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2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2" r:id="rId6"/>
    <p:sldId id="271" r:id="rId7"/>
    <p:sldId id="272" r:id="rId8"/>
    <p:sldId id="261" r:id="rId9"/>
    <p:sldId id="260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6020" autoAdjust="0"/>
  </p:normalViewPr>
  <p:slideViewPr>
    <p:cSldViewPr snapToGrid="0" snapToObjects="1">
      <p:cViewPr>
        <p:scale>
          <a:sx n="116" d="100"/>
          <a:sy n="116" d="100"/>
        </p:scale>
        <p:origin x="-8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D7C43-B002-2648-8B39-F9DC77135EB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70ED-4BF2-A04E-9BFC-60050C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E3AC6A-8797-5F47-81C6-6DAF4923F73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B5D09B1-CE2E-FE44-A6E4-A0E37E3E9E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.umn.edu/2013-2014/SW4.7-9.14/?event_id=SW4.7-9.14" TargetMode="External"/><Relationship Id="rId4" Type="http://schemas.openxmlformats.org/officeDocument/2006/relationships/hyperlink" Target="http://www.ima.umn.edu/2013-2014/SW4.7-9.14/abstracts.html" TargetMode="External"/><Relationship Id="rId5" Type="http://schemas.openxmlformats.org/officeDocument/2006/relationships/hyperlink" Target="http://www.ima.umn.edu/videos/search.php?q=SW4.7-9.14" TargetMode="External"/><Relationship Id="rId6" Type="http://schemas.openxmlformats.org/officeDocument/2006/relationships/hyperlink" Target="http://www.ploscompbiol.org/article/info:doi/10.1371/journal.pcbi.1000388" TargetMode="External"/><Relationship Id="rId7" Type="http://schemas.openxmlformats.org/officeDocument/2006/relationships/hyperlink" Target="http://www.siam.org/reports/mii/2012/" TargetMode="External"/><Relationship Id="rId8" Type="http://schemas.openxmlformats.org/officeDocument/2006/relationships/hyperlink" Target="http://www.siam.org/careers/thinking/pdf/brochur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coder.com/" TargetMode="External"/><Relationship Id="rId4" Type="http://schemas.openxmlformats.org/officeDocument/2006/relationships/hyperlink" Target="https://www.kaggle.com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euler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51"/>
            <a:ext cx="7772400" cy="26865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Report on the IMA Special Workshop on Careers and Opportunities in Industry for Mathematical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391710"/>
            <a:ext cx="6400800" cy="98031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Cody Clifton</a:t>
            </a:r>
          </a:p>
          <a:p>
            <a:pPr algn="ctr"/>
            <a:r>
              <a:rPr lang="en-US" dirty="0" smtClean="0"/>
              <a:t>KU GSO/AWM joint meeting</a:t>
            </a:r>
          </a:p>
          <a:p>
            <a:pPr algn="ctr"/>
            <a:r>
              <a:rPr lang="en-US" dirty="0"/>
              <a:t>April 29,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kind of rectangle are you?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91184" y="2845014"/>
            <a:ext cx="2294023" cy="3215856"/>
            <a:chOff x="1454482" y="3081240"/>
            <a:chExt cx="2294023" cy="32158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454482" y="3081240"/>
              <a:ext cx="0" cy="32004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62505" y="6297096"/>
              <a:ext cx="22860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62505" y="3544536"/>
              <a:ext cx="1822702" cy="2737104"/>
            </a:xfrm>
            <a:prstGeom prst="rect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4368" y="1913898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Distinction within the Discipline</a:t>
            </a:r>
          </a:p>
          <a:p>
            <a:r>
              <a:rPr lang="en-US" sz="2000" dirty="0" smtClean="0"/>
              <a:t>Impact through Teaching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58996" y="577667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Impact on Technology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8168" y="3133128"/>
            <a:ext cx="3884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matters is the area of your rectangle*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862906" y="4330845"/>
            <a:ext cx="4596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Robert </a:t>
            </a:r>
            <a:r>
              <a:rPr lang="en-US" sz="1200" dirty="0" err="1" smtClean="0"/>
              <a:t>Calderbank</a:t>
            </a:r>
            <a:r>
              <a:rPr lang="en-US" sz="1200" dirty="0" smtClean="0"/>
              <a:t>, Director, Information Initiative, Duke University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468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sz="800" dirty="0" smtClean="0"/>
          </a:p>
          <a:p>
            <a:r>
              <a:rPr lang="en-US" sz="2400" dirty="0" smtClean="0"/>
              <a:t>Industry needs problem solvers who can grasp abstract concepts while interfacing with engineers in the real world</a:t>
            </a:r>
          </a:p>
          <a:p>
            <a:pPr marL="118872" indent="0">
              <a:buNone/>
            </a:pPr>
            <a:endParaRPr lang="en-US" sz="800" dirty="0" smtClean="0"/>
          </a:p>
          <a:p>
            <a:r>
              <a:rPr lang="en-US" sz="2400" dirty="0" smtClean="0"/>
              <a:t>What does it take to land a job?</a:t>
            </a:r>
          </a:p>
          <a:p>
            <a:pPr lvl="1"/>
            <a:r>
              <a:rPr lang="en-US" sz="2000" dirty="0" smtClean="0"/>
              <a:t>Mathematical expertise</a:t>
            </a:r>
          </a:p>
          <a:p>
            <a:pPr lvl="1"/>
            <a:r>
              <a:rPr lang="en-US" sz="2000" dirty="0" smtClean="0"/>
              <a:t>Programming ability</a:t>
            </a:r>
          </a:p>
          <a:p>
            <a:pPr lvl="1"/>
            <a:r>
              <a:rPr lang="en-US" sz="2000" dirty="0" smtClean="0"/>
              <a:t>Communication skills</a:t>
            </a:r>
          </a:p>
          <a:p>
            <a:pPr lvl="1"/>
            <a:r>
              <a:rPr lang="en-US" sz="2000" dirty="0" smtClean="0"/>
              <a:t>Internships</a:t>
            </a:r>
          </a:p>
          <a:p>
            <a:pPr lvl="1"/>
            <a:r>
              <a:rPr lang="en-US" sz="2000" dirty="0" smtClean="0"/>
              <a:t>…</a:t>
            </a:r>
          </a:p>
          <a:p>
            <a:pPr marL="457200" lvl="1" indent="0">
              <a:buNone/>
            </a:pPr>
            <a:endParaRPr lang="en-US" sz="800" dirty="0" smtClean="0"/>
          </a:p>
          <a:p>
            <a:r>
              <a:rPr lang="en-US" sz="2400" dirty="0" smtClean="0"/>
              <a:t>Big data is a big deal</a:t>
            </a:r>
          </a:p>
          <a:p>
            <a:pPr marL="118872" indent="0">
              <a:buNone/>
            </a:pPr>
            <a:endParaRPr lang="en-US" sz="800" dirty="0" smtClean="0"/>
          </a:p>
          <a:p>
            <a:r>
              <a:rPr lang="en-US" sz="2400" dirty="0" smtClean="0"/>
              <a:t>What kind of rectangle are you?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745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more information…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hlinkClick r:id="rId3"/>
            </a:endParaRPr>
          </a:p>
          <a:p>
            <a:r>
              <a:rPr lang="en-US" sz="2000" dirty="0" smtClean="0">
                <a:hlinkClick r:id="rId3"/>
              </a:rPr>
              <a:t>IMA Special Workshop on Careers and Opportunities in Industry for Mathematical Scientists</a:t>
            </a:r>
            <a:r>
              <a:rPr lang="en-US" sz="2000" dirty="0" smtClean="0"/>
              <a:t> 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>
                <a:hlinkClick r:id="rId4"/>
              </a:rPr>
              <a:t>presentations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>
                <a:hlinkClick r:id="rId5"/>
              </a:rPr>
              <a:t>videos</a:t>
            </a: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Ten Simple Rules for Choosing between Industry and Academia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hlinkClick r:id="rId7"/>
              </a:rPr>
              <a:t>SIAM Report on Mathematics in Industry (MII 2012)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hlinkClick r:id="rId8"/>
              </a:rPr>
              <a:t>SIAM Careers in Applied Mathematics brochure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3626" y="15188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726071" cy="125272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Workshop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/>
              <a:t>How does a program place students in industry?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What are industry employers looking for?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How </a:t>
            </a:r>
            <a:r>
              <a:rPr lang="en-US" sz="3000" dirty="0" smtClean="0"/>
              <a:t>to network </a:t>
            </a:r>
            <a:r>
              <a:rPr lang="en-US" sz="3000" dirty="0"/>
              <a:t>and communicate? </a:t>
            </a:r>
            <a:endParaRPr lang="en-US" sz="3000" dirty="0" smtClean="0"/>
          </a:p>
          <a:p>
            <a:pPr>
              <a:lnSpc>
                <a:spcPct val="110000"/>
              </a:lnSpc>
            </a:pPr>
            <a:r>
              <a:rPr lang="en-US" sz="3000" dirty="0" smtClean="0"/>
              <a:t>How do mathematicians find careers in industry?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What is the hiring process? </a:t>
            </a:r>
            <a:endParaRPr lang="en-US" sz="3000" dirty="0" smtClean="0"/>
          </a:p>
          <a:p>
            <a:pPr>
              <a:lnSpc>
                <a:spcPct val="110000"/>
              </a:lnSpc>
            </a:pPr>
            <a:r>
              <a:rPr lang="en-US" sz="3000" dirty="0" smtClean="0"/>
              <a:t>What are the emerging opportunities?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What is a mathematical entrepreneur?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Industry vs. Academia: the right choice for you?</a:t>
            </a:r>
          </a:p>
        </p:txBody>
      </p:sp>
    </p:spTree>
    <p:extLst>
      <p:ext uri="{BB962C8B-B14F-4D97-AF65-F5344CB8AC3E}">
        <p14:creationId xmlns:p14="http://schemas.microsoft.com/office/powerpoint/2010/main" val="306099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smtClean="0"/>
              <a:t>mathematicians in industry?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Because mathematicians are good at…*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sz="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Looking up answers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Abstracting and generalizing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Solving math problems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Sorting out confused logic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sz="2800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sz="1200" dirty="0" smtClean="0"/>
              <a:t>* Thomas A. </a:t>
            </a:r>
            <a:r>
              <a:rPr lang="en-US" sz="1200" dirty="0" err="1" smtClean="0"/>
              <a:t>Grandine</a:t>
            </a:r>
            <a:r>
              <a:rPr lang="en-US" sz="1200" dirty="0" smtClean="0"/>
              <a:t>, Senior Technical Fellow,  The Boeing Company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215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Industry employers are looking for…</a:t>
            </a:r>
            <a:endParaRPr lang="en-US" sz="3200" dirty="0"/>
          </a:p>
        </p:txBody>
      </p:sp>
      <p:pic>
        <p:nvPicPr>
          <p:cNvPr id="6" name="Content Placeholder 5" descr="Pages from IMA_Workshop_MII-3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6" b="47738"/>
          <a:stretch/>
        </p:blipFill>
        <p:spPr>
          <a:xfrm>
            <a:off x="457200" y="1774825"/>
            <a:ext cx="8229600" cy="4625975"/>
          </a:xfrm>
        </p:spPr>
      </p:pic>
      <p:sp>
        <p:nvSpPr>
          <p:cNvPr id="7" name="TextBox 6"/>
          <p:cNvSpPr txBox="1"/>
          <p:nvPr/>
        </p:nvSpPr>
        <p:spPr>
          <a:xfrm>
            <a:off x="1437193" y="6077884"/>
            <a:ext cx="581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Taken from the SIAM Report on Mathematics in Industry (MII 2012)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631358"/>
            <a:ext cx="9144000" cy="5226642"/>
            <a:chOff x="0" y="1631358"/>
            <a:chExt cx="9144000" cy="5226642"/>
          </a:xfrm>
        </p:grpSpPr>
        <p:sp>
          <p:nvSpPr>
            <p:cNvPr id="3" name="Rectangle 2"/>
            <p:cNvSpPr/>
            <p:nvPr/>
          </p:nvSpPr>
          <p:spPr>
            <a:xfrm>
              <a:off x="0" y="1631358"/>
              <a:ext cx="9144000" cy="5226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2" descr="Pages from IMA_Workshop_MII-4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3" t="8656" r="-4333" b="47908"/>
            <a:stretch/>
          </p:blipFill>
          <p:spPr>
            <a:xfrm>
              <a:off x="457200" y="1774825"/>
              <a:ext cx="8229600" cy="46259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91821" y="5892969"/>
              <a:ext cx="5769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Taken from the SIAM Report on Mathematics in Industry (MII 2012)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1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Ready to find a career in industry?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8421" y="1895218"/>
            <a:ext cx="7425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Advice on preparing for industrial </a:t>
            </a:r>
            <a:r>
              <a:rPr lang="en-US" sz="3200" dirty="0" smtClean="0"/>
              <a:t>careers*</a:t>
            </a:r>
            <a:endParaRPr lang="en-US" sz="32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421" y="6136106"/>
            <a:ext cx="2831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William </a:t>
            </a:r>
            <a:r>
              <a:rPr lang="en-US" sz="1200" dirty="0" err="1" smtClean="0"/>
              <a:t>Kolata</a:t>
            </a:r>
            <a:r>
              <a:rPr lang="en-US" sz="1200" dirty="0" smtClean="0"/>
              <a:t>, Technical Director, SIAM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316"/>
            <a:ext cx="8229600" cy="339807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Develop </a:t>
            </a:r>
            <a:r>
              <a:rPr lang="en-US" sz="2800" dirty="0"/>
              <a:t>e</a:t>
            </a:r>
            <a:r>
              <a:rPr lang="en-US" sz="2800" dirty="0" smtClean="0"/>
              <a:t>xcellence </a:t>
            </a:r>
            <a:r>
              <a:rPr lang="en-US" sz="2800" dirty="0"/>
              <a:t>in </a:t>
            </a:r>
            <a:r>
              <a:rPr lang="en-US" sz="2800" dirty="0" smtClean="0"/>
              <a:t>area </a:t>
            </a:r>
            <a:r>
              <a:rPr lang="en-US" sz="2800" dirty="0"/>
              <a:t>of </a:t>
            </a:r>
            <a:r>
              <a:rPr lang="en-US" sz="2800" dirty="0" smtClean="0"/>
              <a:t>expertise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Have broad </a:t>
            </a:r>
            <a:r>
              <a:rPr lang="en-US" sz="2800" dirty="0"/>
              <a:t>k</a:t>
            </a:r>
            <a:r>
              <a:rPr lang="en-US" sz="2800" dirty="0" smtClean="0"/>
              <a:t>nowledge </a:t>
            </a:r>
            <a:r>
              <a:rPr lang="en-US" sz="2800" dirty="0"/>
              <a:t>of </a:t>
            </a:r>
            <a:r>
              <a:rPr lang="en-US" sz="2800" dirty="0" smtClean="0"/>
              <a:t>relevant </a:t>
            </a:r>
            <a:r>
              <a:rPr lang="en-US" sz="2800" dirty="0"/>
              <a:t>m</a:t>
            </a:r>
            <a:r>
              <a:rPr lang="en-US" sz="2800" dirty="0" smtClean="0"/>
              <a:t>ath / computational </a:t>
            </a:r>
            <a:r>
              <a:rPr lang="en-US" sz="2800" dirty="0"/>
              <a:t>s</a:t>
            </a:r>
            <a:r>
              <a:rPr lang="en-US" sz="2800" dirty="0" smtClean="0"/>
              <a:t>cience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Get acquainted </a:t>
            </a:r>
            <a:r>
              <a:rPr lang="en-US" sz="2800" dirty="0"/>
              <a:t>with a </a:t>
            </a:r>
            <a:r>
              <a:rPr lang="en-US" sz="2800" dirty="0" smtClean="0"/>
              <a:t>field </a:t>
            </a:r>
            <a:r>
              <a:rPr lang="en-US" sz="2800" dirty="0"/>
              <a:t>of </a:t>
            </a:r>
            <a:r>
              <a:rPr lang="en-US" sz="2800" dirty="0" smtClean="0"/>
              <a:t>application 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660316"/>
            <a:ext cx="8229600" cy="3398071"/>
          </a:xfrm>
          <a:prstGeom prst="rect">
            <a:avLst/>
          </a:prstGeom>
          <a:solidFill>
            <a:schemeClr val="bg1"/>
          </a:solidFill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/>
              <a:t>Computer skills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Programming in a relevant language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Other computer science (e.g. Data) </a:t>
            </a:r>
          </a:p>
          <a:p>
            <a:pPr>
              <a:lnSpc>
                <a:spcPct val="160000"/>
              </a:lnSpc>
            </a:pPr>
            <a:r>
              <a:rPr lang="en-US" dirty="0"/>
              <a:t>“Soft” skills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Communication, listening, and collaboration skills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Enthusiasm and self motivation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Desire and ability to stretch your knowledge base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660316"/>
            <a:ext cx="8229600" cy="3398071"/>
          </a:xfrm>
          <a:prstGeom prst="rect">
            <a:avLst/>
          </a:prstGeom>
          <a:solidFill>
            <a:schemeClr val="bg1"/>
          </a:solidFill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Identify </a:t>
            </a:r>
            <a:r>
              <a:rPr lang="en-US" sz="2800" dirty="0" smtClean="0"/>
              <a:t>industries/companies </a:t>
            </a:r>
            <a:r>
              <a:rPr lang="en-US" sz="2800" dirty="0"/>
              <a:t>you would like to work for and learn as much as you can about them</a:t>
            </a:r>
          </a:p>
          <a:p>
            <a:endParaRPr lang="en-US" sz="2800" dirty="0"/>
          </a:p>
          <a:p>
            <a:r>
              <a:rPr lang="en-US" sz="2800" dirty="0"/>
              <a:t>Find faculty members who are collaborating with industrial scientists and arrange to work with them </a:t>
            </a:r>
          </a:p>
          <a:p>
            <a:endParaRPr lang="en-US" sz="2800" dirty="0"/>
          </a:p>
          <a:p>
            <a:r>
              <a:rPr lang="en-US" sz="2800" dirty="0"/>
              <a:t>Get an internship</a:t>
            </a:r>
          </a:p>
        </p:txBody>
      </p:sp>
    </p:spTree>
    <p:extLst>
      <p:ext uri="{BB962C8B-B14F-4D97-AF65-F5344CB8AC3E}">
        <p14:creationId xmlns:p14="http://schemas.microsoft.com/office/powerpoint/2010/main" val="140465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3" grpId="0" build="p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Know your weaknesses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Good mathematicians aren’t always good at…*</a:t>
            </a:r>
          </a:p>
          <a:p>
            <a:pPr marL="118872" indent="0">
              <a:lnSpc>
                <a:spcPct val="130000"/>
              </a:lnSpc>
              <a:buNone/>
            </a:pPr>
            <a:endParaRPr lang="en-US" sz="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Tolerating </a:t>
            </a:r>
            <a:r>
              <a:rPr lang="en-US" sz="2800" dirty="0"/>
              <a:t>bad ideas (i.e. other people’s)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Leaving things alone when </a:t>
            </a:r>
            <a:r>
              <a:rPr lang="en-US" sz="2800" dirty="0" smtClean="0"/>
              <a:t>working (</a:t>
            </a:r>
            <a:r>
              <a:rPr lang="en-US" sz="2800" dirty="0"/>
              <a:t>e.g. ugly code)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Focusing on the business problem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Communicating with The Others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Saying </a:t>
            </a:r>
            <a:r>
              <a:rPr lang="en-US" sz="2800" dirty="0" smtClean="0"/>
              <a:t>“yes</a:t>
            </a:r>
            <a:r>
              <a:rPr lang="en-US" sz="2800" dirty="0"/>
              <a:t>” when the situation requires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Collaborating with other </a:t>
            </a:r>
            <a:r>
              <a:rPr lang="en-US" sz="2800" dirty="0" smtClean="0"/>
              <a:t>mathematicians</a:t>
            </a:r>
          </a:p>
          <a:p>
            <a:pPr marL="118872" lvl="1" indent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200" dirty="0" smtClean="0"/>
          </a:p>
          <a:p>
            <a:pPr marL="118872" lvl="1" indent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200" dirty="0" smtClean="0"/>
              <a:t>* </a:t>
            </a:r>
            <a:r>
              <a:rPr lang="en-US" sz="1200" dirty="0"/>
              <a:t>Thomas A. </a:t>
            </a:r>
            <a:r>
              <a:rPr lang="en-US" sz="1200" dirty="0" err="1"/>
              <a:t>Grandine</a:t>
            </a:r>
            <a:r>
              <a:rPr lang="en-US" sz="1200" dirty="0"/>
              <a:t>, Senior Technical Fellow,  The Boeing Company</a:t>
            </a:r>
          </a:p>
          <a:p>
            <a:pPr>
              <a:lnSpc>
                <a:spcPct val="13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821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So, what’s this about programming?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mathematicians in industry need to be very good at programming!</a:t>
            </a:r>
          </a:p>
          <a:p>
            <a:pPr marL="118872" indent="0">
              <a:buNone/>
            </a:pPr>
            <a:endParaRPr lang="en-US" sz="800" dirty="0" smtClean="0"/>
          </a:p>
          <a:p>
            <a:r>
              <a:rPr lang="en-US" dirty="0" smtClean="0"/>
              <a:t>Learn a “relevant” language (C++, Java, etc.)</a:t>
            </a:r>
          </a:p>
          <a:p>
            <a:pPr marL="118872" indent="0">
              <a:buNone/>
            </a:pPr>
            <a:endParaRPr lang="en-US" sz="800" dirty="0" smtClean="0"/>
          </a:p>
          <a:p>
            <a:r>
              <a:rPr lang="en-US" dirty="0" smtClean="0"/>
              <a:t>Practice, practice, practice</a:t>
            </a:r>
          </a:p>
          <a:p>
            <a:pPr lvl="1"/>
            <a:r>
              <a:rPr lang="en-US" dirty="0" smtClean="0">
                <a:hlinkClick r:id="rId2"/>
              </a:rPr>
              <a:t>projecteuler.net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topcoder.com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kaggle.com</a:t>
            </a:r>
            <a:endParaRPr lang="en-US" dirty="0" smtClean="0"/>
          </a:p>
        </p:txBody>
      </p:sp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3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Emerging </a:t>
            </a:r>
            <a:r>
              <a:rPr lang="en-US" sz="3200" dirty="0" smtClean="0"/>
              <a:t>opportunities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109125" y="3810000"/>
            <a:ext cx="2485109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4 industry speakers at the workshop had started new jobs as data scientists in the past few months</a:t>
            </a:r>
          </a:p>
          <a:p>
            <a:pPr marL="285750" indent="-285750"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Interested?  Learn programming in R, </a:t>
            </a:r>
            <a:r>
              <a:rPr lang="en-US" dirty="0" err="1" smtClean="0"/>
              <a:t>Hadoop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9" name="Picture 8" descr="poster_45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r="5301" b="15998"/>
          <a:stretch/>
        </p:blipFill>
        <p:spPr>
          <a:xfrm>
            <a:off x="164214" y="3810000"/>
            <a:ext cx="2507005" cy="2896027"/>
          </a:xfrm>
          <a:prstGeom prst="rect">
            <a:avLst/>
          </a:prstGeom>
        </p:spPr>
      </p:pic>
      <p:pic>
        <p:nvPicPr>
          <p:cNvPr id="10" name="Picture 9" descr="data-delug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22583" r="11178" b="17987"/>
          <a:stretch/>
        </p:blipFill>
        <p:spPr>
          <a:xfrm>
            <a:off x="5991085" y="3810000"/>
            <a:ext cx="2969542" cy="28958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8731" y="1195034"/>
            <a:ext cx="519768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0" dirty="0" smtClean="0"/>
              <a:t>Big Data</a:t>
            </a:r>
            <a:endParaRPr lang="en-US" sz="10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9620" y="1775191"/>
            <a:ext cx="8229600" cy="4625609"/>
          </a:xfrm>
          <a:prstGeom prst="rect">
            <a:avLst/>
          </a:prstGeom>
          <a:noFill/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bg1"/>
              </a:buClr>
            </a:pPr>
            <a:r>
              <a:rPr lang="en-US" sz="2700" dirty="0" smtClean="0"/>
              <a:t>Big Data</a:t>
            </a:r>
          </a:p>
          <a:p>
            <a:pPr marL="118872" indent="0" algn="ctr">
              <a:buClr>
                <a:schemeClr val="bg1"/>
              </a:buClr>
              <a:buNone/>
            </a:pPr>
            <a:endParaRPr lang="en-US" sz="2700" dirty="0" smtClean="0"/>
          </a:p>
          <a:p>
            <a:pPr marL="118872" indent="0" algn="ctr">
              <a:buClr>
                <a:schemeClr val="bg1"/>
              </a:buClr>
              <a:buNone/>
            </a:pPr>
            <a:endParaRPr lang="en-US" sz="1400" dirty="0"/>
          </a:p>
          <a:p>
            <a:pPr marL="118872" indent="0" algn="ctr">
              <a:buClr>
                <a:schemeClr val="bg1"/>
              </a:buClr>
              <a:buNone/>
            </a:pPr>
            <a:r>
              <a:rPr lang="en-US" sz="2700" dirty="0" smtClean="0"/>
              <a:t>             … is a Big 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Big Data and Predictive Analytics </a:t>
            </a:r>
          </a:p>
          <a:p>
            <a:pPr>
              <a:lnSpc>
                <a:spcPct val="120000"/>
              </a:lnSpc>
            </a:pPr>
            <a:r>
              <a:rPr lang="en-US" dirty="0"/>
              <a:t>Financial Mathematics </a:t>
            </a:r>
          </a:p>
          <a:p>
            <a:pPr>
              <a:lnSpc>
                <a:spcPct val="120000"/>
              </a:lnSpc>
            </a:pPr>
            <a:r>
              <a:rPr lang="en-US" dirty="0"/>
              <a:t>Systems Biology </a:t>
            </a:r>
          </a:p>
          <a:p>
            <a:pPr>
              <a:lnSpc>
                <a:spcPct val="120000"/>
              </a:lnSpc>
            </a:pPr>
            <a:r>
              <a:rPr lang="en-US" dirty="0"/>
              <a:t>Energy </a:t>
            </a:r>
          </a:p>
          <a:p>
            <a:pPr>
              <a:lnSpc>
                <a:spcPct val="120000"/>
              </a:lnSpc>
            </a:pPr>
            <a:r>
              <a:rPr lang="en-US" dirty="0"/>
              <a:t>Manufacturing </a:t>
            </a:r>
          </a:p>
          <a:p>
            <a:pPr>
              <a:lnSpc>
                <a:spcPct val="120000"/>
              </a:lnSpc>
            </a:pPr>
            <a:r>
              <a:rPr lang="en-US" dirty="0"/>
              <a:t>Communications and Transportation </a:t>
            </a:r>
          </a:p>
          <a:p>
            <a:pPr>
              <a:lnSpc>
                <a:spcPct val="120000"/>
              </a:lnSpc>
            </a:pPr>
            <a:r>
              <a:rPr lang="en-US" dirty="0"/>
              <a:t>Design and Optimization of Complex Engineered Systems </a:t>
            </a:r>
          </a:p>
          <a:p>
            <a:pPr>
              <a:lnSpc>
                <a:spcPct val="120000"/>
              </a:lnSpc>
            </a:pPr>
            <a:r>
              <a:rPr lang="en-US" dirty="0"/>
              <a:t>Applications of High Performance Computing and Information Technology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421" y="6136106"/>
            <a:ext cx="2831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William </a:t>
            </a:r>
            <a:r>
              <a:rPr lang="en-US" sz="1200" dirty="0" err="1" smtClean="0"/>
              <a:t>Kolata</a:t>
            </a:r>
            <a:r>
              <a:rPr lang="en-US" sz="1200" dirty="0" smtClean="0"/>
              <a:t>, Technical Director, SIAM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865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27343 -3.33333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6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8" y="311408"/>
            <a:ext cx="910362" cy="9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Industry vs. Academia</a:t>
            </a:r>
            <a:endParaRPr lang="en-US" sz="3200" dirty="0"/>
          </a:p>
        </p:txBody>
      </p:sp>
      <p:pic>
        <p:nvPicPr>
          <p:cNvPr id="6" name="Content Placeholder 5" descr="Pages from IMA_Workshop_MII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32" t="14690" r="-13201" b="45033"/>
          <a:stretch/>
        </p:blipFill>
        <p:spPr>
          <a:xfrm>
            <a:off x="457200" y="1774826"/>
            <a:ext cx="8229600" cy="3594606"/>
          </a:xfrm>
        </p:spPr>
      </p:pic>
      <p:sp>
        <p:nvSpPr>
          <p:cNvPr id="7" name="TextBox 6"/>
          <p:cNvSpPr txBox="1"/>
          <p:nvPr/>
        </p:nvSpPr>
        <p:spPr>
          <a:xfrm>
            <a:off x="1715719" y="5280595"/>
            <a:ext cx="581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Taken from the SIAM Report on Mathematics in Industry (MII 2012)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15193" y="5748470"/>
            <a:ext cx="6134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“PhDs </a:t>
            </a:r>
            <a:r>
              <a:rPr lang="en-US" sz="2000" dirty="0"/>
              <a:t>tend to underestimate the quality of science done </a:t>
            </a:r>
            <a:endParaRPr lang="en-US" sz="2000" dirty="0" smtClean="0"/>
          </a:p>
          <a:p>
            <a:r>
              <a:rPr lang="en-US" sz="2000" dirty="0" smtClean="0"/>
              <a:t>  in industry.  You </a:t>
            </a:r>
            <a:r>
              <a:rPr lang="en-US" sz="2000" dirty="0"/>
              <a:t>will get to solve challenging problems</a:t>
            </a:r>
            <a:r>
              <a:rPr lang="en-US" sz="2000" dirty="0" smtClean="0"/>
              <a:t>.”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98512"/>
            <a:ext cx="9144000" cy="5259488"/>
            <a:chOff x="0" y="1598512"/>
            <a:chExt cx="9144000" cy="5259488"/>
          </a:xfrm>
        </p:grpSpPr>
        <p:sp>
          <p:nvSpPr>
            <p:cNvPr id="3" name="Rectangle 2"/>
            <p:cNvSpPr/>
            <p:nvPr/>
          </p:nvSpPr>
          <p:spPr>
            <a:xfrm>
              <a:off x="0" y="1598512"/>
              <a:ext cx="9144000" cy="5259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4" descr="Pages from IMA_Workshop_MII-2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94" t="11960" r="-5816" b="45271"/>
            <a:stretch/>
          </p:blipFill>
          <p:spPr>
            <a:xfrm>
              <a:off x="358671" y="1774826"/>
              <a:ext cx="8229600" cy="4240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13015" y="5926709"/>
              <a:ext cx="5810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Taken from the SIAM Report on Mathematics in Industry (MII 2012)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08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347</TotalTime>
  <Words>646</Words>
  <Application>Microsoft Macintosh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Report on the IMA Special Workshop on Careers and Opportunities in Industry for Mathematical Scientists</vt:lpstr>
      <vt:lpstr>Workshop overview</vt:lpstr>
      <vt:lpstr>Why mathematicians in industry?</vt:lpstr>
      <vt:lpstr>Industry employers are looking for…</vt:lpstr>
      <vt:lpstr>Ready to find a career in industry?</vt:lpstr>
      <vt:lpstr>Know your weaknesses</vt:lpstr>
      <vt:lpstr>So, what’s this about programming?</vt:lpstr>
      <vt:lpstr>Emerging opportunities</vt:lpstr>
      <vt:lpstr>Industry vs. Academia</vt:lpstr>
      <vt:lpstr>What kind of rectangle are you?</vt:lpstr>
      <vt:lpstr>Summary</vt:lpstr>
      <vt:lpstr>For more information…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Clifton</dc:creator>
  <cp:lastModifiedBy>Cody Clifton</cp:lastModifiedBy>
  <cp:revision>38</cp:revision>
  <dcterms:created xsi:type="dcterms:W3CDTF">2014-04-28T17:25:27Z</dcterms:created>
  <dcterms:modified xsi:type="dcterms:W3CDTF">2014-04-29T21:13:08Z</dcterms:modified>
</cp:coreProperties>
</file>