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Montserrat"/>
      <p:regular r:id="rId27"/>
      <p:bold r:id="rId28"/>
      <p:italic r:id="rId29"/>
      <p:boldItalic r:id="rId30"/>
    </p:embeddedFont>
    <p:embeddedFont>
      <p:font typeface="Oswald"/>
      <p:regular r:id="rId31"/>
      <p:bold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6a7f58d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6a7f58d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a7f58d05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a7f58d05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4f8f3a50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4f8f3a5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4f8f3a5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4f8f3a5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4f8f3a5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4f8f3a5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4f8f3a5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4f8f3a50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65abd06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65abd06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65abd06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65abd06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4f8f3a5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4f8f3a5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6a7f58d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6a7f58d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4f8f3a5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4f8f3a5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65abd06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65abd06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6a7f58d0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6a7f58d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6a7f58d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6a7f58d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4f8f3a5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4f8f3a5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4f8f3a5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4f8f3a5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037050" y="1822825"/>
            <a:ext cx="77574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20"/>
              <a:t>Collaborative Note-Taking App</a:t>
            </a:r>
            <a:endParaRPr sz="6120"/>
          </a:p>
        </p:txBody>
      </p:sp>
      <p:sp>
        <p:nvSpPr>
          <p:cNvPr id="59" name="Google Shape;59;p13"/>
          <p:cNvSpPr txBox="1"/>
          <p:nvPr>
            <p:ph idx="1" type="subTitle"/>
          </p:nvPr>
        </p:nvSpPr>
        <p:spPr>
          <a:xfrm>
            <a:off x="383150" y="3699825"/>
            <a:ext cx="4910100" cy="5778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lang="en" sz="2800"/>
              <a:t>Final Project Group 11</a:t>
            </a:r>
            <a:endParaRPr sz="2800"/>
          </a:p>
          <a:p>
            <a:pPr indent="0" lvl="0" marL="0" rtl="0" algn="l">
              <a:lnSpc>
                <a:spcPct val="115000"/>
              </a:lnSpc>
              <a:spcBef>
                <a:spcPts val="0"/>
              </a:spcBef>
              <a:spcAft>
                <a:spcPts val="0"/>
              </a:spcAft>
              <a:buNone/>
            </a:pPr>
            <a:r>
              <a:rPr lang="en" sz="2800"/>
              <a:t>Student 1: Yiyou Pan - CS7319 - Off Campus</a:t>
            </a:r>
            <a:endParaRPr sz="2800"/>
          </a:p>
          <a:p>
            <a:pPr indent="0" lvl="0" marL="0" rtl="0" algn="l">
              <a:lnSpc>
                <a:spcPct val="115000"/>
              </a:lnSpc>
              <a:spcBef>
                <a:spcPts val="0"/>
              </a:spcBef>
              <a:spcAft>
                <a:spcPts val="0"/>
              </a:spcAft>
              <a:buNone/>
            </a:pPr>
            <a:r>
              <a:rPr lang="en" sz="2800"/>
              <a:t>Student 2: Clifton Wallace - CS7319 - Off Campus</a:t>
            </a:r>
            <a:endParaRPr sz="2800"/>
          </a:p>
          <a:p>
            <a:pPr indent="0" lvl="0" marL="0" rtl="0" algn="l">
              <a:lnSpc>
                <a:spcPct val="115000"/>
              </a:lnSpc>
              <a:spcBef>
                <a:spcPts val="0"/>
              </a:spcBef>
              <a:spcAft>
                <a:spcPts val="0"/>
              </a:spcAft>
              <a:buNone/>
            </a:pPr>
            <a:r>
              <a:rPr lang="en" sz="2800"/>
              <a:t>Student 3: Parker Brown - CS7319 - Off Campus</a:t>
            </a:r>
            <a:endParaRPr sz="2800"/>
          </a:p>
          <a:p>
            <a:pPr indent="0" lvl="0" marL="0" rtl="0" algn="l">
              <a:spcBef>
                <a:spcPts val="0"/>
              </a:spcBef>
              <a:spcAft>
                <a:spcPts val="0"/>
              </a:spcAft>
              <a:buClr>
                <a:schemeClr val="dk1"/>
              </a:buClr>
              <a:buSzPct val="45833"/>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Pub/Sub</a:t>
            </a:r>
            <a:r>
              <a:rPr lang="en"/>
              <a:t>-Component Mapping</a:t>
            </a:r>
            <a:endParaRPr/>
          </a:p>
        </p:txBody>
      </p:sp>
      <p:sp>
        <p:nvSpPr>
          <p:cNvPr id="118" name="Google Shape;118;p22"/>
          <p:cNvSpPr txBox="1"/>
          <p:nvPr/>
        </p:nvSpPr>
        <p:spPr>
          <a:xfrm>
            <a:off x="196200" y="689325"/>
            <a:ext cx="4305600" cy="4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Component:</a:t>
            </a:r>
            <a:r>
              <a:rPr lang="en" sz="1000"/>
              <a:t> note_service</a:t>
            </a:r>
            <a:endParaRPr sz="1000"/>
          </a:p>
          <a:p>
            <a:pPr indent="0" lvl="0" marL="0" rtl="0" algn="l">
              <a:spcBef>
                <a:spcPts val="0"/>
              </a:spcBef>
              <a:spcAft>
                <a:spcPts val="0"/>
              </a:spcAft>
              <a:buNone/>
            </a:pPr>
            <a:r>
              <a:rPr lang="en" sz="1000"/>
              <a:t>Provides core functionality for managing notes, including API endpoints, business logic, data persistence, and configuration for database interactions.</a:t>
            </a:r>
            <a:endParaRPr sz="1000"/>
          </a:p>
          <a:p>
            <a:pPr indent="0" lvl="0" marL="0" rtl="0" algn="l">
              <a:lnSpc>
                <a:spcPct val="115000"/>
              </a:lnSpc>
              <a:spcBef>
                <a:spcPts val="1200"/>
              </a:spcBef>
              <a:spcAft>
                <a:spcPts val="0"/>
              </a:spcAft>
              <a:buNone/>
            </a:pPr>
            <a:r>
              <a:rPr b="1" lang="en" sz="1000"/>
              <a:t>Classes:</a:t>
            </a:r>
            <a:endParaRPr b="1" sz="1000"/>
          </a:p>
          <a:p>
            <a:pPr indent="0" lvl="0" marL="0" rtl="0" algn="l">
              <a:lnSpc>
                <a:spcPct val="115000"/>
              </a:lnSpc>
              <a:spcBef>
                <a:spcPts val="1200"/>
              </a:spcBef>
              <a:spcAft>
                <a:spcPts val="0"/>
              </a:spcAft>
              <a:buNone/>
            </a:pPr>
            <a:r>
              <a:rPr lang="en" sz="1000">
                <a:solidFill>
                  <a:schemeClr val="dk2"/>
                </a:solidFill>
              </a:rPr>
              <a:t>PublishService: Publishes message updates to Sns </a:t>
            </a:r>
            <a:endParaRPr sz="1000">
              <a:solidFill>
                <a:schemeClr val="dk2"/>
              </a:solidFill>
            </a:endParaRPr>
          </a:p>
          <a:p>
            <a:pPr indent="0" lvl="0" marL="0" rtl="0" algn="l">
              <a:lnSpc>
                <a:spcPct val="115000"/>
              </a:lnSpc>
              <a:spcBef>
                <a:spcPts val="1200"/>
              </a:spcBef>
              <a:spcAft>
                <a:spcPts val="0"/>
              </a:spcAft>
              <a:buNone/>
            </a:pPr>
            <a:r>
              <a:rPr lang="en" sz="1000">
                <a:solidFill>
                  <a:schemeClr val="dk2"/>
                </a:solidFill>
              </a:rPr>
              <a:t>SnsClient: Configuration for connecting to Sns</a:t>
            </a:r>
            <a:endParaRPr sz="1000">
              <a:solidFill>
                <a:schemeClr val="dk2"/>
              </a:solidFill>
            </a:endParaRPr>
          </a:p>
          <a:p>
            <a:pPr indent="0" lvl="0" marL="0" rtl="0" algn="l">
              <a:lnSpc>
                <a:spcPct val="115000"/>
              </a:lnSpc>
              <a:spcBef>
                <a:spcPts val="1200"/>
              </a:spcBef>
              <a:spcAft>
                <a:spcPts val="0"/>
              </a:spcAft>
              <a:buNone/>
            </a:pPr>
            <a:r>
              <a:rPr lang="en" sz="1000">
                <a:solidFill>
                  <a:schemeClr val="dk2"/>
                </a:solidFill>
              </a:rPr>
              <a:t>NotePublish: Data Transfer Object sent to Sns containing note updates</a:t>
            </a:r>
            <a:endParaRPr sz="1000">
              <a:solidFill>
                <a:schemeClr val="dk2"/>
              </a:solidFill>
            </a:endParaRPr>
          </a:p>
          <a:p>
            <a:pPr indent="0" lvl="0" marL="0" rtl="0" algn="l">
              <a:lnSpc>
                <a:spcPct val="115000"/>
              </a:lnSpc>
              <a:spcBef>
                <a:spcPts val="1200"/>
              </a:spcBef>
              <a:spcAft>
                <a:spcPts val="0"/>
              </a:spcAft>
              <a:buNone/>
            </a:pPr>
            <a:r>
              <a:rPr b="1" lang="en" sz="900">
                <a:solidFill>
                  <a:schemeClr val="dk2"/>
                </a:solidFill>
              </a:rPr>
              <a:t>Existing Classes From REST architecture:</a:t>
            </a:r>
            <a:endParaRPr b="1" sz="900">
              <a:solidFill>
                <a:schemeClr val="dk2"/>
              </a:solidFill>
            </a:endParaRPr>
          </a:p>
          <a:p>
            <a:pPr indent="0" lvl="0" marL="0" rtl="0" algn="l">
              <a:lnSpc>
                <a:spcPct val="115000"/>
              </a:lnSpc>
              <a:spcBef>
                <a:spcPts val="1200"/>
              </a:spcBef>
              <a:spcAft>
                <a:spcPts val="0"/>
              </a:spcAft>
              <a:buNone/>
            </a:pPr>
            <a:r>
              <a:rPr lang="en" sz="700"/>
              <a:t>NotesController: Manages API endpoints for note operations, handling HTTP requests and responses, and delegating tasks to the service layer.</a:t>
            </a:r>
            <a:endParaRPr sz="700"/>
          </a:p>
          <a:p>
            <a:pPr indent="0" lvl="0" marL="0" rtl="0" algn="l">
              <a:lnSpc>
                <a:spcPct val="115000"/>
              </a:lnSpc>
              <a:spcBef>
                <a:spcPts val="1200"/>
              </a:spcBef>
              <a:spcAft>
                <a:spcPts val="0"/>
              </a:spcAft>
              <a:buNone/>
            </a:pPr>
            <a:r>
              <a:rPr lang="en" sz="700"/>
              <a:t>NoteService</a:t>
            </a:r>
            <a:r>
              <a:rPr b="1" lang="en" sz="700"/>
              <a:t>:</a:t>
            </a:r>
            <a:r>
              <a:rPr lang="en" sz="700"/>
              <a:t> Handles business logic for managing notes</a:t>
            </a:r>
            <a:endParaRPr sz="700"/>
          </a:p>
          <a:p>
            <a:pPr indent="0" lvl="0" marL="0" rtl="0" algn="l">
              <a:lnSpc>
                <a:spcPct val="115000"/>
              </a:lnSpc>
              <a:spcBef>
                <a:spcPts val="1200"/>
              </a:spcBef>
              <a:spcAft>
                <a:spcPts val="0"/>
              </a:spcAft>
              <a:buNone/>
            </a:pPr>
            <a:r>
              <a:rPr lang="en" sz="700"/>
              <a:t>NoteRepository: Interacts with the database to perform CRUD operations on notes</a:t>
            </a:r>
            <a:endParaRPr sz="700"/>
          </a:p>
          <a:p>
            <a:pPr indent="0" lvl="0" marL="0" rtl="0" algn="l">
              <a:lnSpc>
                <a:spcPct val="115000"/>
              </a:lnSpc>
              <a:spcBef>
                <a:spcPts val="1200"/>
              </a:spcBef>
              <a:spcAft>
                <a:spcPts val="0"/>
              </a:spcAft>
              <a:buNone/>
            </a:pPr>
            <a:r>
              <a:rPr lang="en" sz="700"/>
              <a:t>NoteDto</a:t>
            </a:r>
            <a:r>
              <a:rPr b="1" lang="en" sz="700"/>
              <a:t>:</a:t>
            </a:r>
            <a:r>
              <a:rPr lang="en" sz="700"/>
              <a:t> Data Transfer Object to encapsulate note data</a:t>
            </a:r>
            <a:endParaRPr sz="700"/>
          </a:p>
          <a:p>
            <a:pPr indent="0" lvl="0" marL="0" rtl="0" algn="l">
              <a:lnSpc>
                <a:spcPct val="115000"/>
              </a:lnSpc>
              <a:spcBef>
                <a:spcPts val="1200"/>
              </a:spcBef>
              <a:spcAft>
                <a:spcPts val="0"/>
              </a:spcAft>
              <a:buNone/>
            </a:pPr>
            <a:r>
              <a:rPr lang="en" sz="700"/>
              <a:t>Note</a:t>
            </a:r>
            <a:r>
              <a:rPr b="1" lang="en" sz="700"/>
              <a:t>:</a:t>
            </a:r>
            <a:r>
              <a:rPr lang="en" sz="700"/>
              <a:t> Represents the note entity to map to database</a:t>
            </a:r>
            <a:endParaRPr sz="700"/>
          </a:p>
          <a:p>
            <a:pPr indent="0" lvl="0" marL="0" rtl="0" algn="l">
              <a:lnSpc>
                <a:spcPct val="115000"/>
              </a:lnSpc>
              <a:spcBef>
                <a:spcPts val="1200"/>
              </a:spcBef>
              <a:spcAft>
                <a:spcPts val="0"/>
              </a:spcAft>
              <a:buNone/>
            </a:pPr>
            <a:r>
              <a:rPr lang="en" sz="700"/>
              <a:t>DynamoDBConfig: Configuration for connecting to DynamoDB database</a:t>
            </a:r>
            <a:endParaRPr sz="700"/>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p:txBody>
      </p:sp>
      <p:sp>
        <p:nvSpPr>
          <p:cNvPr id="119" name="Google Shape;119;p22"/>
          <p:cNvSpPr txBox="1"/>
          <p:nvPr/>
        </p:nvSpPr>
        <p:spPr>
          <a:xfrm>
            <a:off x="4659600" y="689325"/>
            <a:ext cx="4305600" cy="4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Component:</a:t>
            </a:r>
            <a:r>
              <a:rPr lang="en" sz="1100"/>
              <a:t> user_service</a:t>
            </a:r>
            <a:endParaRPr sz="1100"/>
          </a:p>
          <a:p>
            <a:pPr indent="0" lvl="0" marL="0" rtl="0" algn="l">
              <a:spcBef>
                <a:spcPts val="0"/>
              </a:spcBef>
              <a:spcAft>
                <a:spcPts val="0"/>
              </a:spcAft>
              <a:buNone/>
            </a:pPr>
            <a:r>
              <a:rPr lang="en" sz="1100"/>
              <a:t>Provides core functionality for managing notes, including API endpoints, business logic, data persistence, and configuration for database interactions.</a:t>
            </a:r>
            <a:endParaRPr sz="1100"/>
          </a:p>
          <a:p>
            <a:pPr indent="0" lvl="0" marL="0" rtl="0" algn="l">
              <a:lnSpc>
                <a:spcPct val="115000"/>
              </a:lnSpc>
              <a:spcBef>
                <a:spcPts val="1200"/>
              </a:spcBef>
              <a:spcAft>
                <a:spcPts val="0"/>
              </a:spcAft>
              <a:buNone/>
            </a:pPr>
            <a:r>
              <a:rPr b="1" lang="en" sz="1100"/>
              <a:t>Classes:</a:t>
            </a:r>
            <a:endParaRPr b="1" sz="1100"/>
          </a:p>
          <a:p>
            <a:pPr indent="0" lvl="0" marL="0" rtl="0" algn="l">
              <a:lnSpc>
                <a:spcPct val="115000"/>
              </a:lnSpc>
              <a:spcBef>
                <a:spcPts val="1200"/>
              </a:spcBef>
              <a:spcAft>
                <a:spcPts val="0"/>
              </a:spcAft>
              <a:buNone/>
            </a:pPr>
            <a:r>
              <a:rPr lang="en" sz="1100"/>
              <a:t>UserController: </a:t>
            </a:r>
            <a:r>
              <a:rPr lang="en" sz="1100">
                <a:solidFill>
                  <a:schemeClr val="dk2"/>
                </a:solidFill>
              </a:rPr>
              <a:t>Manages API endpoints for user operations, handling HTTP requests and responses, and delegating tasks to the service layer.</a:t>
            </a:r>
            <a:endParaRPr sz="1100">
              <a:solidFill>
                <a:schemeClr val="dk2"/>
              </a:solidFill>
            </a:endParaRPr>
          </a:p>
          <a:p>
            <a:pPr indent="0" lvl="0" marL="0" rtl="0" algn="l">
              <a:lnSpc>
                <a:spcPct val="115000"/>
              </a:lnSpc>
              <a:spcBef>
                <a:spcPts val="1200"/>
              </a:spcBef>
              <a:spcAft>
                <a:spcPts val="0"/>
              </a:spcAft>
              <a:buNone/>
            </a:pPr>
            <a:r>
              <a:rPr lang="en" sz="1100"/>
              <a:t>UserService: </a:t>
            </a:r>
            <a:r>
              <a:rPr lang="en" sz="1100">
                <a:solidFill>
                  <a:schemeClr val="dk2"/>
                </a:solidFill>
              </a:rPr>
              <a:t>Handles business logic for managing users</a:t>
            </a:r>
            <a:endParaRPr sz="1100">
              <a:solidFill>
                <a:schemeClr val="dk2"/>
              </a:solidFill>
            </a:endParaRPr>
          </a:p>
          <a:p>
            <a:pPr indent="0" lvl="0" marL="0" rtl="0" algn="l">
              <a:lnSpc>
                <a:spcPct val="115000"/>
              </a:lnSpc>
              <a:spcBef>
                <a:spcPts val="1200"/>
              </a:spcBef>
              <a:spcAft>
                <a:spcPts val="0"/>
              </a:spcAft>
              <a:buNone/>
            </a:pPr>
            <a:r>
              <a:rPr lang="en" sz="1100"/>
              <a:t>UserRepository: </a:t>
            </a:r>
            <a:r>
              <a:rPr lang="en" sz="1100">
                <a:solidFill>
                  <a:schemeClr val="dk2"/>
                </a:solidFill>
              </a:rPr>
              <a:t>Interacts with the database to perform CRUD operations on users</a:t>
            </a:r>
            <a:endParaRPr sz="1100"/>
          </a:p>
          <a:p>
            <a:pPr indent="0" lvl="0" marL="0" rtl="0" algn="l">
              <a:lnSpc>
                <a:spcPct val="115000"/>
              </a:lnSpc>
              <a:spcBef>
                <a:spcPts val="1200"/>
              </a:spcBef>
              <a:spcAft>
                <a:spcPts val="0"/>
              </a:spcAft>
              <a:buNone/>
            </a:pPr>
            <a:r>
              <a:rPr lang="en" sz="1100"/>
              <a:t>LoginRequest: Encapsulates user credentials like username and password.</a:t>
            </a:r>
            <a:endParaRPr sz="1100"/>
          </a:p>
          <a:p>
            <a:pPr indent="0" lvl="0" marL="0" rtl="0" algn="l">
              <a:lnSpc>
                <a:spcPct val="115000"/>
              </a:lnSpc>
              <a:spcBef>
                <a:spcPts val="1200"/>
              </a:spcBef>
              <a:spcAft>
                <a:spcPts val="0"/>
              </a:spcAft>
              <a:buNone/>
            </a:pPr>
            <a:r>
              <a:rPr lang="en" sz="1100"/>
              <a:t>UserDto: Data Transfer Object t</a:t>
            </a:r>
            <a:r>
              <a:rPr lang="en" sz="1100">
                <a:solidFill>
                  <a:schemeClr val="dk2"/>
                </a:solidFill>
              </a:rPr>
              <a:t>o encapsulate user data</a:t>
            </a:r>
            <a:endParaRPr sz="1100"/>
          </a:p>
          <a:p>
            <a:pPr indent="0" lvl="0" marL="0" rtl="0" algn="l">
              <a:lnSpc>
                <a:spcPct val="115000"/>
              </a:lnSpc>
              <a:spcBef>
                <a:spcPts val="1200"/>
              </a:spcBef>
              <a:spcAft>
                <a:spcPts val="0"/>
              </a:spcAft>
              <a:buNone/>
            </a:pPr>
            <a:r>
              <a:rPr lang="en" sz="1100"/>
              <a:t>User: </a:t>
            </a:r>
            <a:r>
              <a:rPr lang="en" sz="1100">
                <a:solidFill>
                  <a:schemeClr val="dk2"/>
                </a:solidFill>
              </a:rPr>
              <a:t>Represents the user entity to map to database</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Pub/Sub</a:t>
            </a:r>
            <a:r>
              <a:rPr lang="en"/>
              <a:t>-Component Mapping</a:t>
            </a:r>
            <a:endParaRPr/>
          </a:p>
        </p:txBody>
      </p:sp>
      <p:sp>
        <p:nvSpPr>
          <p:cNvPr id="125" name="Google Shape;125;p23"/>
          <p:cNvSpPr txBox="1"/>
          <p:nvPr/>
        </p:nvSpPr>
        <p:spPr>
          <a:xfrm>
            <a:off x="196200" y="689325"/>
            <a:ext cx="4305600" cy="4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Component:</a:t>
            </a:r>
            <a:r>
              <a:rPr lang="en" sz="1100"/>
              <a:t> broadcast_service</a:t>
            </a:r>
            <a:endParaRPr sz="1100"/>
          </a:p>
          <a:p>
            <a:pPr indent="0" lvl="0" marL="0" rtl="0" algn="l">
              <a:spcBef>
                <a:spcPts val="0"/>
              </a:spcBef>
              <a:spcAft>
                <a:spcPts val="0"/>
              </a:spcAft>
              <a:buNone/>
            </a:pPr>
            <a:r>
              <a:rPr lang="en" sz="1100"/>
              <a:t>Enables clients to connect via WebSocket for receiving real-time updates on notes</a:t>
            </a:r>
            <a:endParaRPr sz="1100"/>
          </a:p>
          <a:p>
            <a:pPr indent="0" lvl="0" marL="0" rtl="0" algn="l">
              <a:lnSpc>
                <a:spcPct val="115000"/>
              </a:lnSpc>
              <a:spcBef>
                <a:spcPts val="1200"/>
              </a:spcBef>
              <a:spcAft>
                <a:spcPts val="0"/>
              </a:spcAft>
              <a:buNone/>
            </a:pPr>
            <a:r>
              <a:rPr b="1" lang="en" sz="1100"/>
              <a:t>Classes:</a:t>
            </a:r>
            <a:endParaRPr b="1" sz="1100"/>
          </a:p>
          <a:p>
            <a:pPr indent="0" lvl="0" marL="0" rtl="0" algn="l">
              <a:lnSpc>
                <a:spcPct val="115000"/>
              </a:lnSpc>
              <a:spcBef>
                <a:spcPts val="1200"/>
              </a:spcBef>
              <a:spcAft>
                <a:spcPts val="0"/>
              </a:spcAft>
              <a:buNone/>
            </a:pPr>
            <a:r>
              <a:rPr lang="en" sz="1100"/>
              <a:t>SubscribeListener</a:t>
            </a:r>
            <a:r>
              <a:rPr lang="en" sz="1100"/>
              <a:t>: </a:t>
            </a:r>
            <a:r>
              <a:rPr lang="en" sz="1100"/>
              <a:t>Manages WebSocket sessions, handling client connections, disconnections, and message subscription</a:t>
            </a:r>
            <a:endParaRPr sz="1100"/>
          </a:p>
          <a:p>
            <a:pPr indent="0" lvl="0" marL="0" rtl="0" algn="l">
              <a:lnSpc>
                <a:spcPct val="115000"/>
              </a:lnSpc>
              <a:spcBef>
                <a:spcPts val="1200"/>
              </a:spcBef>
              <a:spcAft>
                <a:spcPts val="0"/>
              </a:spcAft>
              <a:buNone/>
            </a:pPr>
            <a:r>
              <a:rPr lang="en" sz="1100"/>
              <a:t>SubscribeService</a:t>
            </a:r>
            <a:r>
              <a:rPr b="1" lang="en" sz="1100"/>
              <a:t>:</a:t>
            </a:r>
            <a:r>
              <a:rPr lang="en" sz="1100"/>
              <a:t> </a:t>
            </a:r>
            <a:r>
              <a:rPr lang="en" sz="1100"/>
              <a:t>Handles the distribution of real-time updates to clients connected via WebSocket.</a:t>
            </a:r>
            <a:endParaRPr sz="1100"/>
          </a:p>
          <a:p>
            <a:pPr indent="0" lvl="0" marL="0" rtl="0" algn="l">
              <a:lnSpc>
                <a:spcPct val="115000"/>
              </a:lnSpc>
              <a:spcBef>
                <a:spcPts val="1200"/>
              </a:spcBef>
              <a:spcAft>
                <a:spcPts val="0"/>
              </a:spcAft>
              <a:buNone/>
            </a:pPr>
            <a:r>
              <a:rPr lang="en" sz="1100"/>
              <a:t>WebSocketConfig: </a:t>
            </a:r>
            <a:r>
              <a:rPr lang="en" sz="1100"/>
              <a:t>Configures WebSocket endpoints, connection settings, and listener integration</a:t>
            </a:r>
            <a:endParaRPr sz="1100"/>
          </a:p>
          <a:p>
            <a:pPr indent="0" lvl="0" marL="0" rtl="0" algn="l">
              <a:lnSpc>
                <a:spcPct val="115000"/>
              </a:lnSpc>
              <a:spcBef>
                <a:spcPts val="1200"/>
              </a:spcBef>
              <a:spcAft>
                <a:spcPts val="0"/>
              </a:spcAft>
              <a:buNone/>
            </a:pPr>
            <a:r>
              <a:rPr lang="en" sz="1100"/>
              <a:t>SqsClientConfig</a:t>
            </a:r>
            <a:r>
              <a:rPr b="1" lang="en" sz="1100"/>
              <a:t>:</a:t>
            </a:r>
            <a:r>
              <a:rPr lang="en" sz="1100"/>
              <a:t> </a:t>
            </a:r>
            <a:r>
              <a:rPr lang="en" sz="1100"/>
              <a:t>Configures the connection to AWS SQS for handling message queueing and delivery to WebSocket clients</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p:nvPr/>
        </p:nvSpPr>
        <p:spPr>
          <a:xfrm>
            <a:off x="4915850" y="4362575"/>
            <a:ext cx="869100" cy="350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31" name="Google Shape;131;p24"/>
          <p:cNvSpPr txBox="1"/>
          <p:nvPr>
            <p:ph type="title"/>
          </p:nvPr>
        </p:nvSpPr>
        <p:spPr>
          <a:xfrm>
            <a:off x="310900" y="208975"/>
            <a:ext cx="4045200" cy="8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80"/>
              <a:t>REST</a:t>
            </a:r>
            <a:r>
              <a:rPr lang="en" sz="3480"/>
              <a:t> </a:t>
            </a:r>
            <a:r>
              <a:rPr lang="en" sz="3480"/>
              <a:t>Architecture</a:t>
            </a:r>
            <a:endParaRPr sz="3480"/>
          </a:p>
        </p:txBody>
      </p:sp>
      <p:sp>
        <p:nvSpPr>
          <p:cNvPr id="132" name="Google Shape;132;p24"/>
          <p:cNvSpPr txBox="1"/>
          <p:nvPr>
            <p:ph idx="2" type="body"/>
          </p:nvPr>
        </p:nvSpPr>
        <p:spPr>
          <a:xfrm>
            <a:off x="4572000" y="208975"/>
            <a:ext cx="4572000" cy="171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489">
                <a:latin typeface="Oswald"/>
                <a:ea typeface="Oswald"/>
                <a:cs typeface="Oswald"/>
                <a:sym typeface="Oswald"/>
              </a:rPr>
              <a:t>Pub/Sub Architecture</a:t>
            </a:r>
            <a:endParaRPr sz="3489">
              <a:latin typeface="Oswald"/>
              <a:ea typeface="Oswald"/>
              <a:cs typeface="Oswald"/>
              <a:sym typeface="Oswald"/>
            </a:endParaRPr>
          </a:p>
          <a:p>
            <a:pPr indent="0" lvl="0" marL="0" rtl="0" algn="ctr">
              <a:spcBef>
                <a:spcPts val="1200"/>
              </a:spcBef>
              <a:spcAft>
                <a:spcPts val="1200"/>
              </a:spcAft>
              <a:buNone/>
            </a:pPr>
            <a:r>
              <a:t/>
            </a:r>
            <a:endParaRPr sz="4200">
              <a:highlight>
                <a:schemeClr val="dk1"/>
              </a:highlight>
              <a:latin typeface="Oswald"/>
              <a:ea typeface="Oswald"/>
              <a:cs typeface="Oswald"/>
              <a:sym typeface="Oswald"/>
            </a:endParaRPr>
          </a:p>
        </p:txBody>
      </p:sp>
      <p:sp>
        <p:nvSpPr>
          <p:cNvPr id="133" name="Google Shape;133;p24"/>
          <p:cNvSpPr txBox="1"/>
          <p:nvPr>
            <p:ph idx="1" type="subTitle"/>
          </p:nvPr>
        </p:nvSpPr>
        <p:spPr>
          <a:xfrm>
            <a:off x="310900" y="1226250"/>
            <a:ext cx="4045200" cy="3486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3915">
                <a:highlight>
                  <a:schemeClr val="lt1"/>
                </a:highlight>
                <a:latin typeface="Arial"/>
                <a:ea typeface="Arial"/>
                <a:cs typeface="Arial"/>
                <a:sym typeface="Arial"/>
              </a:rPr>
              <a:t>Pros: </a:t>
            </a:r>
            <a:endParaRPr b="1" sz="3915">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lang="en" sz="3915">
                <a:latin typeface="Arial"/>
                <a:ea typeface="Arial"/>
                <a:cs typeface="Arial"/>
                <a:sym typeface="Arial"/>
              </a:rPr>
              <a:t>✅ </a:t>
            </a:r>
            <a:r>
              <a:rPr b="1" lang="en" sz="3915">
                <a:latin typeface="Arial"/>
                <a:ea typeface="Arial"/>
                <a:cs typeface="Arial"/>
                <a:sym typeface="Arial"/>
              </a:rPr>
              <a:t>Scalable: </a:t>
            </a:r>
            <a:r>
              <a:rPr lang="en" sz="3915">
                <a:latin typeface="Arial"/>
                <a:ea typeface="Arial"/>
                <a:cs typeface="Arial"/>
                <a:sym typeface="Arial"/>
              </a:rPr>
              <a:t>Handles a large number of users and requests efficiently, making it ideal for growing apps.</a:t>
            </a:r>
            <a:endParaRPr sz="3915">
              <a:latin typeface="Arial"/>
              <a:ea typeface="Arial"/>
              <a:cs typeface="Arial"/>
              <a:sym typeface="Arial"/>
            </a:endParaRPr>
          </a:p>
          <a:p>
            <a:pPr indent="0" lvl="0" marL="0" rtl="0" algn="l">
              <a:lnSpc>
                <a:spcPct val="115000"/>
              </a:lnSpc>
              <a:spcBef>
                <a:spcPts val="1200"/>
              </a:spcBef>
              <a:spcAft>
                <a:spcPts val="0"/>
              </a:spcAft>
              <a:buNone/>
            </a:pPr>
            <a:r>
              <a:rPr lang="en" sz="3915">
                <a:latin typeface="Arial"/>
                <a:ea typeface="Arial"/>
                <a:cs typeface="Arial"/>
                <a:sym typeface="Arial"/>
              </a:rPr>
              <a:t>✅ </a:t>
            </a:r>
            <a:r>
              <a:rPr b="1" lang="en" sz="3915">
                <a:latin typeface="Arial"/>
                <a:ea typeface="Arial"/>
                <a:cs typeface="Arial"/>
                <a:sym typeface="Arial"/>
              </a:rPr>
              <a:t>Client Flexibility: </a:t>
            </a:r>
            <a:r>
              <a:rPr lang="en" sz="3915">
                <a:latin typeface="Arial"/>
                <a:ea typeface="Arial"/>
                <a:cs typeface="Arial"/>
                <a:sym typeface="Arial"/>
              </a:rPr>
              <a:t>Supports multiple client types (web, mobile, etc.) due to the separation of client and server.</a:t>
            </a:r>
            <a:endParaRPr sz="3915">
              <a:latin typeface="Arial"/>
              <a:ea typeface="Arial"/>
              <a:cs typeface="Arial"/>
              <a:sym typeface="Arial"/>
            </a:endParaRPr>
          </a:p>
          <a:p>
            <a:pPr indent="0" lvl="0" marL="0" rtl="0" algn="l">
              <a:lnSpc>
                <a:spcPct val="115000"/>
              </a:lnSpc>
              <a:spcBef>
                <a:spcPts val="1200"/>
              </a:spcBef>
              <a:spcAft>
                <a:spcPts val="0"/>
              </a:spcAft>
              <a:buNone/>
            </a:pPr>
            <a:r>
              <a:rPr lang="en" sz="3915">
                <a:latin typeface="Arial"/>
                <a:ea typeface="Arial"/>
                <a:cs typeface="Arial"/>
                <a:sym typeface="Arial"/>
              </a:rPr>
              <a:t>✅ </a:t>
            </a:r>
            <a:r>
              <a:rPr b="1" lang="en" sz="3915">
                <a:latin typeface="Arial"/>
                <a:ea typeface="Arial"/>
                <a:cs typeface="Arial"/>
                <a:sym typeface="Arial"/>
              </a:rPr>
              <a:t>Simplicity: </a:t>
            </a:r>
            <a:r>
              <a:rPr lang="en" sz="3915">
                <a:latin typeface="Arial"/>
                <a:ea typeface="Arial"/>
                <a:cs typeface="Arial"/>
                <a:sym typeface="Arial"/>
              </a:rPr>
              <a:t>Stateless communication ensures simplicity and predictability in API interactions.</a:t>
            </a:r>
            <a:endParaRPr sz="3915">
              <a:latin typeface="Arial"/>
              <a:ea typeface="Arial"/>
              <a:cs typeface="Arial"/>
              <a:sym typeface="Arial"/>
            </a:endParaRPr>
          </a:p>
          <a:p>
            <a:pPr indent="0" lvl="0" marL="0" rtl="0" algn="l">
              <a:lnSpc>
                <a:spcPct val="115000"/>
              </a:lnSpc>
              <a:spcBef>
                <a:spcPts val="0"/>
              </a:spcBef>
              <a:spcAft>
                <a:spcPts val="0"/>
              </a:spcAft>
              <a:buNone/>
            </a:pPr>
            <a:r>
              <a:t/>
            </a:r>
            <a:endParaRPr sz="3915">
              <a:latin typeface="Arial"/>
              <a:ea typeface="Arial"/>
              <a:cs typeface="Arial"/>
              <a:sym typeface="Arial"/>
            </a:endParaRPr>
          </a:p>
          <a:p>
            <a:pPr indent="0" lvl="0" marL="0" rtl="0" algn="l">
              <a:lnSpc>
                <a:spcPct val="115000"/>
              </a:lnSpc>
              <a:spcBef>
                <a:spcPts val="0"/>
              </a:spcBef>
              <a:spcAft>
                <a:spcPts val="0"/>
              </a:spcAft>
              <a:buNone/>
            </a:pPr>
            <a:r>
              <a:rPr lang="en" sz="3915">
                <a:latin typeface="Arial"/>
                <a:ea typeface="Arial"/>
                <a:cs typeface="Arial"/>
                <a:sym typeface="Arial"/>
              </a:rPr>
              <a:t>✅ </a:t>
            </a:r>
            <a:r>
              <a:rPr b="1" lang="en" sz="3915">
                <a:latin typeface="Arial"/>
                <a:ea typeface="Arial"/>
                <a:cs typeface="Arial"/>
                <a:sym typeface="Arial"/>
              </a:rPr>
              <a:t>Modularity: </a:t>
            </a:r>
            <a:r>
              <a:rPr lang="en" sz="3915">
                <a:highlight>
                  <a:schemeClr val="lt1"/>
                </a:highlight>
                <a:latin typeface="Arial"/>
                <a:ea typeface="Arial"/>
                <a:cs typeface="Arial"/>
                <a:sym typeface="Arial"/>
              </a:rPr>
              <a:t>Each part is separate, so we can update or scale parts without affecting the whole app</a:t>
            </a:r>
            <a:endParaRPr sz="3915">
              <a:latin typeface="Arial"/>
              <a:ea typeface="Arial"/>
              <a:cs typeface="Arial"/>
              <a:sym typeface="Arial"/>
            </a:endParaRPr>
          </a:p>
          <a:p>
            <a:pPr indent="0" lvl="0" marL="0" rtl="0" algn="l">
              <a:lnSpc>
                <a:spcPct val="115000"/>
              </a:lnSpc>
              <a:spcBef>
                <a:spcPts val="0"/>
              </a:spcBef>
              <a:spcAft>
                <a:spcPts val="0"/>
              </a:spcAft>
              <a:buNone/>
            </a:pPr>
            <a:r>
              <a:t/>
            </a:r>
            <a:endParaRPr sz="3915">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b="1" lang="en" sz="3915">
                <a:highlight>
                  <a:schemeClr val="lt1"/>
                </a:highlight>
                <a:latin typeface="Arial"/>
                <a:ea typeface="Arial"/>
                <a:cs typeface="Arial"/>
                <a:sym typeface="Arial"/>
              </a:rPr>
              <a:t>Cons: </a:t>
            </a:r>
            <a:endParaRPr b="1" sz="3915">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rPr lang="en" sz="3915">
                <a:latin typeface="Arial"/>
                <a:ea typeface="Arial"/>
                <a:cs typeface="Arial"/>
                <a:sym typeface="Arial"/>
              </a:rPr>
              <a:t>❌ </a:t>
            </a:r>
            <a:r>
              <a:rPr b="1" lang="en" sz="3915">
                <a:latin typeface="Arial"/>
                <a:ea typeface="Arial"/>
                <a:cs typeface="Arial"/>
                <a:sym typeface="Arial"/>
              </a:rPr>
              <a:t>Not Real-Time: </a:t>
            </a:r>
            <a:r>
              <a:rPr lang="en" sz="3915">
                <a:latin typeface="Arial"/>
                <a:ea typeface="Arial"/>
                <a:cs typeface="Arial"/>
                <a:sym typeface="Arial"/>
              </a:rPr>
              <a:t>Users may need to refresh the page to see updates, which conflicts with real-time collaboration goals.</a:t>
            </a:r>
            <a:endParaRPr sz="3915">
              <a:latin typeface="Arial"/>
              <a:ea typeface="Arial"/>
              <a:cs typeface="Arial"/>
              <a:sym typeface="Arial"/>
            </a:endParaRPr>
          </a:p>
          <a:p>
            <a:pPr indent="0" lvl="0" marL="0" rtl="0" algn="l">
              <a:lnSpc>
                <a:spcPct val="115000"/>
              </a:lnSpc>
              <a:spcBef>
                <a:spcPts val="1200"/>
              </a:spcBef>
              <a:spcAft>
                <a:spcPts val="0"/>
              </a:spcAft>
              <a:buNone/>
            </a:pPr>
            <a:r>
              <a:rPr lang="en" sz="3915">
                <a:latin typeface="Arial"/>
                <a:ea typeface="Arial"/>
                <a:cs typeface="Arial"/>
                <a:sym typeface="Arial"/>
              </a:rPr>
              <a:t>❌ </a:t>
            </a:r>
            <a:r>
              <a:rPr b="1" lang="en" sz="3915">
                <a:latin typeface="Arial"/>
                <a:ea typeface="Arial"/>
                <a:cs typeface="Arial"/>
                <a:sym typeface="Arial"/>
              </a:rPr>
              <a:t>Managing Related Data: </a:t>
            </a:r>
            <a:r>
              <a:rPr lang="en" sz="3915">
                <a:latin typeface="Arial"/>
                <a:ea typeface="Arial"/>
                <a:cs typeface="Arial"/>
                <a:sym typeface="Arial"/>
              </a:rPr>
              <a:t>Stateless design makes it challenging to manage related or dependent data across requests.</a:t>
            </a:r>
            <a:endParaRPr sz="3915">
              <a:latin typeface="Arial"/>
              <a:ea typeface="Arial"/>
              <a:cs typeface="Arial"/>
              <a:sym typeface="Arial"/>
            </a:endParaRPr>
          </a:p>
          <a:p>
            <a:pPr indent="0" lvl="0" marL="0" rtl="0" algn="l">
              <a:lnSpc>
                <a:spcPct val="115000"/>
              </a:lnSpc>
              <a:spcBef>
                <a:spcPts val="0"/>
              </a:spcBef>
              <a:spcAft>
                <a:spcPts val="1200"/>
              </a:spcAft>
              <a:buNone/>
            </a:pPr>
            <a:r>
              <a:t/>
            </a:r>
            <a:endParaRPr sz="1800">
              <a:highlight>
                <a:schemeClr val="lt1"/>
              </a:highlight>
            </a:endParaRPr>
          </a:p>
        </p:txBody>
      </p:sp>
      <p:sp>
        <p:nvSpPr>
          <p:cNvPr id="134" name="Google Shape;134;p24"/>
          <p:cNvSpPr txBox="1"/>
          <p:nvPr>
            <p:ph idx="1" type="subTitle"/>
          </p:nvPr>
        </p:nvSpPr>
        <p:spPr>
          <a:xfrm>
            <a:off x="4718200" y="1261900"/>
            <a:ext cx="4045200" cy="38817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2"/>
              </a:buClr>
              <a:buSzPct val="28094"/>
              <a:buFont typeface="Arial"/>
              <a:buNone/>
            </a:pPr>
            <a:r>
              <a:rPr b="1" lang="en" sz="3915">
                <a:highlight>
                  <a:schemeClr val="dk1"/>
                </a:highlight>
                <a:latin typeface="Arial"/>
                <a:ea typeface="Arial"/>
                <a:cs typeface="Arial"/>
                <a:sym typeface="Arial"/>
              </a:rPr>
              <a:t>Pros:</a:t>
            </a:r>
            <a:endParaRPr b="1" sz="3915">
              <a:highlight>
                <a:schemeClr val="dk1"/>
              </a:highlight>
              <a:latin typeface="Arial"/>
              <a:ea typeface="Arial"/>
              <a:cs typeface="Arial"/>
              <a:sym typeface="Arial"/>
            </a:endParaRPr>
          </a:p>
          <a:p>
            <a:pPr indent="0" lvl="0" marL="0" rtl="0" algn="l">
              <a:lnSpc>
                <a:spcPct val="115000"/>
              </a:lnSpc>
              <a:spcBef>
                <a:spcPts val="1200"/>
              </a:spcBef>
              <a:spcAft>
                <a:spcPts val="0"/>
              </a:spcAft>
              <a:buClr>
                <a:schemeClr val="dk2"/>
              </a:buClr>
              <a:buSzPct val="28094"/>
              <a:buFont typeface="Arial"/>
              <a:buNone/>
            </a:pPr>
            <a:r>
              <a:rPr lang="en" sz="3915">
                <a:latin typeface="Arial"/>
                <a:ea typeface="Arial"/>
                <a:cs typeface="Arial"/>
                <a:sym typeface="Arial"/>
              </a:rPr>
              <a:t>✅ </a:t>
            </a:r>
            <a:r>
              <a:rPr b="1" lang="en" sz="3915">
                <a:latin typeface="Arial"/>
                <a:ea typeface="Arial"/>
                <a:cs typeface="Arial"/>
                <a:sym typeface="Arial"/>
              </a:rPr>
              <a:t>Built on REST: </a:t>
            </a:r>
            <a:r>
              <a:rPr lang="en" sz="3915">
                <a:latin typeface="Arial"/>
                <a:ea typeface="Arial"/>
                <a:cs typeface="Arial"/>
                <a:sym typeface="Arial"/>
              </a:rPr>
              <a:t>Extends the existing REST architecture, maintaining compatibility with existing APIs while adding real-time capabilities.</a:t>
            </a:r>
            <a:endParaRPr sz="3915">
              <a:latin typeface="Arial"/>
              <a:ea typeface="Arial"/>
              <a:cs typeface="Arial"/>
              <a:sym typeface="Arial"/>
            </a:endParaRPr>
          </a:p>
          <a:p>
            <a:pPr indent="0" lvl="0" marL="0" rtl="0" algn="l">
              <a:lnSpc>
                <a:spcPct val="115000"/>
              </a:lnSpc>
              <a:spcBef>
                <a:spcPts val="1200"/>
              </a:spcBef>
              <a:spcAft>
                <a:spcPts val="0"/>
              </a:spcAft>
              <a:buClr>
                <a:schemeClr val="dk2"/>
              </a:buClr>
              <a:buSzPct val="28094"/>
              <a:buFont typeface="Arial"/>
              <a:buNone/>
            </a:pPr>
            <a:r>
              <a:rPr lang="en" sz="3915">
                <a:latin typeface="Arial"/>
                <a:ea typeface="Arial"/>
                <a:cs typeface="Arial"/>
                <a:sym typeface="Arial"/>
              </a:rPr>
              <a:t>✅ </a:t>
            </a:r>
            <a:r>
              <a:rPr b="1" lang="en" sz="3915">
                <a:latin typeface="Arial"/>
                <a:ea typeface="Arial"/>
                <a:cs typeface="Arial"/>
                <a:sym typeface="Arial"/>
              </a:rPr>
              <a:t>Real-Time Communication: </a:t>
            </a:r>
            <a:r>
              <a:rPr lang="en" sz="3915">
                <a:latin typeface="Arial"/>
                <a:ea typeface="Arial"/>
                <a:cs typeface="Arial"/>
                <a:sym typeface="Arial"/>
              </a:rPr>
              <a:t>Enables real time updates using WebSocket, solving REST's limitation for real-time collaboration.</a:t>
            </a:r>
            <a:endParaRPr sz="3915">
              <a:latin typeface="Arial"/>
              <a:ea typeface="Arial"/>
              <a:cs typeface="Arial"/>
              <a:sym typeface="Arial"/>
            </a:endParaRPr>
          </a:p>
          <a:p>
            <a:pPr indent="0" lvl="0" marL="0" rtl="0" algn="l">
              <a:lnSpc>
                <a:spcPct val="115000"/>
              </a:lnSpc>
              <a:spcBef>
                <a:spcPts val="1200"/>
              </a:spcBef>
              <a:spcAft>
                <a:spcPts val="0"/>
              </a:spcAft>
              <a:buClr>
                <a:schemeClr val="dk2"/>
              </a:buClr>
              <a:buSzPct val="28094"/>
              <a:buFont typeface="Arial"/>
              <a:buNone/>
            </a:pPr>
            <a:r>
              <a:rPr lang="en" sz="3915">
                <a:latin typeface="Arial"/>
                <a:ea typeface="Arial"/>
                <a:cs typeface="Arial"/>
                <a:sym typeface="Arial"/>
              </a:rPr>
              <a:t>✅ </a:t>
            </a:r>
            <a:r>
              <a:rPr b="1" lang="en" sz="3915">
                <a:latin typeface="Arial"/>
                <a:ea typeface="Arial"/>
                <a:cs typeface="Arial"/>
                <a:sym typeface="Arial"/>
              </a:rPr>
              <a:t>Scalable Messaging: </a:t>
            </a:r>
            <a:r>
              <a:rPr lang="en" sz="3915">
                <a:latin typeface="Arial"/>
                <a:ea typeface="Arial"/>
                <a:cs typeface="Arial"/>
                <a:sym typeface="Arial"/>
              </a:rPr>
              <a:t>Uses AWS SNS and SQS for reliable, scalable message delivery.</a:t>
            </a:r>
            <a:endParaRPr sz="3915">
              <a:latin typeface="Arial"/>
              <a:ea typeface="Arial"/>
              <a:cs typeface="Arial"/>
              <a:sym typeface="Arial"/>
            </a:endParaRPr>
          </a:p>
          <a:p>
            <a:pPr indent="0" lvl="0" marL="0" rtl="0" algn="l">
              <a:lnSpc>
                <a:spcPct val="115000"/>
              </a:lnSpc>
              <a:spcBef>
                <a:spcPts val="0"/>
              </a:spcBef>
              <a:spcAft>
                <a:spcPts val="0"/>
              </a:spcAft>
              <a:buClr>
                <a:schemeClr val="dk2"/>
              </a:buClr>
              <a:buSzPct val="28094"/>
              <a:buFont typeface="Arial"/>
              <a:buNone/>
            </a:pPr>
            <a:r>
              <a:t/>
            </a:r>
            <a:endParaRPr sz="3915">
              <a:latin typeface="Arial"/>
              <a:ea typeface="Arial"/>
              <a:cs typeface="Arial"/>
              <a:sym typeface="Arial"/>
            </a:endParaRPr>
          </a:p>
          <a:p>
            <a:pPr indent="0" lvl="0" marL="0" rtl="0" algn="l">
              <a:lnSpc>
                <a:spcPct val="115000"/>
              </a:lnSpc>
              <a:spcBef>
                <a:spcPts val="0"/>
              </a:spcBef>
              <a:spcAft>
                <a:spcPts val="0"/>
              </a:spcAft>
              <a:buClr>
                <a:schemeClr val="dk2"/>
              </a:buClr>
              <a:buSzPct val="28094"/>
              <a:buFont typeface="Arial"/>
              <a:buNone/>
            </a:pPr>
            <a:r>
              <a:rPr b="1" lang="en" sz="3915">
                <a:highlight>
                  <a:schemeClr val="dk1"/>
                </a:highlight>
                <a:latin typeface="Arial"/>
                <a:ea typeface="Arial"/>
                <a:cs typeface="Arial"/>
                <a:sym typeface="Arial"/>
              </a:rPr>
              <a:t>Cons: </a:t>
            </a:r>
            <a:endParaRPr b="1" sz="3915">
              <a:highlight>
                <a:schemeClr val="dk1"/>
              </a:highlight>
              <a:latin typeface="Arial"/>
              <a:ea typeface="Arial"/>
              <a:cs typeface="Arial"/>
              <a:sym typeface="Arial"/>
            </a:endParaRPr>
          </a:p>
          <a:p>
            <a:pPr indent="0" lvl="0" marL="0" rtl="0" algn="l">
              <a:lnSpc>
                <a:spcPct val="115000"/>
              </a:lnSpc>
              <a:spcBef>
                <a:spcPts val="1200"/>
              </a:spcBef>
              <a:spcAft>
                <a:spcPts val="0"/>
              </a:spcAft>
              <a:buNone/>
            </a:pPr>
            <a:r>
              <a:rPr lang="en" sz="4023">
                <a:latin typeface="Arial"/>
                <a:ea typeface="Arial"/>
                <a:cs typeface="Arial"/>
                <a:sym typeface="Arial"/>
              </a:rPr>
              <a:t>❌ </a:t>
            </a:r>
            <a:r>
              <a:rPr b="1" lang="en" sz="4023">
                <a:latin typeface="Arial"/>
                <a:ea typeface="Arial"/>
                <a:cs typeface="Arial"/>
                <a:sym typeface="Arial"/>
              </a:rPr>
              <a:t>Increased Complexity: </a:t>
            </a:r>
            <a:r>
              <a:rPr lang="en" sz="4023">
                <a:latin typeface="Arial"/>
                <a:ea typeface="Arial"/>
                <a:cs typeface="Arial"/>
                <a:sym typeface="Arial"/>
              </a:rPr>
              <a:t>Adding WebSocket, SNS, and SQS introduces additional layers and dependencies.</a:t>
            </a:r>
            <a:endParaRPr sz="4023">
              <a:latin typeface="Arial"/>
              <a:ea typeface="Arial"/>
              <a:cs typeface="Arial"/>
              <a:sym typeface="Arial"/>
            </a:endParaRPr>
          </a:p>
          <a:p>
            <a:pPr indent="0" lvl="0" marL="0" rtl="0" algn="l">
              <a:lnSpc>
                <a:spcPct val="115000"/>
              </a:lnSpc>
              <a:spcBef>
                <a:spcPts val="0"/>
              </a:spcBef>
              <a:spcAft>
                <a:spcPts val="0"/>
              </a:spcAft>
              <a:buNone/>
            </a:pPr>
            <a:r>
              <a:t/>
            </a:r>
            <a:endParaRPr sz="4023">
              <a:latin typeface="Arial"/>
              <a:ea typeface="Arial"/>
              <a:cs typeface="Arial"/>
              <a:sym typeface="Arial"/>
            </a:endParaRPr>
          </a:p>
          <a:p>
            <a:pPr indent="0" lvl="0" marL="0" rtl="0" algn="l">
              <a:lnSpc>
                <a:spcPct val="115000"/>
              </a:lnSpc>
              <a:spcBef>
                <a:spcPts val="0"/>
              </a:spcBef>
              <a:spcAft>
                <a:spcPts val="0"/>
              </a:spcAft>
              <a:buNone/>
            </a:pPr>
            <a:r>
              <a:rPr lang="en" sz="4023">
                <a:latin typeface="Arial"/>
                <a:ea typeface="Arial"/>
                <a:cs typeface="Arial"/>
                <a:sym typeface="Arial"/>
              </a:rPr>
              <a:t>❌ </a:t>
            </a:r>
            <a:r>
              <a:rPr b="1" lang="en" sz="4023">
                <a:latin typeface="Arial"/>
                <a:ea typeface="Arial"/>
                <a:cs typeface="Arial"/>
                <a:sym typeface="Arial"/>
              </a:rPr>
              <a:t>Resource Intensive: </a:t>
            </a:r>
            <a:r>
              <a:rPr lang="en" sz="4023">
                <a:latin typeface="Arial"/>
                <a:ea typeface="Arial"/>
                <a:cs typeface="Arial"/>
                <a:sym typeface="Arial"/>
              </a:rPr>
              <a:t>Requires more resources to deploy and manage the infrastructure for real-time updates.</a:t>
            </a:r>
            <a:endParaRPr sz="4023">
              <a:latin typeface="Arial"/>
              <a:ea typeface="Arial"/>
              <a:cs typeface="Arial"/>
              <a:sym typeface="Arial"/>
            </a:endParaRPr>
          </a:p>
          <a:p>
            <a:pPr indent="0" lvl="0" marL="0" rtl="0" algn="l">
              <a:lnSpc>
                <a:spcPct val="115000"/>
              </a:lnSpc>
              <a:spcBef>
                <a:spcPts val="0"/>
              </a:spcBef>
              <a:spcAft>
                <a:spcPts val="0"/>
              </a:spcAft>
              <a:buNone/>
            </a:pPr>
            <a:r>
              <a:t/>
            </a:r>
            <a:endParaRPr sz="4023">
              <a:latin typeface="Arial"/>
              <a:ea typeface="Arial"/>
              <a:cs typeface="Arial"/>
              <a:sym typeface="Arial"/>
            </a:endParaRPr>
          </a:p>
          <a:p>
            <a:pPr indent="0" lvl="0" marL="0" rtl="0" algn="l">
              <a:lnSpc>
                <a:spcPct val="115000"/>
              </a:lnSpc>
              <a:spcBef>
                <a:spcPts val="0"/>
              </a:spcBef>
              <a:spcAft>
                <a:spcPts val="0"/>
              </a:spcAft>
              <a:buNone/>
            </a:pPr>
            <a:r>
              <a:rPr lang="en" sz="4023">
                <a:latin typeface="Arial"/>
                <a:ea typeface="Arial"/>
                <a:cs typeface="Arial"/>
                <a:sym typeface="Arial"/>
              </a:rPr>
              <a:t>❌ </a:t>
            </a:r>
            <a:r>
              <a:rPr b="1" lang="en" sz="4023">
                <a:latin typeface="Arial"/>
                <a:ea typeface="Arial"/>
                <a:cs typeface="Arial"/>
                <a:sym typeface="Arial"/>
              </a:rPr>
              <a:t>Debugging Challenges: </a:t>
            </a:r>
            <a:r>
              <a:rPr lang="en" sz="4023">
                <a:latin typeface="Arial"/>
                <a:ea typeface="Arial"/>
                <a:cs typeface="Arial"/>
                <a:sym typeface="Arial"/>
              </a:rPr>
              <a:t>Interactions between REST and Pub/Sub layers make identifying and fixing issues more complex.</a:t>
            </a:r>
            <a:endParaRPr sz="4023">
              <a:latin typeface="Arial"/>
              <a:ea typeface="Arial"/>
              <a:cs typeface="Arial"/>
              <a:sym typeface="Arial"/>
            </a:endParaRPr>
          </a:p>
          <a:p>
            <a:pPr indent="0" lvl="0" marL="0" rtl="0" algn="l">
              <a:lnSpc>
                <a:spcPct val="115000"/>
              </a:lnSpc>
              <a:spcBef>
                <a:spcPts val="0"/>
              </a:spcBef>
              <a:spcAft>
                <a:spcPts val="0"/>
              </a:spcAft>
              <a:buClr>
                <a:schemeClr val="dk2"/>
              </a:buClr>
              <a:buSzPct val="28094"/>
              <a:buFont typeface="Arial"/>
              <a:buNone/>
            </a:pPr>
            <a:r>
              <a:t/>
            </a:r>
            <a:endParaRPr sz="3915">
              <a:latin typeface="Arial"/>
              <a:ea typeface="Arial"/>
              <a:cs typeface="Arial"/>
              <a:sym typeface="Arial"/>
            </a:endParaRPr>
          </a:p>
          <a:p>
            <a:pPr indent="0" lvl="0" marL="0" rtl="0" algn="l">
              <a:lnSpc>
                <a:spcPct val="115000"/>
              </a:lnSpc>
              <a:spcBef>
                <a:spcPts val="0"/>
              </a:spcBef>
              <a:spcAft>
                <a:spcPts val="0"/>
              </a:spcAft>
              <a:buNone/>
            </a:pPr>
            <a:r>
              <a:t/>
            </a:r>
            <a:endParaRPr sz="1800">
              <a:highlight>
                <a:schemeClr val="lt1"/>
              </a:highlight>
            </a:endParaRPr>
          </a:p>
          <a:p>
            <a:pPr indent="0" lvl="0" marL="0" rtl="0" algn="l">
              <a:lnSpc>
                <a:spcPct val="115000"/>
              </a:lnSpc>
              <a:spcBef>
                <a:spcPts val="1200"/>
              </a:spcBef>
              <a:spcAft>
                <a:spcPts val="1200"/>
              </a:spcAft>
              <a:buNone/>
            </a:pPr>
            <a:r>
              <a:t/>
            </a:r>
            <a:endParaRPr sz="18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b="0" l="0" r="11410" t="5087"/>
          <a:stretch/>
        </p:blipFill>
        <p:spPr>
          <a:xfrm>
            <a:off x="6582000" y="0"/>
            <a:ext cx="2562000" cy="1646975"/>
          </a:xfrm>
          <a:prstGeom prst="rect">
            <a:avLst/>
          </a:prstGeom>
          <a:noFill/>
          <a:ln>
            <a:noFill/>
          </a:ln>
        </p:spPr>
      </p:pic>
      <p:sp>
        <p:nvSpPr>
          <p:cNvPr id="140" name="Google Shape;140;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Rationale of Selection - Pub/Sub</a:t>
            </a:r>
            <a:endParaRPr/>
          </a:p>
        </p:txBody>
      </p:sp>
      <p:sp>
        <p:nvSpPr>
          <p:cNvPr id="141" name="Google Shape;141;p25"/>
          <p:cNvSpPr txBox="1"/>
          <p:nvPr>
            <p:ph idx="1" type="body"/>
          </p:nvPr>
        </p:nvSpPr>
        <p:spPr>
          <a:xfrm>
            <a:off x="311700" y="933250"/>
            <a:ext cx="8520600" cy="3635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2"/>
              </a:buClr>
              <a:buSzPct val="27848"/>
              <a:buFont typeface="Arial"/>
              <a:buNone/>
            </a:pPr>
            <a:r>
              <a:rPr lang="en" sz="3950">
                <a:latin typeface="Arial"/>
                <a:ea typeface="Arial"/>
                <a:cs typeface="Arial"/>
                <a:sym typeface="Arial"/>
              </a:rPr>
              <a:t>We chose the Pub/Sub architecture because it best meets the needs of our collaborative note-taking app.</a:t>
            </a:r>
            <a:endParaRPr sz="3950">
              <a:latin typeface="Arial"/>
              <a:ea typeface="Arial"/>
              <a:cs typeface="Arial"/>
              <a:sym typeface="Arial"/>
            </a:endParaRPr>
          </a:p>
          <a:p>
            <a:pPr indent="0" lvl="0" marL="0" rtl="0" algn="l">
              <a:spcBef>
                <a:spcPts val="1200"/>
              </a:spcBef>
              <a:spcAft>
                <a:spcPts val="0"/>
              </a:spcAft>
              <a:buClr>
                <a:schemeClr val="dk2"/>
              </a:buClr>
              <a:buSzPct val="27848"/>
              <a:buFont typeface="Arial"/>
              <a:buNone/>
            </a:pPr>
            <a:r>
              <a:rPr b="1" lang="en" sz="3950">
                <a:latin typeface="Arial"/>
                <a:ea typeface="Arial"/>
                <a:cs typeface="Arial"/>
                <a:sym typeface="Arial"/>
              </a:rPr>
              <a:t>Key Reasons for Choosing Pub/Sub:</a:t>
            </a:r>
            <a:endParaRPr b="1" sz="3950">
              <a:latin typeface="Arial"/>
              <a:ea typeface="Arial"/>
              <a:cs typeface="Arial"/>
              <a:sym typeface="Arial"/>
            </a:endParaRPr>
          </a:p>
          <a:p>
            <a:pPr indent="-291306" lvl="0" marL="457200" rtl="0" algn="l">
              <a:spcBef>
                <a:spcPts val="1200"/>
              </a:spcBef>
              <a:spcAft>
                <a:spcPts val="0"/>
              </a:spcAft>
              <a:buSzPct val="100000"/>
              <a:buFont typeface="Arial"/>
              <a:buChar char="●"/>
            </a:pPr>
            <a:r>
              <a:rPr b="1" lang="en" sz="3950">
                <a:latin typeface="Arial"/>
                <a:ea typeface="Arial"/>
                <a:cs typeface="Arial"/>
                <a:sym typeface="Arial"/>
              </a:rPr>
              <a:t>Real-Time Collaboration:</a:t>
            </a:r>
            <a:r>
              <a:rPr lang="en" sz="3950">
                <a:latin typeface="Arial"/>
                <a:ea typeface="Arial"/>
                <a:cs typeface="Arial"/>
                <a:sym typeface="Arial"/>
              </a:rPr>
              <a:t> Pub/Sub, using WebSockets, provides instant updates for shared notes, solving REST's limitation for real-time communication.</a:t>
            </a:r>
            <a:endParaRPr sz="3950">
              <a:latin typeface="Arial"/>
              <a:ea typeface="Arial"/>
              <a:cs typeface="Arial"/>
              <a:sym typeface="Arial"/>
            </a:endParaRPr>
          </a:p>
          <a:p>
            <a:pPr indent="-291306" lvl="0" marL="457200" rtl="0" algn="l">
              <a:spcBef>
                <a:spcPts val="0"/>
              </a:spcBef>
              <a:spcAft>
                <a:spcPts val="0"/>
              </a:spcAft>
              <a:buSzPct val="100000"/>
              <a:buFont typeface="Arial"/>
              <a:buChar char="●"/>
            </a:pPr>
            <a:r>
              <a:rPr b="1" lang="en" sz="3950">
                <a:latin typeface="Arial"/>
                <a:ea typeface="Arial"/>
                <a:cs typeface="Arial"/>
                <a:sym typeface="Arial"/>
              </a:rPr>
              <a:t>Reliability:</a:t>
            </a:r>
            <a:r>
              <a:rPr lang="en" sz="3950">
                <a:latin typeface="Arial"/>
                <a:ea typeface="Arial"/>
                <a:cs typeface="Arial"/>
                <a:sym typeface="Arial"/>
              </a:rPr>
              <a:t> Built on top of REST, it ensures that if the real-time update feature encounters issues, core functionalities like login and basic CRUD operations remain unaffected.</a:t>
            </a:r>
            <a:endParaRPr sz="3950">
              <a:latin typeface="Arial"/>
              <a:ea typeface="Arial"/>
              <a:cs typeface="Arial"/>
              <a:sym typeface="Arial"/>
            </a:endParaRPr>
          </a:p>
          <a:p>
            <a:pPr indent="-291306" lvl="0" marL="457200" rtl="0" algn="l">
              <a:spcBef>
                <a:spcPts val="0"/>
              </a:spcBef>
              <a:spcAft>
                <a:spcPts val="0"/>
              </a:spcAft>
              <a:buSzPct val="100000"/>
              <a:buFont typeface="Arial"/>
              <a:buChar char="●"/>
            </a:pPr>
            <a:r>
              <a:rPr b="1" lang="en" sz="3950">
                <a:latin typeface="Arial"/>
                <a:ea typeface="Arial"/>
                <a:cs typeface="Arial"/>
                <a:sym typeface="Arial"/>
              </a:rPr>
              <a:t>Scalability:</a:t>
            </a:r>
            <a:r>
              <a:rPr lang="en" sz="3950">
                <a:latin typeface="Arial"/>
                <a:ea typeface="Arial"/>
                <a:cs typeface="Arial"/>
                <a:sym typeface="Arial"/>
              </a:rPr>
              <a:t> The architecture is designed to handle high user concurrency. For example, the messaging system (using AWS SNS and SQS) scales independently without impacting the app's overall performance.</a:t>
            </a:r>
            <a:endParaRPr sz="3950">
              <a:latin typeface="Arial"/>
              <a:ea typeface="Arial"/>
              <a:cs typeface="Arial"/>
              <a:sym typeface="Arial"/>
            </a:endParaRPr>
          </a:p>
          <a:p>
            <a:pPr indent="-291306" lvl="0" marL="457200" rtl="0" algn="l">
              <a:spcBef>
                <a:spcPts val="0"/>
              </a:spcBef>
              <a:spcAft>
                <a:spcPts val="0"/>
              </a:spcAft>
              <a:buSzPct val="100000"/>
              <a:buFont typeface="Arial"/>
              <a:buChar char="●"/>
            </a:pPr>
            <a:r>
              <a:rPr b="1" lang="en" sz="3950">
                <a:latin typeface="Arial"/>
                <a:ea typeface="Arial"/>
                <a:cs typeface="Arial"/>
                <a:sym typeface="Arial"/>
              </a:rPr>
              <a:t>Modularity:</a:t>
            </a:r>
            <a:r>
              <a:rPr lang="en" sz="3950">
                <a:latin typeface="Arial"/>
                <a:ea typeface="Arial"/>
                <a:cs typeface="Arial"/>
                <a:sym typeface="Arial"/>
              </a:rPr>
              <a:t> Each component (e.g., REST APIs, real-time updates) operates independently, allowing targeted updates or improvements without affecting the rest of the app.</a:t>
            </a:r>
            <a:endParaRPr sz="3950">
              <a:latin typeface="Arial"/>
              <a:ea typeface="Arial"/>
              <a:cs typeface="Arial"/>
              <a:sym typeface="Arial"/>
            </a:endParaRPr>
          </a:p>
          <a:p>
            <a:pPr indent="0" lvl="0" marL="0" rtl="0" algn="l">
              <a:spcBef>
                <a:spcPts val="1200"/>
              </a:spcBef>
              <a:spcAft>
                <a:spcPts val="0"/>
              </a:spcAft>
              <a:buClr>
                <a:schemeClr val="dk2"/>
              </a:buClr>
              <a:buSzPct val="27848"/>
              <a:buFont typeface="Arial"/>
              <a:buNone/>
            </a:pPr>
            <a:r>
              <a:rPr b="1" lang="en" sz="3950">
                <a:latin typeface="Arial"/>
                <a:ea typeface="Arial"/>
                <a:cs typeface="Arial"/>
                <a:sym typeface="Arial"/>
              </a:rPr>
              <a:t>Why Pub/Sub Over REST Alone?</a:t>
            </a:r>
            <a:br>
              <a:rPr b="1" lang="en" sz="3950">
                <a:latin typeface="Arial"/>
                <a:ea typeface="Arial"/>
                <a:cs typeface="Arial"/>
                <a:sym typeface="Arial"/>
              </a:rPr>
            </a:br>
            <a:r>
              <a:rPr lang="en" sz="3950">
                <a:latin typeface="Arial"/>
                <a:ea typeface="Arial"/>
                <a:cs typeface="Arial"/>
                <a:sym typeface="Arial"/>
              </a:rPr>
              <a:t>While REST is great for simplicity and small apps, it lacks the real-time communication needed for effective collaboration. Pub/Sub extends REST's capabilities, making it a better choice for handling real-time updates and ensuring the app grows flexibly and reliably.</a:t>
            </a:r>
            <a:endParaRPr sz="3950">
              <a:latin typeface="Arial"/>
              <a:ea typeface="Arial"/>
              <a:cs typeface="Arial"/>
              <a:sym typeface="Arial"/>
            </a:endParaRPr>
          </a:p>
          <a:p>
            <a:pPr indent="0" lvl="0" marL="0" rtl="0" algn="l">
              <a:spcBef>
                <a:spcPts val="1200"/>
              </a:spcBef>
              <a:spcAft>
                <a:spcPts val="0"/>
              </a:spcAft>
              <a:buClr>
                <a:schemeClr val="dk2"/>
              </a:buClr>
              <a:buSzPct val="27848"/>
              <a:buFont typeface="Arial"/>
              <a:buNone/>
            </a:pPr>
            <a:r>
              <a:rPr b="1" lang="en" sz="3950">
                <a:latin typeface="Arial"/>
                <a:ea typeface="Arial"/>
                <a:cs typeface="Arial"/>
                <a:sym typeface="Arial"/>
              </a:rPr>
              <a:t>Most Importantly…..</a:t>
            </a:r>
            <a:br>
              <a:rPr b="1" lang="en" sz="3950">
                <a:latin typeface="Arial"/>
                <a:ea typeface="Arial"/>
                <a:cs typeface="Arial"/>
                <a:sym typeface="Arial"/>
              </a:rPr>
            </a:br>
            <a:r>
              <a:rPr lang="en" sz="3950">
                <a:latin typeface="Arial"/>
                <a:ea typeface="Arial"/>
                <a:cs typeface="Arial"/>
                <a:sym typeface="Arial"/>
              </a:rPr>
              <a:t>Designing and building Pub/Sub was more fun! Real-time collaboration, WebSocket integration, and crafting a dynamic messaging system offered exciting challenges and opportunities to innovate.</a:t>
            </a:r>
            <a:endParaRPr sz="3950">
              <a:latin typeface="Arial"/>
              <a:ea typeface="Arial"/>
              <a:cs typeface="Arial"/>
              <a:sym typeface="Arial"/>
            </a:endParaRPr>
          </a:p>
          <a:p>
            <a:pPr indent="0" lvl="0" marL="0" rtl="0" algn="l">
              <a:spcBef>
                <a:spcPts val="1200"/>
              </a:spcBef>
              <a:spcAft>
                <a:spcPts val="0"/>
              </a:spcAft>
              <a:buClr>
                <a:schemeClr val="dk2"/>
              </a:buClr>
              <a:buSzPct val="45833"/>
              <a:buFont typeface="Arial"/>
              <a:buNone/>
            </a:pPr>
            <a:r>
              <a:t/>
            </a:r>
            <a:endParaRPr sz="2400">
              <a:latin typeface="Arial"/>
              <a:ea typeface="Arial"/>
              <a:cs typeface="Arial"/>
              <a:sym typeface="Aria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pic>
        <p:nvPicPr>
          <p:cNvPr id="146" name="Google Shape;146;p26"/>
          <p:cNvPicPr preferRelativeResize="0"/>
          <p:nvPr/>
        </p:nvPicPr>
        <p:blipFill rotWithShape="1">
          <a:blip r:embed="rId3">
            <a:alphaModFix amt="26000"/>
          </a:blip>
          <a:srcRect b="0" l="0" r="0" t="0"/>
          <a:stretch/>
        </p:blipFill>
        <p:spPr>
          <a:xfrm>
            <a:off x="0" y="-164950"/>
            <a:ext cx="9144000" cy="5143500"/>
          </a:xfrm>
          <a:prstGeom prst="rect">
            <a:avLst/>
          </a:prstGeom>
          <a:noFill/>
          <a:ln>
            <a:noFill/>
          </a:ln>
        </p:spPr>
      </p:pic>
      <p:sp>
        <p:nvSpPr>
          <p:cNvPr id="147" name="Google Shape;147;p2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Analysis</a:t>
            </a:r>
            <a:endParaRPr/>
          </a:p>
        </p:txBody>
      </p:sp>
      <p:sp>
        <p:nvSpPr>
          <p:cNvPr id="148" name="Google Shape;148;p26"/>
          <p:cNvSpPr txBox="1"/>
          <p:nvPr>
            <p:ph idx="1" type="body"/>
          </p:nvPr>
        </p:nvSpPr>
        <p:spPr>
          <a:xfrm>
            <a:off x="311700" y="615100"/>
            <a:ext cx="8520600" cy="44607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2677"/>
              <a:t>REST Architecture:</a:t>
            </a:r>
            <a:endParaRPr sz="2677"/>
          </a:p>
          <a:p>
            <a:pPr indent="0" lvl="0" marL="0" rtl="0" algn="l">
              <a:spcBef>
                <a:spcPts val="1200"/>
              </a:spcBef>
              <a:spcAft>
                <a:spcPts val="0"/>
              </a:spcAft>
              <a:buNone/>
            </a:pPr>
            <a:r>
              <a:rPr lang="en" sz="2677"/>
              <a:t>Data loss is a concern if notes fail to save due to server issues, so automatic backups and error recovery are essential. Security is another risk, as user data could be vulnerable to hacking; strong encryption and secure login methods like HTTPS will help mitigate this.Real-time sync failures may occur, preventing updates from appearing instantly for all users, which can be addressed by thorough testing and fallback systems. High traffic could slow down the app, so scalable servers and optimized code are necessary.</a:t>
            </a:r>
            <a:endParaRPr sz="2677"/>
          </a:p>
          <a:p>
            <a:pPr indent="0" lvl="0" marL="0" rtl="0" algn="l">
              <a:spcBef>
                <a:spcPts val="1200"/>
              </a:spcBef>
              <a:spcAft>
                <a:spcPts val="0"/>
              </a:spcAft>
              <a:buNone/>
            </a:pPr>
            <a:r>
              <a:t/>
            </a:r>
            <a:endParaRPr sz="2677"/>
          </a:p>
          <a:p>
            <a:pPr indent="0" lvl="0" marL="0" rtl="0" algn="l">
              <a:spcBef>
                <a:spcPts val="1200"/>
              </a:spcBef>
              <a:spcAft>
                <a:spcPts val="0"/>
              </a:spcAft>
              <a:buNone/>
            </a:pPr>
            <a:r>
              <a:rPr lang="en" sz="2677"/>
              <a:t>Pub/Sub Architecture:</a:t>
            </a:r>
            <a:endParaRPr sz="2677"/>
          </a:p>
          <a:p>
            <a:pPr indent="0" lvl="0" marL="0" rtl="0" algn="l">
              <a:spcBef>
                <a:spcPts val="1200"/>
              </a:spcBef>
              <a:spcAft>
                <a:spcPts val="0"/>
              </a:spcAft>
              <a:buNone/>
            </a:pPr>
            <a:r>
              <a:rPr lang="en" sz="2677"/>
              <a:t>Managing concurrency between the client/server under two architectures can be a </a:t>
            </a:r>
            <a:r>
              <a:rPr lang="en" sz="2677"/>
              <a:t>challenging undertaking. The client still sends updates via REST, but receives updates using a separate mechanism (e.g. Websockets). Over the course of development, we were faced with synchronization issues because updates from the broadcast service would overwrite any updates typed after the initial update was sent. Any service that is concurrent in nature can introduce unforeseen consequences without extensive testing, thus we’d like to recognize the importance of testing components that may seem fundamentally solid in a REST environment.</a:t>
            </a:r>
            <a:endParaRPr sz="2677"/>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mt="26000"/>
          </a:blip>
          <a:stretch>
            <a:fillRect/>
          </a:stretch>
        </p:blipFill>
        <p:spPr>
          <a:xfrm>
            <a:off x="-154000" y="0"/>
            <a:ext cx="9297999" cy="5143500"/>
          </a:xfrm>
          <a:prstGeom prst="rect">
            <a:avLst/>
          </a:prstGeom>
          <a:noFill/>
          <a:ln>
            <a:noFill/>
          </a:ln>
        </p:spPr>
      </p:pic>
      <p:sp>
        <p:nvSpPr>
          <p:cNvPr id="154" name="Google Shape;154;p2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Analysis</a:t>
            </a:r>
            <a:endParaRPr/>
          </a:p>
        </p:txBody>
      </p:sp>
      <p:sp>
        <p:nvSpPr>
          <p:cNvPr id="155" name="Google Shape;155;p27"/>
          <p:cNvSpPr txBox="1"/>
          <p:nvPr>
            <p:ph idx="1" type="body"/>
          </p:nvPr>
        </p:nvSpPr>
        <p:spPr>
          <a:xfrm>
            <a:off x="311700" y="625700"/>
            <a:ext cx="8520600" cy="394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For REST, studies show that its stateless design makes it easy to use, but it struggles with heavy traffic. In tests, REST systems experienced significant delays when handling over 100 simultaneous requests, with response times increasing by up to 70% compared to lighter loads (Costa et al., 2016). REST’s use of a uniform interface also limits its ability to handle complex operations effectively.</a:t>
            </a:r>
            <a:endParaRPr/>
          </a:p>
          <a:p>
            <a:pPr indent="0" lvl="0" marL="0" rtl="0" algn="l">
              <a:spcBef>
                <a:spcPts val="1200"/>
              </a:spcBef>
              <a:spcAft>
                <a:spcPts val="0"/>
              </a:spcAft>
              <a:buClr>
                <a:schemeClr val="dk1"/>
              </a:buClr>
              <a:buSzPts val="1100"/>
              <a:buFont typeface="Arial"/>
              <a:buNone/>
            </a:pPr>
            <a:r>
              <a:rPr lang="en"/>
              <a:t>Conventional communication techniques are a thing of the past according to Dubey, as the need for responsive techniques become more and more critical. Websockets provide a well-tested and secure mechanism for sending data bidirectionally and without latency concerns, providing a beneficial avenue for our application to communicate with other clients at lightning speed (Dubey, 2023).</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61" name="Google Shape;161;p28"/>
          <p:cNvSpPr txBox="1"/>
          <p:nvPr>
            <p:ph idx="1" type="body"/>
          </p:nvPr>
        </p:nvSpPr>
        <p:spPr>
          <a:xfrm>
            <a:off x="311700" y="721150"/>
            <a:ext cx="8520600" cy="3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Costa, B., Pires, P. F., Delicato, F. C., &amp; Merson, P. (2016). Evaluating REST architectures—Approach, tooling and guidelines. Journal of Systems and Software, 112, 156–180. https://doi.org/10.1016/j.jss.2015.09.039</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Dubey, A. (n.d.). Enhancing Real Time Communication and Efficiency With Websocket. In International Research Journal of Engineering and Technology. Retrieved November 20, 2024, from https://www.irjet.net/archives/V10/i8/IRJET-V10I8147.pdf</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mt="26000"/>
          </a:blip>
          <a:stretch>
            <a:fillRect/>
          </a:stretch>
        </p:blipFill>
        <p:spPr>
          <a:xfrm>
            <a:off x="-154000" y="0"/>
            <a:ext cx="9297999" cy="5143500"/>
          </a:xfrm>
          <a:prstGeom prst="rect">
            <a:avLst/>
          </a:prstGeom>
          <a:noFill/>
          <a:ln>
            <a:noFill/>
          </a:ln>
        </p:spPr>
      </p:pic>
      <p:sp>
        <p:nvSpPr>
          <p:cNvPr id="65" name="Google Shape;65;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roject Description</a:t>
            </a:r>
            <a:endParaRPr/>
          </a:p>
        </p:txBody>
      </p:sp>
      <p:sp>
        <p:nvSpPr>
          <p:cNvPr id="66" name="Google Shape;66;p14"/>
          <p:cNvSpPr txBox="1"/>
          <p:nvPr>
            <p:ph idx="1" type="body"/>
          </p:nvPr>
        </p:nvSpPr>
        <p:spPr>
          <a:xfrm>
            <a:off x="350625" y="1110850"/>
            <a:ext cx="8520600" cy="333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2"/>
              </a:buClr>
              <a:buSzPts val="275"/>
              <a:buFont typeface="Arial"/>
              <a:buNone/>
            </a:pPr>
            <a:r>
              <a:rPr b="1" lang="en" sz="4800">
                <a:latin typeface="Arial"/>
                <a:ea typeface="Arial"/>
                <a:cs typeface="Arial"/>
                <a:sym typeface="Arial"/>
              </a:rPr>
              <a:t>Overview of the Application</a:t>
            </a:r>
            <a:br>
              <a:rPr b="1" lang="en" sz="4800">
                <a:latin typeface="Arial"/>
                <a:ea typeface="Arial"/>
                <a:cs typeface="Arial"/>
                <a:sym typeface="Arial"/>
              </a:rPr>
            </a:br>
            <a:r>
              <a:rPr lang="en" sz="4800">
                <a:latin typeface="Arial"/>
                <a:ea typeface="Arial"/>
                <a:cs typeface="Arial"/>
                <a:sym typeface="Arial"/>
              </a:rPr>
              <a:t>Our Collaborative Note-Taking App empowers users to create, share, and edit notes seamlessly. Key features include:</a:t>
            </a:r>
            <a:endParaRPr sz="4800">
              <a:latin typeface="Arial"/>
              <a:ea typeface="Arial"/>
              <a:cs typeface="Arial"/>
              <a:sym typeface="Arial"/>
            </a:endParaRPr>
          </a:p>
          <a:p>
            <a:pPr indent="-304800" lvl="0" marL="457200" rtl="0" algn="l">
              <a:spcBef>
                <a:spcPts val="1200"/>
              </a:spcBef>
              <a:spcAft>
                <a:spcPts val="0"/>
              </a:spcAft>
              <a:buSzPct val="100000"/>
              <a:buFont typeface="Arial"/>
              <a:buChar char="●"/>
            </a:pPr>
            <a:r>
              <a:rPr lang="en" sz="4800">
                <a:latin typeface="Arial"/>
                <a:ea typeface="Arial"/>
                <a:cs typeface="Arial"/>
                <a:sym typeface="Arial"/>
              </a:rPr>
              <a:t>Secure user login and authentication.</a:t>
            </a:r>
            <a:endParaRPr sz="4800">
              <a:latin typeface="Arial"/>
              <a:ea typeface="Arial"/>
              <a:cs typeface="Arial"/>
              <a:sym typeface="Arial"/>
            </a:endParaRPr>
          </a:p>
          <a:p>
            <a:pPr indent="-304800" lvl="0" marL="457200" rtl="0" algn="l">
              <a:spcBef>
                <a:spcPts val="0"/>
              </a:spcBef>
              <a:spcAft>
                <a:spcPts val="0"/>
              </a:spcAft>
              <a:buSzPct val="100000"/>
              <a:buFont typeface="Arial"/>
              <a:buChar char="●"/>
            </a:pPr>
            <a:r>
              <a:rPr lang="en" sz="4800">
                <a:latin typeface="Arial"/>
                <a:ea typeface="Arial"/>
                <a:cs typeface="Arial"/>
                <a:sym typeface="Arial"/>
              </a:rPr>
              <a:t>An dashboard to manage and access notes.</a:t>
            </a:r>
            <a:endParaRPr sz="4800">
              <a:latin typeface="Arial"/>
              <a:ea typeface="Arial"/>
              <a:cs typeface="Arial"/>
              <a:sym typeface="Arial"/>
            </a:endParaRPr>
          </a:p>
          <a:p>
            <a:pPr indent="-304800" lvl="1" marL="914400" rtl="0" algn="l">
              <a:spcBef>
                <a:spcPts val="0"/>
              </a:spcBef>
              <a:spcAft>
                <a:spcPts val="0"/>
              </a:spcAft>
              <a:buSzPct val="100000"/>
              <a:buFont typeface="Arial"/>
              <a:buAutoNum type="alphaLcPeriod"/>
            </a:pPr>
            <a:r>
              <a:rPr lang="en" sz="4800">
                <a:latin typeface="Arial"/>
                <a:ea typeface="Arial"/>
                <a:cs typeface="Arial"/>
                <a:sym typeface="Arial"/>
              </a:rPr>
              <a:t>Create, edit and delete notes.</a:t>
            </a:r>
            <a:endParaRPr sz="4800">
              <a:latin typeface="Arial"/>
              <a:ea typeface="Arial"/>
              <a:cs typeface="Arial"/>
              <a:sym typeface="Arial"/>
            </a:endParaRPr>
          </a:p>
          <a:p>
            <a:pPr indent="-304800" lvl="0" marL="457200" rtl="0" algn="l">
              <a:spcBef>
                <a:spcPts val="0"/>
              </a:spcBef>
              <a:spcAft>
                <a:spcPts val="0"/>
              </a:spcAft>
              <a:buSzPct val="100000"/>
              <a:buFont typeface="Arial"/>
              <a:buChar char="●"/>
            </a:pPr>
            <a:r>
              <a:rPr i="1" lang="en" sz="4800">
                <a:latin typeface="Arial"/>
                <a:ea typeface="Arial"/>
                <a:cs typeface="Arial"/>
                <a:sym typeface="Arial"/>
              </a:rPr>
              <a:t>(Pub/Sub only)</a:t>
            </a:r>
            <a:r>
              <a:rPr lang="en" sz="4800">
                <a:latin typeface="Arial"/>
                <a:ea typeface="Arial"/>
                <a:cs typeface="Arial"/>
                <a:sym typeface="Arial"/>
              </a:rPr>
              <a:t> Real-time updates for shared notes, enabling effortless teamwork and collaboration.</a:t>
            </a:r>
            <a:endParaRPr sz="4800">
              <a:latin typeface="Arial"/>
              <a:ea typeface="Arial"/>
              <a:cs typeface="Arial"/>
              <a:sym typeface="Arial"/>
            </a:endParaRPr>
          </a:p>
          <a:p>
            <a:pPr indent="0" lvl="0" marL="0" rtl="0" algn="l">
              <a:spcBef>
                <a:spcPts val="1200"/>
              </a:spcBef>
              <a:spcAft>
                <a:spcPts val="0"/>
              </a:spcAft>
              <a:buClr>
                <a:schemeClr val="dk2"/>
              </a:buClr>
              <a:buSzPts val="275"/>
              <a:buFont typeface="Arial"/>
              <a:buNone/>
            </a:pPr>
            <a:r>
              <a:rPr b="1" lang="en" sz="4800">
                <a:latin typeface="Arial"/>
                <a:ea typeface="Arial"/>
                <a:cs typeface="Arial"/>
                <a:sym typeface="Arial"/>
              </a:rPr>
              <a:t>Architectural Solutions</a:t>
            </a:r>
            <a:endParaRPr b="1" sz="4800">
              <a:latin typeface="Arial"/>
              <a:ea typeface="Arial"/>
              <a:cs typeface="Arial"/>
              <a:sym typeface="Arial"/>
            </a:endParaRPr>
          </a:p>
          <a:p>
            <a:pPr indent="-304800" lvl="0" marL="457200" rtl="0" algn="l">
              <a:spcBef>
                <a:spcPts val="1200"/>
              </a:spcBef>
              <a:spcAft>
                <a:spcPts val="0"/>
              </a:spcAft>
              <a:buSzPct val="100000"/>
              <a:buFont typeface="Arial"/>
              <a:buAutoNum type="arabicPeriod"/>
            </a:pPr>
            <a:r>
              <a:rPr b="1" lang="en" sz="4800">
                <a:latin typeface="Arial"/>
                <a:ea typeface="Arial"/>
                <a:cs typeface="Arial"/>
                <a:sym typeface="Arial"/>
              </a:rPr>
              <a:t>REST Architecture</a:t>
            </a:r>
            <a:endParaRPr b="1" sz="4800">
              <a:latin typeface="Arial"/>
              <a:ea typeface="Arial"/>
              <a:cs typeface="Arial"/>
              <a:sym typeface="Arial"/>
            </a:endParaRPr>
          </a:p>
          <a:p>
            <a:pPr indent="-304800" lvl="1" marL="914400" rtl="0" algn="l">
              <a:spcBef>
                <a:spcPts val="0"/>
              </a:spcBef>
              <a:spcAft>
                <a:spcPts val="0"/>
              </a:spcAft>
              <a:buSzPct val="100000"/>
              <a:buFont typeface="Arial"/>
              <a:buChar char="○"/>
            </a:pPr>
            <a:r>
              <a:rPr lang="en" sz="4800">
                <a:latin typeface="Arial"/>
                <a:ea typeface="Arial"/>
                <a:cs typeface="Arial"/>
                <a:sym typeface="Arial"/>
              </a:rPr>
              <a:t>Core foundation of the app.</a:t>
            </a:r>
            <a:endParaRPr sz="4800">
              <a:latin typeface="Arial"/>
              <a:ea typeface="Arial"/>
              <a:cs typeface="Arial"/>
              <a:sym typeface="Arial"/>
            </a:endParaRPr>
          </a:p>
          <a:p>
            <a:pPr indent="-304800" lvl="1" marL="914400" rtl="0" algn="l">
              <a:spcBef>
                <a:spcPts val="0"/>
              </a:spcBef>
              <a:spcAft>
                <a:spcPts val="0"/>
              </a:spcAft>
              <a:buSzPct val="100000"/>
              <a:buFont typeface="Arial"/>
              <a:buChar char="○"/>
            </a:pPr>
            <a:r>
              <a:rPr lang="en" sz="4800">
                <a:latin typeface="Arial"/>
                <a:ea typeface="Arial"/>
                <a:cs typeface="Arial"/>
                <a:sym typeface="Arial"/>
              </a:rPr>
              <a:t>Supports CRUD operations for notes (Create, Read, Update, Delete).</a:t>
            </a:r>
            <a:endParaRPr sz="4800">
              <a:latin typeface="Arial"/>
              <a:ea typeface="Arial"/>
              <a:cs typeface="Arial"/>
              <a:sym typeface="Arial"/>
            </a:endParaRPr>
          </a:p>
          <a:p>
            <a:pPr indent="-304800" lvl="1" marL="914400" rtl="0" algn="l">
              <a:spcBef>
                <a:spcPts val="0"/>
              </a:spcBef>
              <a:spcAft>
                <a:spcPts val="0"/>
              </a:spcAft>
              <a:buSzPct val="100000"/>
              <a:buFont typeface="Arial"/>
              <a:buChar char="○"/>
            </a:pPr>
            <a:r>
              <a:rPr lang="en" sz="4800">
                <a:latin typeface="Arial"/>
                <a:ea typeface="Arial"/>
                <a:cs typeface="Arial"/>
                <a:sym typeface="Arial"/>
              </a:rPr>
              <a:t>Handles user authentication, note organization, and basic synchronization via HTTP requests.</a:t>
            </a:r>
            <a:endParaRPr sz="4800">
              <a:latin typeface="Arial"/>
              <a:ea typeface="Arial"/>
              <a:cs typeface="Arial"/>
              <a:sym typeface="Arial"/>
            </a:endParaRPr>
          </a:p>
          <a:p>
            <a:pPr indent="-304800" lvl="0" marL="457200" rtl="0" algn="l">
              <a:spcBef>
                <a:spcPts val="0"/>
              </a:spcBef>
              <a:spcAft>
                <a:spcPts val="0"/>
              </a:spcAft>
              <a:buSzPct val="100000"/>
              <a:buFont typeface="Arial"/>
              <a:buAutoNum type="arabicPeriod"/>
            </a:pPr>
            <a:r>
              <a:rPr b="1" lang="en" sz="4800">
                <a:latin typeface="Arial"/>
                <a:ea typeface="Arial"/>
                <a:cs typeface="Arial"/>
                <a:sym typeface="Arial"/>
              </a:rPr>
              <a:t>Pub/Sub Architecture (Building on REST)</a:t>
            </a:r>
            <a:endParaRPr b="1" sz="4800">
              <a:latin typeface="Arial"/>
              <a:ea typeface="Arial"/>
              <a:cs typeface="Arial"/>
              <a:sym typeface="Arial"/>
            </a:endParaRPr>
          </a:p>
          <a:p>
            <a:pPr indent="-304800" lvl="1" marL="914400" rtl="0" algn="l">
              <a:spcBef>
                <a:spcPts val="0"/>
              </a:spcBef>
              <a:spcAft>
                <a:spcPts val="0"/>
              </a:spcAft>
              <a:buSzPct val="100000"/>
              <a:buFont typeface="Arial"/>
              <a:buChar char="○"/>
            </a:pPr>
            <a:r>
              <a:rPr lang="en" sz="4800">
                <a:latin typeface="Arial"/>
                <a:ea typeface="Arial"/>
                <a:cs typeface="Arial"/>
                <a:sym typeface="Arial"/>
              </a:rPr>
              <a:t>Adds real-time collaboration via WebSocket.</a:t>
            </a:r>
            <a:endParaRPr sz="4800">
              <a:latin typeface="Arial"/>
              <a:ea typeface="Arial"/>
              <a:cs typeface="Arial"/>
              <a:sym typeface="Arial"/>
            </a:endParaRPr>
          </a:p>
          <a:p>
            <a:pPr indent="-304800" lvl="1" marL="914400" rtl="0" algn="l">
              <a:spcBef>
                <a:spcPts val="0"/>
              </a:spcBef>
              <a:spcAft>
                <a:spcPts val="0"/>
              </a:spcAft>
              <a:buSzPct val="100000"/>
              <a:buFont typeface="Arial"/>
              <a:buChar char="○"/>
            </a:pPr>
            <a:r>
              <a:rPr lang="en" sz="4800">
                <a:latin typeface="Arial"/>
                <a:ea typeface="Arial"/>
                <a:cs typeface="Arial"/>
                <a:sym typeface="Arial"/>
              </a:rPr>
              <a:t>Publishes updates to subscribed users whenever a shared note is edited.</a:t>
            </a:r>
            <a:endParaRPr sz="4800">
              <a:latin typeface="Arial"/>
              <a:ea typeface="Arial"/>
              <a:cs typeface="Arial"/>
              <a:sym typeface="Arial"/>
            </a:endParaRPr>
          </a:p>
          <a:p>
            <a:pPr indent="-304800" lvl="1" marL="914400" rtl="0" algn="l">
              <a:spcBef>
                <a:spcPts val="0"/>
              </a:spcBef>
              <a:spcAft>
                <a:spcPts val="0"/>
              </a:spcAft>
              <a:buSzPct val="100000"/>
              <a:buFont typeface="Arial"/>
              <a:buChar char="○"/>
            </a:pPr>
            <a:r>
              <a:rPr lang="en" sz="4800">
                <a:latin typeface="Arial"/>
                <a:ea typeface="Arial"/>
                <a:cs typeface="Arial"/>
                <a:sym typeface="Arial"/>
              </a:rPr>
              <a:t>Ensures instant synchronization, enhancing teamwork by delivering live updates on top of REST services.</a:t>
            </a:r>
            <a:endParaRPr sz="4800">
              <a:latin typeface="Arial"/>
              <a:ea typeface="Arial"/>
              <a:cs typeface="Arial"/>
              <a:sym typeface="Arial"/>
            </a:endParaRPr>
          </a:p>
          <a:p>
            <a:pPr indent="0" lvl="0" marL="0" rtl="0" algn="l">
              <a:spcBef>
                <a:spcPts val="1200"/>
              </a:spcBef>
              <a:spcAft>
                <a:spcPts val="0"/>
              </a:spcAft>
              <a:buClr>
                <a:schemeClr val="dk2"/>
              </a:buClr>
              <a:buSzPts val="275"/>
              <a:buFont typeface="Arial"/>
              <a:buNone/>
            </a:pPr>
            <a:r>
              <a:rPr b="1" lang="en" sz="4800">
                <a:latin typeface="Arial"/>
                <a:ea typeface="Arial"/>
                <a:cs typeface="Arial"/>
                <a:sym typeface="Arial"/>
              </a:rPr>
              <a:t>Note:</a:t>
            </a:r>
            <a:r>
              <a:rPr lang="en" sz="4800">
                <a:latin typeface="Arial"/>
                <a:ea typeface="Arial"/>
                <a:cs typeface="Arial"/>
                <a:sym typeface="Arial"/>
              </a:rPr>
              <a:t> The Pub/Sub model extends the REST framework, ensuring scalability and compatibility across the app.</a:t>
            </a:r>
            <a:endParaRPr sz="4800">
              <a:latin typeface="Arial"/>
              <a:ea typeface="Arial"/>
              <a:cs typeface="Arial"/>
              <a:sym typeface="Arial"/>
            </a:endParaRPr>
          </a:p>
          <a:p>
            <a:pPr indent="0" lvl="0" marL="0" rtl="0" algn="l">
              <a:lnSpc>
                <a:spcPct val="200000"/>
              </a:lnSpc>
              <a:spcBef>
                <a:spcPts val="1200"/>
              </a:spcBef>
              <a:spcAft>
                <a:spcPts val="0"/>
              </a:spcAft>
              <a:buClr>
                <a:schemeClr val="dk1"/>
              </a:buClr>
              <a:buSzPct val="52179"/>
              <a:buFont typeface="Arial"/>
              <a:buNone/>
            </a:pPr>
            <a:r>
              <a:t/>
            </a:r>
            <a:endParaRPr sz="2108"/>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mt="26000"/>
          </a:blip>
          <a:stretch>
            <a:fillRect/>
          </a:stretch>
        </p:blipFill>
        <p:spPr>
          <a:xfrm>
            <a:off x="-154000" y="0"/>
            <a:ext cx="9297999" cy="5143500"/>
          </a:xfrm>
          <a:prstGeom prst="rect">
            <a:avLst/>
          </a:prstGeom>
          <a:noFill/>
          <a:ln>
            <a:noFill/>
          </a:ln>
        </p:spPr>
      </p:pic>
      <p:sp>
        <p:nvSpPr>
          <p:cNvPr id="72" name="Google Shape;72;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1 - REST</a:t>
            </a:r>
            <a:endParaRPr/>
          </a:p>
        </p:txBody>
      </p:sp>
      <p:sp>
        <p:nvSpPr>
          <p:cNvPr id="73" name="Google Shape;73;p15"/>
          <p:cNvSpPr txBox="1"/>
          <p:nvPr>
            <p:ph idx="1" type="body"/>
          </p:nvPr>
        </p:nvSpPr>
        <p:spPr>
          <a:xfrm>
            <a:off x="350625" y="1110850"/>
            <a:ext cx="8520600" cy="333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4960">
                <a:latin typeface="Arial"/>
                <a:ea typeface="Arial"/>
                <a:cs typeface="Arial"/>
                <a:sym typeface="Arial"/>
              </a:rPr>
              <a:t>Overview</a:t>
            </a:r>
            <a:br>
              <a:rPr b="1" lang="en" sz="4960">
                <a:latin typeface="Arial"/>
                <a:ea typeface="Arial"/>
                <a:cs typeface="Arial"/>
                <a:sym typeface="Arial"/>
              </a:rPr>
            </a:br>
            <a:r>
              <a:rPr lang="en" sz="4960">
                <a:latin typeface="Arial"/>
                <a:ea typeface="Arial"/>
                <a:cs typeface="Arial"/>
                <a:sym typeface="Arial"/>
              </a:rPr>
              <a:t>The REST architecture forms the foundational layer of the Collaborative Note-Taking App, implemented using a microservices approach for enhanced scalability and maintainability.</a:t>
            </a:r>
            <a:endParaRPr sz="4960">
              <a:latin typeface="Arial"/>
              <a:ea typeface="Arial"/>
              <a:cs typeface="Arial"/>
              <a:sym typeface="Arial"/>
            </a:endParaRPr>
          </a:p>
          <a:p>
            <a:pPr indent="0" lvl="0" marL="0" rtl="0" algn="l">
              <a:spcBef>
                <a:spcPts val="1200"/>
              </a:spcBef>
              <a:spcAft>
                <a:spcPts val="0"/>
              </a:spcAft>
              <a:buNone/>
            </a:pPr>
            <a:r>
              <a:rPr b="1" lang="en" sz="4960">
                <a:latin typeface="Arial"/>
                <a:ea typeface="Arial"/>
                <a:cs typeface="Arial"/>
                <a:sym typeface="Arial"/>
              </a:rPr>
              <a:t>Key Features:</a:t>
            </a:r>
            <a:endParaRPr b="1" sz="4960">
              <a:latin typeface="Arial"/>
              <a:ea typeface="Arial"/>
              <a:cs typeface="Arial"/>
              <a:sym typeface="Arial"/>
            </a:endParaRPr>
          </a:p>
          <a:p>
            <a:pPr indent="-307349" lvl="0" marL="457200" rtl="0" algn="l">
              <a:spcBef>
                <a:spcPts val="1200"/>
              </a:spcBef>
              <a:spcAft>
                <a:spcPts val="0"/>
              </a:spcAft>
              <a:buSzPct val="100000"/>
              <a:buFont typeface="Arial"/>
              <a:buChar char="●"/>
            </a:pPr>
            <a:r>
              <a:rPr b="1" lang="en" sz="4960">
                <a:latin typeface="Arial"/>
                <a:ea typeface="Arial"/>
                <a:cs typeface="Arial"/>
                <a:sym typeface="Arial"/>
              </a:rPr>
              <a:t>Microservices Design:</a:t>
            </a:r>
            <a:r>
              <a:rPr lang="en" sz="4960">
                <a:latin typeface="Arial"/>
                <a:ea typeface="Arial"/>
                <a:cs typeface="Arial"/>
                <a:sym typeface="Arial"/>
              </a:rPr>
              <a:t> Each core feature (e.g., notes, users) is encapsulated in an independent service ensuring modularity</a:t>
            </a:r>
            <a:endParaRPr sz="4960">
              <a:latin typeface="Arial"/>
              <a:ea typeface="Arial"/>
              <a:cs typeface="Arial"/>
              <a:sym typeface="Arial"/>
            </a:endParaRPr>
          </a:p>
          <a:p>
            <a:pPr indent="-307349" lvl="0" marL="457200" rtl="0" algn="l">
              <a:spcBef>
                <a:spcPts val="0"/>
              </a:spcBef>
              <a:spcAft>
                <a:spcPts val="0"/>
              </a:spcAft>
              <a:buSzPct val="100000"/>
              <a:buFont typeface="Arial"/>
              <a:buChar char="●"/>
            </a:pPr>
            <a:r>
              <a:rPr b="1" lang="en" sz="4960">
                <a:latin typeface="Arial"/>
                <a:ea typeface="Arial"/>
                <a:cs typeface="Arial"/>
                <a:sym typeface="Arial"/>
              </a:rPr>
              <a:t>CRUD Operations:</a:t>
            </a:r>
            <a:r>
              <a:rPr lang="en" sz="4960">
                <a:latin typeface="Arial"/>
                <a:ea typeface="Arial"/>
                <a:cs typeface="Arial"/>
                <a:sym typeface="Arial"/>
              </a:rPr>
              <a:t> Supports Create, Read, Update, and Delete actions for notes through standard HTTP methods (GET, POST, PUT, DELETE).</a:t>
            </a:r>
            <a:endParaRPr sz="4960">
              <a:latin typeface="Arial"/>
              <a:ea typeface="Arial"/>
              <a:cs typeface="Arial"/>
              <a:sym typeface="Arial"/>
            </a:endParaRPr>
          </a:p>
          <a:p>
            <a:pPr indent="-307349" lvl="0" marL="457200" rtl="0" algn="l">
              <a:spcBef>
                <a:spcPts val="0"/>
              </a:spcBef>
              <a:spcAft>
                <a:spcPts val="0"/>
              </a:spcAft>
              <a:buSzPct val="100000"/>
              <a:buFont typeface="Arial"/>
              <a:buChar char="●"/>
            </a:pPr>
            <a:r>
              <a:rPr b="1" lang="en" sz="4960">
                <a:latin typeface="Arial"/>
                <a:ea typeface="Arial"/>
                <a:cs typeface="Arial"/>
                <a:sym typeface="Arial"/>
              </a:rPr>
              <a:t>User Authentication:</a:t>
            </a:r>
            <a:r>
              <a:rPr lang="en" sz="4960">
                <a:latin typeface="Arial"/>
                <a:ea typeface="Arial"/>
                <a:cs typeface="Arial"/>
                <a:sym typeface="Arial"/>
              </a:rPr>
              <a:t> Secure login and user management </a:t>
            </a:r>
            <a:endParaRPr sz="4960">
              <a:latin typeface="Arial"/>
              <a:ea typeface="Arial"/>
              <a:cs typeface="Arial"/>
              <a:sym typeface="Arial"/>
            </a:endParaRPr>
          </a:p>
          <a:p>
            <a:pPr indent="-307349" lvl="0" marL="457200" rtl="0" algn="l">
              <a:spcBef>
                <a:spcPts val="0"/>
              </a:spcBef>
              <a:spcAft>
                <a:spcPts val="0"/>
              </a:spcAft>
              <a:buSzPct val="100000"/>
              <a:buFont typeface="Arial"/>
              <a:buChar char="●"/>
            </a:pPr>
            <a:r>
              <a:rPr b="1" lang="en" sz="4960">
                <a:latin typeface="Arial"/>
                <a:ea typeface="Arial"/>
                <a:cs typeface="Arial"/>
                <a:sym typeface="Arial"/>
              </a:rPr>
              <a:t>Note Management:</a:t>
            </a:r>
            <a:r>
              <a:rPr lang="en" sz="4960">
                <a:latin typeface="Arial"/>
                <a:ea typeface="Arial"/>
                <a:cs typeface="Arial"/>
                <a:sym typeface="Arial"/>
              </a:rPr>
              <a:t> Organizes user-created notes for easy access.</a:t>
            </a:r>
            <a:endParaRPr sz="4960">
              <a:latin typeface="Arial"/>
              <a:ea typeface="Arial"/>
              <a:cs typeface="Arial"/>
              <a:sym typeface="Arial"/>
            </a:endParaRPr>
          </a:p>
          <a:p>
            <a:pPr indent="-307349" lvl="0" marL="457200" rtl="0" algn="l">
              <a:spcBef>
                <a:spcPts val="0"/>
              </a:spcBef>
              <a:spcAft>
                <a:spcPts val="0"/>
              </a:spcAft>
              <a:buSzPct val="100000"/>
              <a:buFont typeface="Arial"/>
              <a:buChar char="●"/>
            </a:pPr>
            <a:r>
              <a:rPr b="1" lang="en" sz="4960">
                <a:latin typeface="Arial"/>
                <a:ea typeface="Arial"/>
                <a:cs typeface="Arial"/>
                <a:sym typeface="Arial"/>
              </a:rPr>
              <a:t>Stateless Communication:</a:t>
            </a:r>
            <a:r>
              <a:rPr lang="en" sz="4960">
                <a:latin typeface="Arial"/>
                <a:ea typeface="Arial"/>
                <a:cs typeface="Arial"/>
                <a:sym typeface="Arial"/>
              </a:rPr>
              <a:t> Each request is self-contained, enabling scalability across services.</a:t>
            </a:r>
            <a:endParaRPr sz="4960">
              <a:latin typeface="Arial"/>
              <a:ea typeface="Arial"/>
              <a:cs typeface="Arial"/>
              <a:sym typeface="Arial"/>
            </a:endParaRPr>
          </a:p>
          <a:p>
            <a:pPr indent="0" lvl="0" marL="457200" rtl="0" algn="l">
              <a:spcBef>
                <a:spcPts val="1200"/>
              </a:spcBef>
              <a:spcAft>
                <a:spcPts val="0"/>
              </a:spcAft>
              <a:buNone/>
            </a:pPr>
            <a:r>
              <a:t/>
            </a:r>
            <a:endParaRPr b="1" sz="1792">
              <a:latin typeface="Arial"/>
              <a:ea typeface="Arial"/>
              <a:cs typeface="Arial"/>
              <a:sym typeface="Arial"/>
            </a:endParaRPr>
          </a:p>
          <a:p>
            <a:pPr indent="0" lvl="0" marL="0" rtl="0" algn="l">
              <a:spcBef>
                <a:spcPts val="1200"/>
              </a:spcBef>
              <a:spcAft>
                <a:spcPts val="0"/>
              </a:spcAft>
              <a:buClr>
                <a:schemeClr val="dk2"/>
              </a:buClr>
              <a:buSzPct val="25414"/>
              <a:buFont typeface="Arial"/>
              <a:buNone/>
            </a:pPr>
            <a:r>
              <a:t/>
            </a:r>
            <a:endParaRPr sz="4328">
              <a:latin typeface="Arial"/>
              <a:ea typeface="Arial"/>
              <a:cs typeface="Arial"/>
              <a:sym typeface="Arial"/>
            </a:endParaRPr>
          </a:p>
          <a:p>
            <a:pPr indent="0" lvl="0" marL="0" rtl="0" algn="l">
              <a:lnSpc>
                <a:spcPct val="200000"/>
              </a:lnSpc>
              <a:spcBef>
                <a:spcPts val="1200"/>
              </a:spcBef>
              <a:spcAft>
                <a:spcPts val="0"/>
              </a:spcAft>
              <a:buClr>
                <a:schemeClr val="dk1"/>
              </a:buClr>
              <a:buSzPct val="52179"/>
              <a:buFont typeface="Arial"/>
              <a:buNone/>
            </a:pPr>
            <a:r>
              <a:t/>
            </a:r>
            <a:endParaRPr sz="2108"/>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REST</a:t>
            </a:r>
            <a:r>
              <a:rPr lang="en"/>
              <a:t>-Component Diagram</a:t>
            </a:r>
            <a:endParaRPr/>
          </a:p>
        </p:txBody>
      </p:sp>
      <p:pic>
        <p:nvPicPr>
          <p:cNvPr id="79" name="Google Shape;79;p16"/>
          <p:cNvPicPr preferRelativeResize="0"/>
          <p:nvPr/>
        </p:nvPicPr>
        <p:blipFill>
          <a:blip r:embed="rId3">
            <a:alphaModFix/>
          </a:blip>
          <a:stretch>
            <a:fillRect/>
          </a:stretch>
        </p:blipFill>
        <p:spPr>
          <a:xfrm>
            <a:off x="33325" y="1571538"/>
            <a:ext cx="9077325" cy="172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REST</a:t>
            </a:r>
            <a:r>
              <a:rPr lang="en"/>
              <a:t>-Class Diagram</a:t>
            </a:r>
            <a:endParaRPr/>
          </a:p>
        </p:txBody>
      </p:sp>
      <p:pic>
        <p:nvPicPr>
          <p:cNvPr id="85" name="Google Shape;85;p17"/>
          <p:cNvPicPr preferRelativeResize="0"/>
          <p:nvPr/>
        </p:nvPicPr>
        <p:blipFill>
          <a:blip r:embed="rId3">
            <a:alphaModFix/>
          </a:blip>
          <a:stretch>
            <a:fillRect/>
          </a:stretch>
        </p:blipFill>
        <p:spPr>
          <a:xfrm>
            <a:off x="1127438" y="756925"/>
            <a:ext cx="6889122" cy="4266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REST</a:t>
            </a:r>
            <a:r>
              <a:rPr lang="en"/>
              <a:t>-Component Mapping</a:t>
            </a:r>
            <a:endParaRPr/>
          </a:p>
        </p:txBody>
      </p:sp>
      <p:sp>
        <p:nvSpPr>
          <p:cNvPr id="91" name="Google Shape;91;p18"/>
          <p:cNvSpPr txBox="1"/>
          <p:nvPr/>
        </p:nvSpPr>
        <p:spPr>
          <a:xfrm>
            <a:off x="196200" y="689325"/>
            <a:ext cx="4305600" cy="4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Component:</a:t>
            </a:r>
            <a:r>
              <a:rPr lang="en" sz="1100"/>
              <a:t> note_service</a:t>
            </a:r>
            <a:endParaRPr sz="1100"/>
          </a:p>
          <a:p>
            <a:pPr indent="0" lvl="0" marL="0" rtl="0" algn="l">
              <a:spcBef>
                <a:spcPts val="0"/>
              </a:spcBef>
              <a:spcAft>
                <a:spcPts val="0"/>
              </a:spcAft>
              <a:buNone/>
            </a:pPr>
            <a:r>
              <a:rPr lang="en" sz="1100"/>
              <a:t>Provides core functionality for managing notes, including API endpoints, business logic, data persistence, and configuration for database interactions.</a:t>
            </a:r>
            <a:endParaRPr sz="1100"/>
          </a:p>
          <a:p>
            <a:pPr indent="0" lvl="0" marL="0" rtl="0" algn="l">
              <a:lnSpc>
                <a:spcPct val="115000"/>
              </a:lnSpc>
              <a:spcBef>
                <a:spcPts val="1200"/>
              </a:spcBef>
              <a:spcAft>
                <a:spcPts val="0"/>
              </a:spcAft>
              <a:buNone/>
            </a:pPr>
            <a:r>
              <a:rPr b="1" lang="en" sz="1100"/>
              <a:t>Classes:</a:t>
            </a:r>
            <a:endParaRPr b="1" sz="1100"/>
          </a:p>
          <a:p>
            <a:pPr indent="0" lvl="0" marL="0" rtl="0" algn="l">
              <a:lnSpc>
                <a:spcPct val="115000"/>
              </a:lnSpc>
              <a:spcBef>
                <a:spcPts val="1200"/>
              </a:spcBef>
              <a:spcAft>
                <a:spcPts val="0"/>
              </a:spcAft>
              <a:buNone/>
            </a:pPr>
            <a:r>
              <a:rPr lang="en" sz="1100"/>
              <a:t>NotesController: Manages API endpoints for note operations, handling HTTP requests and responses, and delegating tasks to the service layer.</a:t>
            </a:r>
            <a:endParaRPr sz="1100"/>
          </a:p>
          <a:p>
            <a:pPr indent="0" lvl="0" marL="0" rtl="0" algn="l">
              <a:lnSpc>
                <a:spcPct val="115000"/>
              </a:lnSpc>
              <a:spcBef>
                <a:spcPts val="1200"/>
              </a:spcBef>
              <a:spcAft>
                <a:spcPts val="0"/>
              </a:spcAft>
              <a:buNone/>
            </a:pPr>
            <a:r>
              <a:rPr lang="en" sz="1100"/>
              <a:t>NoteService</a:t>
            </a:r>
            <a:r>
              <a:rPr b="1" lang="en" sz="1100"/>
              <a:t>:</a:t>
            </a:r>
            <a:r>
              <a:rPr lang="en" sz="1100"/>
              <a:t> Handles business logic for managing notes</a:t>
            </a:r>
            <a:endParaRPr sz="1100"/>
          </a:p>
          <a:p>
            <a:pPr indent="0" lvl="0" marL="0" rtl="0" algn="l">
              <a:lnSpc>
                <a:spcPct val="115000"/>
              </a:lnSpc>
              <a:spcBef>
                <a:spcPts val="1200"/>
              </a:spcBef>
              <a:spcAft>
                <a:spcPts val="0"/>
              </a:spcAft>
              <a:buNone/>
            </a:pPr>
            <a:r>
              <a:rPr lang="en" sz="1100"/>
              <a:t>NoteRepository: Interacts with the database to perform CRUD operations on notes</a:t>
            </a:r>
            <a:endParaRPr sz="1100"/>
          </a:p>
          <a:p>
            <a:pPr indent="0" lvl="0" marL="0" rtl="0" algn="l">
              <a:lnSpc>
                <a:spcPct val="115000"/>
              </a:lnSpc>
              <a:spcBef>
                <a:spcPts val="1200"/>
              </a:spcBef>
              <a:spcAft>
                <a:spcPts val="0"/>
              </a:spcAft>
              <a:buNone/>
            </a:pPr>
            <a:r>
              <a:rPr lang="en" sz="1100"/>
              <a:t>NoteDto</a:t>
            </a:r>
            <a:r>
              <a:rPr b="1" lang="en" sz="1100"/>
              <a:t>:</a:t>
            </a:r>
            <a:r>
              <a:rPr lang="en" sz="1100"/>
              <a:t> Data Transfer Object to encapsulate note data</a:t>
            </a:r>
            <a:endParaRPr sz="1100"/>
          </a:p>
          <a:p>
            <a:pPr indent="0" lvl="0" marL="0" rtl="0" algn="l">
              <a:lnSpc>
                <a:spcPct val="115000"/>
              </a:lnSpc>
              <a:spcBef>
                <a:spcPts val="1200"/>
              </a:spcBef>
              <a:spcAft>
                <a:spcPts val="0"/>
              </a:spcAft>
              <a:buNone/>
            </a:pPr>
            <a:r>
              <a:rPr lang="en" sz="1100"/>
              <a:t>Note</a:t>
            </a:r>
            <a:r>
              <a:rPr b="1" lang="en" sz="1100"/>
              <a:t>:</a:t>
            </a:r>
            <a:r>
              <a:rPr lang="en" sz="1100"/>
              <a:t> Represents the note entity to map to database</a:t>
            </a:r>
            <a:endParaRPr sz="1100"/>
          </a:p>
          <a:p>
            <a:pPr indent="0" lvl="0" marL="0" rtl="0" algn="l">
              <a:lnSpc>
                <a:spcPct val="115000"/>
              </a:lnSpc>
              <a:spcBef>
                <a:spcPts val="1200"/>
              </a:spcBef>
              <a:spcAft>
                <a:spcPts val="0"/>
              </a:spcAft>
              <a:buNone/>
            </a:pPr>
            <a:r>
              <a:rPr lang="en" sz="1100"/>
              <a:t>DynamoDBConfig: Configuration for connecting to DynamoDB database</a:t>
            </a:r>
            <a:endParaRPr sz="1100"/>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p:txBody>
      </p:sp>
      <p:sp>
        <p:nvSpPr>
          <p:cNvPr id="92" name="Google Shape;92;p18"/>
          <p:cNvSpPr txBox="1"/>
          <p:nvPr/>
        </p:nvSpPr>
        <p:spPr>
          <a:xfrm>
            <a:off x="4659600" y="689325"/>
            <a:ext cx="4305600" cy="4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Component:</a:t>
            </a:r>
            <a:r>
              <a:rPr lang="en" sz="1100"/>
              <a:t> user_service</a:t>
            </a:r>
            <a:endParaRPr sz="1100"/>
          </a:p>
          <a:p>
            <a:pPr indent="0" lvl="0" marL="0" rtl="0" algn="l">
              <a:spcBef>
                <a:spcPts val="0"/>
              </a:spcBef>
              <a:spcAft>
                <a:spcPts val="0"/>
              </a:spcAft>
              <a:buNone/>
            </a:pPr>
            <a:r>
              <a:rPr lang="en" sz="1100"/>
              <a:t>Provides core functionality for managing notes, including API endpoints, business logic, data persistence, and configuration for database interactions.</a:t>
            </a:r>
            <a:endParaRPr sz="1100"/>
          </a:p>
          <a:p>
            <a:pPr indent="0" lvl="0" marL="0" rtl="0" algn="l">
              <a:lnSpc>
                <a:spcPct val="115000"/>
              </a:lnSpc>
              <a:spcBef>
                <a:spcPts val="1200"/>
              </a:spcBef>
              <a:spcAft>
                <a:spcPts val="0"/>
              </a:spcAft>
              <a:buNone/>
            </a:pPr>
            <a:r>
              <a:rPr b="1" lang="en" sz="1100"/>
              <a:t>Classes:</a:t>
            </a:r>
            <a:endParaRPr b="1" sz="1100"/>
          </a:p>
          <a:p>
            <a:pPr indent="0" lvl="0" marL="0" rtl="0" algn="l">
              <a:lnSpc>
                <a:spcPct val="115000"/>
              </a:lnSpc>
              <a:spcBef>
                <a:spcPts val="1200"/>
              </a:spcBef>
              <a:spcAft>
                <a:spcPts val="0"/>
              </a:spcAft>
              <a:buNone/>
            </a:pPr>
            <a:r>
              <a:rPr lang="en" sz="1100"/>
              <a:t>UserController: </a:t>
            </a:r>
            <a:r>
              <a:rPr lang="en" sz="1100">
                <a:solidFill>
                  <a:schemeClr val="dk2"/>
                </a:solidFill>
              </a:rPr>
              <a:t>Manages API endpoints for user operations, handling HTTP requests and responses, and delegating tasks to the service layer.</a:t>
            </a:r>
            <a:endParaRPr sz="1100">
              <a:solidFill>
                <a:schemeClr val="dk2"/>
              </a:solidFill>
            </a:endParaRPr>
          </a:p>
          <a:p>
            <a:pPr indent="0" lvl="0" marL="0" rtl="0" algn="l">
              <a:lnSpc>
                <a:spcPct val="115000"/>
              </a:lnSpc>
              <a:spcBef>
                <a:spcPts val="1200"/>
              </a:spcBef>
              <a:spcAft>
                <a:spcPts val="0"/>
              </a:spcAft>
              <a:buNone/>
            </a:pPr>
            <a:r>
              <a:rPr lang="en" sz="1100"/>
              <a:t>UserService: </a:t>
            </a:r>
            <a:r>
              <a:rPr lang="en" sz="1100">
                <a:solidFill>
                  <a:schemeClr val="dk2"/>
                </a:solidFill>
              </a:rPr>
              <a:t>Handles business logic for managing users</a:t>
            </a:r>
            <a:endParaRPr sz="1100">
              <a:solidFill>
                <a:schemeClr val="dk2"/>
              </a:solidFill>
            </a:endParaRPr>
          </a:p>
          <a:p>
            <a:pPr indent="0" lvl="0" marL="0" rtl="0" algn="l">
              <a:lnSpc>
                <a:spcPct val="115000"/>
              </a:lnSpc>
              <a:spcBef>
                <a:spcPts val="1200"/>
              </a:spcBef>
              <a:spcAft>
                <a:spcPts val="0"/>
              </a:spcAft>
              <a:buNone/>
            </a:pPr>
            <a:r>
              <a:rPr lang="en" sz="1100"/>
              <a:t>UserRepository: </a:t>
            </a:r>
            <a:r>
              <a:rPr lang="en" sz="1100">
                <a:solidFill>
                  <a:schemeClr val="dk2"/>
                </a:solidFill>
              </a:rPr>
              <a:t>Interacts with the database to perform CRUD operations on users</a:t>
            </a:r>
            <a:endParaRPr sz="1100"/>
          </a:p>
          <a:p>
            <a:pPr indent="0" lvl="0" marL="0" rtl="0" algn="l">
              <a:lnSpc>
                <a:spcPct val="115000"/>
              </a:lnSpc>
              <a:spcBef>
                <a:spcPts val="1200"/>
              </a:spcBef>
              <a:spcAft>
                <a:spcPts val="0"/>
              </a:spcAft>
              <a:buNone/>
            </a:pPr>
            <a:r>
              <a:rPr lang="en" sz="1100"/>
              <a:t>LoginRequest: Encapsulates user credentials like username and password.</a:t>
            </a:r>
            <a:endParaRPr sz="1100"/>
          </a:p>
          <a:p>
            <a:pPr indent="0" lvl="0" marL="0" rtl="0" algn="l">
              <a:lnSpc>
                <a:spcPct val="115000"/>
              </a:lnSpc>
              <a:spcBef>
                <a:spcPts val="1200"/>
              </a:spcBef>
              <a:spcAft>
                <a:spcPts val="0"/>
              </a:spcAft>
              <a:buNone/>
            </a:pPr>
            <a:r>
              <a:rPr lang="en" sz="1100"/>
              <a:t>UserDto: Data Transfer Object t</a:t>
            </a:r>
            <a:r>
              <a:rPr lang="en" sz="1100">
                <a:solidFill>
                  <a:schemeClr val="dk2"/>
                </a:solidFill>
              </a:rPr>
              <a:t>o encapsulate user data</a:t>
            </a:r>
            <a:endParaRPr sz="1100"/>
          </a:p>
          <a:p>
            <a:pPr indent="0" lvl="0" marL="0" rtl="0" algn="l">
              <a:lnSpc>
                <a:spcPct val="115000"/>
              </a:lnSpc>
              <a:spcBef>
                <a:spcPts val="1200"/>
              </a:spcBef>
              <a:spcAft>
                <a:spcPts val="0"/>
              </a:spcAft>
              <a:buNone/>
            </a:pPr>
            <a:r>
              <a:rPr lang="en" sz="1100"/>
              <a:t>User: </a:t>
            </a:r>
            <a:r>
              <a:rPr lang="en" sz="1100">
                <a:solidFill>
                  <a:schemeClr val="dk2"/>
                </a:solidFill>
              </a:rPr>
              <a:t>Represents the user entity to map to database</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mt="26000"/>
          </a:blip>
          <a:stretch>
            <a:fillRect/>
          </a:stretch>
        </p:blipFill>
        <p:spPr>
          <a:xfrm>
            <a:off x="0" y="0"/>
            <a:ext cx="9144000" cy="5143500"/>
          </a:xfrm>
          <a:prstGeom prst="rect">
            <a:avLst/>
          </a:prstGeom>
          <a:noFill/>
          <a:ln>
            <a:noFill/>
          </a:ln>
        </p:spPr>
      </p:pic>
      <p:sp>
        <p:nvSpPr>
          <p:cNvPr id="98" name="Google Shape;98;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Architecture 2 - Pub/Sub</a:t>
            </a:r>
            <a:endParaRPr sz="2800"/>
          </a:p>
        </p:txBody>
      </p:sp>
      <p:sp>
        <p:nvSpPr>
          <p:cNvPr id="99" name="Google Shape;99;p19"/>
          <p:cNvSpPr txBox="1"/>
          <p:nvPr>
            <p:ph idx="1" type="body"/>
          </p:nvPr>
        </p:nvSpPr>
        <p:spPr>
          <a:xfrm>
            <a:off x="350625" y="1110850"/>
            <a:ext cx="8520600" cy="333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5600">
                <a:latin typeface="Arial"/>
                <a:ea typeface="Arial"/>
                <a:cs typeface="Arial"/>
                <a:sym typeface="Arial"/>
              </a:rPr>
              <a:t>Overview</a:t>
            </a:r>
            <a:br>
              <a:rPr b="1" lang="en" sz="5600">
                <a:latin typeface="Arial"/>
                <a:ea typeface="Arial"/>
                <a:cs typeface="Arial"/>
                <a:sym typeface="Arial"/>
              </a:rPr>
            </a:br>
            <a:r>
              <a:rPr lang="en" sz="5600">
                <a:latin typeface="Arial"/>
                <a:ea typeface="Arial"/>
                <a:cs typeface="Arial"/>
                <a:sym typeface="Arial"/>
              </a:rPr>
              <a:t>Building on the foundational REST architecture, the Pub/Sub model introduces real-time collaboration using AWS Simple Notification Service (SNS), AWS Simple Queue Service (SQS), and WebSocket technology to ensure instant updates across users.</a:t>
            </a:r>
            <a:endParaRPr sz="5600">
              <a:latin typeface="Arial"/>
              <a:ea typeface="Arial"/>
              <a:cs typeface="Arial"/>
              <a:sym typeface="Arial"/>
            </a:endParaRPr>
          </a:p>
          <a:p>
            <a:pPr indent="0" lvl="0" marL="0" rtl="0" algn="l">
              <a:spcBef>
                <a:spcPts val="1200"/>
              </a:spcBef>
              <a:spcAft>
                <a:spcPts val="0"/>
              </a:spcAft>
              <a:buNone/>
            </a:pPr>
            <a:r>
              <a:rPr b="1" lang="en" sz="5600">
                <a:latin typeface="Arial"/>
                <a:ea typeface="Arial"/>
                <a:cs typeface="Arial"/>
                <a:sym typeface="Arial"/>
              </a:rPr>
              <a:t>Key Features:</a:t>
            </a:r>
            <a:endParaRPr b="1" sz="5600">
              <a:latin typeface="Arial"/>
              <a:ea typeface="Arial"/>
              <a:cs typeface="Arial"/>
              <a:sym typeface="Arial"/>
            </a:endParaRPr>
          </a:p>
          <a:p>
            <a:pPr indent="-317500" lvl="0" marL="457200" rtl="0" algn="l">
              <a:spcBef>
                <a:spcPts val="1200"/>
              </a:spcBef>
              <a:spcAft>
                <a:spcPts val="0"/>
              </a:spcAft>
              <a:buSzPct val="100000"/>
              <a:buFont typeface="Arial"/>
              <a:buChar char="●"/>
            </a:pPr>
            <a:r>
              <a:rPr b="1" lang="en" sz="5600">
                <a:latin typeface="Arial"/>
                <a:ea typeface="Arial"/>
                <a:cs typeface="Arial"/>
                <a:sym typeface="Arial"/>
              </a:rPr>
              <a:t>Real-Time Messaging:</a:t>
            </a:r>
            <a:endParaRPr b="1" sz="5600">
              <a:latin typeface="Arial"/>
              <a:ea typeface="Arial"/>
              <a:cs typeface="Arial"/>
              <a:sym typeface="Arial"/>
            </a:endParaRPr>
          </a:p>
          <a:p>
            <a:pPr indent="-317500" lvl="1" marL="914400" rtl="0" algn="l">
              <a:spcBef>
                <a:spcPts val="0"/>
              </a:spcBef>
              <a:spcAft>
                <a:spcPts val="0"/>
              </a:spcAft>
              <a:buSzPct val="100000"/>
              <a:buFont typeface="Arial"/>
              <a:buChar char="○"/>
            </a:pPr>
            <a:r>
              <a:rPr b="1" lang="en" sz="5600">
                <a:latin typeface="Arial"/>
                <a:ea typeface="Arial"/>
                <a:cs typeface="Arial"/>
                <a:sym typeface="Arial"/>
              </a:rPr>
              <a:t>SNS:</a:t>
            </a:r>
            <a:r>
              <a:rPr lang="en" sz="5600">
                <a:latin typeface="Arial"/>
                <a:ea typeface="Arial"/>
                <a:cs typeface="Arial"/>
                <a:sym typeface="Arial"/>
              </a:rPr>
              <a:t> Publishes note updates to subscribed users.</a:t>
            </a:r>
            <a:endParaRPr sz="5600">
              <a:latin typeface="Arial"/>
              <a:ea typeface="Arial"/>
              <a:cs typeface="Arial"/>
              <a:sym typeface="Arial"/>
            </a:endParaRPr>
          </a:p>
          <a:p>
            <a:pPr indent="-317500" lvl="1" marL="914400" rtl="0" algn="l">
              <a:spcBef>
                <a:spcPts val="0"/>
              </a:spcBef>
              <a:spcAft>
                <a:spcPts val="0"/>
              </a:spcAft>
              <a:buSzPct val="100000"/>
              <a:buFont typeface="Arial"/>
              <a:buChar char="○"/>
            </a:pPr>
            <a:r>
              <a:rPr b="1" lang="en" sz="5600">
                <a:latin typeface="Arial"/>
                <a:ea typeface="Arial"/>
                <a:cs typeface="Arial"/>
                <a:sym typeface="Arial"/>
              </a:rPr>
              <a:t>SQS:</a:t>
            </a:r>
            <a:r>
              <a:rPr lang="en" sz="5600">
                <a:latin typeface="Arial"/>
                <a:ea typeface="Arial"/>
                <a:cs typeface="Arial"/>
                <a:sym typeface="Arial"/>
              </a:rPr>
              <a:t> Ensures reliable message delivery with decoupling between services.</a:t>
            </a:r>
            <a:endParaRPr sz="5600">
              <a:latin typeface="Arial"/>
              <a:ea typeface="Arial"/>
              <a:cs typeface="Arial"/>
              <a:sym typeface="Arial"/>
            </a:endParaRPr>
          </a:p>
          <a:p>
            <a:pPr indent="-317500" lvl="1" marL="914400" rtl="0" algn="l">
              <a:spcBef>
                <a:spcPts val="0"/>
              </a:spcBef>
              <a:spcAft>
                <a:spcPts val="0"/>
              </a:spcAft>
              <a:buSzPct val="100000"/>
              <a:buFont typeface="Arial"/>
              <a:buChar char="○"/>
            </a:pPr>
            <a:r>
              <a:rPr b="1" lang="en" sz="5600">
                <a:latin typeface="Arial"/>
                <a:ea typeface="Arial"/>
                <a:cs typeface="Arial"/>
                <a:sym typeface="Arial"/>
              </a:rPr>
              <a:t>WebSockets:</a:t>
            </a:r>
            <a:r>
              <a:rPr lang="en" sz="5600">
                <a:latin typeface="Arial"/>
                <a:ea typeface="Arial"/>
                <a:cs typeface="Arial"/>
                <a:sym typeface="Arial"/>
              </a:rPr>
              <a:t> Enables low-latency, bi-directional communication for real-time updates.</a:t>
            </a:r>
            <a:endParaRPr sz="5600">
              <a:latin typeface="Arial"/>
              <a:ea typeface="Arial"/>
              <a:cs typeface="Arial"/>
              <a:sym typeface="Arial"/>
            </a:endParaRPr>
          </a:p>
          <a:p>
            <a:pPr indent="-317500" lvl="0" marL="457200" rtl="0" algn="l">
              <a:spcBef>
                <a:spcPts val="0"/>
              </a:spcBef>
              <a:spcAft>
                <a:spcPts val="0"/>
              </a:spcAft>
              <a:buSzPct val="100000"/>
              <a:buFont typeface="Arial"/>
              <a:buChar char="●"/>
            </a:pPr>
            <a:r>
              <a:rPr b="1" lang="en" sz="5600">
                <a:latin typeface="Arial"/>
                <a:ea typeface="Arial"/>
                <a:cs typeface="Arial"/>
                <a:sym typeface="Arial"/>
              </a:rPr>
              <a:t>Integration with REST:</a:t>
            </a:r>
            <a:r>
              <a:rPr lang="en" sz="5600">
                <a:latin typeface="Arial"/>
                <a:ea typeface="Arial"/>
                <a:cs typeface="Arial"/>
                <a:sym typeface="Arial"/>
              </a:rPr>
              <a:t> Leverages REST APIs for initial note synchronization, authentication, and other CRUD operations.</a:t>
            </a:r>
            <a:endParaRPr sz="5600">
              <a:latin typeface="Arial"/>
              <a:ea typeface="Arial"/>
              <a:cs typeface="Arial"/>
              <a:sym typeface="Arial"/>
            </a:endParaRPr>
          </a:p>
          <a:p>
            <a:pPr indent="-317500" lvl="0" marL="457200" rtl="0" algn="l">
              <a:spcBef>
                <a:spcPts val="0"/>
              </a:spcBef>
              <a:spcAft>
                <a:spcPts val="0"/>
              </a:spcAft>
              <a:buSzPct val="100000"/>
              <a:buFont typeface="Arial"/>
              <a:buChar char="●"/>
            </a:pPr>
            <a:r>
              <a:rPr b="1" lang="en" sz="5600">
                <a:latin typeface="Arial"/>
                <a:ea typeface="Arial"/>
                <a:cs typeface="Arial"/>
                <a:sym typeface="Arial"/>
              </a:rPr>
              <a:t>Efficient Collaboration:</a:t>
            </a:r>
            <a:r>
              <a:rPr lang="en" sz="5600">
                <a:latin typeface="Arial"/>
                <a:ea typeface="Arial"/>
                <a:cs typeface="Arial"/>
                <a:sym typeface="Arial"/>
              </a:rPr>
              <a:t> Updates propagate instantly to all connected users when a shared note is edited.</a:t>
            </a:r>
            <a:endParaRPr sz="5600">
              <a:latin typeface="Arial"/>
              <a:ea typeface="Arial"/>
              <a:cs typeface="Arial"/>
              <a:sym typeface="Arial"/>
            </a:endParaRPr>
          </a:p>
          <a:p>
            <a:pPr indent="0" lvl="0" marL="457200" rtl="0" algn="l">
              <a:spcBef>
                <a:spcPts val="1200"/>
              </a:spcBef>
              <a:spcAft>
                <a:spcPts val="0"/>
              </a:spcAft>
              <a:buNone/>
            </a:pPr>
            <a:r>
              <a:t/>
            </a:r>
            <a:endParaRPr b="1" sz="4960">
              <a:latin typeface="Arial"/>
              <a:ea typeface="Arial"/>
              <a:cs typeface="Arial"/>
              <a:sym typeface="Arial"/>
            </a:endParaRPr>
          </a:p>
          <a:p>
            <a:pPr indent="0" lvl="0" marL="457200" rtl="0" algn="l">
              <a:spcBef>
                <a:spcPts val="1200"/>
              </a:spcBef>
              <a:spcAft>
                <a:spcPts val="0"/>
              </a:spcAft>
              <a:buNone/>
            </a:pPr>
            <a:r>
              <a:t/>
            </a:r>
            <a:endParaRPr b="1" sz="1792">
              <a:latin typeface="Arial"/>
              <a:ea typeface="Arial"/>
              <a:cs typeface="Arial"/>
              <a:sym typeface="Arial"/>
            </a:endParaRPr>
          </a:p>
          <a:p>
            <a:pPr indent="0" lvl="0" marL="0" rtl="0" algn="l">
              <a:spcBef>
                <a:spcPts val="1200"/>
              </a:spcBef>
              <a:spcAft>
                <a:spcPts val="0"/>
              </a:spcAft>
              <a:buClr>
                <a:schemeClr val="dk2"/>
              </a:buClr>
              <a:buSzPct val="25414"/>
              <a:buFont typeface="Arial"/>
              <a:buNone/>
            </a:pPr>
            <a:r>
              <a:t/>
            </a:r>
            <a:endParaRPr sz="4328">
              <a:latin typeface="Arial"/>
              <a:ea typeface="Arial"/>
              <a:cs typeface="Arial"/>
              <a:sym typeface="Arial"/>
            </a:endParaRPr>
          </a:p>
          <a:p>
            <a:pPr indent="0" lvl="0" marL="0" rtl="0" algn="l">
              <a:lnSpc>
                <a:spcPct val="200000"/>
              </a:lnSpc>
              <a:spcBef>
                <a:spcPts val="1200"/>
              </a:spcBef>
              <a:spcAft>
                <a:spcPts val="0"/>
              </a:spcAft>
              <a:buClr>
                <a:schemeClr val="dk1"/>
              </a:buClr>
              <a:buSzPct val="52179"/>
              <a:buFont typeface="Arial"/>
              <a:buNone/>
            </a:pPr>
            <a:r>
              <a:t/>
            </a:r>
            <a:endParaRPr sz="2108"/>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Pub/Sub</a:t>
            </a:r>
            <a:r>
              <a:rPr lang="en"/>
              <a:t>-Component Diagram</a:t>
            </a:r>
            <a:endParaRPr/>
          </a:p>
        </p:txBody>
      </p:sp>
      <p:pic>
        <p:nvPicPr>
          <p:cNvPr id="105" name="Google Shape;105;p20"/>
          <p:cNvPicPr preferRelativeResize="0"/>
          <p:nvPr/>
        </p:nvPicPr>
        <p:blipFill>
          <a:blip r:embed="rId3">
            <a:alphaModFix/>
          </a:blip>
          <a:stretch>
            <a:fillRect/>
          </a:stretch>
        </p:blipFill>
        <p:spPr>
          <a:xfrm>
            <a:off x="0" y="1608808"/>
            <a:ext cx="9143998" cy="17053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0"/>
              <a:t>Pub/Sub</a:t>
            </a:r>
            <a:r>
              <a:rPr lang="en"/>
              <a:t>-Class Diagram</a:t>
            </a:r>
            <a:endParaRPr/>
          </a:p>
        </p:txBody>
      </p:sp>
      <p:sp>
        <p:nvSpPr>
          <p:cNvPr id="111" name="Google Shape;111;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class diagram showing the classes and their associations (1 slide*)</a:t>
            </a:r>
            <a:endParaRPr/>
          </a:p>
        </p:txBody>
      </p:sp>
      <p:pic>
        <p:nvPicPr>
          <p:cNvPr id="112" name="Google Shape;112;p21"/>
          <p:cNvPicPr preferRelativeResize="0"/>
          <p:nvPr/>
        </p:nvPicPr>
        <p:blipFill>
          <a:blip r:embed="rId3">
            <a:alphaModFix/>
          </a:blip>
          <a:stretch>
            <a:fillRect/>
          </a:stretch>
        </p:blipFill>
        <p:spPr>
          <a:xfrm>
            <a:off x="53025" y="1195900"/>
            <a:ext cx="8993172" cy="3411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