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324" r:id="rId2"/>
    <p:sldId id="290" r:id="rId3"/>
    <p:sldId id="291" r:id="rId4"/>
    <p:sldId id="279" r:id="rId5"/>
    <p:sldId id="292" r:id="rId6"/>
    <p:sldId id="295" r:id="rId7"/>
    <p:sldId id="332" r:id="rId8"/>
    <p:sldId id="310" r:id="rId9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D7BE6-CD94-8A4D-94DE-12C56FB9D096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AB7A0-8B7F-2F4F-8CDD-32631FFC59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1880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NPS is low, of as good as the competition</a:t>
            </a:r>
          </a:p>
          <a:p>
            <a:r>
              <a:rPr lang="en-NL"/>
              <a:t>A lot of this related to mediocre UX</a:t>
            </a:r>
          </a:p>
          <a:p>
            <a:r>
              <a:rPr lang="en-NL"/>
              <a:t>We need to act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61774-8B75-4E74-962C-1DC0D1DF166E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62497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Our strategies tell us that our products should be easy to find, easy to use, enjoyable to use, etc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A lot of this has to do with good interaction and visual design and insights in our users needs, wishes and problems.  </a:t>
            </a:r>
          </a:p>
          <a:p>
            <a:r>
              <a:rPr lang="en-GB"/>
              <a:t>.</a:t>
            </a:r>
          </a:p>
          <a:p>
            <a:endParaRPr lang="en-GB"/>
          </a:p>
          <a:p>
            <a:r>
              <a:rPr lang="en-GB"/>
              <a:t>Improving learning outcomes and engagement of learners through an integrated use of physical &amp; digital learning</a:t>
            </a:r>
          </a:p>
          <a:p>
            <a:endParaRPr lang="en-GB"/>
          </a:p>
          <a:p>
            <a:r>
              <a:rPr lang="en-GB"/>
              <a:t>Offer an integral solution to foster teacher efficiency, student comprehensibility, quality of content &amp; an integral data-view </a:t>
            </a:r>
          </a:p>
          <a:p>
            <a:r>
              <a:rPr lang="en-GB"/>
              <a:t>❖ Through a scalable framework that allows for local adaptation to differences </a:t>
            </a:r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61774-8B75-4E74-962C-1DC0D1DF166E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81524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If we want to reach a simple, intuitive and fun product, we need work user </a:t>
            </a:r>
            <a:r>
              <a:rPr lang="en-GB" err="1"/>
              <a:t>centered</a:t>
            </a:r>
            <a:r>
              <a:rPr lang="en-GB"/>
              <a:t>.</a:t>
            </a:r>
          </a:p>
          <a:p>
            <a:r>
              <a:rPr lang="en-GB"/>
              <a:t>And at the moment, we are not doing enough of that.</a:t>
            </a:r>
          </a:p>
          <a:p>
            <a:endParaRPr lang="en-GB"/>
          </a:p>
          <a:p>
            <a:r>
              <a:rPr lang="en-GB"/>
              <a:t>We need to fill in hygiene-needs in ease-of-use &amp; flexibility in order to ensure digital adoption</a:t>
            </a:r>
          </a:p>
          <a:p>
            <a:r>
              <a:rPr lang="en-GB"/>
              <a:t>Improving learning outcomes and engagement of learners through an integrated use of physical &amp; digital learning</a:t>
            </a:r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61774-8B75-4E74-962C-1DC0D1DF166E}" type="slidenum">
              <a:rPr lang="en-NL" smtClean="0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31932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In sum, this is what UCD 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87322-DF05-4001-A552-6EE4DAB2102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473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Examples of companies doing this really well:</a:t>
            </a:r>
            <a:br>
              <a:rPr lang="en-NL"/>
            </a:br>
            <a:r>
              <a:rPr lang="en-NL"/>
              <a:t>Duo Lingoo is not only easy to use, but alsoo looks great and: it’s visual design, movements, and stimulation in copy and tone of voice.</a:t>
            </a:r>
          </a:p>
          <a:p>
            <a:r>
              <a:rPr lang="en-NL"/>
              <a:t>Next to that: theu contiunally test everything design they make, from user interviews, tot AB testing.</a:t>
            </a:r>
          </a:p>
          <a:p>
            <a:endParaRPr lang="en-NL"/>
          </a:p>
          <a:p>
            <a:r>
              <a:rPr lang="en-GB"/>
              <a:t>https://</a:t>
            </a:r>
            <a:r>
              <a:rPr lang="en-GB" err="1"/>
              <a:t>design.duolingo.com</a:t>
            </a:r>
            <a:r>
              <a:rPr lang="en-GB"/>
              <a:t>/</a:t>
            </a:r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61774-8B75-4E74-962C-1DC0D1DF166E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68138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61774-8B75-4E74-962C-1DC0D1DF166E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58736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5" Type="http://schemas.openxmlformats.org/officeDocument/2006/relationships/image" Target="../media/image2.jpeg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2F9F3-B1FD-7C9F-A03C-7F5140986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9FB03-0B22-15BE-9928-554952B80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CD361-97E1-8D75-AE30-07D61FC00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026F-EBB9-B044-ABC6-C0D1083D5348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81122-F470-86C5-C54E-30A2DFCCB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FD568-C2DC-20FE-5AC7-56EAF274C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1083-7435-3443-9BEF-E1BEC22CE3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183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CABAE-1FD0-F43F-596A-43C72DE16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792CC9-7F5C-B851-C538-1655576C0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F6D7A-E52D-7EE4-7879-EBE2673BB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026F-EBB9-B044-ABC6-C0D1083D5348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32345-B7DB-A2AB-B88F-5019773B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8E647-F46A-FE3C-70D5-CFCD75943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1083-7435-3443-9BEF-E1BEC22CE3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149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187897-0467-5385-B580-022F01917C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52BCC0-68BF-8EEA-28BC-7C231D9A0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12A06-F472-C774-DD60-00340A131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026F-EBB9-B044-ABC6-C0D1083D5348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04565-FAE2-5DB2-823B-D91AE26F1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669AE-249A-4B1A-F094-054D42A35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1083-7435-3443-9BEF-E1BEC22CE3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7637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35B5BFA5-6929-400C-AB42-1444FD5401C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019734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01" imgH="501" progId="TCLayout.ActiveDocument.1">
                  <p:embed/>
                </p:oleObj>
              </mc:Choice>
              <mc:Fallback>
                <p:oleObj name="think-cell Slide" r:id="rId4" imgW="501" imgH="501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35B5BFA5-6929-400C-AB42-1444FD5401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9D6A72E9-B3F0-4E47-A5F4-F9A24C51CA96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rgbClr val="FFF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728663" rtl="0" eaLnBrk="1" fontAlgn="base" latinLnBrk="0" hangingPunct="1">
              <a:spcBef>
                <a:spcPct val="0"/>
              </a:spcBef>
              <a:spcAft>
                <a:spcPct val="0"/>
              </a:spcAft>
              <a:buSzTx/>
              <a:buFontTx/>
              <a:buNone/>
              <a:tabLst>
                <a:tab pos="4286250" algn="l"/>
              </a:tabLst>
            </a:pPr>
            <a:endParaRPr kumimoji="0" lang="en-US" sz="22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8CCBD4-FCF2-4E5E-9C95-59D08D89A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Type to add title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E5DBC5-86CB-42F6-B143-224DE71ADC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1DE98-5B9A-4C57-AF25-752D64D4259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F3F0E8-8688-45CF-97CA-892C0A549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GB"/>
              <a:t>Notes:</a:t>
            </a:r>
          </a:p>
          <a:p>
            <a:r>
              <a:rPr lang="en-GB"/>
              <a:t>Source: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D8E4EF-DBFB-424E-A6A9-147630968E2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1196975"/>
            <a:ext cx="11053763" cy="4968875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 marL="450850" indent="-266700">
              <a:spcBef>
                <a:spcPts val="0"/>
              </a:spcBef>
              <a:buClrTx/>
              <a:buFont typeface="Arial" panose="020B0604020202020204" pitchFamily="34" charset="0"/>
              <a:buChar char="•"/>
              <a:defRPr/>
            </a:lvl2pPr>
            <a:lvl3pPr marL="627063" indent="-266700">
              <a:buClrTx/>
              <a:defRPr sz="1600"/>
            </a:lvl3pPr>
            <a:lvl4pPr marL="804863" indent="-266700">
              <a:buClrTx/>
              <a:defRPr sz="1400"/>
            </a:lvl4pPr>
            <a:lvl5pPr marL="982663" indent="-271463">
              <a:buClrTx/>
              <a:defRPr sz="1200"/>
            </a:lvl5pPr>
            <a:lvl6pPr marL="1166813" indent="-268288">
              <a:buFont typeface="Arial" panose="020B0604020202020204" pitchFamily="34" charset="0"/>
              <a:buChar char="•"/>
              <a:defRPr sz="1000"/>
            </a:lvl6pPr>
            <a:lvl7pPr marL="1254125" indent="-174625">
              <a:buFont typeface="Arial" panose="020B0604020202020204" pitchFamily="34" charset="0"/>
              <a:buChar char="•"/>
              <a:defRPr sz="1000"/>
            </a:lvl7pPr>
            <a:lvl8pPr marL="1525588" indent="-179388">
              <a:buFont typeface="Arial" panose="020B0604020202020204" pitchFamily="34" charset="0"/>
              <a:buChar char="•"/>
              <a:defRPr sz="1000"/>
            </a:lvl8pPr>
            <a:lvl9pPr marL="1704975" indent="-179388">
              <a:buFont typeface="Arial" panose="020B0604020202020204" pitchFamily="34" charset="0"/>
              <a:buChar char="•"/>
              <a:defRPr sz="1000"/>
            </a:lvl9pPr>
          </a:lstStyle>
          <a:p>
            <a:pPr lvl="0"/>
            <a:r>
              <a:rPr lang="en-US"/>
              <a:t>Click to type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Ninth</a:t>
            </a:r>
          </a:p>
        </p:txBody>
      </p:sp>
    </p:spTree>
    <p:extLst>
      <p:ext uri="{BB962C8B-B14F-4D97-AF65-F5344CB8AC3E}">
        <p14:creationId xmlns:p14="http://schemas.microsoft.com/office/powerpoint/2010/main" val="1457164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4E2065D1-2A81-4A5A-A282-1D071AF392B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683145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01" imgH="501" progId="TCLayout.ActiveDocument.1">
                  <p:embed/>
                </p:oleObj>
              </mc:Choice>
              <mc:Fallback>
                <p:oleObj name="think-cell Slide" r:id="rId3" imgW="501" imgH="501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4E2065D1-2A81-4A5A-A282-1D071AF392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01C9C8-A3F7-4ABC-9300-82AF171B94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1DE98-5B9A-4C57-AF25-752D64D4259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5" name="Afbeelding 3">
            <a:extLst>
              <a:ext uri="{FF2B5EF4-FFF2-40B4-BE49-F238E27FC236}">
                <a16:creationId xmlns:a16="http://schemas.microsoft.com/office/drawing/2014/main" id="{3103C875-2A3E-4B61-932F-4031664EC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6" y="0"/>
            <a:ext cx="12191144" cy="6857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464E3A0-33A9-42FA-9557-A70BB1CCFDD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9019" y="1676114"/>
            <a:ext cx="6258982" cy="1752886"/>
          </a:xfrm>
        </p:spPr>
        <p:txBody>
          <a:bodyPr/>
          <a:lstStyle>
            <a:lvl1pPr marL="0" indent="0">
              <a:spcBef>
                <a:spcPts val="600"/>
              </a:spcBef>
              <a:buFont typeface="Arial" panose="020B0604020202020204" pitchFamily="34" charset="0"/>
              <a:buNone/>
              <a:defRPr sz="4400" b="1">
                <a:solidFill>
                  <a:schemeClr val="bg1"/>
                </a:solidFill>
              </a:defRPr>
            </a:lvl1pPr>
            <a:lvl2pPr marL="266700" indent="0">
              <a:spcBef>
                <a:spcPts val="0"/>
              </a:spcBef>
              <a:buClrTx/>
              <a:buFont typeface="Arial" panose="020B0604020202020204" pitchFamily="34" charset="0"/>
              <a:buNone/>
              <a:defRPr sz="3600" b="1">
                <a:solidFill>
                  <a:schemeClr val="bg1"/>
                </a:solidFill>
              </a:defRPr>
            </a:lvl2pPr>
            <a:lvl3pPr marL="539750" indent="0">
              <a:buClrTx/>
              <a:buFont typeface="Arial" panose="020B0604020202020204" pitchFamily="34" charset="0"/>
              <a:buNone/>
              <a:defRPr sz="2800" b="1">
                <a:solidFill>
                  <a:schemeClr val="bg1"/>
                </a:solidFill>
              </a:defRPr>
            </a:lvl3pPr>
            <a:lvl4pPr marL="806450" indent="0">
              <a:buClrTx/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4pPr>
            <a:lvl5pPr marL="1079500" indent="0">
              <a:buClrTx/>
              <a:buFont typeface="Arial" panose="020B0604020202020204" pitchFamily="34" charset="0"/>
              <a:buNone/>
              <a:defRPr sz="1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title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678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11B27-F62E-B7C6-8329-26957FC2D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F1F0F-6E9C-98EA-387B-A3CB0814E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0D09B-ABC0-8BEB-A89A-E4ED8985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026F-EBB9-B044-ABC6-C0D1083D5348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3BDF5-A72C-F718-3AFE-60D057F68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E7146-6DE1-3243-0CBE-47546FC31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1083-7435-3443-9BEF-E1BEC22CE3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945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D207F-EA03-D5BC-EBF9-B71D38453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CA707-465A-DF79-7315-3B1191092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49C41-0213-EEDB-EF7F-C9913616A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026F-EBB9-B044-ABC6-C0D1083D5348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BBE1C-63EC-D131-8C21-9F7866348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7A159-DE6F-D175-9F76-6AD47B509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1083-7435-3443-9BEF-E1BEC22CE3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047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903A-1F9A-4CFC-15CE-DE1C5D8A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3A4AD-AA4D-2C2B-BFB4-B125DBBDE1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E38256-567C-4ADF-0539-D08DC92F3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879E4-62BE-623D-FD16-3F17A2905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026F-EBB9-B044-ABC6-C0D1083D5348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DC3D9-E039-B003-DDA5-F63011E36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90A31-4215-2CF3-2840-DE3BF2E08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1083-7435-3443-9BEF-E1BEC22CE3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447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0624D-E103-AEFA-499B-8321ACD55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34257-07C3-E911-5DD1-9CFE3621B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6AD85-C9C8-612C-F23D-A0CF36EB9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EC15FA-3FE8-5E4D-A089-B9CEEFF44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12E8CF-3F65-4819-89DD-B74A986284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67CAE2-528F-3594-24D0-7A2353E03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026F-EBB9-B044-ABC6-C0D1083D5348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7B59FD-334F-7E9F-B9F4-AD707CAD7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CC1BC5-DB97-7C07-B0D6-C64D0CA88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1083-7435-3443-9BEF-E1BEC22CE3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993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9CCE3-A4B6-8387-7795-6D40CC3BB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970259-A7D0-1406-4215-6ECFCF638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026F-EBB9-B044-ABC6-C0D1083D5348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23D426-1F0A-BA7B-3EDE-964338C09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9F733C-751D-D2D6-47B9-267617CDA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1083-7435-3443-9BEF-E1BEC22CE3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451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B48496-96A6-4F12-62A8-4DF43C60B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026F-EBB9-B044-ABC6-C0D1083D5348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A32241-D1A9-8EDE-B6DF-505D959E9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772022-851F-AC99-A23D-2E0EBDA67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1083-7435-3443-9BEF-E1BEC22CE3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249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9151D-7286-12E8-29EC-C1823E258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0F569-9B39-E851-DC9A-CD1FB29AA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44C3F5-B049-C01C-B01B-65046E3D0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C8E8C-C89E-6B55-045A-ACCB0402A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026F-EBB9-B044-ABC6-C0D1083D5348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E3006-4C22-0143-5261-0788F771C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D8E72-3160-8B33-1BDE-B0A79084E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1083-7435-3443-9BEF-E1BEC22CE3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94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90340-339A-26E7-56AB-607A1E81E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A73EBC-54E3-8F28-4DF2-5108D04A66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E7B339-32BF-3FB1-FEAC-7CBE98529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9862A-0234-A140-385F-970AA87E9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026F-EBB9-B044-ABC6-C0D1083D5348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DFF1B-DC52-D634-33DB-41DA68212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FD80F-FDC6-BAF2-3145-5B47A0C0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1083-7435-3443-9BEF-E1BEC22CE3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343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A16A46-4850-3E05-706B-8E39C5B23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427B8-78AD-8395-638C-871D55D20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7B4DB-E404-9B96-0597-D8BF306185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16026F-EBB9-B044-ABC6-C0D1083D5348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B4F63-6298-FE48-FCCC-4B290E4F04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1593E-085F-F888-DD86-940E7367AC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1C1083-7435-3443-9BEF-E1BEC22CE3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6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1BF5-360D-611D-0AAD-FB8F175A4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029" y="0"/>
            <a:ext cx="10515600" cy="1325563"/>
          </a:xfrm>
        </p:spPr>
        <p:txBody>
          <a:bodyPr/>
          <a:lstStyle/>
          <a:p>
            <a:r>
              <a:rPr lang="nl-NL" sz="2400" b="1" dirty="0" err="1">
                <a:latin typeface="Arial"/>
                <a:cs typeface="Arial"/>
                <a:sym typeface="Wingdings" pitchFamily="2" charset="2"/>
              </a:rPr>
              <a:t>Why</a:t>
            </a:r>
            <a:r>
              <a:rPr lang="nl-NL" sz="2400" b="1" dirty="0">
                <a:latin typeface="Arial"/>
                <a:cs typeface="Arial"/>
                <a:sym typeface="Wingdings" pitchFamily="2" charset="2"/>
              </a:rPr>
              <a:t> strong UX is </a:t>
            </a:r>
            <a:r>
              <a:rPr lang="nl-NL" sz="2400" b="1" dirty="0" err="1">
                <a:latin typeface="Arial"/>
                <a:cs typeface="Arial"/>
                <a:sym typeface="Wingdings" pitchFamily="2" charset="2"/>
              </a:rPr>
              <a:t>key</a:t>
            </a:r>
            <a:r>
              <a:rPr lang="nl-NL" sz="2400" b="1" dirty="0">
                <a:latin typeface="Arial"/>
                <a:cs typeface="Arial"/>
                <a:sym typeface="Wingdings" pitchFamily="2" charset="2"/>
              </a:rPr>
              <a:t> </a:t>
            </a:r>
            <a:r>
              <a:rPr lang="nl-NL" sz="2400" b="1" dirty="0" err="1">
                <a:latin typeface="Arial"/>
                <a:cs typeface="Arial"/>
                <a:sym typeface="Wingdings" pitchFamily="2" charset="2"/>
              </a:rPr>
              <a:t>to</a:t>
            </a:r>
            <a:r>
              <a:rPr lang="nl-NL" sz="2400" b="1" dirty="0">
                <a:latin typeface="Arial"/>
                <a:cs typeface="Arial"/>
                <a:sym typeface="Wingdings" pitchFamily="2" charset="2"/>
              </a:rPr>
              <a:t> </a:t>
            </a:r>
            <a:r>
              <a:rPr lang="nl-NL" sz="2400" b="1" dirty="0" err="1">
                <a:latin typeface="Arial"/>
                <a:cs typeface="Arial"/>
                <a:sym typeface="Wingdings" pitchFamily="2" charset="2"/>
              </a:rPr>
              <a:t>materialize</a:t>
            </a:r>
            <a:r>
              <a:rPr lang="nl-NL" sz="2400" b="1" dirty="0">
                <a:latin typeface="Arial"/>
                <a:cs typeface="Arial"/>
                <a:sym typeface="Wingdings" pitchFamily="2" charset="2"/>
              </a:rPr>
              <a:t> </a:t>
            </a:r>
            <a:r>
              <a:rPr lang="nl-NL" sz="2400" b="1" dirty="0" err="1">
                <a:latin typeface="Arial"/>
                <a:cs typeface="Arial"/>
                <a:sym typeface="Wingdings" pitchFamily="2" charset="2"/>
              </a:rPr>
              <a:t>our</a:t>
            </a:r>
            <a:r>
              <a:rPr lang="nl-NL" sz="2400" b="1" dirty="0">
                <a:latin typeface="Arial"/>
                <a:cs typeface="Arial"/>
                <a:sym typeface="Wingdings" pitchFamily="2" charset="2"/>
              </a:rPr>
              <a:t> </a:t>
            </a:r>
            <a:r>
              <a:rPr lang="nl-NL" sz="2400" b="1" dirty="0" err="1">
                <a:latin typeface="Arial"/>
                <a:cs typeface="Arial"/>
                <a:sym typeface="Wingdings" pitchFamily="2" charset="2"/>
              </a:rPr>
              <a:t>Strategy</a:t>
            </a:r>
            <a:endParaRPr lang="en-NL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F4B2BB-A45E-C619-1F34-211F26F4DC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1DE98-5B9A-4C57-AF25-752D64D42599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E2EBEF-0509-2268-9698-3B46E6484E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7375" y="979174"/>
            <a:ext cx="6997455" cy="4968875"/>
          </a:xfrm>
        </p:spPr>
        <p:txBody>
          <a:bodyPr/>
          <a:lstStyle/>
          <a:p>
            <a:pPr marL="0" indent="0">
              <a:buNone/>
            </a:pPr>
            <a:r>
              <a:rPr lang="en-NL" sz="1800" b="1"/>
              <a:t>NPS data shows that, overall UX needs improvement:</a:t>
            </a:r>
          </a:p>
          <a:p>
            <a:pPr marL="0" indent="0">
              <a:buNone/>
            </a:pPr>
            <a:endParaRPr lang="en-NL" sz="1800" b="1"/>
          </a:p>
          <a:p>
            <a:r>
              <a:rPr lang="en-NL" sz="1800" b="1"/>
              <a:t>Satisfaction</a:t>
            </a:r>
            <a:r>
              <a:rPr lang="en-NL" sz="1800"/>
              <a:t> of educational content and the digital environment has a medium to strong </a:t>
            </a:r>
            <a:r>
              <a:rPr lang="en-NL" sz="1800" b="1"/>
              <a:t>correlation</a:t>
            </a:r>
            <a:r>
              <a:rPr lang="en-NL" sz="1800"/>
              <a:t> with NPS</a:t>
            </a:r>
          </a:p>
          <a:p>
            <a:r>
              <a:rPr lang="en-NL" sz="1800"/>
              <a:t>We have to guard and sometimes </a:t>
            </a:r>
            <a:r>
              <a:rPr lang="en-NL" sz="1800" b="1"/>
              <a:t>improve our user friendliness </a:t>
            </a:r>
            <a:r>
              <a:rPr lang="en-NL" sz="1800"/>
              <a:t>with priority, across all OpCos -- for both the educational content and the digital environment</a:t>
            </a:r>
          </a:p>
          <a:p>
            <a:r>
              <a:rPr lang="en-NL" sz="1800"/>
              <a:t>At Plantyn, Liber* and Leya the digital environment are perceived quite positive, but so is the </a:t>
            </a:r>
            <a:r>
              <a:rPr lang="en-NL" sz="1800" b="1"/>
              <a:t>competition</a:t>
            </a:r>
          </a:p>
          <a:p>
            <a:r>
              <a:rPr lang="en-NL" sz="1800"/>
              <a:t>There is still </a:t>
            </a:r>
            <a:r>
              <a:rPr lang="en-NL" sz="1800" b="1"/>
              <a:t>room for improvement</a:t>
            </a:r>
            <a:r>
              <a:rPr lang="en-NL" sz="1800"/>
              <a:t>: i.e. almost 3 out of 10 teachers are dissatisfied at Plantyn</a:t>
            </a:r>
          </a:p>
          <a:p>
            <a:r>
              <a:rPr lang="en-NL" sz="1800"/>
              <a:t>In the Netherlands, the </a:t>
            </a:r>
            <a:r>
              <a:rPr lang="en-NL" sz="1800" b="1"/>
              <a:t>digital environment </a:t>
            </a:r>
            <a:r>
              <a:rPr lang="en-NL" sz="1800"/>
              <a:t>accounts for quite some </a:t>
            </a:r>
            <a:r>
              <a:rPr lang="en-NL" sz="1800" b="1"/>
              <a:t>negativity</a:t>
            </a:r>
            <a:r>
              <a:rPr lang="en-NL" sz="1800"/>
              <a:t>, although this is the same for the competition</a:t>
            </a:r>
          </a:p>
          <a:p>
            <a:pPr marL="0" indent="0">
              <a:buNone/>
            </a:pPr>
            <a:endParaRPr lang="en-NL" sz="1800"/>
          </a:p>
          <a:p>
            <a:pPr marL="0" indent="0">
              <a:buNone/>
            </a:pPr>
            <a:r>
              <a:rPr lang="en-GB" sz="1800"/>
              <a:t>We need to fill in hygiene-needs in ease-of-use in order to ensure digital adoption and user satisfaction</a:t>
            </a:r>
            <a:endParaRPr lang="en-NL" sz="1800"/>
          </a:p>
          <a:p>
            <a:endParaRPr lang="en-NL" sz="1800"/>
          </a:p>
          <a:p>
            <a:endParaRPr lang="en-NL" sz="18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08CA12-B9D2-AD30-89DE-E4842AA48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5991" y="916544"/>
            <a:ext cx="3522733" cy="30865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1F36F7-69DD-B5F8-66BB-500010C62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6678" y="4125251"/>
            <a:ext cx="3665691" cy="275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206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28AC17-C2E6-D284-23E6-E2EA8A7F6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7533" y="1919177"/>
            <a:ext cx="3044467" cy="25644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669905-17C9-EFA3-1B09-403AE7182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400" b="1" dirty="0" err="1">
                <a:latin typeface="Arial"/>
                <a:cs typeface="Arial"/>
                <a:sym typeface="Wingdings" pitchFamily="2" charset="2"/>
              </a:rPr>
              <a:t>Why</a:t>
            </a:r>
            <a:r>
              <a:rPr lang="nl-NL" sz="2400" b="1" dirty="0">
                <a:latin typeface="Arial"/>
                <a:cs typeface="Arial"/>
                <a:sym typeface="Wingdings" pitchFamily="2" charset="2"/>
              </a:rPr>
              <a:t> strong UX is </a:t>
            </a:r>
            <a:r>
              <a:rPr lang="nl-NL" sz="2400" b="1" dirty="0" err="1">
                <a:latin typeface="Arial"/>
                <a:cs typeface="Arial"/>
                <a:sym typeface="Wingdings" pitchFamily="2" charset="2"/>
              </a:rPr>
              <a:t>key</a:t>
            </a:r>
            <a:r>
              <a:rPr lang="nl-NL" sz="2400" b="1" dirty="0">
                <a:latin typeface="Arial"/>
                <a:cs typeface="Arial"/>
                <a:sym typeface="Wingdings" pitchFamily="2" charset="2"/>
              </a:rPr>
              <a:t> </a:t>
            </a:r>
            <a:r>
              <a:rPr lang="nl-NL" sz="2400" b="1" dirty="0" err="1">
                <a:latin typeface="Arial"/>
                <a:cs typeface="Arial"/>
                <a:sym typeface="Wingdings" pitchFamily="2" charset="2"/>
              </a:rPr>
              <a:t>to</a:t>
            </a:r>
            <a:r>
              <a:rPr lang="nl-NL" sz="2400" b="1" dirty="0">
                <a:latin typeface="Arial"/>
                <a:cs typeface="Arial"/>
                <a:sym typeface="Wingdings" pitchFamily="2" charset="2"/>
              </a:rPr>
              <a:t> </a:t>
            </a:r>
            <a:r>
              <a:rPr lang="nl-NL" sz="2400" b="1" dirty="0" err="1">
                <a:latin typeface="Arial"/>
                <a:cs typeface="Arial"/>
                <a:sym typeface="Wingdings" pitchFamily="2" charset="2"/>
              </a:rPr>
              <a:t>materialize</a:t>
            </a:r>
            <a:r>
              <a:rPr lang="nl-NL" sz="2400" b="1" dirty="0">
                <a:latin typeface="Arial"/>
                <a:cs typeface="Arial"/>
                <a:sym typeface="Wingdings" pitchFamily="2" charset="2"/>
              </a:rPr>
              <a:t> </a:t>
            </a:r>
            <a:r>
              <a:rPr lang="nl-NL" sz="2400" b="1" dirty="0" err="1">
                <a:latin typeface="Arial"/>
                <a:cs typeface="Arial"/>
                <a:sym typeface="Wingdings" pitchFamily="2" charset="2"/>
              </a:rPr>
              <a:t>our</a:t>
            </a:r>
            <a:r>
              <a:rPr lang="nl-NL" sz="2400" b="1" dirty="0">
                <a:latin typeface="Arial"/>
                <a:cs typeface="Arial"/>
                <a:sym typeface="Wingdings" pitchFamily="2" charset="2"/>
              </a:rPr>
              <a:t> </a:t>
            </a:r>
            <a:r>
              <a:rPr lang="nl-NL" sz="2400" b="1" dirty="0" err="1">
                <a:latin typeface="Arial"/>
                <a:cs typeface="Arial"/>
                <a:sym typeface="Wingdings" pitchFamily="2" charset="2"/>
              </a:rPr>
              <a:t>Strategy</a:t>
            </a:r>
            <a:endParaRPr lang="en-NL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6742C2-C298-1867-E20B-6BA9514C89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7376" y="944562"/>
            <a:ext cx="7072598" cy="49688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NL" sz="1800" b="1" dirty="0"/>
              <a:t>IL(PT) Strategies</a:t>
            </a:r>
          </a:p>
          <a:p>
            <a:r>
              <a:rPr lang="en-NL" sz="1800" dirty="0"/>
              <a:t>Become an </a:t>
            </a:r>
            <a:r>
              <a:rPr lang="en-NL" sz="1800" b="1" dirty="0"/>
              <a:t>ecosystem</a:t>
            </a:r>
            <a:r>
              <a:rPr lang="en-NL" sz="1800" dirty="0"/>
              <a:t> that supports the full workflow of teachers and learners and </a:t>
            </a:r>
            <a:r>
              <a:rPr lang="en-NL" sz="1800" b="1" dirty="0"/>
              <a:t>integrates</a:t>
            </a:r>
            <a:r>
              <a:rPr lang="en-NL" sz="1800" dirty="0"/>
              <a:t> with third party tools</a:t>
            </a:r>
          </a:p>
          <a:p>
            <a:r>
              <a:rPr lang="en-NL" sz="1800" dirty="0"/>
              <a:t>To improve learning outcomes, our platform should enable publishers to create content in line with the </a:t>
            </a:r>
            <a:r>
              <a:rPr lang="en-NL" sz="1800" b="1" dirty="0"/>
              <a:t>didactics checklist</a:t>
            </a:r>
          </a:p>
          <a:p>
            <a:r>
              <a:rPr lang="en-NL" sz="1800" b="1" dirty="0"/>
              <a:t>Data</a:t>
            </a:r>
            <a:r>
              <a:rPr lang="en-NL" sz="1800" dirty="0"/>
              <a:t> is essential to address teachers and learners needs, to improve our products and secure business growth</a:t>
            </a:r>
          </a:p>
          <a:p>
            <a:r>
              <a:rPr lang="en-NL" sz="1800" b="1" dirty="0"/>
              <a:t>Blended learning</a:t>
            </a:r>
            <a:r>
              <a:rPr lang="en-NL" sz="1800" dirty="0"/>
              <a:t>, the </a:t>
            </a:r>
            <a:r>
              <a:rPr lang="en-NL" sz="1800" b="1" dirty="0"/>
              <a:t>perfect mix between folio and digital</a:t>
            </a:r>
            <a:r>
              <a:rPr lang="en-NL" sz="1800" dirty="0"/>
              <a:t> gives us the competitive advantage</a:t>
            </a:r>
          </a:p>
          <a:p>
            <a:r>
              <a:rPr lang="en-NL" sz="1800" dirty="0"/>
              <a:t>Products should be </a:t>
            </a:r>
            <a:r>
              <a:rPr lang="en-NL" sz="1800" b="1" dirty="0"/>
              <a:t>easy to use </a:t>
            </a:r>
            <a:r>
              <a:rPr lang="en-NL" sz="1800" dirty="0"/>
              <a:t>and navigate, </a:t>
            </a:r>
            <a:r>
              <a:rPr lang="en-NL" sz="1800" b="1" dirty="0"/>
              <a:t>recognizable</a:t>
            </a:r>
            <a:r>
              <a:rPr lang="en-NL" sz="1800" dirty="0"/>
              <a:t> between folio and digital and </a:t>
            </a:r>
            <a:r>
              <a:rPr lang="en-NL" sz="1800" b="1" dirty="0"/>
              <a:t>appealing</a:t>
            </a:r>
            <a:r>
              <a:rPr lang="en-NL" sz="1800" dirty="0"/>
              <a:t> (SEP vision)</a:t>
            </a:r>
          </a:p>
          <a:p>
            <a:r>
              <a:rPr lang="en-NL" sz="1800" dirty="0"/>
              <a:t>Our products should be </a:t>
            </a:r>
            <a:r>
              <a:rPr lang="en-NL" sz="1800" b="1" dirty="0"/>
              <a:t>re-usable</a:t>
            </a:r>
            <a:r>
              <a:rPr lang="en-NL" sz="1800" dirty="0"/>
              <a:t>, so we can sell our product as </a:t>
            </a:r>
            <a:r>
              <a:rPr lang="en-NL" sz="1800" b="1" dirty="0"/>
              <a:t>white label product </a:t>
            </a:r>
            <a:r>
              <a:rPr lang="en-NL" sz="1800" dirty="0"/>
              <a:t>to publishers who can’t afford to develop a good platform themselves and support our M&amp;A strategy</a:t>
            </a:r>
          </a:p>
          <a:p>
            <a:endParaRPr lang="en-NL" sz="1800" dirty="0"/>
          </a:p>
          <a:p>
            <a:pPr marL="0" indent="0">
              <a:buNone/>
            </a:pPr>
            <a:r>
              <a:rPr lang="en-GB" sz="1800" dirty="0"/>
              <a:t>Our strategies tell us that our products should be easy to use, enjoyable and scalable and that design contributes to the learning process. A lot of this has to do with good interaction and visual design and insights in our users needs, wishes and problems.</a:t>
            </a:r>
            <a:endParaRPr lang="en-NL" sz="1800" dirty="0"/>
          </a:p>
          <a:p>
            <a:pPr marL="0" indent="0">
              <a:buNone/>
            </a:pPr>
            <a:endParaRPr lang="en-NL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AF1CEE-0907-176A-387F-7AA6DE2E6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8712" y="632521"/>
            <a:ext cx="2224924" cy="16510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F984DF-F2D6-701A-A1EF-27CB558BD5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5022" y="3483399"/>
            <a:ext cx="1456202" cy="256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439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358AD3-31B4-4954-F538-23A8D132AC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7376" y="1196975"/>
            <a:ext cx="6462010" cy="5142993"/>
          </a:xfrm>
        </p:spPr>
        <p:txBody>
          <a:bodyPr>
            <a:normAutofit fontScale="85000" lnSpcReduction="10000"/>
          </a:bodyPr>
          <a:lstStyle/>
          <a:p>
            <a:r>
              <a:rPr lang="en-NL" dirty="0"/>
              <a:t>We want to offer blended products and services that </a:t>
            </a:r>
          </a:p>
          <a:p>
            <a:pPr lvl="1">
              <a:buFont typeface="Wingdings" pitchFamily="2" charset="2"/>
              <a:buChar char="ü"/>
            </a:pPr>
            <a:r>
              <a:rPr lang="en-NL" dirty="0"/>
              <a:t>fulfill the teachers and learners needs</a:t>
            </a:r>
          </a:p>
          <a:p>
            <a:pPr lvl="1">
              <a:buFont typeface="Wingdings" pitchFamily="2" charset="2"/>
              <a:buChar char="ü"/>
            </a:pPr>
            <a:r>
              <a:rPr lang="en-NL" dirty="0"/>
              <a:t>are easy to use </a:t>
            </a:r>
          </a:p>
          <a:p>
            <a:pPr lvl="1">
              <a:buFont typeface="Wingdings" pitchFamily="2" charset="2"/>
              <a:buChar char="ü"/>
            </a:pPr>
            <a:r>
              <a:rPr lang="en-GB" dirty="0"/>
              <a:t>a</a:t>
            </a:r>
            <a:r>
              <a:rPr lang="en-NL" dirty="0"/>
              <a:t>re attractive and fun to use for both teachers and learners from different age groups</a:t>
            </a:r>
          </a:p>
          <a:p>
            <a:pPr marL="184150" lvl="1" indent="0">
              <a:buNone/>
            </a:pPr>
            <a:endParaRPr lang="en-NL" dirty="0"/>
          </a:p>
          <a:p>
            <a:pPr marL="184150" lvl="1" indent="0">
              <a:buNone/>
            </a:pPr>
            <a:r>
              <a:rPr lang="en-NL" dirty="0"/>
              <a:t>thereby supporting didactical goals in a motivational way that keeps them coming back and speak highly of its educational value, ease of use and look and feel</a:t>
            </a:r>
          </a:p>
          <a:p>
            <a:pPr marL="184150" lvl="1" indent="0">
              <a:buNone/>
            </a:pPr>
            <a:endParaRPr lang="en-NL" dirty="0"/>
          </a:p>
          <a:p>
            <a:pPr marL="285750" lvl="1" indent="-285750" defTabSz="728644"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■"/>
            </a:pPr>
            <a:r>
              <a:rPr lang="en-NL" sz="2000" dirty="0">
                <a:ea typeface="+mn-ea"/>
              </a:rPr>
              <a:t>In order to do so, we need to become user centered: </a:t>
            </a:r>
          </a:p>
          <a:p>
            <a:pPr lvl="1">
              <a:buFontTx/>
              <a:buChar char="-"/>
            </a:pPr>
            <a:r>
              <a:rPr lang="en-NL" dirty="0"/>
              <a:t>understand exactly who our end users are</a:t>
            </a:r>
          </a:p>
          <a:p>
            <a:pPr lvl="1">
              <a:buFontTx/>
              <a:buChar char="-"/>
            </a:pPr>
            <a:r>
              <a:rPr lang="en-NL" dirty="0"/>
              <a:t>what their needs and problems are in what context</a:t>
            </a:r>
          </a:p>
          <a:p>
            <a:pPr lvl="1">
              <a:buFontTx/>
              <a:buChar char="-"/>
            </a:pPr>
            <a:r>
              <a:rPr lang="en-GB" dirty="0"/>
              <a:t>b</a:t>
            </a:r>
            <a:r>
              <a:rPr lang="en-NL" dirty="0"/>
              <a:t>y being in continuous dialogue with them </a:t>
            </a:r>
          </a:p>
          <a:p>
            <a:pPr lvl="1">
              <a:buFontTx/>
              <a:buChar char="-"/>
            </a:pPr>
            <a:r>
              <a:rPr lang="en-GB" dirty="0"/>
              <a:t>and by gathering </a:t>
            </a:r>
            <a:r>
              <a:rPr lang="en-NL" dirty="0"/>
              <a:t>continuous feedback (through qualitative and quantitative data/insights) so we know we</a:t>
            </a:r>
          </a:p>
          <a:p>
            <a:pPr lvl="1">
              <a:buFontTx/>
              <a:buChar char="-"/>
            </a:pPr>
            <a:r>
              <a:rPr lang="en-NL" dirty="0"/>
              <a:t>solve the rights problems</a:t>
            </a:r>
          </a:p>
          <a:p>
            <a:pPr lvl="1">
              <a:buFontTx/>
              <a:buChar char="-"/>
            </a:pPr>
            <a:r>
              <a:rPr lang="en-NL" dirty="0"/>
              <a:t>and solve them in the right way</a:t>
            </a:r>
          </a:p>
          <a:p>
            <a:pPr marL="184150" lvl="1" indent="0">
              <a:buNone/>
            </a:pPr>
            <a:endParaRPr lang="en-NL" dirty="0"/>
          </a:p>
          <a:p>
            <a:pPr marL="0" indent="0">
              <a:buNone/>
            </a:pPr>
            <a:endParaRPr lang="en-NL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4E47478-0CAA-C863-40E3-4C00499C2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400" b="1" err="1">
                <a:latin typeface="Arial"/>
                <a:cs typeface="Arial"/>
                <a:sym typeface="Wingdings" pitchFamily="2" charset="2"/>
              </a:rPr>
              <a:t>Why</a:t>
            </a:r>
            <a:r>
              <a:rPr lang="nl-NL" sz="2400" b="1">
                <a:latin typeface="Arial"/>
                <a:cs typeface="Arial"/>
                <a:sym typeface="Wingdings" pitchFamily="2" charset="2"/>
              </a:rPr>
              <a:t> strong UX is key to materialize our Strategy</a:t>
            </a:r>
            <a:endParaRPr lang="en-NL" sz="24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89A489-88DE-4CB3-51EA-8F78655C1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6261" y="1117053"/>
            <a:ext cx="2505281" cy="2311947"/>
          </a:xfrm>
          <a:prstGeom prst="rect">
            <a:avLst/>
          </a:prstGeom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475B80E3-F5C6-CC1B-964D-A5348A50C4E7}"/>
              </a:ext>
            </a:extLst>
          </p:cNvPr>
          <p:cNvSpPr/>
          <p:nvPr/>
        </p:nvSpPr>
        <p:spPr bwMode="auto">
          <a:xfrm>
            <a:off x="10095978" y="1227551"/>
            <a:ext cx="1064712" cy="764087"/>
          </a:xfrm>
          <a:custGeom>
            <a:avLst/>
            <a:gdLst>
              <a:gd name="connsiteX0" fmla="*/ 0 w 1064712"/>
              <a:gd name="connsiteY0" fmla="*/ 713983 h 764087"/>
              <a:gd name="connsiteX1" fmla="*/ 12526 w 1064712"/>
              <a:gd name="connsiteY1" fmla="*/ 501041 h 764087"/>
              <a:gd name="connsiteX2" fmla="*/ 112734 w 1064712"/>
              <a:gd name="connsiteY2" fmla="*/ 400833 h 764087"/>
              <a:gd name="connsiteX3" fmla="*/ 150312 w 1064712"/>
              <a:gd name="connsiteY3" fmla="*/ 363254 h 764087"/>
              <a:gd name="connsiteX4" fmla="*/ 200417 w 1064712"/>
              <a:gd name="connsiteY4" fmla="*/ 325676 h 764087"/>
              <a:gd name="connsiteX5" fmla="*/ 237995 w 1064712"/>
              <a:gd name="connsiteY5" fmla="*/ 288098 h 764087"/>
              <a:gd name="connsiteX6" fmla="*/ 363255 w 1064712"/>
              <a:gd name="connsiteY6" fmla="*/ 212942 h 764087"/>
              <a:gd name="connsiteX7" fmla="*/ 764088 w 1064712"/>
              <a:gd name="connsiteY7" fmla="*/ 225468 h 764087"/>
              <a:gd name="connsiteX8" fmla="*/ 814192 w 1064712"/>
              <a:gd name="connsiteY8" fmla="*/ 250520 h 764087"/>
              <a:gd name="connsiteX9" fmla="*/ 839244 w 1064712"/>
              <a:gd name="connsiteY9" fmla="*/ 288098 h 764087"/>
              <a:gd name="connsiteX10" fmla="*/ 876822 w 1064712"/>
              <a:gd name="connsiteY10" fmla="*/ 325676 h 764087"/>
              <a:gd name="connsiteX11" fmla="*/ 901874 w 1064712"/>
              <a:gd name="connsiteY11" fmla="*/ 375781 h 764087"/>
              <a:gd name="connsiteX12" fmla="*/ 926926 w 1064712"/>
              <a:gd name="connsiteY12" fmla="*/ 413359 h 764087"/>
              <a:gd name="connsiteX13" fmla="*/ 939452 w 1064712"/>
              <a:gd name="connsiteY13" fmla="*/ 450937 h 764087"/>
              <a:gd name="connsiteX14" fmla="*/ 914400 w 1064712"/>
              <a:gd name="connsiteY14" fmla="*/ 613775 h 764087"/>
              <a:gd name="connsiteX15" fmla="*/ 889348 w 1064712"/>
              <a:gd name="connsiteY15" fmla="*/ 663879 h 764087"/>
              <a:gd name="connsiteX16" fmla="*/ 814192 w 1064712"/>
              <a:gd name="connsiteY16" fmla="*/ 739035 h 764087"/>
              <a:gd name="connsiteX17" fmla="*/ 739036 w 1064712"/>
              <a:gd name="connsiteY17" fmla="*/ 764087 h 764087"/>
              <a:gd name="connsiteX18" fmla="*/ 588723 w 1064712"/>
              <a:gd name="connsiteY18" fmla="*/ 751561 h 764087"/>
              <a:gd name="connsiteX19" fmla="*/ 551145 w 1064712"/>
              <a:gd name="connsiteY19" fmla="*/ 726509 h 764087"/>
              <a:gd name="connsiteX20" fmla="*/ 488515 w 1064712"/>
              <a:gd name="connsiteY20" fmla="*/ 613775 h 764087"/>
              <a:gd name="connsiteX21" fmla="*/ 463463 w 1064712"/>
              <a:gd name="connsiteY21" fmla="*/ 576197 h 764087"/>
              <a:gd name="connsiteX22" fmla="*/ 463463 w 1064712"/>
              <a:gd name="connsiteY22" fmla="*/ 237994 h 764087"/>
              <a:gd name="connsiteX23" fmla="*/ 501041 w 1064712"/>
              <a:gd name="connsiteY23" fmla="*/ 187890 h 764087"/>
              <a:gd name="connsiteX24" fmla="*/ 526093 w 1064712"/>
              <a:gd name="connsiteY24" fmla="*/ 150312 h 764087"/>
              <a:gd name="connsiteX25" fmla="*/ 601249 w 1064712"/>
              <a:gd name="connsiteY25" fmla="*/ 100208 h 764087"/>
              <a:gd name="connsiteX26" fmla="*/ 651354 w 1064712"/>
              <a:gd name="connsiteY26" fmla="*/ 62630 h 764087"/>
              <a:gd name="connsiteX27" fmla="*/ 688932 w 1064712"/>
              <a:gd name="connsiteY27" fmla="*/ 50104 h 764087"/>
              <a:gd name="connsiteX28" fmla="*/ 726510 w 1064712"/>
              <a:gd name="connsiteY28" fmla="*/ 25052 h 764087"/>
              <a:gd name="connsiteX29" fmla="*/ 801666 w 1064712"/>
              <a:gd name="connsiteY29" fmla="*/ 0 h 764087"/>
              <a:gd name="connsiteX30" fmla="*/ 1002082 w 1064712"/>
              <a:gd name="connsiteY30" fmla="*/ 12526 h 764087"/>
              <a:gd name="connsiteX31" fmla="*/ 1039660 w 1064712"/>
              <a:gd name="connsiteY31" fmla="*/ 25052 h 764087"/>
              <a:gd name="connsiteX32" fmla="*/ 1064712 w 1064712"/>
              <a:gd name="connsiteY32" fmla="*/ 50104 h 764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64712" h="764087">
                <a:moveTo>
                  <a:pt x="0" y="713983"/>
                </a:moveTo>
                <a:cubicBezTo>
                  <a:pt x="4175" y="643002"/>
                  <a:pt x="-778" y="570889"/>
                  <a:pt x="12526" y="501041"/>
                </a:cubicBezTo>
                <a:cubicBezTo>
                  <a:pt x="19200" y="466003"/>
                  <a:pt x="93921" y="417294"/>
                  <a:pt x="112734" y="400833"/>
                </a:cubicBezTo>
                <a:cubicBezTo>
                  <a:pt x="126066" y="389168"/>
                  <a:pt x="136862" y="374783"/>
                  <a:pt x="150312" y="363254"/>
                </a:cubicBezTo>
                <a:cubicBezTo>
                  <a:pt x="166163" y="349667"/>
                  <a:pt x="184566" y="339262"/>
                  <a:pt x="200417" y="325676"/>
                </a:cubicBezTo>
                <a:cubicBezTo>
                  <a:pt x="213867" y="314148"/>
                  <a:pt x="224012" y="298974"/>
                  <a:pt x="237995" y="288098"/>
                </a:cubicBezTo>
                <a:cubicBezTo>
                  <a:pt x="292411" y="245775"/>
                  <a:pt x="308719" y="240210"/>
                  <a:pt x="363255" y="212942"/>
                </a:cubicBezTo>
                <a:cubicBezTo>
                  <a:pt x="496866" y="217117"/>
                  <a:pt x="630874" y="214367"/>
                  <a:pt x="764088" y="225468"/>
                </a:cubicBezTo>
                <a:cubicBezTo>
                  <a:pt x="782696" y="227019"/>
                  <a:pt x="799847" y="238566"/>
                  <a:pt x="814192" y="250520"/>
                </a:cubicBezTo>
                <a:cubicBezTo>
                  <a:pt x="825757" y="260158"/>
                  <a:pt x="829606" y="276533"/>
                  <a:pt x="839244" y="288098"/>
                </a:cubicBezTo>
                <a:cubicBezTo>
                  <a:pt x="850585" y="301707"/>
                  <a:pt x="864296" y="313150"/>
                  <a:pt x="876822" y="325676"/>
                </a:cubicBezTo>
                <a:cubicBezTo>
                  <a:pt x="885173" y="342378"/>
                  <a:pt x="892610" y="359568"/>
                  <a:pt x="901874" y="375781"/>
                </a:cubicBezTo>
                <a:cubicBezTo>
                  <a:pt x="909343" y="388852"/>
                  <a:pt x="920193" y="399894"/>
                  <a:pt x="926926" y="413359"/>
                </a:cubicBezTo>
                <a:cubicBezTo>
                  <a:pt x="932831" y="425169"/>
                  <a:pt x="935277" y="438411"/>
                  <a:pt x="939452" y="450937"/>
                </a:cubicBezTo>
                <a:cubicBezTo>
                  <a:pt x="932741" y="518049"/>
                  <a:pt x="937952" y="558820"/>
                  <a:pt x="914400" y="613775"/>
                </a:cubicBezTo>
                <a:cubicBezTo>
                  <a:pt x="907044" y="630938"/>
                  <a:pt x="901013" y="649298"/>
                  <a:pt x="889348" y="663879"/>
                </a:cubicBezTo>
                <a:cubicBezTo>
                  <a:pt x="867216" y="691544"/>
                  <a:pt x="847803" y="727831"/>
                  <a:pt x="814192" y="739035"/>
                </a:cubicBezTo>
                <a:lnTo>
                  <a:pt x="739036" y="764087"/>
                </a:lnTo>
                <a:cubicBezTo>
                  <a:pt x="688932" y="759912"/>
                  <a:pt x="638025" y="761421"/>
                  <a:pt x="588723" y="751561"/>
                </a:cubicBezTo>
                <a:cubicBezTo>
                  <a:pt x="573961" y="748609"/>
                  <a:pt x="561058" y="737839"/>
                  <a:pt x="551145" y="726509"/>
                </a:cubicBezTo>
                <a:cubicBezTo>
                  <a:pt x="458991" y="621190"/>
                  <a:pt x="525791" y="688326"/>
                  <a:pt x="488515" y="613775"/>
                </a:cubicBezTo>
                <a:cubicBezTo>
                  <a:pt x="481782" y="600310"/>
                  <a:pt x="471814" y="588723"/>
                  <a:pt x="463463" y="576197"/>
                </a:cubicBezTo>
                <a:cubicBezTo>
                  <a:pt x="431217" y="447214"/>
                  <a:pt x="430124" y="463032"/>
                  <a:pt x="463463" y="237994"/>
                </a:cubicBezTo>
                <a:cubicBezTo>
                  <a:pt x="466522" y="217343"/>
                  <a:pt x="488907" y="204878"/>
                  <a:pt x="501041" y="187890"/>
                </a:cubicBezTo>
                <a:cubicBezTo>
                  <a:pt x="509791" y="175640"/>
                  <a:pt x="514763" y="160225"/>
                  <a:pt x="526093" y="150312"/>
                </a:cubicBezTo>
                <a:cubicBezTo>
                  <a:pt x="548752" y="130485"/>
                  <a:pt x="577162" y="118273"/>
                  <a:pt x="601249" y="100208"/>
                </a:cubicBezTo>
                <a:cubicBezTo>
                  <a:pt x="617951" y="87682"/>
                  <a:pt x="633228" y="72988"/>
                  <a:pt x="651354" y="62630"/>
                </a:cubicBezTo>
                <a:cubicBezTo>
                  <a:pt x="662818" y="56079"/>
                  <a:pt x="677122" y="56009"/>
                  <a:pt x="688932" y="50104"/>
                </a:cubicBezTo>
                <a:cubicBezTo>
                  <a:pt x="702397" y="43371"/>
                  <a:pt x="712753" y="31166"/>
                  <a:pt x="726510" y="25052"/>
                </a:cubicBezTo>
                <a:cubicBezTo>
                  <a:pt x="750641" y="14327"/>
                  <a:pt x="801666" y="0"/>
                  <a:pt x="801666" y="0"/>
                </a:cubicBezTo>
                <a:cubicBezTo>
                  <a:pt x="868471" y="4175"/>
                  <a:pt x="935514" y="5519"/>
                  <a:pt x="1002082" y="12526"/>
                </a:cubicBezTo>
                <a:cubicBezTo>
                  <a:pt x="1015213" y="13908"/>
                  <a:pt x="1028338" y="18259"/>
                  <a:pt x="1039660" y="25052"/>
                </a:cubicBezTo>
                <a:cubicBezTo>
                  <a:pt x="1049787" y="31128"/>
                  <a:pt x="1056361" y="41753"/>
                  <a:pt x="1064712" y="50104"/>
                </a:cubicBezTo>
              </a:path>
            </a:pathLst>
          </a:cu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800" tIns="64800" rIns="46800" bIns="64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28663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>
                <a:tab pos="4286250" algn="l"/>
              </a:tabLst>
            </a:pPr>
            <a:endParaRPr kumimoji="0" lang="en-NL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redit Suisse Type Roman" pitchFamily="34" charset="0"/>
            </a:endParaRP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F5CC72AA-2E5D-2918-3BD5-4A701949A064}"/>
              </a:ext>
            </a:extLst>
          </p:cNvPr>
          <p:cNvCxnSpPr/>
          <p:nvPr/>
        </p:nvCxnSpPr>
        <p:spPr bwMode="auto">
          <a:xfrm flipV="1">
            <a:off x="9966243" y="1507749"/>
            <a:ext cx="600355" cy="488400"/>
          </a:xfrm>
          <a:prstGeom prst="curvedConnector3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F9DAA73-4C3E-91A3-F1AD-AF8F28B214BE}"/>
              </a:ext>
            </a:extLst>
          </p:cNvPr>
          <p:cNvSpPr txBox="1"/>
          <p:nvPr/>
        </p:nvSpPr>
        <p:spPr>
          <a:xfrm>
            <a:off x="10539890" y="1301817"/>
            <a:ext cx="1593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400" dirty="0">
                <a:latin typeface="Bradley Hand" pitchFamily="2" charset="77"/>
                <a:cs typeface="AkayaKanadaka" panose="02010502080401010103" pitchFamily="2" charset="77"/>
              </a:rPr>
              <a:t>Desirable</a:t>
            </a:r>
          </a:p>
        </p:txBody>
      </p:sp>
    </p:spTree>
    <p:extLst>
      <p:ext uri="{BB962C8B-B14F-4D97-AF65-F5344CB8AC3E}">
        <p14:creationId xmlns:p14="http://schemas.microsoft.com/office/powerpoint/2010/main" val="72902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D4F877-08F7-A5BB-EA82-EDE06127F026}"/>
              </a:ext>
            </a:extLst>
          </p:cNvPr>
          <p:cNvSpPr txBox="1"/>
          <p:nvPr/>
        </p:nvSpPr>
        <p:spPr>
          <a:xfrm>
            <a:off x="1009135" y="1720840"/>
            <a:ext cx="1017373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600" b="1">
                <a:solidFill>
                  <a:schemeClr val="accent4"/>
                </a:solidFill>
              </a:rPr>
              <a:t>User Centered Design </a:t>
            </a:r>
            <a:r>
              <a:rPr lang="en-GB" sz="3600" b="1">
                <a:solidFill>
                  <a:schemeClr val="accent1"/>
                </a:solidFill>
              </a:rPr>
              <a:t>refers</a:t>
            </a:r>
            <a:r>
              <a:rPr lang="en-GB" sz="3600" b="1">
                <a:solidFill>
                  <a:schemeClr val="accent1"/>
                </a:solidFill>
                <a:effectLst/>
              </a:rPr>
              <a:t> to </a:t>
            </a:r>
            <a:r>
              <a:rPr lang="en-GB" sz="3600" b="1">
                <a:solidFill>
                  <a:schemeClr val="accent1"/>
                </a:solidFill>
              </a:rPr>
              <a:t>an </a:t>
            </a:r>
            <a:r>
              <a:rPr lang="en-GB" sz="3600" b="1">
                <a:solidFill>
                  <a:schemeClr val="accent6"/>
                </a:solidFill>
              </a:rPr>
              <a:t>iterative</a:t>
            </a:r>
            <a:r>
              <a:rPr lang="en-GB" sz="3600" b="1">
                <a:solidFill>
                  <a:schemeClr val="accent1"/>
                </a:solidFill>
              </a:rPr>
              <a:t> design process in which we focus on</a:t>
            </a:r>
            <a:r>
              <a:rPr lang="en-GB" sz="3600" b="1">
                <a:solidFill>
                  <a:schemeClr val="accent1"/>
                </a:solidFill>
                <a:effectLst/>
              </a:rPr>
              <a:t> </a:t>
            </a:r>
            <a:r>
              <a:rPr lang="en-GB" sz="3600" b="1">
                <a:solidFill>
                  <a:schemeClr val="accent3"/>
                </a:solidFill>
              </a:rPr>
              <a:t>the</a:t>
            </a:r>
            <a:r>
              <a:rPr lang="en-GB" sz="3600" b="1">
                <a:solidFill>
                  <a:schemeClr val="accent3"/>
                </a:solidFill>
                <a:effectLst/>
              </a:rPr>
              <a:t> </a:t>
            </a:r>
            <a:r>
              <a:rPr lang="en-GB" sz="3600" b="1">
                <a:solidFill>
                  <a:schemeClr val="accent3"/>
                </a:solidFill>
              </a:rPr>
              <a:t>users</a:t>
            </a:r>
            <a:r>
              <a:rPr lang="en-GB" sz="3600" b="1">
                <a:solidFill>
                  <a:schemeClr val="accent1"/>
                </a:solidFill>
              </a:rPr>
              <a:t> </a:t>
            </a:r>
            <a:r>
              <a:rPr lang="en-GB" sz="3600" b="1">
                <a:solidFill>
                  <a:schemeClr val="accent3"/>
                </a:solidFill>
                <a:effectLst/>
              </a:rPr>
              <a:t>and</a:t>
            </a:r>
            <a:r>
              <a:rPr lang="en-GB" sz="3600" b="1">
                <a:solidFill>
                  <a:schemeClr val="accent1"/>
                </a:solidFill>
                <a:effectLst/>
              </a:rPr>
              <a:t> </a:t>
            </a:r>
            <a:r>
              <a:rPr lang="en-GB" sz="3600" b="1">
                <a:solidFill>
                  <a:schemeClr val="accent3"/>
                </a:solidFill>
              </a:rPr>
              <a:t>their needs</a:t>
            </a:r>
            <a:r>
              <a:rPr lang="en-GB" sz="3600" b="1">
                <a:solidFill>
                  <a:schemeClr val="accent2"/>
                </a:solidFill>
              </a:rPr>
              <a:t> </a:t>
            </a:r>
            <a:r>
              <a:rPr lang="en-GB" sz="3600" b="1">
                <a:solidFill>
                  <a:schemeClr val="accent1"/>
                </a:solidFill>
              </a:rPr>
              <a:t>in </a:t>
            </a:r>
            <a:r>
              <a:rPr lang="en-GB" sz="3600" b="1">
                <a:solidFill>
                  <a:schemeClr val="accent2"/>
                </a:solidFill>
              </a:rPr>
              <a:t>each phase</a:t>
            </a:r>
            <a:r>
              <a:rPr lang="en-GB" sz="3600" b="1">
                <a:solidFill>
                  <a:schemeClr val="accent1"/>
                </a:solidFill>
              </a:rPr>
              <a:t> of the design and product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528717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9E837-67D7-366E-ACDF-817FE54F8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/>
              <a:t>Strategy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2C69BE-F49D-3E82-1BAE-932920EF77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1DE98-5B9A-4C57-AF25-752D64D42599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0DA4C0-7142-3C5D-8108-036BBD6B8A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4463" y="831005"/>
            <a:ext cx="8158419" cy="4968875"/>
          </a:xfrm>
        </p:spPr>
        <p:txBody>
          <a:bodyPr/>
          <a:lstStyle/>
          <a:p>
            <a:pPr marL="0" indent="0">
              <a:buNone/>
            </a:pPr>
            <a:r>
              <a:rPr lang="en-NL"/>
              <a:t>Company who is doing this really well: DuoLingo</a:t>
            </a:r>
          </a:p>
        </p:txBody>
      </p:sp>
      <p:pic>
        <p:nvPicPr>
          <p:cNvPr id="1026" name="Picture 2" descr="Gif of a Duolingo lesson where learner translates the sentence. Junior celebrates the correct answer.">
            <a:extLst>
              <a:ext uri="{FF2B5EF4-FFF2-40B4-BE49-F238E27FC236}">
                <a16:creationId xmlns:a16="http://schemas.microsoft.com/office/drawing/2014/main" id="{0D88E66B-E3F8-2330-EC50-C78D41005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6415" y="0"/>
            <a:ext cx="33305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ssion start graph">
            <a:extLst>
              <a:ext uri="{FF2B5EF4-FFF2-40B4-BE49-F238E27FC236}">
                <a16:creationId xmlns:a16="http://schemas.microsoft.com/office/drawing/2014/main" id="{7584CF5F-34F9-D023-9E49-91D3EA33A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186" y="4779803"/>
            <a:ext cx="3372465" cy="2092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C111A4C3-B032-21F1-669B-2563E6EBB9A6}"/>
              </a:ext>
            </a:extLst>
          </p:cNvPr>
          <p:cNvSpPr txBox="1">
            <a:spLocks/>
          </p:cNvSpPr>
          <p:nvPr/>
        </p:nvSpPr>
        <p:spPr>
          <a:xfrm>
            <a:off x="587375" y="1325443"/>
            <a:ext cx="8158419" cy="51429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728644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■"/>
              <a:defRPr sz="20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0850" indent="-266700" algn="l" defTabSz="357188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27063" indent="-266700" algn="l" defTabSz="35718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04863" indent="-266700" algn="l" defTabSz="35718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82663" indent="-271463" algn="l" defTabSz="35718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166813" indent="-268288" algn="l" defTabSz="728644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+mn-lt"/>
              </a:defRPr>
            </a:lvl6pPr>
            <a:lvl7pPr marL="1254125" indent="-174625" algn="l" defTabSz="728644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+mn-lt"/>
              </a:defRPr>
            </a:lvl7pPr>
            <a:lvl8pPr marL="1525588" indent="-179388" algn="l" defTabSz="728644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+mn-lt"/>
              </a:defRPr>
            </a:lvl8pPr>
            <a:lvl9pPr marL="1704975" indent="-179388" algn="l" defTabSz="728644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nl-NL" b="1" kern="0"/>
              <a:t>“Test </a:t>
            </a:r>
            <a:r>
              <a:rPr lang="nl-NL" b="1" kern="0" err="1"/>
              <a:t>everything</a:t>
            </a:r>
            <a:r>
              <a:rPr lang="nl-NL" b="1" kern="0"/>
              <a:t>”. </a:t>
            </a:r>
            <a:r>
              <a:rPr lang="nl-NL" kern="0" err="1"/>
              <a:t>This</a:t>
            </a:r>
            <a:r>
              <a:rPr lang="nl-NL" kern="0"/>
              <a:t> is </a:t>
            </a:r>
            <a:r>
              <a:rPr lang="nl-NL" kern="0" err="1"/>
              <a:t>one</a:t>
            </a:r>
            <a:r>
              <a:rPr lang="nl-NL" kern="0"/>
              <a:t> of </a:t>
            </a:r>
            <a:r>
              <a:rPr lang="nl-NL" kern="0" err="1"/>
              <a:t>the</a:t>
            </a:r>
            <a:r>
              <a:rPr lang="nl-NL" kern="0"/>
              <a:t> </a:t>
            </a:r>
            <a:r>
              <a:rPr lang="nl-NL" kern="0" err="1"/>
              <a:t>key</a:t>
            </a:r>
            <a:r>
              <a:rPr lang="nl-NL" kern="0"/>
              <a:t> operating </a:t>
            </a:r>
            <a:r>
              <a:rPr lang="nl-NL" kern="0" err="1"/>
              <a:t>principles</a:t>
            </a:r>
            <a:r>
              <a:rPr lang="nl-NL" kern="0"/>
              <a:t> </a:t>
            </a:r>
            <a:r>
              <a:rPr lang="nl-NL" kern="0" err="1"/>
              <a:t>followed</a:t>
            </a:r>
            <a:r>
              <a:rPr lang="nl-NL" kern="0"/>
              <a:t> at </a:t>
            </a:r>
            <a:r>
              <a:rPr lang="nl-NL" kern="0" err="1"/>
              <a:t>DuoLingo</a:t>
            </a:r>
            <a:r>
              <a:rPr lang="nl-NL" kern="0"/>
              <a:t> in order </a:t>
            </a:r>
            <a:r>
              <a:rPr lang="nl-NL" kern="0" err="1"/>
              <a:t>to</a:t>
            </a:r>
            <a:r>
              <a:rPr lang="nl-NL" kern="0"/>
              <a:t> </a:t>
            </a:r>
            <a:r>
              <a:rPr lang="nl-NL" kern="0" err="1"/>
              <a:t>improve</a:t>
            </a:r>
            <a:r>
              <a:rPr lang="nl-NL" kern="0"/>
              <a:t> </a:t>
            </a:r>
            <a:r>
              <a:rPr lang="nl-NL" kern="0" err="1"/>
              <a:t>the</a:t>
            </a:r>
            <a:r>
              <a:rPr lang="nl-NL" kern="0"/>
              <a:t> </a:t>
            </a:r>
            <a:r>
              <a:rPr lang="nl-NL" kern="0" err="1"/>
              <a:t>learning</a:t>
            </a:r>
            <a:r>
              <a:rPr lang="nl-NL" kern="0"/>
              <a:t> </a:t>
            </a:r>
            <a:r>
              <a:rPr lang="nl-NL" kern="0" err="1"/>
              <a:t>experience</a:t>
            </a:r>
            <a:r>
              <a:rPr lang="nl-NL" kern="0"/>
              <a:t> of </a:t>
            </a:r>
            <a:r>
              <a:rPr lang="nl-NL" kern="0" err="1"/>
              <a:t>their</a:t>
            </a:r>
            <a:r>
              <a:rPr lang="nl-NL" kern="0"/>
              <a:t> users.</a:t>
            </a:r>
          </a:p>
          <a:p>
            <a:r>
              <a:rPr lang="nl-NL" kern="0"/>
              <a:t>It means </a:t>
            </a:r>
            <a:r>
              <a:rPr lang="nl-NL" kern="0" err="1"/>
              <a:t>they</a:t>
            </a:r>
            <a:r>
              <a:rPr lang="nl-NL" kern="0"/>
              <a:t> </a:t>
            </a:r>
            <a:r>
              <a:rPr lang="nl-NL" kern="0" err="1"/>
              <a:t>rely</a:t>
            </a:r>
            <a:r>
              <a:rPr lang="nl-NL" kern="0"/>
              <a:t> </a:t>
            </a:r>
            <a:r>
              <a:rPr lang="nl-NL" kern="0" err="1"/>
              <a:t>heavily</a:t>
            </a:r>
            <a:r>
              <a:rPr lang="nl-NL" kern="0"/>
              <a:t> on </a:t>
            </a:r>
            <a:r>
              <a:rPr lang="nl-NL" b="1" kern="0" err="1"/>
              <a:t>experiments</a:t>
            </a:r>
            <a:r>
              <a:rPr lang="nl-NL" b="1" kern="0"/>
              <a:t> </a:t>
            </a:r>
            <a:r>
              <a:rPr lang="nl-NL" b="1" kern="0" err="1"/>
              <a:t>and</a:t>
            </a:r>
            <a:r>
              <a:rPr lang="nl-NL" b="1" kern="0"/>
              <a:t> data </a:t>
            </a:r>
            <a:r>
              <a:rPr lang="nl-NL" kern="0" err="1"/>
              <a:t>to</a:t>
            </a:r>
            <a:r>
              <a:rPr lang="nl-NL" kern="0"/>
              <a:t> help make </a:t>
            </a:r>
            <a:r>
              <a:rPr lang="nl-NL" kern="0" err="1"/>
              <a:t>informed</a:t>
            </a:r>
            <a:r>
              <a:rPr lang="nl-NL" kern="0"/>
              <a:t> </a:t>
            </a:r>
            <a:r>
              <a:rPr lang="nl-NL" kern="0" err="1"/>
              <a:t>decisions</a:t>
            </a:r>
            <a:r>
              <a:rPr lang="nl-NL" kern="0"/>
              <a:t> </a:t>
            </a:r>
            <a:r>
              <a:rPr lang="nl-NL" kern="0" err="1"/>
              <a:t>about</a:t>
            </a:r>
            <a:r>
              <a:rPr lang="nl-NL" kern="0"/>
              <a:t> </a:t>
            </a:r>
            <a:r>
              <a:rPr lang="nl-NL" kern="0" err="1"/>
              <a:t>any</a:t>
            </a:r>
            <a:r>
              <a:rPr lang="nl-NL" kern="0"/>
              <a:t> updates </a:t>
            </a:r>
            <a:r>
              <a:rPr lang="nl-NL" kern="0" err="1"/>
              <a:t>and</a:t>
            </a:r>
            <a:r>
              <a:rPr lang="nl-NL" kern="0"/>
              <a:t> new features </a:t>
            </a:r>
            <a:r>
              <a:rPr lang="nl-NL" kern="0" err="1"/>
              <a:t>they</a:t>
            </a:r>
            <a:r>
              <a:rPr lang="nl-NL" kern="0"/>
              <a:t> </a:t>
            </a:r>
            <a:r>
              <a:rPr lang="nl-NL" kern="0" err="1"/>
              <a:t>launch</a:t>
            </a:r>
            <a:r>
              <a:rPr lang="nl-NL" kern="0"/>
              <a:t>.</a:t>
            </a:r>
          </a:p>
          <a:p>
            <a:r>
              <a:rPr lang="nl-NL" kern="0"/>
              <a:t>At </a:t>
            </a:r>
            <a:r>
              <a:rPr lang="nl-NL" kern="0" err="1"/>
              <a:t>DuoLingo</a:t>
            </a:r>
            <a:r>
              <a:rPr lang="nl-NL" kern="0"/>
              <a:t>, </a:t>
            </a:r>
            <a:r>
              <a:rPr lang="nl-NL" kern="0" err="1"/>
              <a:t>it</a:t>
            </a:r>
            <a:r>
              <a:rPr lang="nl-NL" kern="0"/>
              <a:t> is </a:t>
            </a:r>
            <a:r>
              <a:rPr lang="nl-NL" kern="0" err="1"/>
              <a:t>not</a:t>
            </a:r>
            <a:r>
              <a:rPr lang="nl-NL" kern="0"/>
              <a:t> </a:t>
            </a:r>
            <a:r>
              <a:rPr lang="nl-NL" kern="0" err="1"/>
              <a:t>uncommon</a:t>
            </a:r>
            <a:r>
              <a:rPr lang="nl-NL" kern="0"/>
              <a:t> </a:t>
            </a:r>
            <a:r>
              <a:rPr lang="nl-NL" kern="0" err="1"/>
              <a:t>to</a:t>
            </a:r>
            <a:r>
              <a:rPr lang="nl-NL" kern="0"/>
              <a:t> have a few </a:t>
            </a:r>
            <a:r>
              <a:rPr lang="nl-NL" b="1" kern="0" err="1"/>
              <a:t>hundred</a:t>
            </a:r>
            <a:r>
              <a:rPr lang="nl-NL" b="1" kern="0"/>
              <a:t> </a:t>
            </a:r>
            <a:r>
              <a:rPr lang="nl-NL" b="1" kern="0" err="1"/>
              <a:t>experiments</a:t>
            </a:r>
            <a:r>
              <a:rPr lang="nl-NL" b="1" kern="0"/>
              <a:t> running </a:t>
            </a:r>
            <a:r>
              <a:rPr lang="nl-NL" b="1" kern="0" err="1"/>
              <a:t>simulteously</a:t>
            </a:r>
            <a:r>
              <a:rPr lang="nl-NL" b="1" kern="0"/>
              <a:t>.</a:t>
            </a:r>
          </a:p>
          <a:p>
            <a:r>
              <a:rPr lang="nl-NL" kern="0" err="1"/>
              <a:t>They</a:t>
            </a:r>
            <a:r>
              <a:rPr lang="nl-NL" kern="0"/>
              <a:t> </a:t>
            </a:r>
            <a:r>
              <a:rPr lang="nl-NL" kern="0" err="1"/>
              <a:t>conduct</a:t>
            </a:r>
            <a:r>
              <a:rPr lang="nl-NL" kern="0"/>
              <a:t> </a:t>
            </a:r>
            <a:r>
              <a:rPr lang="nl-NL" kern="0" err="1"/>
              <a:t>experiments</a:t>
            </a:r>
            <a:r>
              <a:rPr lang="nl-NL" kern="0"/>
              <a:t> </a:t>
            </a:r>
            <a:r>
              <a:rPr lang="nl-NL" kern="0" err="1"/>
              <a:t>for</a:t>
            </a:r>
            <a:r>
              <a:rPr lang="nl-NL" kern="0"/>
              <a:t> </a:t>
            </a:r>
            <a:r>
              <a:rPr lang="nl-NL" kern="0" err="1"/>
              <a:t>any</a:t>
            </a:r>
            <a:r>
              <a:rPr lang="nl-NL" kern="0"/>
              <a:t> changes </a:t>
            </a:r>
            <a:r>
              <a:rPr lang="nl-NL" kern="0" err="1"/>
              <a:t>they</a:t>
            </a:r>
            <a:r>
              <a:rPr lang="nl-NL" kern="0"/>
              <a:t> want </a:t>
            </a:r>
            <a:r>
              <a:rPr lang="nl-NL" kern="0" err="1"/>
              <a:t>to</a:t>
            </a:r>
            <a:r>
              <a:rPr lang="nl-NL" kern="0"/>
              <a:t> make – </a:t>
            </a:r>
            <a:r>
              <a:rPr lang="nl-NL" kern="0" err="1"/>
              <a:t>from</a:t>
            </a:r>
            <a:r>
              <a:rPr lang="nl-NL" kern="0"/>
              <a:t> </a:t>
            </a:r>
            <a:r>
              <a:rPr lang="nl-NL" kern="0" err="1"/>
              <a:t>seemingly</a:t>
            </a:r>
            <a:r>
              <a:rPr lang="nl-NL" kern="0"/>
              <a:t> </a:t>
            </a:r>
            <a:r>
              <a:rPr lang="nl-NL" b="1" kern="0"/>
              <a:t>small</a:t>
            </a:r>
            <a:r>
              <a:rPr lang="nl-NL" kern="0"/>
              <a:t> </a:t>
            </a:r>
            <a:r>
              <a:rPr lang="nl-NL" kern="0" err="1"/>
              <a:t>ones</a:t>
            </a:r>
            <a:r>
              <a:rPr lang="nl-NL" kern="0"/>
              <a:t> like a single button </a:t>
            </a:r>
            <a:r>
              <a:rPr lang="nl-NL" kern="0" err="1"/>
              <a:t>to</a:t>
            </a:r>
            <a:r>
              <a:rPr lang="nl-NL" kern="0"/>
              <a:t> rolling out a </a:t>
            </a:r>
            <a:r>
              <a:rPr lang="nl-NL" b="1" kern="0"/>
              <a:t>major feature </a:t>
            </a:r>
            <a:r>
              <a:rPr lang="nl-NL" kern="0"/>
              <a:t>like Leaderboards.</a:t>
            </a:r>
            <a:endParaRPr lang="en-NL" kern="0"/>
          </a:p>
          <a:p>
            <a:pPr marL="0" indent="0">
              <a:buFont typeface="Arial" panose="020B0604020202020204" pitchFamily="34" charset="0"/>
              <a:buNone/>
            </a:pPr>
            <a:endParaRPr lang="en-NL" kern="0"/>
          </a:p>
        </p:txBody>
      </p:sp>
    </p:spTree>
    <p:extLst>
      <p:ext uri="{BB962C8B-B14F-4D97-AF65-F5344CB8AC3E}">
        <p14:creationId xmlns:p14="http://schemas.microsoft.com/office/powerpoint/2010/main" val="2007842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ED0DE-7728-E0D3-C63B-7CD6A8D42BA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sz="4400">
                <a:latin typeface="Arial"/>
                <a:cs typeface="Arial"/>
                <a:sym typeface="Wingdings" pitchFamily="2" charset="2"/>
              </a:rPr>
              <a:t>Strong UX Design &amp; UX Research is key to materialize our Strategy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5811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3AE3-4507-3457-5632-FBE249394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200" b="1" err="1">
                <a:latin typeface="Arial"/>
                <a:cs typeface="Arial"/>
              </a:rPr>
              <a:t>Reflections</a:t>
            </a:r>
            <a:r>
              <a:rPr lang="nl-NL" sz="2200" b="1">
                <a:latin typeface="Arial"/>
                <a:cs typeface="Arial"/>
              </a:rPr>
              <a:t>: </a:t>
            </a:r>
            <a:r>
              <a:rPr lang="nl-NL" sz="2200" b="1" err="1">
                <a:latin typeface="Arial"/>
                <a:cs typeface="Arial"/>
              </a:rPr>
              <a:t>Where</a:t>
            </a:r>
            <a:r>
              <a:rPr lang="nl-NL" sz="2200" b="1">
                <a:latin typeface="Arial"/>
                <a:cs typeface="Arial"/>
              </a:rPr>
              <a:t> we are </a:t>
            </a:r>
            <a:r>
              <a:rPr lang="nl-NL" sz="2200" b="1" err="1">
                <a:latin typeface="Arial"/>
                <a:cs typeface="Arial"/>
              </a:rPr>
              <a:t>now</a:t>
            </a:r>
            <a:endParaRPr lang="en-N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524CB6-1271-8F78-01D5-9864A0F33A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1DE98-5B9A-4C57-AF25-752D64D42599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F4F05A-C0FF-81F3-E71A-938236E2E4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NL" dirty="0"/>
              <a:t>A lot has been happening over the years to improve our UX, user insights and horizontal focus</a:t>
            </a:r>
          </a:p>
          <a:p>
            <a:pPr marL="0" indent="0">
              <a:buNone/>
            </a:pPr>
            <a:endParaRPr lang="en-NL" dirty="0"/>
          </a:p>
          <a:p>
            <a:r>
              <a:rPr lang="en-NL" dirty="0"/>
              <a:t>Creation of focus teams</a:t>
            </a:r>
          </a:p>
          <a:p>
            <a:r>
              <a:rPr lang="en-NL" dirty="0"/>
              <a:t>(Live) NPS score</a:t>
            </a:r>
          </a:p>
          <a:p>
            <a:r>
              <a:rPr lang="en-NL" dirty="0"/>
              <a:t>Gathering as much user research and insights as we can</a:t>
            </a:r>
          </a:p>
          <a:p>
            <a:r>
              <a:rPr lang="en-NL" dirty="0"/>
              <a:t>Started with vision work for SE and PE soon to be followed</a:t>
            </a:r>
          </a:p>
          <a:p>
            <a:r>
              <a:rPr lang="en-NL" dirty="0"/>
              <a:t>Way of working with double diamond model and opportunity and solution cards</a:t>
            </a:r>
          </a:p>
          <a:p>
            <a:r>
              <a:rPr lang="en-NL" dirty="0"/>
              <a:t>Creation of a design system (Pixel)</a:t>
            </a:r>
          </a:p>
          <a:p>
            <a:r>
              <a:rPr lang="en-NL" dirty="0"/>
              <a:t>UX Director role</a:t>
            </a:r>
          </a:p>
          <a:p>
            <a:r>
              <a:rPr lang="en-NL" dirty="0"/>
              <a:t>….</a:t>
            </a:r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r>
              <a:rPr lang="en-NL" dirty="0"/>
              <a:t>but in order to reach our strategic goals, more maturity is needed</a:t>
            </a:r>
          </a:p>
        </p:txBody>
      </p:sp>
    </p:spTree>
    <p:extLst>
      <p:ext uri="{BB962C8B-B14F-4D97-AF65-F5344CB8AC3E}">
        <p14:creationId xmlns:p14="http://schemas.microsoft.com/office/powerpoint/2010/main" val="1796492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5B30C6-B4FD-8DA5-3E87-34CF5E8BB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latin typeface="Arial"/>
                <a:cs typeface="Arial"/>
              </a:rPr>
              <a:t>Agenda</a:t>
            </a:r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55800B0-220E-4693-79C6-F1AE9869200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7375" y="1196975"/>
            <a:ext cx="11315956" cy="4968875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nl-NL" sz="2400">
              <a:latin typeface="Arial"/>
              <a:cs typeface="Arial"/>
            </a:endParaRPr>
          </a:p>
          <a:p>
            <a:r>
              <a:rPr lang="nl-NL" sz="2200" err="1">
                <a:latin typeface="Arial"/>
                <a:cs typeface="Arial"/>
              </a:rPr>
              <a:t>About</a:t>
            </a:r>
            <a:r>
              <a:rPr lang="nl-NL" sz="2200">
                <a:latin typeface="Arial"/>
                <a:cs typeface="Arial"/>
              </a:rPr>
              <a:t> me </a:t>
            </a:r>
            <a:r>
              <a:rPr lang="nl-NL" sz="2200">
                <a:latin typeface="Arial"/>
                <a:cs typeface="Arial"/>
                <a:sym typeface="Wingdings" pitchFamily="2" charset="2"/>
              </a:rPr>
              <a:t></a:t>
            </a:r>
          </a:p>
          <a:p>
            <a:pPr marL="0" indent="0">
              <a:buNone/>
            </a:pPr>
            <a:endParaRPr lang="nl-NL" sz="2200">
              <a:latin typeface="Arial"/>
              <a:cs typeface="Arial"/>
              <a:sym typeface="Wingdings" pitchFamily="2" charset="2"/>
            </a:endParaRPr>
          </a:p>
          <a:p>
            <a:r>
              <a:rPr lang="nl-NL" sz="2200" err="1">
                <a:latin typeface="Arial"/>
                <a:cs typeface="Arial"/>
                <a:sym typeface="Wingdings" pitchFamily="2" charset="2"/>
              </a:rPr>
              <a:t>Why</a:t>
            </a:r>
            <a:r>
              <a:rPr lang="nl-NL" sz="2200">
                <a:latin typeface="Arial"/>
                <a:cs typeface="Arial"/>
                <a:sym typeface="Wingdings" pitchFamily="2" charset="2"/>
              </a:rPr>
              <a:t> strong UX is key to materialize our Strategy</a:t>
            </a:r>
          </a:p>
          <a:p>
            <a:r>
              <a:rPr lang="nl-NL" sz="2200" b="1" err="1">
                <a:latin typeface="Arial"/>
                <a:cs typeface="Arial"/>
              </a:rPr>
              <a:t>Reflections</a:t>
            </a:r>
            <a:r>
              <a:rPr lang="nl-NL" sz="2200" b="1">
                <a:latin typeface="Arial"/>
                <a:cs typeface="Arial"/>
              </a:rPr>
              <a:t>: </a:t>
            </a:r>
            <a:r>
              <a:rPr lang="nl-NL" sz="2200" b="1" err="1">
                <a:latin typeface="Arial"/>
                <a:cs typeface="Arial"/>
              </a:rPr>
              <a:t>Where</a:t>
            </a:r>
            <a:r>
              <a:rPr lang="nl-NL" sz="2200" b="1">
                <a:latin typeface="Arial"/>
                <a:cs typeface="Arial"/>
              </a:rPr>
              <a:t> we are </a:t>
            </a:r>
            <a:r>
              <a:rPr lang="nl-NL" sz="2200" b="1" err="1">
                <a:latin typeface="Arial"/>
                <a:cs typeface="Arial"/>
              </a:rPr>
              <a:t>now</a:t>
            </a:r>
            <a:endParaRPr lang="nl-NL" sz="2200" b="1"/>
          </a:p>
          <a:p>
            <a:r>
              <a:rPr lang="nl-NL" sz="2200" err="1">
                <a:latin typeface="Arial"/>
                <a:cs typeface="Arial"/>
              </a:rPr>
              <a:t>Recommendations</a:t>
            </a:r>
            <a:r>
              <a:rPr lang="nl-NL" sz="2200">
                <a:latin typeface="Arial"/>
                <a:cs typeface="Arial"/>
              </a:rPr>
              <a:t>: </a:t>
            </a:r>
            <a:r>
              <a:rPr lang="nl-NL" sz="2200" err="1">
                <a:latin typeface="Arial"/>
                <a:cs typeface="Arial"/>
              </a:rPr>
              <a:t>What</a:t>
            </a:r>
            <a:r>
              <a:rPr lang="nl-NL" sz="2200">
                <a:latin typeface="Arial"/>
                <a:cs typeface="Arial"/>
              </a:rPr>
              <a:t> &amp; </a:t>
            </a:r>
            <a:r>
              <a:rPr lang="nl-NL" sz="2200" err="1">
                <a:latin typeface="Arial"/>
                <a:cs typeface="Arial"/>
              </a:rPr>
              <a:t>how</a:t>
            </a:r>
            <a:r>
              <a:rPr lang="nl-NL" sz="2200">
                <a:latin typeface="Arial"/>
                <a:cs typeface="Arial"/>
              </a:rPr>
              <a:t> to </a:t>
            </a:r>
            <a:r>
              <a:rPr lang="nl-NL" sz="2200" err="1">
                <a:latin typeface="Arial"/>
                <a:cs typeface="Arial"/>
              </a:rPr>
              <a:t>improve</a:t>
            </a:r>
            <a:endParaRPr lang="nl-NL" sz="2200">
              <a:latin typeface="Arial"/>
              <a:cs typeface="Arial"/>
            </a:endParaRPr>
          </a:p>
          <a:p>
            <a:pPr marL="184150" lvl="1" indent="0">
              <a:buNone/>
            </a:pPr>
            <a:endParaRPr lang="nl-NL" sz="2200"/>
          </a:p>
          <a:p>
            <a:pPr>
              <a:buClr>
                <a:srgbClr val="0092CF"/>
              </a:buClr>
            </a:pPr>
            <a:r>
              <a:rPr lang="nl-NL" sz="2200" err="1">
                <a:latin typeface="Arial"/>
                <a:cs typeface="Arial"/>
              </a:rPr>
              <a:t>Conclusion</a:t>
            </a:r>
            <a:endParaRPr lang="nl-NL" sz="2200">
              <a:latin typeface="Arial"/>
              <a:cs typeface="Arial"/>
            </a:endParaRPr>
          </a:p>
          <a:p>
            <a:pPr>
              <a:buClr>
                <a:srgbClr val="0092CF"/>
              </a:buClr>
            </a:pPr>
            <a:r>
              <a:rPr lang="nl-NL" sz="2200" err="1">
                <a:latin typeface="Arial"/>
                <a:cs typeface="Arial"/>
              </a:rPr>
              <a:t>Questions</a:t>
            </a:r>
            <a:r>
              <a:rPr lang="nl-NL" sz="2200">
                <a:latin typeface="Arial"/>
                <a:cs typeface="Arial"/>
              </a:rPr>
              <a:t>/ </a:t>
            </a:r>
            <a:r>
              <a:rPr lang="nl-NL" sz="2200" err="1">
                <a:latin typeface="Arial"/>
                <a:cs typeface="Arial"/>
              </a:rPr>
              <a:t>Discussion</a:t>
            </a:r>
            <a:r>
              <a:rPr lang="nl-NL" sz="2200">
                <a:latin typeface="Arial"/>
                <a:cs typeface="Arial"/>
              </a:rPr>
              <a:t>/ Next Steps</a:t>
            </a:r>
            <a:endParaRPr lang="nl-NL" sz="2200"/>
          </a:p>
        </p:txBody>
      </p:sp>
    </p:spTree>
    <p:extLst>
      <p:ext uri="{BB962C8B-B14F-4D97-AF65-F5344CB8AC3E}">
        <p14:creationId xmlns:p14="http://schemas.microsoft.com/office/powerpoint/2010/main" val="37691047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q8SxarRQEkp2HUNCKWIj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999</Words>
  <Application>Microsoft Macintosh PowerPoint</Application>
  <PresentationFormat>Widescreen</PresentationFormat>
  <Paragraphs>97</Paragraphs>
  <Slides>8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Aptos</vt:lpstr>
      <vt:lpstr>Aptos Display</vt:lpstr>
      <vt:lpstr>Arial</vt:lpstr>
      <vt:lpstr>Bradley Hand</vt:lpstr>
      <vt:lpstr>Calibri</vt:lpstr>
      <vt:lpstr>Credit Suisse Type Roman</vt:lpstr>
      <vt:lpstr>Wingdings</vt:lpstr>
      <vt:lpstr>Office Theme</vt:lpstr>
      <vt:lpstr>think-cell Slide</vt:lpstr>
      <vt:lpstr>Why strong UX is key to materialize our Strategy</vt:lpstr>
      <vt:lpstr>Why strong UX is key to materialize our Strategy</vt:lpstr>
      <vt:lpstr>Why strong UX is key to materialize our Strategy</vt:lpstr>
      <vt:lpstr>PowerPoint Presentation</vt:lpstr>
      <vt:lpstr>Strategy</vt:lpstr>
      <vt:lpstr>PowerPoint Presentation</vt:lpstr>
      <vt:lpstr>Reflections: Where we are now</vt:lpstr>
      <vt:lpstr>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Clifton</dc:creator>
  <cp:lastModifiedBy>Clifton</cp:lastModifiedBy>
  <cp:revision>5</cp:revision>
  <dcterms:created xsi:type="dcterms:W3CDTF">2025-09-01T17:32:08Z</dcterms:created>
  <dcterms:modified xsi:type="dcterms:W3CDTF">2025-09-01T19:39:58Z</dcterms:modified>
</cp:coreProperties>
</file>