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10AD3-3AFC-4F42-BAB5-CA15883B583F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55D27-8F96-0E49-B782-5B633C579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64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55D27-8F96-0E49-B782-5B633C5799D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039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ED14-4763-9D41-8FCF-586948219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4831C-81DC-CA40-B635-D74A53935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9131-D044-3E41-9B66-2D8B3C5D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C345-8C6F-EB44-A2B3-65B927F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AD03-84EC-BA47-8B8C-A2301731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7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6E97-B795-1840-915B-3D181DE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15542-E422-A747-B2CE-1AE8521EC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E502-9440-AA44-A1D6-1E856DB4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D8FA-B4AE-0446-B207-EA8DFCF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FCF4-4ADA-C446-B10D-9FACD1F0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662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3AF7-05A6-F740-B31A-F307F18A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EFAFF-C92D-7C43-B7D5-398F25CE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ED7B-3B61-B745-8972-39B6930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7257-50DD-7543-A31B-51245C6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EECC-2FDF-C346-9DF1-F9EEFA7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5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89B-2235-6546-871B-10F99345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B94B-1C72-174B-9444-15B98275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1724-9F36-ED41-A4A3-59BC0609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7B36-441A-5042-92DC-EAD3C1EB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8745-F325-FB4F-AF91-F41FF77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36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1611-5CC1-7646-8FAA-2DF10C36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DE49-B5D2-604C-A00C-417D52FD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C44C-C872-C941-A714-5018AFB4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BFDE-8EEA-2945-A2F2-4B9E0B06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F1FA-4BD7-2745-9C87-35E24FE9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98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F299-2115-2E46-BBE8-5CD0F8A5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D605-5F03-E04B-9AF0-421261C58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0AE63-D7D8-7D4C-AF52-7099E793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7BF98-3728-2C4B-AB4B-2D72129C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F6CE-DAE4-3349-99D8-9A0DFD29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A6ED-936F-4343-B737-22C0AF35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18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5302-AB6C-8A42-8343-B136BA9C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2548-133C-BF46-8128-B9266ED7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E4BF-825B-464F-8ACD-D7827301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C7254-6C3E-4040-8E5C-16673D9F8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F2D88-EEDA-E941-98E2-703384D6D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8D3E9-7804-0A42-BF24-2D9EF7B1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9B715-AC83-6345-AC43-FA206DCA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2E47C-6CE6-EB48-912E-54CCFC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7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B410-D0F8-464C-AC91-16A43769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70EF1-D02E-C242-95E6-0D5AFD9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80836-6A81-7247-9F2C-344F01F0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B8DC7-7002-8245-AB87-9865CAFC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780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6251D-2F07-F743-B85D-A5D4E9B1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C40E3-F92A-274F-A95B-8208D2F5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5862C-3707-164B-ACC1-A0DD597B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271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DE03-AF62-534E-B39C-B4733F5E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81BA-A1A9-0742-ABFF-953C9E3D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C6FCD-17E2-4B43-B552-F491C46E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9D9D-4124-4348-B12D-FF5B7E56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5DFCB-2A5B-FE43-934C-8973C4DF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F3C9-8006-A44C-92CB-D687DF4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97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07F9-2D9A-4949-8297-9E7769FB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B8487-424A-414E-B957-4D6087CE7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85472-BBC3-5E41-8508-455BF3A8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581B3-C0EC-D248-B639-AC6EF3A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8371-BD30-2348-924E-C665AF9E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9965-2BDE-BA4E-BDD5-1DB81C53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2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4F2F0-5387-DC4C-88E6-7BD7EB67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E048-109B-1F49-AD64-2FC5258B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7FA6-353E-A04F-ACAD-618FAF24A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E03B-5453-ED4A-B8BD-41019F799CB2}" type="datetimeFigureOut">
              <a:rPr lang="en-DE" smtClean="0"/>
              <a:t>28.07.20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017B-28E1-E243-89A0-84D9600FC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ACA0-D0A7-E148-96FE-AF090506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F016-5359-9F45-A99C-EE54B703C8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47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2A92671-5230-2442-B512-4E7EF73EB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96088"/>
              </p:ext>
            </p:extLst>
          </p:nvPr>
        </p:nvGraphicFramePr>
        <p:xfrm>
          <a:off x="1181183" y="628650"/>
          <a:ext cx="9829637" cy="5738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6497">
                  <a:extLst>
                    <a:ext uri="{9D8B030D-6E8A-4147-A177-3AD203B41FA5}">
                      <a16:colId xmlns:a16="http://schemas.microsoft.com/office/drawing/2014/main" val="189955584"/>
                    </a:ext>
                  </a:extLst>
                </a:gridCol>
                <a:gridCol w="1558039">
                  <a:extLst>
                    <a:ext uri="{9D8B030D-6E8A-4147-A177-3AD203B41FA5}">
                      <a16:colId xmlns:a16="http://schemas.microsoft.com/office/drawing/2014/main" val="1114716758"/>
                    </a:ext>
                  </a:extLst>
                </a:gridCol>
                <a:gridCol w="1140032">
                  <a:extLst>
                    <a:ext uri="{9D8B030D-6E8A-4147-A177-3AD203B41FA5}">
                      <a16:colId xmlns:a16="http://schemas.microsoft.com/office/drawing/2014/main" val="1103011912"/>
                    </a:ext>
                  </a:extLst>
                </a:gridCol>
                <a:gridCol w="2398815">
                  <a:extLst>
                    <a:ext uri="{9D8B030D-6E8A-4147-A177-3AD203B41FA5}">
                      <a16:colId xmlns:a16="http://schemas.microsoft.com/office/drawing/2014/main" val="2541888931"/>
                    </a:ext>
                  </a:extLst>
                </a:gridCol>
                <a:gridCol w="4016254">
                  <a:extLst>
                    <a:ext uri="{9D8B030D-6E8A-4147-A177-3AD203B41FA5}">
                      <a16:colId xmlns:a16="http://schemas.microsoft.com/office/drawing/2014/main" val="3087726335"/>
                    </a:ext>
                  </a:extLst>
                </a:gridCol>
              </a:tblGrid>
              <a:tr h="23958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Comment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Edits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1119129031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Response only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768486377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Manuscript; 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Text to be copied; SI figure TBD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spread figure</a:t>
                      </a: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1862761646"/>
                  </a:ext>
                </a:extLst>
              </a:tr>
              <a:tr h="401368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 progress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Highlight a couple of measures that can be taken by governments (to make sure that investments are indeed redirected)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2305602703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31655879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Carl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Mostly 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See Carl's latest edits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1012982554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David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729874847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Figure TBD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spread figure</a:t>
                      </a: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1308603340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728759618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Check with Joeri a comment in the manuscript doc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2240413055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Response only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075307593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Discuss Table S3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2588131462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582301579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Response only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938643820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Response only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965002208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2104743080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 progress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to brown recovery section</a:t>
                      </a: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270158497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TBD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TBD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Not 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 on incremental vs rupture situation</a:t>
                      </a: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740742740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David, 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 progress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 horizon justification</a:t>
                      </a: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63793793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David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27615051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Carl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1501108448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David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Response only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Mostly 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Only numbers missing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1150614897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Joeri, 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Figure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Not 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736416462"/>
                  </a:ext>
                </a:extLst>
              </a:tr>
              <a:tr h="22477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Manuscript; 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8" marR="5788" marT="5788" marB="0" anchor="b"/>
                </a:tc>
                <a:extLst>
                  <a:ext uri="{0D108BD9-81ED-4DB2-BD59-A6C34878D82A}">
                    <a16:rowId xmlns:a16="http://schemas.microsoft.com/office/drawing/2014/main" val="359524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A088-8B65-3B43-87CA-5DCB683C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International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F84B-7835-A94C-8AEB-FE6C33C5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846659"/>
            <a:ext cx="5119688" cy="4351338"/>
          </a:xfrm>
        </p:spPr>
        <p:txBody>
          <a:bodyPr/>
          <a:lstStyle/>
          <a:p>
            <a:r>
              <a:rPr lang="en-DE" dirty="0"/>
              <a:t>The role of development banks (nationally and internationally):</a:t>
            </a:r>
          </a:p>
          <a:p>
            <a:pPr lvl="1"/>
            <a:r>
              <a:rPr lang="en-GB" dirty="0"/>
              <a:t>G</a:t>
            </a:r>
            <a:r>
              <a:rPr lang="en-DE" dirty="0"/>
              <a:t>uarantee instruments</a:t>
            </a:r>
          </a:p>
          <a:p>
            <a:pPr lvl="1"/>
            <a:r>
              <a:rPr lang="en-DE" dirty="0"/>
              <a:t>Loan products</a:t>
            </a:r>
          </a:p>
          <a:p>
            <a:pPr lvl="1"/>
            <a:r>
              <a:rPr lang="en-GB" dirty="0"/>
              <a:t>A</a:t>
            </a:r>
            <a:r>
              <a:rPr lang="en-DE" dirty="0"/>
              <a:t>bout 50% of the global stimulus is exactly liquidity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AEF55-3068-F540-9D13-D3CA869B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48" y="1648619"/>
            <a:ext cx="665075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078A-4C15-744C-A458-BFA20BDE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B18A88-9805-9B4E-9ECB-E52EA232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85" y="3183510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We find that MDBs financed a major portion of all power-generation growth in the developing world, with an increasing share of renewables. However, MDBs have ‘greened’ their portfolios to different extents, and the activities of their public- and private-sector branches differ substantially.</a:t>
            </a:r>
          </a:p>
          <a:p>
            <a:endParaRPr lang="en-DE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4BB46-69D5-AA48-8A04-FA4920FE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2" y="197866"/>
            <a:ext cx="9850891" cy="29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F306-9BD7-1847-8271-CDB26D64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2B30-4936-E545-878D-0ED6E11F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122B-0720-F145-B708-B367B02E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2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03E1-798D-8243-8C5D-C9BDF140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 spread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CB8ADB5-5272-104E-9D51-314FF3CBE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787" y="1690688"/>
            <a:ext cx="10004426" cy="5133056"/>
          </a:xfrm>
        </p:spPr>
      </p:pic>
    </p:spTree>
    <p:extLst>
      <p:ext uri="{BB962C8B-B14F-4D97-AF65-F5344CB8AC3E}">
        <p14:creationId xmlns:p14="http://schemas.microsoft.com/office/powerpoint/2010/main" val="420118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231E-D7D7-794A-B2C8-FF5C0C25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013A0-DDB1-884E-894B-E91F17841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947" y="1027906"/>
            <a:ext cx="10536853" cy="5406232"/>
          </a:xfrm>
        </p:spPr>
      </p:pic>
    </p:spTree>
    <p:extLst>
      <p:ext uri="{BB962C8B-B14F-4D97-AF65-F5344CB8AC3E}">
        <p14:creationId xmlns:p14="http://schemas.microsoft.com/office/powerpoint/2010/main" val="204268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270</Words>
  <Application>Microsoft Macintosh PowerPoint</Application>
  <PresentationFormat>Widescreen</PresentationFormat>
  <Paragraphs>116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International cooperation</vt:lpstr>
      <vt:lpstr>PowerPoint Presentation</vt:lpstr>
      <vt:lpstr>PowerPoint Presentation</vt:lpstr>
      <vt:lpstr>Model spread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Andrijevic</dc:creator>
  <cp:lastModifiedBy>Marina Andrijevic</cp:lastModifiedBy>
  <cp:revision>3</cp:revision>
  <dcterms:created xsi:type="dcterms:W3CDTF">2020-07-28T15:45:08Z</dcterms:created>
  <dcterms:modified xsi:type="dcterms:W3CDTF">2020-07-28T17:20:38Z</dcterms:modified>
</cp:coreProperties>
</file>