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5" r:id="rId3"/>
    <p:sldId id="264" r:id="rId4"/>
    <p:sldId id="257" r:id="rId5"/>
    <p:sldId id="260" r:id="rId6"/>
    <p:sldId id="268" r:id="rId7"/>
    <p:sldId id="259" r:id="rId8"/>
    <p:sldId id="271" r:id="rId9"/>
    <p:sldId id="263" r:id="rId10"/>
    <p:sldId id="269" r:id="rId11"/>
    <p:sldId id="258" r:id="rId12"/>
    <p:sldId id="261" r:id="rId13"/>
    <p:sldId id="262" r:id="rId14"/>
    <p:sldId id="270" r:id="rId15"/>
    <p:sldId id="266" r:id="rId1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78"/>
    <p:restoredTop sz="81832"/>
  </p:normalViewPr>
  <p:slideViewPr>
    <p:cSldViewPr snapToGrid="0" snapToObjects="1">
      <p:cViewPr>
        <p:scale>
          <a:sx n="100" d="100"/>
          <a:sy n="100" d="100"/>
        </p:scale>
        <p:origin x="1488"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3AA7C-B600-5044-8CBF-8CE7227C704A}" type="datetimeFigureOut">
              <a:rPr lang="en-DE" smtClean="0"/>
              <a:t>13.07.20</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754A6-7FEF-5C4B-8506-2F9FA0CBB701}" type="slidenum">
              <a:rPr lang="en-DE" smtClean="0"/>
              <a:t>‹#›</a:t>
            </a:fld>
            <a:endParaRPr lang="en-DE"/>
          </a:p>
        </p:txBody>
      </p:sp>
    </p:spTree>
    <p:extLst>
      <p:ext uri="{BB962C8B-B14F-4D97-AF65-F5344CB8AC3E}">
        <p14:creationId xmlns:p14="http://schemas.microsoft.com/office/powerpoint/2010/main" val="36793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AF754A6-7FEF-5C4B-8506-2F9FA0CBB701}" type="slidenum">
              <a:rPr lang="en-DE" smtClean="0"/>
              <a:t>2</a:t>
            </a:fld>
            <a:endParaRPr lang="en-DE"/>
          </a:p>
        </p:txBody>
      </p:sp>
    </p:spTree>
    <p:extLst>
      <p:ext uri="{BB962C8B-B14F-4D97-AF65-F5344CB8AC3E}">
        <p14:creationId xmlns:p14="http://schemas.microsoft.com/office/powerpoint/2010/main" val="64826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“Above the line” measures refer to increases in government expenditures and reductions in tax revenues—directly impacting economic activity via fiscal multipliers.</a:t>
            </a:r>
          </a:p>
          <a:p>
            <a:r>
              <a:rPr lang="en-GB" sz="1200" b="0" i="0" kern="1200" dirty="0">
                <a:solidFill>
                  <a:schemeClr val="tx1"/>
                </a:solidFill>
                <a:effectLst/>
                <a:latin typeface="+mn-lt"/>
                <a:ea typeface="+mn-ea"/>
                <a:cs typeface="+mn-cs"/>
              </a:rPr>
              <a:t>“Below the line” measures refer to liquidity support (loans and equity stakes) and guarantees (to firms and banks)—the economic impact of these measures depends how much they are taken up and spent by the targeted recipients</a:t>
            </a:r>
          </a:p>
        </p:txBody>
      </p:sp>
      <p:sp>
        <p:nvSpPr>
          <p:cNvPr id="4" name="Slide Number Placeholder 3"/>
          <p:cNvSpPr>
            <a:spLocks noGrp="1"/>
          </p:cNvSpPr>
          <p:nvPr>
            <p:ph type="sldNum" sz="quarter" idx="5"/>
          </p:nvPr>
        </p:nvSpPr>
        <p:spPr/>
        <p:txBody>
          <a:bodyPr/>
          <a:lstStyle/>
          <a:p>
            <a:fld id="{1AF754A6-7FEF-5C4B-8506-2F9FA0CBB701}" type="slidenum">
              <a:rPr lang="en-DE" smtClean="0"/>
              <a:t>7</a:t>
            </a:fld>
            <a:endParaRPr lang="en-DE"/>
          </a:p>
        </p:txBody>
      </p:sp>
    </p:spTree>
    <p:extLst>
      <p:ext uri="{BB962C8B-B14F-4D97-AF65-F5344CB8AC3E}">
        <p14:creationId xmlns:p14="http://schemas.microsoft.com/office/powerpoint/2010/main" val="197587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Change the regional grouping (split the OECD+ into North America, Europe and Pacific)</a:t>
            </a:r>
          </a:p>
        </p:txBody>
      </p:sp>
      <p:sp>
        <p:nvSpPr>
          <p:cNvPr id="4" name="Slide Number Placeholder 3"/>
          <p:cNvSpPr>
            <a:spLocks noGrp="1"/>
          </p:cNvSpPr>
          <p:nvPr>
            <p:ph type="sldNum" sz="quarter" idx="5"/>
          </p:nvPr>
        </p:nvSpPr>
        <p:spPr/>
        <p:txBody>
          <a:bodyPr/>
          <a:lstStyle/>
          <a:p>
            <a:fld id="{1AF754A6-7FEF-5C4B-8506-2F9FA0CBB701}" type="slidenum">
              <a:rPr lang="en-DE" smtClean="0"/>
              <a:t>10</a:t>
            </a:fld>
            <a:endParaRPr lang="en-DE"/>
          </a:p>
        </p:txBody>
      </p:sp>
    </p:spTree>
    <p:extLst>
      <p:ext uri="{BB962C8B-B14F-4D97-AF65-F5344CB8AC3E}">
        <p14:creationId xmlns:p14="http://schemas.microsoft.com/office/powerpoint/2010/main" val="791658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BACF-275C-5A44-8D83-D0BAEFD9FE4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91A60A5F-83AD-4F48-B069-251545B324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401CBB12-A09B-BB43-9B63-89D5AC195F63}"/>
              </a:ext>
            </a:extLst>
          </p:cNvPr>
          <p:cNvSpPr>
            <a:spLocks noGrp="1"/>
          </p:cNvSpPr>
          <p:nvPr>
            <p:ph type="dt" sz="half" idx="10"/>
          </p:nvPr>
        </p:nvSpPr>
        <p:spPr/>
        <p:txBody>
          <a:bodyPr/>
          <a:lstStyle/>
          <a:p>
            <a:fld id="{A3154A76-4897-CA43-AFDD-00A551F405CD}" type="datetimeFigureOut">
              <a:rPr lang="en-DE" smtClean="0"/>
              <a:t>13.07.20</a:t>
            </a:fld>
            <a:endParaRPr lang="en-DE"/>
          </a:p>
        </p:txBody>
      </p:sp>
      <p:sp>
        <p:nvSpPr>
          <p:cNvPr id="5" name="Footer Placeholder 4">
            <a:extLst>
              <a:ext uri="{FF2B5EF4-FFF2-40B4-BE49-F238E27FC236}">
                <a16:creationId xmlns:a16="http://schemas.microsoft.com/office/drawing/2014/main" id="{45DFB300-6FEE-754E-8618-FD677026A57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932D8ED-5BB3-F34C-B7C5-FED839DE30F2}"/>
              </a:ext>
            </a:extLst>
          </p:cNvPr>
          <p:cNvSpPr>
            <a:spLocks noGrp="1"/>
          </p:cNvSpPr>
          <p:nvPr>
            <p:ph type="sldNum" sz="quarter" idx="12"/>
          </p:nvPr>
        </p:nvSpPr>
        <p:spPr/>
        <p:txBody>
          <a:bodyPr/>
          <a:lstStyle/>
          <a:p>
            <a:fld id="{03BBA0B9-0C8C-AB47-958A-44F8CA1EBA94}" type="slidenum">
              <a:rPr lang="en-DE" smtClean="0"/>
              <a:t>‹#›</a:t>
            </a:fld>
            <a:endParaRPr lang="en-DE"/>
          </a:p>
        </p:txBody>
      </p:sp>
    </p:spTree>
    <p:extLst>
      <p:ext uri="{BB962C8B-B14F-4D97-AF65-F5344CB8AC3E}">
        <p14:creationId xmlns:p14="http://schemas.microsoft.com/office/powerpoint/2010/main" val="1748074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73F3-902F-B949-A561-C71CE4936E04}"/>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2E806036-6B20-9143-8531-48A6756517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BFB22F0B-9D4E-D24B-B17F-CE1B0F9F1AA8}"/>
              </a:ext>
            </a:extLst>
          </p:cNvPr>
          <p:cNvSpPr>
            <a:spLocks noGrp="1"/>
          </p:cNvSpPr>
          <p:nvPr>
            <p:ph type="dt" sz="half" idx="10"/>
          </p:nvPr>
        </p:nvSpPr>
        <p:spPr/>
        <p:txBody>
          <a:bodyPr/>
          <a:lstStyle/>
          <a:p>
            <a:fld id="{A3154A76-4897-CA43-AFDD-00A551F405CD}" type="datetimeFigureOut">
              <a:rPr lang="en-DE" smtClean="0"/>
              <a:t>13.07.20</a:t>
            </a:fld>
            <a:endParaRPr lang="en-DE"/>
          </a:p>
        </p:txBody>
      </p:sp>
      <p:sp>
        <p:nvSpPr>
          <p:cNvPr id="5" name="Footer Placeholder 4">
            <a:extLst>
              <a:ext uri="{FF2B5EF4-FFF2-40B4-BE49-F238E27FC236}">
                <a16:creationId xmlns:a16="http://schemas.microsoft.com/office/drawing/2014/main" id="{0FDE91EA-2C46-EE46-AE61-41514DBA707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D0A9746-B1C4-0542-84C5-730516FB4802}"/>
              </a:ext>
            </a:extLst>
          </p:cNvPr>
          <p:cNvSpPr>
            <a:spLocks noGrp="1"/>
          </p:cNvSpPr>
          <p:nvPr>
            <p:ph type="sldNum" sz="quarter" idx="12"/>
          </p:nvPr>
        </p:nvSpPr>
        <p:spPr/>
        <p:txBody>
          <a:bodyPr/>
          <a:lstStyle/>
          <a:p>
            <a:fld id="{03BBA0B9-0C8C-AB47-958A-44F8CA1EBA94}" type="slidenum">
              <a:rPr lang="en-DE" smtClean="0"/>
              <a:t>‹#›</a:t>
            </a:fld>
            <a:endParaRPr lang="en-DE"/>
          </a:p>
        </p:txBody>
      </p:sp>
    </p:spTree>
    <p:extLst>
      <p:ext uri="{BB962C8B-B14F-4D97-AF65-F5344CB8AC3E}">
        <p14:creationId xmlns:p14="http://schemas.microsoft.com/office/powerpoint/2010/main" val="2963240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B6499E-9220-D74C-8341-48173502FD9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9B3A44A7-A124-ED42-9F35-AF4AE6348FD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E2CD6523-270F-1042-AF77-F9A2239BDE73}"/>
              </a:ext>
            </a:extLst>
          </p:cNvPr>
          <p:cNvSpPr>
            <a:spLocks noGrp="1"/>
          </p:cNvSpPr>
          <p:nvPr>
            <p:ph type="dt" sz="half" idx="10"/>
          </p:nvPr>
        </p:nvSpPr>
        <p:spPr/>
        <p:txBody>
          <a:bodyPr/>
          <a:lstStyle/>
          <a:p>
            <a:fld id="{A3154A76-4897-CA43-AFDD-00A551F405CD}" type="datetimeFigureOut">
              <a:rPr lang="en-DE" smtClean="0"/>
              <a:t>13.07.20</a:t>
            </a:fld>
            <a:endParaRPr lang="en-DE"/>
          </a:p>
        </p:txBody>
      </p:sp>
      <p:sp>
        <p:nvSpPr>
          <p:cNvPr id="5" name="Footer Placeholder 4">
            <a:extLst>
              <a:ext uri="{FF2B5EF4-FFF2-40B4-BE49-F238E27FC236}">
                <a16:creationId xmlns:a16="http://schemas.microsoft.com/office/drawing/2014/main" id="{1CA6BA91-DF63-D947-B184-0D02EAF1053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33A260E-9DDD-EB48-9B25-CE5C0E717EA4}"/>
              </a:ext>
            </a:extLst>
          </p:cNvPr>
          <p:cNvSpPr>
            <a:spLocks noGrp="1"/>
          </p:cNvSpPr>
          <p:nvPr>
            <p:ph type="sldNum" sz="quarter" idx="12"/>
          </p:nvPr>
        </p:nvSpPr>
        <p:spPr/>
        <p:txBody>
          <a:bodyPr/>
          <a:lstStyle/>
          <a:p>
            <a:fld id="{03BBA0B9-0C8C-AB47-958A-44F8CA1EBA94}" type="slidenum">
              <a:rPr lang="en-DE" smtClean="0"/>
              <a:t>‹#›</a:t>
            </a:fld>
            <a:endParaRPr lang="en-DE"/>
          </a:p>
        </p:txBody>
      </p:sp>
    </p:spTree>
    <p:extLst>
      <p:ext uri="{BB962C8B-B14F-4D97-AF65-F5344CB8AC3E}">
        <p14:creationId xmlns:p14="http://schemas.microsoft.com/office/powerpoint/2010/main" val="66868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D144-C47E-2A4B-A6C9-39E634623F80}"/>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3E33AA3C-77D9-2349-A4FA-F8C1618B4B6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EB74B64-7725-4447-800F-6627E22A3F0F}"/>
              </a:ext>
            </a:extLst>
          </p:cNvPr>
          <p:cNvSpPr>
            <a:spLocks noGrp="1"/>
          </p:cNvSpPr>
          <p:nvPr>
            <p:ph type="dt" sz="half" idx="10"/>
          </p:nvPr>
        </p:nvSpPr>
        <p:spPr/>
        <p:txBody>
          <a:bodyPr/>
          <a:lstStyle/>
          <a:p>
            <a:fld id="{A3154A76-4897-CA43-AFDD-00A551F405CD}" type="datetimeFigureOut">
              <a:rPr lang="en-DE" smtClean="0"/>
              <a:t>13.07.20</a:t>
            </a:fld>
            <a:endParaRPr lang="en-DE"/>
          </a:p>
        </p:txBody>
      </p:sp>
      <p:sp>
        <p:nvSpPr>
          <p:cNvPr id="5" name="Footer Placeholder 4">
            <a:extLst>
              <a:ext uri="{FF2B5EF4-FFF2-40B4-BE49-F238E27FC236}">
                <a16:creationId xmlns:a16="http://schemas.microsoft.com/office/drawing/2014/main" id="{4EB7761A-E115-2B4A-B75D-DE226DB0350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6033317-378A-624C-86F6-5DD031187D16}"/>
              </a:ext>
            </a:extLst>
          </p:cNvPr>
          <p:cNvSpPr>
            <a:spLocks noGrp="1"/>
          </p:cNvSpPr>
          <p:nvPr>
            <p:ph type="sldNum" sz="quarter" idx="12"/>
          </p:nvPr>
        </p:nvSpPr>
        <p:spPr/>
        <p:txBody>
          <a:bodyPr/>
          <a:lstStyle/>
          <a:p>
            <a:fld id="{03BBA0B9-0C8C-AB47-958A-44F8CA1EBA94}" type="slidenum">
              <a:rPr lang="en-DE" smtClean="0"/>
              <a:t>‹#›</a:t>
            </a:fld>
            <a:endParaRPr lang="en-DE"/>
          </a:p>
        </p:txBody>
      </p:sp>
    </p:spTree>
    <p:extLst>
      <p:ext uri="{BB962C8B-B14F-4D97-AF65-F5344CB8AC3E}">
        <p14:creationId xmlns:p14="http://schemas.microsoft.com/office/powerpoint/2010/main" val="168791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3C2C-6A14-1740-8CDD-58E1E674C4B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6955D69A-58B2-A644-A366-F8594DDB01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6D8AA4-AE30-B747-8848-7FD9CB89BC07}"/>
              </a:ext>
            </a:extLst>
          </p:cNvPr>
          <p:cNvSpPr>
            <a:spLocks noGrp="1"/>
          </p:cNvSpPr>
          <p:nvPr>
            <p:ph type="dt" sz="half" idx="10"/>
          </p:nvPr>
        </p:nvSpPr>
        <p:spPr/>
        <p:txBody>
          <a:bodyPr/>
          <a:lstStyle/>
          <a:p>
            <a:fld id="{A3154A76-4897-CA43-AFDD-00A551F405CD}" type="datetimeFigureOut">
              <a:rPr lang="en-DE" smtClean="0"/>
              <a:t>13.07.20</a:t>
            </a:fld>
            <a:endParaRPr lang="en-DE"/>
          </a:p>
        </p:txBody>
      </p:sp>
      <p:sp>
        <p:nvSpPr>
          <p:cNvPr id="5" name="Footer Placeholder 4">
            <a:extLst>
              <a:ext uri="{FF2B5EF4-FFF2-40B4-BE49-F238E27FC236}">
                <a16:creationId xmlns:a16="http://schemas.microsoft.com/office/drawing/2014/main" id="{CDBBE3BE-9F47-7C40-B8E2-A7F93B08D3F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C659F67-FB88-6C4B-B4F6-89F9780FCDCB}"/>
              </a:ext>
            </a:extLst>
          </p:cNvPr>
          <p:cNvSpPr>
            <a:spLocks noGrp="1"/>
          </p:cNvSpPr>
          <p:nvPr>
            <p:ph type="sldNum" sz="quarter" idx="12"/>
          </p:nvPr>
        </p:nvSpPr>
        <p:spPr/>
        <p:txBody>
          <a:bodyPr/>
          <a:lstStyle/>
          <a:p>
            <a:fld id="{03BBA0B9-0C8C-AB47-958A-44F8CA1EBA94}" type="slidenum">
              <a:rPr lang="en-DE" smtClean="0"/>
              <a:t>‹#›</a:t>
            </a:fld>
            <a:endParaRPr lang="en-DE"/>
          </a:p>
        </p:txBody>
      </p:sp>
    </p:spTree>
    <p:extLst>
      <p:ext uri="{BB962C8B-B14F-4D97-AF65-F5344CB8AC3E}">
        <p14:creationId xmlns:p14="http://schemas.microsoft.com/office/powerpoint/2010/main" val="117361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FB95-081D-6A4A-A8C9-F6754E36113A}"/>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DC4282D0-42BD-A249-ACC1-0BA095B078D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F6EBFC44-DBB4-7C4C-97BD-E2A6757B67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F05F45B7-AA13-F44A-9FB5-5F8978094F2E}"/>
              </a:ext>
            </a:extLst>
          </p:cNvPr>
          <p:cNvSpPr>
            <a:spLocks noGrp="1"/>
          </p:cNvSpPr>
          <p:nvPr>
            <p:ph type="dt" sz="half" idx="10"/>
          </p:nvPr>
        </p:nvSpPr>
        <p:spPr/>
        <p:txBody>
          <a:bodyPr/>
          <a:lstStyle/>
          <a:p>
            <a:fld id="{A3154A76-4897-CA43-AFDD-00A551F405CD}" type="datetimeFigureOut">
              <a:rPr lang="en-DE" smtClean="0"/>
              <a:t>13.07.20</a:t>
            </a:fld>
            <a:endParaRPr lang="en-DE"/>
          </a:p>
        </p:txBody>
      </p:sp>
      <p:sp>
        <p:nvSpPr>
          <p:cNvPr id="6" name="Footer Placeholder 5">
            <a:extLst>
              <a:ext uri="{FF2B5EF4-FFF2-40B4-BE49-F238E27FC236}">
                <a16:creationId xmlns:a16="http://schemas.microsoft.com/office/drawing/2014/main" id="{4465B777-926D-1241-BB53-329327B745E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9E89F00-FB7B-F249-BF45-E2B19287C9F3}"/>
              </a:ext>
            </a:extLst>
          </p:cNvPr>
          <p:cNvSpPr>
            <a:spLocks noGrp="1"/>
          </p:cNvSpPr>
          <p:nvPr>
            <p:ph type="sldNum" sz="quarter" idx="12"/>
          </p:nvPr>
        </p:nvSpPr>
        <p:spPr/>
        <p:txBody>
          <a:bodyPr/>
          <a:lstStyle/>
          <a:p>
            <a:fld id="{03BBA0B9-0C8C-AB47-958A-44F8CA1EBA94}" type="slidenum">
              <a:rPr lang="en-DE" smtClean="0"/>
              <a:t>‹#›</a:t>
            </a:fld>
            <a:endParaRPr lang="en-DE"/>
          </a:p>
        </p:txBody>
      </p:sp>
    </p:spTree>
    <p:extLst>
      <p:ext uri="{BB962C8B-B14F-4D97-AF65-F5344CB8AC3E}">
        <p14:creationId xmlns:p14="http://schemas.microsoft.com/office/powerpoint/2010/main" val="790578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8D5D-1BC3-2D44-AE63-26268F63E06D}"/>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4D271975-434B-5148-9602-3684017C76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FADABA-88A7-BA47-AD11-94D8D0380FB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D8252331-5484-3141-AB46-991234F5D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BBB820A-F73F-AF4F-BCA3-05430D10733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DB595981-55B3-FB42-94BD-45CFEF6E7A6D}"/>
              </a:ext>
            </a:extLst>
          </p:cNvPr>
          <p:cNvSpPr>
            <a:spLocks noGrp="1"/>
          </p:cNvSpPr>
          <p:nvPr>
            <p:ph type="dt" sz="half" idx="10"/>
          </p:nvPr>
        </p:nvSpPr>
        <p:spPr/>
        <p:txBody>
          <a:bodyPr/>
          <a:lstStyle/>
          <a:p>
            <a:fld id="{A3154A76-4897-CA43-AFDD-00A551F405CD}" type="datetimeFigureOut">
              <a:rPr lang="en-DE" smtClean="0"/>
              <a:t>13.07.20</a:t>
            </a:fld>
            <a:endParaRPr lang="en-DE"/>
          </a:p>
        </p:txBody>
      </p:sp>
      <p:sp>
        <p:nvSpPr>
          <p:cNvPr id="8" name="Footer Placeholder 7">
            <a:extLst>
              <a:ext uri="{FF2B5EF4-FFF2-40B4-BE49-F238E27FC236}">
                <a16:creationId xmlns:a16="http://schemas.microsoft.com/office/drawing/2014/main" id="{29402D25-B160-CD43-9E79-98B887272585}"/>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949A3400-E916-D248-9E06-FE85AC728475}"/>
              </a:ext>
            </a:extLst>
          </p:cNvPr>
          <p:cNvSpPr>
            <a:spLocks noGrp="1"/>
          </p:cNvSpPr>
          <p:nvPr>
            <p:ph type="sldNum" sz="quarter" idx="12"/>
          </p:nvPr>
        </p:nvSpPr>
        <p:spPr/>
        <p:txBody>
          <a:bodyPr/>
          <a:lstStyle/>
          <a:p>
            <a:fld id="{03BBA0B9-0C8C-AB47-958A-44F8CA1EBA94}" type="slidenum">
              <a:rPr lang="en-DE" smtClean="0"/>
              <a:t>‹#›</a:t>
            </a:fld>
            <a:endParaRPr lang="en-DE"/>
          </a:p>
        </p:txBody>
      </p:sp>
    </p:spTree>
    <p:extLst>
      <p:ext uri="{BB962C8B-B14F-4D97-AF65-F5344CB8AC3E}">
        <p14:creationId xmlns:p14="http://schemas.microsoft.com/office/powerpoint/2010/main" val="336765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8065-3ED1-9A4F-84CA-EFC6ACB6DA7F}"/>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D9FAFBF4-2C1F-0547-9013-C1C0FFECC583}"/>
              </a:ext>
            </a:extLst>
          </p:cNvPr>
          <p:cNvSpPr>
            <a:spLocks noGrp="1"/>
          </p:cNvSpPr>
          <p:nvPr>
            <p:ph type="dt" sz="half" idx="10"/>
          </p:nvPr>
        </p:nvSpPr>
        <p:spPr/>
        <p:txBody>
          <a:bodyPr/>
          <a:lstStyle/>
          <a:p>
            <a:fld id="{A3154A76-4897-CA43-AFDD-00A551F405CD}" type="datetimeFigureOut">
              <a:rPr lang="en-DE" smtClean="0"/>
              <a:t>13.07.20</a:t>
            </a:fld>
            <a:endParaRPr lang="en-DE"/>
          </a:p>
        </p:txBody>
      </p:sp>
      <p:sp>
        <p:nvSpPr>
          <p:cNvPr id="4" name="Footer Placeholder 3">
            <a:extLst>
              <a:ext uri="{FF2B5EF4-FFF2-40B4-BE49-F238E27FC236}">
                <a16:creationId xmlns:a16="http://schemas.microsoft.com/office/drawing/2014/main" id="{F0C5F8F5-B10A-484F-B716-C73CED01D0DF}"/>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EE1CE1F7-6EEA-7845-BB1C-9940E9588477}"/>
              </a:ext>
            </a:extLst>
          </p:cNvPr>
          <p:cNvSpPr>
            <a:spLocks noGrp="1"/>
          </p:cNvSpPr>
          <p:nvPr>
            <p:ph type="sldNum" sz="quarter" idx="12"/>
          </p:nvPr>
        </p:nvSpPr>
        <p:spPr/>
        <p:txBody>
          <a:bodyPr/>
          <a:lstStyle/>
          <a:p>
            <a:fld id="{03BBA0B9-0C8C-AB47-958A-44F8CA1EBA94}" type="slidenum">
              <a:rPr lang="en-DE" smtClean="0"/>
              <a:t>‹#›</a:t>
            </a:fld>
            <a:endParaRPr lang="en-DE"/>
          </a:p>
        </p:txBody>
      </p:sp>
    </p:spTree>
    <p:extLst>
      <p:ext uri="{BB962C8B-B14F-4D97-AF65-F5344CB8AC3E}">
        <p14:creationId xmlns:p14="http://schemas.microsoft.com/office/powerpoint/2010/main" val="5867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12CD68-15F4-6644-99BF-CC431EA413A9}"/>
              </a:ext>
            </a:extLst>
          </p:cNvPr>
          <p:cNvSpPr>
            <a:spLocks noGrp="1"/>
          </p:cNvSpPr>
          <p:nvPr>
            <p:ph type="dt" sz="half" idx="10"/>
          </p:nvPr>
        </p:nvSpPr>
        <p:spPr/>
        <p:txBody>
          <a:bodyPr/>
          <a:lstStyle/>
          <a:p>
            <a:fld id="{A3154A76-4897-CA43-AFDD-00A551F405CD}" type="datetimeFigureOut">
              <a:rPr lang="en-DE" smtClean="0"/>
              <a:t>13.07.20</a:t>
            </a:fld>
            <a:endParaRPr lang="en-DE"/>
          </a:p>
        </p:txBody>
      </p:sp>
      <p:sp>
        <p:nvSpPr>
          <p:cNvPr id="3" name="Footer Placeholder 2">
            <a:extLst>
              <a:ext uri="{FF2B5EF4-FFF2-40B4-BE49-F238E27FC236}">
                <a16:creationId xmlns:a16="http://schemas.microsoft.com/office/drawing/2014/main" id="{A9769665-B341-2245-84D6-FA85D9A4D699}"/>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8FE579E4-5574-1646-9133-35D1D61E132C}"/>
              </a:ext>
            </a:extLst>
          </p:cNvPr>
          <p:cNvSpPr>
            <a:spLocks noGrp="1"/>
          </p:cNvSpPr>
          <p:nvPr>
            <p:ph type="sldNum" sz="quarter" idx="12"/>
          </p:nvPr>
        </p:nvSpPr>
        <p:spPr/>
        <p:txBody>
          <a:bodyPr/>
          <a:lstStyle/>
          <a:p>
            <a:fld id="{03BBA0B9-0C8C-AB47-958A-44F8CA1EBA94}" type="slidenum">
              <a:rPr lang="en-DE" smtClean="0"/>
              <a:t>‹#›</a:t>
            </a:fld>
            <a:endParaRPr lang="en-DE"/>
          </a:p>
        </p:txBody>
      </p:sp>
    </p:spTree>
    <p:extLst>
      <p:ext uri="{BB962C8B-B14F-4D97-AF65-F5344CB8AC3E}">
        <p14:creationId xmlns:p14="http://schemas.microsoft.com/office/powerpoint/2010/main" val="116906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0225-65E9-4642-B374-CD9021474F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AB6293FD-670F-BD41-882F-8B0352BE34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525B468A-B0AE-DF44-85B3-6AEC62937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5BF722-19D5-0F48-B947-45E5E1128FB1}"/>
              </a:ext>
            </a:extLst>
          </p:cNvPr>
          <p:cNvSpPr>
            <a:spLocks noGrp="1"/>
          </p:cNvSpPr>
          <p:nvPr>
            <p:ph type="dt" sz="half" idx="10"/>
          </p:nvPr>
        </p:nvSpPr>
        <p:spPr/>
        <p:txBody>
          <a:bodyPr/>
          <a:lstStyle/>
          <a:p>
            <a:fld id="{A3154A76-4897-CA43-AFDD-00A551F405CD}" type="datetimeFigureOut">
              <a:rPr lang="en-DE" smtClean="0"/>
              <a:t>13.07.20</a:t>
            </a:fld>
            <a:endParaRPr lang="en-DE"/>
          </a:p>
        </p:txBody>
      </p:sp>
      <p:sp>
        <p:nvSpPr>
          <p:cNvPr id="6" name="Footer Placeholder 5">
            <a:extLst>
              <a:ext uri="{FF2B5EF4-FFF2-40B4-BE49-F238E27FC236}">
                <a16:creationId xmlns:a16="http://schemas.microsoft.com/office/drawing/2014/main" id="{96886105-4AE5-0A49-8889-51B1E2940C3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363BA3F-072F-584E-8104-E5E60F18B216}"/>
              </a:ext>
            </a:extLst>
          </p:cNvPr>
          <p:cNvSpPr>
            <a:spLocks noGrp="1"/>
          </p:cNvSpPr>
          <p:nvPr>
            <p:ph type="sldNum" sz="quarter" idx="12"/>
          </p:nvPr>
        </p:nvSpPr>
        <p:spPr/>
        <p:txBody>
          <a:bodyPr/>
          <a:lstStyle/>
          <a:p>
            <a:fld id="{03BBA0B9-0C8C-AB47-958A-44F8CA1EBA94}" type="slidenum">
              <a:rPr lang="en-DE" smtClean="0"/>
              <a:t>‹#›</a:t>
            </a:fld>
            <a:endParaRPr lang="en-DE"/>
          </a:p>
        </p:txBody>
      </p:sp>
    </p:spTree>
    <p:extLst>
      <p:ext uri="{BB962C8B-B14F-4D97-AF65-F5344CB8AC3E}">
        <p14:creationId xmlns:p14="http://schemas.microsoft.com/office/powerpoint/2010/main" val="208449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7914-9410-A848-9DBD-3D662798372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81A4F42-1CC3-F943-A154-97F6597D8D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45F256E0-D03F-D445-92A6-B98A6AC7D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EE2187-6F37-8E45-8B87-C7BD71F1B1F0}"/>
              </a:ext>
            </a:extLst>
          </p:cNvPr>
          <p:cNvSpPr>
            <a:spLocks noGrp="1"/>
          </p:cNvSpPr>
          <p:nvPr>
            <p:ph type="dt" sz="half" idx="10"/>
          </p:nvPr>
        </p:nvSpPr>
        <p:spPr/>
        <p:txBody>
          <a:bodyPr/>
          <a:lstStyle/>
          <a:p>
            <a:fld id="{A3154A76-4897-CA43-AFDD-00A551F405CD}" type="datetimeFigureOut">
              <a:rPr lang="en-DE" smtClean="0"/>
              <a:t>13.07.20</a:t>
            </a:fld>
            <a:endParaRPr lang="en-DE"/>
          </a:p>
        </p:txBody>
      </p:sp>
      <p:sp>
        <p:nvSpPr>
          <p:cNvPr id="6" name="Footer Placeholder 5">
            <a:extLst>
              <a:ext uri="{FF2B5EF4-FFF2-40B4-BE49-F238E27FC236}">
                <a16:creationId xmlns:a16="http://schemas.microsoft.com/office/drawing/2014/main" id="{F8B7E267-77E8-CB40-9ECE-E430BB5F493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353F040-2FDB-9140-8158-CEE0F212EFF0}"/>
              </a:ext>
            </a:extLst>
          </p:cNvPr>
          <p:cNvSpPr>
            <a:spLocks noGrp="1"/>
          </p:cNvSpPr>
          <p:nvPr>
            <p:ph type="sldNum" sz="quarter" idx="12"/>
          </p:nvPr>
        </p:nvSpPr>
        <p:spPr/>
        <p:txBody>
          <a:bodyPr/>
          <a:lstStyle/>
          <a:p>
            <a:fld id="{03BBA0B9-0C8C-AB47-958A-44F8CA1EBA94}" type="slidenum">
              <a:rPr lang="en-DE" smtClean="0"/>
              <a:t>‹#›</a:t>
            </a:fld>
            <a:endParaRPr lang="en-DE"/>
          </a:p>
        </p:txBody>
      </p:sp>
    </p:spTree>
    <p:extLst>
      <p:ext uri="{BB962C8B-B14F-4D97-AF65-F5344CB8AC3E}">
        <p14:creationId xmlns:p14="http://schemas.microsoft.com/office/powerpoint/2010/main" val="235173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7AB6F-0E48-7E46-A1E6-DF13F693B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18833D72-A173-4443-9BDC-64250D5C6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D93AD7C-D676-B149-8D33-97207AB71A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54A76-4897-CA43-AFDD-00A551F405CD}" type="datetimeFigureOut">
              <a:rPr lang="en-DE" smtClean="0"/>
              <a:t>13.07.20</a:t>
            </a:fld>
            <a:endParaRPr lang="en-DE"/>
          </a:p>
        </p:txBody>
      </p:sp>
      <p:sp>
        <p:nvSpPr>
          <p:cNvPr id="5" name="Footer Placeholder 4">
            <a:extLst>
              <a:ext uri="{FF2B5EF4-FFF2-40B4-BE49-F238E27FC236}">
                <a16:creationId xmlns:a16="http://schemas.microsoft.com/office/drawing/2014/main" id="{B9B5D4C9-064C-4045-8844-8F2C08B4D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73E4C0BA-D537-024E-BCF2-6A62F62497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BA0B9-0C8C-AB47-958A-44F8CA1EBA94}" type="slidenum">
              <a:rPr lang="en-DE" smtClean="0"/>
              <a:t>‹#›</a:t>
            </a:fld>
            <a:endParaRPr lang="en-DE"/>
          </a:p>
        </p:txBody>
      </p:sp>
    </p:spTree>
    <p:extLst>
      <p:ext uri="{BB962C8B-B14F-4D97-AF65-F5344CB8AC3E}">
        <p14:creationId xmlns:p14="http://schemas.microsoft.com/office/powerpoint/2010/main" val="3181442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C4D9-7BCC-FF43-B617-AA1E0BB16240}"/>
              </a:ext>
            </a:extLst>
          </p:cNvPr>
          <p:cNvSpPr>
            <a:spLocks noGrp="1"/>
          </p:cNvSpPr>
          <p:nvPr>
            <p:ph type="ctrTitle"/>
          </p:nvPr>
        </p:nvSpPr>
        <p:spPr>
          <a:xfrm>
            <a:off x="1524000" y="2074341"/>
            <a:ext cx="9144000" cy="2387600"/>
          </a:xfrm>
        </p:spPr>
        <p:txBody>
          <a:bodyPr>
            <a:normAutofit fontScale="90000"/>
          </a:bodyPr>
          <a:lstStyle/>
          <a:p>
            <a:r>
              <a:rPr lang="en-GB" dirty="0"/>
              <a:t>Post-COVID-19 recovery stimulus</a:t>
            </a:r>
            <a:br>
              <a:rPr lang="en-GB" dirty="0"/>
            </a:br>
            <a:r>
              <a:rPr lang="en-GB" dirty="0"/>
              <a:t>dwarfs near-term climate change investment needs</a:t>
            </a:r>
            <a:endParaRPr lang="en-DE" dirty="0"/>
          </a:p>
        </p:txBody>
      </p:sp>
      <p:sp>
        <p:nvSpPr>
          <p:cNvPr id="3" name="Subtitle 2">
            <a:extLst>
              <a:ext uri="{FF2B5EF4-FFF2-40B4-BE49-F238E27FC236}">
                <a16:creationId xmlns:a16="http://schemas.microsoft.com/office/drawing/2014/main" id="{8D164F72-8AD7-2346-A6B5-BD65DCACDA02}"/>
              </a:ext>
            </a:extLst>
          </p:cNvPr>
          <p:cNvSpPr>
            <a:spLocks noGrp="1"/>
          </p:cNvSpPr>
          <p:nvPr>
            <p:ph type="subTitle" idx="1"/>
          </p:nvPr>
        </p:nvSpPr>
        <p:spPr>
          <a:xfrm>
            <a:off x="1524000" y="4907756"/>
            <a:ext cx="9144000" cy="1655762"/>
          </a:xfrm>
        </p:spPr>
        <p:txBody>
          <a:bodyPr/>
          <a:lstStyle/>
          <a:p>
            <a:r>
              <a:rPr lang="en-DE" dirty="0"/>
              <a:t>Manuscript revision</a:t>
            </a:r>
          </a:p>
        </p:txBody>
      </p:sp>
    </p:spTree>
    <p:extLst>
      <p:ext uri="{BB962C8B-B14F-4D97-AF65-F5344CB8AC3E}">
        <p14:creationId xmlns:p14="http://schemas.microsoft.com/office/powerpoint/2010/main" val="52482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1F89-E0C6-A34C-9FEB-76EF536C21F1}"/>
              </a:ext>
            </a:extLst>
          </p:cNvPr>
          <p:cNvSpPr>
            <a:spLocks noGrp="1"/>
          </p:cNvSpPr>
          <p:nvPr>
            <p:ph type="title"/>
          </p:nvPr>
        </p:nvSpPr>
        <p:spPr/>
        <p:txBody>
          <a:bodyPr/>
          <a:lstStyle/>
          <a:p>
            <a:endParaRPr lang="en-DE"/>
          </a:p>
        </p:txBody>
      </p:sp>
      <p:pic>
        <p:nvPicPr>
          <p:cNvPr id="5" name="Content Placeholder 4" descr="A screenshot of a map&#10;&#10;Description automatically generated">
            <a:extLst>
              <a:ext uri="{FF2B5EF4-FFF2-40B4-BE49-F238E27FC236}">
                <a16:creationId xmlns:a16="http://schemas.microsoft.com/office/drawing/2014/main" id="{334112D2-9006-E043-A4F6-71405F93007F}"/>
              </a:ext>
            </a:extLst>
          </p:cNvPr>
          <p:cNvPicPr>
            <a:picLocks noGrp="1" noChangeAspect="1"/>
          </p:cNvPicPr>
          <p:nvPr>
            <p:ph idx="1"/>
          </p:nvPr>
        </p:nvPicPr>
        <p:blipFill>
          <a:blip r:embed="rId3"/>
          <a:stretch>
            <a:fillRect/>
          </a:stretch>
        </p:blipFill>
        <p:spPr>
          <a:xfrm>
            <a:off x="1566620" y="0"/>
            <a:ext cx="9530166" cy="6773784"/>
          </a:xfrm>
        </p:spPr>
      </p:pic>
      <p:sp>
        <p:nvSpPr>
          <p:cNvPr id="6" name="TextBox 5">
            <a:extLst>
              <a:ext uri="{FF2B5EF4-FFF2-40B4-BE49-F238E27FC236}">
                <a16:creationId xmlns:a16="http://schemas.microsoft.com/office/drawing/2014/main" id="{A34E6C8F-D2BC-3D47-9C5D-0CAD29B81F92}"/>
              </a:ext>
            </a:extLst>
          </p:cNvPr>
          <p:cNvSpPr txBox="1"/>
          <p:nvPr/>
        </p:nvSpPr>
        <p:spPr>
          <a:xfrm>
            <a:off x="6519334" y="1182857"/>
            <a:ext cx="1371600" cy="338554"/>
          </a:xfrm>
          <a:prstGeom prst="rect">
            <a:avLst/>
          </a:prstGeom>
          <a:noFill/>
        </p:spPr>
        <p:txBody>
          <a:bodyPr wrap="square" rtlCol="0">
            <a:spAutoFit/>
          </a:bodyPr>
          <a:lstStyle/>
          <a:p>
            <a:r>
              <a:rPr lang="en-DE" sz="1600" dirty="0">
                <a:solidFill>
                  <a:srgbClr val="C00000"/>
                </a:solidFill>
              </a:rPr>
              <a:t>8488 bn</a:t>
            </a:r>
          </a:p>
        </p:txBody>
      </p:sp>
      <p:sp>
        <p:nvSpPr>
          <p:cNvPr id="7" name="TextBox 6">
            <a:extLst>
              <a:ext uri="{FF2B5EF4-FFF2-40B4-BE49-F238E27FC236}">
                <a16:creationId xmlns:a16="http://schemas.microsoft.com/office/drawing/2014/main" id="{E4545AC8-6487-DB48-9C6E-7C257F72EE0A}"/>
              </a:ext>
            </a:extLst>
          </p:cNvPr>
          <p:cNvSpPr txBox="1"/>
          <p:nvPr/>
        </p:nvSpPr>
        <p:spPr>
          <a:xfrm>
            <a:off x="6096000" y="2529891"/>
            <a:ext cx="1371600" cy="338554"/>
          </a:xfrm>
          <a:prstGeom prst="rect">
            <a:avLst/>
          </a:prstGeom>
          <a:noFill/>
        </p:spPr>
        <p:txBody>
          <a:bodyPr wrap="square" rtlCol="0">
            <a:spAutoFit/>
          </a:bodyPr>
          <a:lstStyle/>
          <a:p>
            <a:r>
              <a:rPr lang="en-DE" sz="1600" dirty="0">
                <a:solidFill>
                  <a:srgbClr val="C00000"/>
                </a:solidFill>
              </a:rPr>
              <a:t>292 bn</a:t>
            </a:r>
          </a:p>
        </p:txBody>
      </p:sp>
      <p:sp>
        <p:nvSpPr>
          <p:cNvPr id="8" name="TextBox 7">
            <a:extLst>
              <a:ext uri="{FF2B5EF4-FFF2-40B4-BE49-F238E27FC236}">
                <a16:creationId xmlns:a16="http://schemas.microsoft.com/office/drawing/2014/main" id="{5304551C-2CB6-6241-A732-1DB0FA58D0B4}"/>
              </a:ext>
            </a:extLst>
          </p:cNvPr>
          <p:cNvSpPr txBox="1"/>
          <p:nvPr/>
        </p:nvSpPr>
        <p:spPr>
          <a:xfrm>
            <a:off x="7636934" y="1941012"/>
            <a:ext cx="1371600" cy="338554"/>
          </a:xfrm>
          <a:prstGeom prst="rect">
            <a:avLst/>
          </a:prstGeom>
          <a:noFill/>
        </p:spPr>
        <p:txBody>
          <a:bodyPr wrap="square" rtlCol="0">
            <a:spAutoFit/>
          </a:bodyPr>
          <a:lstStyle/>
          <a:p>
            <a:r>
              <a:rPr lang="en-DE" sz="1600" dirty="0">
                <a:solidFill>
                  <a:srgbClr val="C00000"/>
                </a:solidFill>
              </a:rPr>
              <a:t>188 bn</a:t>
            </a:r>
          </a:p>
        </p:txBody>
      </p:sp>
      <p:sp>
        <p:nvSpPr>
          <p:cNvPr id="9" name="TextBox 8">
            <a:extLst>
              <a:ext uri="{FF2B5EF4-FFF2-40B4-BE49-F238E27FC236}">
                <a16:creationId xmlns:a16="http://schemas.microsoft.com/office/drawing/2014/main" id="{C3B69A38-4B7A-8944-A5E2-4B6F0A38EE30}"/>
              </a:ext>
            </a:extLst>
          </p:cNvPr>
          <p:cNvSpPr txBox="1"/>
          <p:nvPr/>
        </p:nvSpPr>
        <p:spPr>
          <a:xfrm>
            <a:off x="9253780" y="388938"/>
            <a:ext cx="1371600" cy="338554"/>
          </a:xfrm>
          <a:prstGeom prst="rect">
            <a:avLst/>
          </a:prstGeom>
          <a:noFill/>
        </p:spPr>
        <p:txBody>
          <a:bodyPr wrap="square" rtlCol="0">
            <a:spAutoFit/>
          </a:bodyPr>
          <a:lstStyle/>
          <a:p>
            <a:r>
              <a:rPr lang="en-DE" sz="1600" dirty="0">
                <a:solidFill>
                  <a:srgbClr val="C00000"/>
                </a:solidFill>
              </a:rPr>
              <a:t>76 bn</a:t>
            </a:r>
          </a:p>
        </p:txBody>
      </p:sp>
      <p:sp>
        <p:nvSpPr>
          <p:cNvPr id="10" name="TextBox 9">
            <a:extLst>
              <a:ext uri="{FF2B5EF4-FFF2-40B4-BE49-F238E27FC236}">
                <a16:creationId xmlns:a16="http://schemas.microsoft.com/office/drawing/2014/main" id="{3637B093-49DD-EB4D-8801-4D1F732E6EFC}"/>
              </a:ext>
            </a:extLst>
          </p:cNvPr>
          <p:cNvSpPr txBox="1"/>
          <p:nvPr/>
        </p:nvSpPr>
        <p:spPr>
          <a:xfrm>
            <a:off x="9592447" y="1521411"/>
            <a:ext cx="1371600" cy="338554"/>
          </a:xfrm>
          <a:prstGeom prst="rect">
            <a:avLst/>
          </a:prstGeom>
          <a:noFill/>
        </p:spPr>
        <p:txBody>
          <a:bodyPr wrap="square" rtlCol="0">
            <a:spAutoFit/>
          </a:bodyPr>
          <a:lstStyle/>
          <a:p>
            <a:r>
              <a:rPr lang="en-DE" sz="1600" dirty="0">
                <a:solidFill>
                  <a:srgbClr val="C00000"/>
                </a:solidFill>
              </a:rPr>
              <a:t>1088 bn</a:t>
            </a:r>
          </a:p>
        </p:txBody>
      </p:sp>
      <p:sp>
        <p:nvSpPr>
          <p:cNvPr id="11" name="TextBox 10">
            <a:extLst>
              <a:ext uri="{FF2B5EF4-FFF2-40B4-BE49-F238E27FC236}">
                <a16:creationId xmlns:a16="http://schemas.microsoft.com/office/drawing/2014/main" id="{DFE53052-4A4B-0F4C-96E7-3DEDCB9764C8}"/>
              </a:ext>
            </a:extLst>
          </p:cNvPr>
          <p:cNvSpPr txBox="1"/>
          <p:nvPr/>
        </p:nvSpPr>
        <p:spPr>
          <a:xfrm>
            <a:off x="1693334" y="-54476"/>
            <a:ext cx="1371600" cy="338554"/>
          </a:xfrm>
          <a:prstGeom prst="rect">
            <a:avLst/>
          </a:prstGeom>
          <a:noFill/>
        </p:spPr>
        <p:txBody>
          <a:bodyPr wrap="square" rtlCol="0">
            <a:spAutoFit/>
          </a:bodyPr>
          <a:lstStyle/>
          <a:p>
            <a:r>
              <a:rPr lang="en-DE" sz="1600" dirty="0">
                <a:solidFill>
                  <a:srgbClr val="C00000"/>
                </a:solidFill>
              </a:rPr>
              <a:t>10762 bn</a:t>
            </a:r>
          </a:p>
        </p:txBody>
      </p:sp>
      <p:sp>
        <p:nvSpPr>
          <p:cNvPr id="12" name="TextBox 11">
            <a:extLst>
              <a:ext uri="{FF2B5EF4-FFF2-40B4-BE49-F238E27FC236}">
                <a16:creationId xmlns:a16="http://schemas.microsoft.com/office/drawing/2014/main" id="{DD4FCC39-FB3E-F74E-AAB4-07CE77C68AC2}"/>
              </a:ext>
            </a:extLst>
          </p:cNvPr>
          <p:cNvSpPr txBox="1"/>
          <p:nvPr/>
        </p:nvSpPr>
        <p:spPr>
          <a:xfrm>
            <a:off x="3659945" y="4062959"/>
            <a:ext cx="1371600" cy="338554"/>
          </a:xfrm>
          <a:prstGeom prst="rect">
            <a:avLst/>
          </a:prstGeom>
          <a:noFill/>
        </p:spPr>
        <p:txBody>
          <a:bodyPr wrap="square" rtlCol="0">
            <a:spAutoFit/>
          </a:bodyPr>
          <a:lstStyle/>
          <a:p>
            <a:r>
              <a:rPr lang="en-DE" sz="1600" dirty="0">
                <a:solidFill>
                  <a:srgbClr val="C00000"/>
                </a:solidFill>
              </a:rPr>
              <a:t>12.5 %</a:t>
            </a:r>
          </a:p>
        </p:txBody>
      </p:sp>
      <p:sp>
        <p:nvSpPr>
          <p:cNvPr id="13" name="TextBox 12">
            <a:extLst>
              <a:ext uri="{FF2B5EF4-FFF2-40B4-BE49-F238E27FC236}">
                <a16:creationId xmlns:a16="http://schemas.microsoft.com/office/drawing/2014/main" id="{3933A4EB-4085-BE40-BE13-B4D6D9124743}"/>
              </a:ext>
            </a:extLst>
          </p:cNvPr>
          <p:cNvSpPr txBox="1"/>
          <p:nvPr/>
        </p:nvSpPr>
        <p:spPr>
          <a:xfrm>
            <a:off x="5542671" y="4062959"/>
            <a:ext cx="1371600" cy="338554"/>
          </a:xfrm>
          <a:prstGeom prst="rect">
            <a:avLst/>
          </a:prstGeom>
          <a:noFill/>
        </p:spPr>
        <p:txBody>
          <a:bodyPr wrap="square" rtlCol="0">
            <a:spAutoFit/>
          </a:bodyPr>
          <a:lstStyle/>
          <a:p>
            <a:r>
              <a:rPr lang="en-DE" sz="1600" dirty="0">
                <a:solidFill>
                  <a:srgbClr val="C00000"/>
                </a:solidFill>
              </a:rPr>
              <a:t>22.5 %</a:t>
            </a:r>
          </a:p>
        </p:txBody>
      </p:sp>
      <p:sp>
        <p:nvSpPr>
          <p:cNvPr id="14" name="TextBox 13">
            <a:extLst>
              <a:ext uri="{FF2B5EF4-FFF2-40B4-BE49-F238E27FC236}">
                <a16:creationId xmlns:a16="http://schemas.microsoft.com/office/drawing/2014/main" id="{50ECA80E-E7AA-FD49-96CC-5C70998AC308}"/>
              </a:ext>
            </a:extLst>
          </p:cNvPr>
          <p:cNvSpPr txBox="1"/>
          <p:nvPr/>
        </p:nvSpPr>
        <p:spPr>
          <a:xfrm>
            <a:off x="9253780" y="4062959"/>
            <a:ext cx="1371600" cy="338554"/>
          </a:xfrm>
          <a:prstGeom prst="rect">
            <a:avLst/>
          </a:prstGeom>
          <a:noFill/>
        </p:spPr>
        <p:txBody>
          <a:bodyPr wrap="square" rtlCol="0">
            <a:spAutoFit/>
          </a:bodyPr>
          <a:lstStyle/>
          <a:p>
            <a:r>
              <a:rPr lang="en-DE" sz="1600" dirty="0">
                <a:solidFill>
                  <a:srgbClr val="C00000"/>
                </a:solidFill>
              </a:rPr>
              <a:t>4.5 %</a:t>
            </a:r>
          </a:p>
        </p:txBody>
      </p:sp>
      <p:sp>
        <p:nvSpPr>
          <p:cNvPr id="15" name="TextBox 14">
            <a:extLst>
              <a:ext uri="{FF2B5EF4-FFF2-40B4-BE49-F238E27FC236}">
                <a16:creationId xmlns:a16="http://schemas.microsoft.com/office/drawing/2014/main" id="{60217D73-7D1A-594B-9882-35E0F39F7C82}"/>
              </a:ext>
            </a:extLst>
          </p:cNvPr>
          <p:cNvSpPr txBox="1"/>
          <p:nvPr/>
        </p:nvSpPr>
        <p:spPr>
          <a:xfrm>
            <a:off x="7371054" y="3987385"/>
            <a:ext cx="1371600" cy="338554"/>
          </a:xfrm>
          <a:prstGeom prst="rect">
            <a:avLst/>
          </a:prstGeom>
          <a:noFill/>
        </p:spPr>
        <p:txBody>
          <a:bodyPr wrap="square" rtlCol="0">
            <a:spAutoFit/>
          </a:bodyPr>
          <a:lstStyle/>
          <a:p>
            <a:r>
              <a:rPr lang="en-DE" sz="1600" dirty="0">
                <a:solidFill>
                  <a:srgbClr val="C00000"/>
                </a:solidFill>
              </a:rPr>
              <a:t>12%</a:t>
            </a:r>
          </a:p>
        </p:txBody>
      </p:sp>
      <p:sp>
        <p:nvSpPr>
          <p:cNvPr id="16" name="TextBox 15">
            <a:extLst>
              <a:ext uri="{FF2B5EF4-FFF2-40B4-BE49-F238E27FC236}">
                <a16:creationId xmlns:a16="http://schemas.microsoft.com/office/drawing/2014/main" id="{4FF9F47A-3ECB-524B-B885-8A53A558CC7E}"/>
              </a:ext>
            </a:extLst>
          </p:cNvPr>
          <p:cNvSpPr txBox="1"/>
          <p:nvPr/>
        </p:nvSpPr>
        <p:spPr>
          <a:xfrm>
            <a:off x="1374154" y="3724405"/>
            <a:ext cx="1371600" cy="338554"/>
          </a:xfrm>
          <a:prstGeom prst="rect">
            <a:avLst/>
          </a:prstGeom>
          <a:noFill/>
        </p:spPr>
        <p:txBody>
          <a:bodyPr wrap="square" rtlCol="0">
            <a:spAutoFit/>
          </a:bodyPr>
          <a:lstStyle/>
          <a:p>
            <a:r>
              <a:rPr lang="en-DE" sz="1600" b="1" dirty="0">
                <a:solidFill>
                  <a:schemeClr val="accent6">
                    <a:lumMod val="75000"/>
                  </a:schemeClr>
                </a:solidFill>
              </a:rPr>
              <a:t>148 bn</a:t>
            </a:r>
          </a:p>
        </p:txBody>
      </p:sp>
    </p:spTree>
    <p:extLst>
      <p:ext uri="{BB962C8B-B14F-4D97-AF65-F5344CB8AC3E}">
        <p14:creationId xmlns:p14="http://schemas.microsoft.com/office/powerpoint/2010/main" val="4179936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39F4-1F6E-9249-AF92-43C92D9F5D62}"/>
              </a:ext>
            </a:extLst>
          </p:cNvPr>
          <p:cNvSpPr>
            <a:spLocks noGrp="1"/>
          </p:cNvSpPr>
          <p:nvPr>
            <p:ph type="title"/>
          </p:nvPr>
        </p:nvSpPr>
        <p:spPr/>
        <p:txBody>
          <a:bodyPr/>
          <a:lstStyle/>
          <a:p>
            <a:endParaRPr lang="en-DE" dirty="0"/>
          </a:p>
        </p:txBody>
      </p:sp>
      <p:pic>
        <p:nvPicPr>
          <p:cNvPr id="5" name="Content Placeholder 4" descr="A screenshot of a cell phone&#10;&#10;Description automatically generated">
            <a:extLst>
              <a:ext uri="{FF2B5EF4-FFF2-40B4-BE49-F238E27FC236}">
                <a16:creationId xmlns:a16="http://schemas.microsoft.com/office/drawing/2014/main" id="{452F217E-754E-A842-A6A3-2E66067CEB21}"/>
              </a:ext>
            </a:extLst>
          </p:cNvPr>
          <p:cNvPicPr>
            <a:picLocks noGrp="1" noChangeAspect="1"/>
          </p:cNvPicPr>
          <p:nvPr>
            <p:ph idx="1"/>
          </p:nvPr>
        </p:nvPicPr>
        <p:blipFill>
          <a:blip r:embed="rId2"/>
          <a:stretch>
            <a:fillRect/>
          </a:stretch>
        </p:blipFill>
        <p:spPr>
          <a:xfrm>
            <a:off x="1333508" y="89418"/>
            <a:ext cx="10020292" cy="6768582"/>
          </a:xfrm>
        </p:spPr>
      </p:pic>
    </p:spTree>
    <p:extLst>
      <p:ext uri="{BB962C8B-B14F-4D97-AF65-F5344CB8AC3E}">
        <p14:creationId xmlns:p14="http://schemas.microsoft.com/office/powerpoint/2010/main" val="1668241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104F-F8FE-8640-8754-1C2301483582}"/>
              </a:ext>
            </a:extLst>
          </p:cNvPr>
          <p:cNvSpPr>
            <a:spLocks noGrp="1"/>
          </p:cNvSpPr>
          <p:nvPr>
            <p:ph type="title"/>
          </p:nvPr>
        </p:nvSpPr>
        <p:spPr/>
        <p:txBody>
          <a:bodyPr/>
          <a:lstStyle/>
          <a:p>
            <a:endParaRPr lang="en-DE"/>
          </a:p>
        </p:txBody>
      </p:sp>
      <p:pic>
        <p:nvPicPr>
          <p:cNvPr id="5" name="Content Placeholder 4" descr="A picture containing screenshot&#10;&#10;Description automatically generated">
            <a:extLst>
              <a:ext uri="{FF2B5EF4-FFF2-40B4-BE49-F238E27FC236}">
                <a16:creationId xmlns:a16="http://schemas.microsoft.com/office/drawing/2014/main" id="{09636F63-03C9-E44F-A11C-0C2D608AA068}"/>
              </a:ext>
            </a:extLst>
          </p:cNvPr>
          <p:cNvPicPr>
            <a:picLocks noGrp="1" noChangeAspect="1"/>
          </p:cNvPicPr>
          <p:nvPr>
            <p:ph idx="1"/>
          </p:nvPr>
        </p:nvPicPr>
        <p:blipFill>
          <a:blip r:embed="rId2"/>
          <a:stretch>
            <a:fillRect/>
          </a:stretch>
        </p:blipFill>
        <p:spPr>
          <a:xfrm>
            <a:off x="567728" y="347782"/>
            <a:ext cx="11056543" cy="6510218"/>
          </a:xfrm>
        </p:spPr>
      </p:pic>
    </p:spTree>
    <p:extLst>
      <p:ext uri="{BB962C8B-B14F-4D97-AF65-F5344CB8AC3E}">
        <p14:creationId xmlns:p14="http://schemas.microsoft.com/office/powerpoint/2010/main" val="250764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BAB4-F2A0-A241-B08D-4DF5DECDBD89}"/>
              </a:ext>
            </a:extLst>
          </p:cNvPr>
          <p:cNvSpPr>
            <a:spLocks noGrp="1"/>
          </p:cNvSpPr>
          <p:nvPr>
            <p:ph type="title"/>
          </p:nvPr>
        </p:nvSpPr>
        <p:spPr>
          <a:xfrm>
            <a:off x="547270" y="0"/>
            <a:ext cx="10515600" cy="1325563"/>
          </a:xfrm>
        </p:spPr>
        <p:txBody>
          <a:bodyPr/>
          <a:lstStyle/>
          <a:p>
            <a:r>
              <a:rPr lang="en-DE" dirty="0"/>
              <a:t>Comparison with the GFC</a:t>
            </a:r>
          </a:p>
        </p:txBody>
      </p:sp>
      <p:pic>
        <p:nvPicPr>
          <p:cNvPr id="5" name="Content Placeholder 4" descr="A close up of a map&#10;&#10;Description automatically generated">
            <a:extLst>
              <a:ext uri="{FF2B5EF4-FFF2-40B4-BE49-F238E27FC236}">
                <a16:creationId xmlns:a16="http://schemas.microsoft.com/office/drawing/2014/main" id="{208B262B-5B3C-4D4C-AC89-F389DE1C36D2}"/>
              </a:ext>
            </a:extLst>
          </p:cNvPr>
          <p:cNvPicPr>
            <a:picLocks noGrp="1" noChangeAspect="1"/>
          </p:cNvPicPr>
          <p:nvPr>
            <p:ph idx="1"/>
          </p:nvPr>
        </p:nvPicPr>
        <p:blipFill>
          <a:blip r:embed="rId2"/>
          <a:stretch>
            <a:fillRect/>
          </a:stretch>
        </p:blipFill>
        <p:spPr>
          <a:xfrm>
            <a:off x="492974" y="927833"/>
            <a:ext cx="10569896" cy="6176963"/>
          </a:xfrm>
        </p:spPr>
      </p:pic>
    </p:spTree>
    <p:extLst>
      <p:ext uri="{BB962C8B-B14F-4D97-AF65-F5344CB8AC3E}">
        <p14:creationId xmlns:p14="http://schemas.microsoft.com/office/powerpoint/2010/main" val="412638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screenshot of a social media post&#10;&#10;Description automatically generated">
            <a:extLst>
              <a:ext uri="{FF2B5EF4-FFF2-40B4-BE49-F238E27FC236}">
                <a16:creationId xmlns:a16="http://schemas.microsoft.com/office/drawing/2014/main" id="{0851B40F-A273-074F-9C55-BAD3262AD59E}"/>
              </a:ext>
            </a:extLst>
          </p:cNvPr>
          <p:cNvPicPr>
            <a:picLocks noChangeAspect="1"/>
          </p:cNvPicPr>
          <p:nvPr/>
        </p:nvPicPr>
        <p:blipFill rotWithShape="1">
          <a:blip r:embed="rId2"/>
          <a:srcRect b="70684"/>
          <a:stretch/>
        </p:blipFill>
        <p:spPr>
          <a:xfrm rot="744351">
            <a:off x="6075859" y="644582"/>
            <a:ext cx="7672634" cy="1956044"/>
          </a:xfrm>
          <a:prstGeom prst="rect">
            <a:avLst/>
          </a:prstGeom>
        </p:spPr>
      </p:pic>
      <p:sp>
        <p:nvSpPr>
          <p:cNvPr id="2" name="Title 1">
            <a:extLst>
              <a:ext uri="{FF2B5EF4-FFF2-40B4-BE49-F238E27FC236}">
                <a16:creationId xmlns:a16="http://schemas.microsoft.com/office/drawing/2014/main" id="{8C6DB930-6C2C-EA40-9717-2DA372C30435}"/>
              </a:ext>
            </a:extLst>
          </p:cNvPr>
          <p:cNvSpPr>
            <a:spLocks noGrp="1"/>
          </p:cNvSpPr>
          <p:nvPr>
            <p:ph type="title"/>
          </p:nvPr>
        </p:nvSpPr>
        <p:spPr>
          <a:xfrm>
            <a:off x="0" y="407465"/>
            <a:ext cx="10515600" cy="1325563"/>
          </a:xfrm>
        </p:spPr>
        <p:txBody>
          <a:bodyPr/>
          <a:lstStyle/>
          <a:p>
            <a:r>
              <a:rPr lang="en-DE" dirty="0"/>
              <a:t>Comparison with the GFC</a:t>
            </a:r>
          </a:p>
        </p:txBody>
      </p:sp>
      <p:sp>
        <p:nvSpPr>
          <p:cNvPr id="3" name="Content Placeholder 2">
            <a:extLst>
              <a:ext uri="{FF2B5EF4-FFF2-40B4-BE49-F238E27FC236}">
                <a16:creationId xmlns:a16="http://schemas.microsoft.com/office/drawing/2014/main" id="{E7D9A454-B7B8-C14A-9811-545BF3081FD9}"/>
              </a:ext>
            </a:extLst>
          </p:cNvPr>
          <p:cNvSpPr>
            <a:spLocks noGrp="1"/>
          </p:cNvSpPr>
          <p:nvPr>
            <p:ph idx="1"/>
          </p:nvPr>
        </p:nvSpPr>
        <p:spPr>
          <a:xfrm>
            <a:off x="487892" y="2059696"/>
            <a:ext cx="10515600" cy="4351338"/>
          </a:xfrm>
        </p:spPr>
        <p:txBody>
          <a:bodyPr>
            <a:noAutofit/>
          </a:bodyPr>
          <a:lstStyle/>
          <a:p>
            <a:r>
              <a:rPr lang="en-GB" sz="2400" dirty="0"/>
              <a:t>What worked and what did not from previous efforts to green the economic recovery during the 2008–2009 Great Recession, examining the cases of the United States and South Korea</a:t>
            </a:r>
          </a:p>
          <a:p>
            <a:r>
              <a:rPr lang="en-GB" sz="2400" dirty="0"/>
              <a:t>G20 dedicated 16% of the GFC stimulus to low-carbon energy, energy efficiency, pollution abatement and materials recycling etc.</a:t>
            </a:r>
          </a:p>
          <a:p>
            <a:r>
              <a:rPr lang="en-GB" sz="2400" dirty="0"/>
              <a:t>Emphasis on the longer-term thinking (5-10 years from now)</a:t>
            </a:r>
          </a:p>
          <a:p>
            <a:r>
              <a:rPr lang="en-GB" sz="2400" dirty="0"/>
              <a:t>“High levels of deficit spending cannot continue indefinitely without creating unsustainable levels of national debt, which will be just as dangerous as burdening future generations with an economy that is environmentally unsustainable.”</a:t>
            </a:r>
          </a:p>
          <a:p>
            <a:endParaRPr lang="en-DE" sz="2400" dirty="0"/>
          </a:p>
        </p:txBody>
      </p:sp>
    </p:spTree>
    <p:extLst>
      <p:ext uri="{BB962C8B-B14F-4D97-AF65-F5344CB8AC3E}">
        <p14:creationId xmlns:p14="http://schemas.microsoft.com/office/powerpoint/2010/main" val="428586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6EA4-400D-4A4C-9526-EDE12CF7D81A}"/>
              </a:ext>
            </a:extLst>
          </p:cNvPr>
          <p:cNvSpPr>
            <a:spLocks noGrp="1"/>
          </p:cNvSpPr>
          <p:nvPr>
            <p:ph type="title"/>
          </p:nvPr>
        </p:nvSpPr>
        <p:spPr/>
        <p:txBody>
          <a:bodyPr/>
          <a:lstStyle/>
          <a:p>
            <a:r>
              <a:rPr lang="en-DE" dirty="0"/>
              <a:t>To do</a:t>
            </a:r>
          </a:p>
        </p:txBody>
      </p:sp>
      <p:sp>
        <p:nvSpPr>
          <p:cNvPr id="3" name="Content Placeholder 2">
            <a:extLst>
              <a:ext uri="{FF2B5EF4-FFF2-40B4-BE49-F238E27FC236}">
                <a16:creationId xmlns:a16="http://schemas.microsoft.com/office/drawing/2014/main" id="{7DC77098-8758-D743-9766-0DFFF8CB9145}"/>
              </a:ext>
            </a:extLst>
          </p:cNvPr>
          <p:cNvSpPr>
            <a:spLocks noGrp="1"/>
          </p:cNvSpPr>
          <p:nvPr>
            <p:ph idx="1"/>
          </p:nvPr>
        </p:nvSpPr>
        <p:spPr/>
        <p:txBody>
          <a:bodyPr/>
          <a:lstStyle/>
          <a:p>
            <a:r>
              <a:rPr lang="en-DE" dirty="0"/>
              <a:t>Categorization of the packages:</a:t>
            </a:r>
          </a:p>
          <a:p>
            <a:pPr lvl="1"/>
            <a:r>
              <a:rPr lang="en-DE" dirty="0"/>
              <a:t>Can we tease out some more detail on energy and environmentally-relevant stimulus?</a:t>
            </a:r>
          </a:p>
          <a:p>
            <a:pPr lvl="1"/>
            <a:r>
              <a:rPr lang="en-DE" dirty="0"/>
              <a:t>G20 or 90% of the global package to be more detailed</a:t>
            </a:r>
          </a:p>
          <a:p>
            <a:r>
              <a:rPr lang="en-DE" dirty="0"/>
              <a:t>Assign different comments </a:t>
            </a:r>
          </a:p>
          <a:p>
            <a:r>
              <a:rPr lang="en-DE" dirty="0"/>
              <a:t>Marina takes the lead on the analysis</a:t>
            </a:r>
          </a:p>
          <a:p>
            <a:r>
              <a:rPr lang="en-DE" dirty="0"/>
              <a:t>Joeri takes the lead on the narrative </a:t>
            </a:r>
            <a:r>
              <a:rPr lang="en-DE" dirty="0">
                <a:sym typeface="Wingdings" pitchFamily="2" charset="2"/>
              </a:rPr>
              <a:t> </a:t>
            </a:r>
            <a:endParaRPr lang="en-DE" dirty="0"/>
          </a:p>
        </p:txBody>
      </p:sp>
    </p:spTree>
    <p:extLst>
      <p:ext uri="{BB962C8B-B14F-4D97-AF65-F5344CB8AC3E}">
        <p14:creationId xmlns:p14="http://schemas.microsoft.com/office/powerpoint/2010/main" val="372863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5A47-2177-F241-AF44-A075E5B9D34B}"/>
              </a:ext>
            </a:extLst>
          </p:cNvPr>
          <p:cNvSpPr>
            <a:spLocks noGrp="1"/>
          </p:cNvSpPr>
          <p:nvPr>
            <p:ph type="title"/>
          </p:nvPr>
        </p:nvSpPr>
        <p:spPr/>
        <p:txBody>
          <a:bodyPr/>
          <a:lstStyle/>
          <a:p>
            <a:r>
              <a:rPr lang="en-DE" dirty="0"/>
              <a:t>Narrative</a:t>
            </a:r>
          </a:p>
        </p:txBody>
      </p:sp>
      <p:sp>
        <p:nvSpPr>
          <p:cNvPr id="3" name="Content Placeholder 2">
            <a:extLst>
              <a:ext uri="{FF2B5EF4-FFF2-40B4-BE49-F238E27FC236}">
                <a16:creationId xmlns:a16="http://schemas.microsoft.com/office/drawing/2014/main" id="{42CE11FE-5960-B241-97D7-57830E9F7775}"/>
              </a:ext>
            </a:extLst>
          </p:cNvPr>
          <p:cNvSpPr>
            <a:spLocks noGrp="1"/>
          </p:cNvSpPr>
          <p:nvPr>
            <p:ph idx="1"/>
          </p:nvPr>
        </p:nvSpPr>
        <p:spPr/>
        <p:txBody>
          <a:bodyPr>
            <a:normAutofit lnSpcReduction="10000"/>
          </a:bodyPr>
          <a:lstStyle/>
          <a:p>
            <a:r>
              <a:rPr lang="en-DE" dirty="0"/>
              <a:t>Discuss the risks arising from the stimulus going in the wrong direction</a:t>
            </a:r>
          </a:p>
          <a:p>
            <a:r>
              <a:rPr lang="en-DE" dirty="0"/>
              <a:t>Include a more holistic view on energy investments to account for the aspects of transition that might be difficult to quantify (policy implemetation, training and reorientation of the workforce, changes in norms…)</a:t>
            </a:r>
          </a:p>
          <a:p>
            <a:r>
              <a:rPr lang="en-DE" dirty="0"/>
              <a:t>Justify the time horizon &amp; link it to the lessons from the GFC</a:t>
            </a:r>
          </a:p>
          <a:p>
            <a:r>
              <a:rPr lang="en-DE" dirty="0"/>
              <a:t>Expand on what low-carbon energy investments entail</a:t>
            </a:r>
          </a:p>
          <a:p>
            <a:r>
              <a:rPr lang="en-DE" dirty="0"/>
              <a:t>Rethink our international cooperation narrative</a:t>
            </a:r>
          </a:p>
          <a:p>
            <a:r>
              <a:rPr lang="en-DE" dirty="0"/>
              <a:t>Paraphrase Rev. 2 comment 2.2 </a:t>
            </a:r>
            <a:r>
              <a:rPr lang="en-DE" dirty="0">
                <a:sym typeface="Wingdings" pitchFamily="2" charset="2"/>
              </a:rPr>
              <a:t> </a:t>
            </a:r>
          </a:p>
          <a:p>
            <a:r>
              <a:rPr lang="en-DE" dirty="0">
                <a:sym typeface="Wingdings" pitchFamily="2" charset="2"/>
              </a:rPr>
              <a:t>Integrate recent studies (IEA, IRENA, CB)</a:t>
            </a:r>
            <a:endParaRPr lang="en-DE" dirty="0"/>
          </a:p>
        </p:txBody>
      </p:sp>
    </p:spTree>
    <p:extLst>
      <p:ext uri="{BB962C8B-B14F-4D97-AF65-F5344CB8AC3E}">
        <p14:creationId xmlns:p14="http://schemas.microsoft.com/office/powerpoint/2010/main" val="1041224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41A57-F700-DC47-A42B-39C3AAF7D212}"/>
              </a:ext>
            </a:extLst>
          </p:cNvPr>
          <p:cNvSpPr>
            <a:spLocks noGrp="1"/>
          </p:cNvSpPr>
          <p:nvPr>
            <p:ph type="title"/>
          </p:nvPr>
        </p:nvSpPr>
        <p:spPr/>
        <p:txBody>
          <a:bodyPr/>
          <a:lstStyle/>
          <a:p>
            <a:r>
              <a:rPr lang="en-DE" dirty="0"/>
              <a:t>Numbers</a:t>
            </a:r>
          </a:p>
        </p:txBody>
      </p:sp>
      <p:sp>
        <p:nvSpPr>
          <p:cNvPr id="3" name="Content Placeholder 2">
            <a:extLst>
              <a:ext uri="{FF2B5EF4-FFF2-40B4-BE49-F238E27FC236}">
                <a16:creationId xmlns:a16="http://schemas.microsoft.com/office/drawing/2014/main" id="{D61B64A1-0BD7-C042-86F7-AD455B7F08F1}"/>
              </a:ext>
            </a:extLst>
          </p:cNvPr>
          <p:cNvSpPr>
            <a:spLocks noGrp="1"/>
          </p:cNvSpPr>
          <p:nvPr>
            <p:ph idx="1"/>
          </p:nvPr>
        </p:nvSpPr>
        <p:spPr>
          <a:xfrm>
            <a:off x="838200" y="1615206"/>
            <a:ext cx="10515600" cy="4351338"/>
          </a:xfrm>
        </p:spPr>
        <p:txBody>
          <a:bodyPr/>
          <a:lstStyle/>
          <a:p>
            <a:r>
              <a:rPr lang="en-DE" dirty="0"/>
              <a:t>Update stimulus numbers</a:t>
            </a:r>
          </a:p>
          <a:p>
            <a:r>
              <a:rPr lang="en-DE" dirty="0"/>
              <a:t>Change the way we disaggregate them?</a:t>
            </a:r>
          </a:p>
          <a:p>
            <a:r>
              <a:rPr lang="en-DE" dirty="0"/>
              <a:t>Clarify how numbers are derived for where we explicitly compare the packages and the investments</a:t>
            </a:r>
          </a:p>
        </p:txBody>
      </p:sp>
    </p:spTree>
    <p:extLst>
      <p:ext uri="{BB962C8B-B14F-4D97-AF65-F5344CB8AC3E}">
        <p14:creationId xmlns:p14="http://schemas.microsoft.com/office/powerpoint/2010/main" val="1017718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1220-7F5D-9A47-87F5-DC8EB5579FD5}"/>
              </a:ext>
            </a:extLst>
          </p:cNvPr>
          <p:cNvSpPr>
            <a:spLocks noGrp="1"/>
          </p:cNvSpPr>
          <p:nvPr>
            <p:ph type="title"/>
          </p:nvPr>
        </p:nvSpPr>
        <p:spPr/>
        <p:txBody>
          <a:bodyPr/>
          <a:lstStyle/>
          <a:p>
            <a:r>
              <a:rPr lang="en-DE" dirty="0"/>
              <a:t>Updates on global numbers</a:t>
            </a:r>
          </a:p>
        </p:txBody>
      </p:sp>
      <p:sp>
        <p:nvSpPr>
          <p:cNvPr id="3" name="Content Placeholder 2">
            <a:extLst>
              <a:ext uri="{FF2B5EF4-FFF2-40B4-BE49-F238E27FC236}">
                <a16:creationId xmlns:a16="http://schemas.microsoft.com/office/drawing/2014/main" id="{C40E5DC5-733D-1743-A782-E148A0CE5876}"/>
              </a:ext>
            </a:extLst>
          </p:cNvPr>
          <p:cNvSpPr>
            <a:spLocks noGrp="1"/>
          </p:cNvSpPr>
          <p:nvPr>
            <p:ph idx="1"/>
          </p:nvPr>
        </p:nvSpPr>
        <p:spPr/>
        <p:txBody>
          <a:bodyPr/>
          <a:lstStyle/>
          <a:p>
            <a:r>
              <a:rPr lang="en-DE" dirty="0"/>
              <a:t>Different estimats of the total stimulus globally (summary by Carbon Brief):</a:t>
            </a:r>
          </a:p>
          <a:p>
            <a:pPr lvl="1"/>
            <a:r>
              <a:rPr lang="en-DE" dirty="0"/>
              <a:t>Reuters: &gt;15 trn</a:t>
            </a:r>
          </a:p>
          <a:p>
            <a:pPr lvl="1"/>
            <a:r>
              <a:rPr lang="en-DE" dirty="0"/>
              <a:t>Bloomberg: 12 trn (less than 0.2% earmarked for climate)</a:t>
            </a:r>
          </a:p>
          <a:p>
            <a:pPr lvl="1"/>
            <a:r>
              <a:rPr lang="en-DE" dirty="0"/>
              <a:t>IEA and IMF: 9 trn</a:t>
            </a:r>
          </a:p>
          <a:p>
            <a:r>
              <a:rPr lang="en-DE" dirty="0"/>
              <a:t>Our updates: IMF database adds up to 10.7 trn (their own reportitng says 11 trn; 5.4 of which is additional spending and forgone revenue, and 5.3 liquidity support)</a:t>
            </a:r>
          </a:p>
        </p:txBody>
      </p:sp>
    </p:spTree>
    <p:extLst>
      <p:ext uri="{BB962C8B-B14F-4D97-AF65-F5344CB8AC3E}">
        <p14:creationId xmlns:p14="http://schemas.microsoft.com/office/powerpoint/2010/main" val="143198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1F89-E0C6-A34C-9FEB-76EF536C21F1}"/>
              </a:ext>
            </a:extLst>
          </p:cNvPr>
          <p:cNvSpPr>
            <a:spLocks noGrp="1"/>
          </p:cNvSpPr>
          <p:nvPr>
            <p:ph type="title"/>
          </p:nvPr>
        </p:nvSpPr>
        <p:spPr/>
        <p:txBody>
          <a:bodyPr/>
          <a:lstStyle/>
          <a:p>
            <a:endParaRPr lang="en-DE"/>
          </a:p>
        </p:txBody>
      </p:sp>
      <p:pic>
        <p:nvPicPr>
          <p:cNvPr id="5" name="Content Placeholder 4" descr="A screenshot of a map&#10;&#10;Description automatically generated">
            <a:extLst>
              <a:ext uri="{FF2B5EF4-FFF2-40B4-BE49-F238E27FC236}">
                <a16:creationId xmlns:a16="http://schemas.microsoft.com/office/drawing/2014/main" id="{334112D2-9006-E043-A4F6-71405F93007F}"/>
              </a:ext>
            </a:extLst>
          </p:cNvPr>
          <p:cNvPicPr>
            <a:picLocks noGrp="1" noChangeAspect="1"/>
          </p:cNvPicPr>
          <p:nvPr>
            <p:ph idx="1"/>
          </p:nvPr>
        </p:nvPicPr>
        <p:blipFill>
          <a:blip r:embed="rId2"/>
          <a:stretch>
            <a:fillRect/>
          </a:stretch>
        </p:blipFill>
        <p:spPr>
          <a:xfrm>
            <a:off x="1566620" y="0"/>
            <a:ext cx="9530166" cy="6773784"/>
          </a:xfrm>
        </p:spPr>
      </p:pic>
      <p:sp>
        <p:nvSpPr>
          <p:cNvPr id="6" name="TextBox 5">
            <a:extLst>
              <a:ext uri="{FF2B5EF4-FFF2-40B4-BE49-F238E27FC236}">
                <a16:creationId xmlns:a16="http://schemas.microsoft.com/office/drawing/2014/main" id="{A34E6C8F-D2BC-3D47-9C5D-0CAD29B81F92}"/>
              </a:ext>
            </a:extLst>
          </p:cNvPr>
          <p:cNvSpPr txBox="1"/>
          <p:nvPr/>
        </p:nvSpPr>
        <p:spPr>
          <a:xfrm>
            <a:off x="6519334" y="1182857"/>
            <a:ext cx="1371600" cy="338554"/>
          </a:xfrm>
          <a:prstGeom prst="rect">
            <a:avLst/>
          </a:prstGeom>
          <a:noFill/>
        </p:spPr>
        <p:txBody>
          <a:bodyPr wrap="square" rtlCol="0">
            <a:spAutoFit/>
          </a:bodyPr>
          <a:lstStyle/>
          <a:p>
            <a:r>
              <a:rPr lang="en-DE" sz="1600" dirty="0">
                <a:solidFill>
                  <a:srgbClr val="C00000"/>
                </a:solidFill>
              </a:rPr>
              <a:t>8488 bn</a:t>
            </a:r>
          </a:p>
        </p:txBody>
      </p:sp>
      <p:sp>
        <p:nvSpPr>
          <p:cNvPr id="7" name="TextBox 6">
            <a:extLst>
              <a:ext uri="{FF2B5EF4-FFF2-40B4-BE49-F238E27FC236}">
                <a16:creationId xmlns:a16="http://schemas.microsoft.com/office/drawing/2014/main" id="{E4545AC8-6487-DB48-9C6E-7C257F72EE0A}"/>
              </a:ext>
            </a:extLst>
          </p:cNvPr>
          <p:cNvSpPr txBox="1"/>
          <p:nvPr/>
        </p:nvSpPr>
        <p:spPr>
          <a:xfrm>
            <a:off x="6096000" y="2529891"/>
            <a:ext cx="1371600" cy="338554"/>
          </a:xfrm>
          <a:prstGeom prst="rect">
            <a:avLst/>
          </a:prstGeom>
          <a:noFill/>
        </p:spPr>
        <p:txBody>
          <a:bodyPr wrap="square" rtlCol="0">
            <a:spAutoFit/>
          </a:bodyPr>
          <a:lstStyle/>
          <a:p>
            <a:r>
              <a:rPr lang="en-DE" sz="1600" dirty="0">
                <a:solidFill>
                  <a:srgbClr val="C00000"/>
                </a:solidFill>
              </a:rPr>
              <a:t>292 bn</a:t>
            </a:r>
          </a:p>
        </p:txBody>
      </p:sp>
      <p:sp>
        <p:nvSpPr>
          <p:cNvPr id="8" name="TextBox 7">
            <a:extLst>
              <a:ext uri="{FF2B5EF4-FFF2-40B4-BE49-F238E27FC236}">
                <a16:creationId xmlns:a16="http://schemas.microsoft.com/office/drawing/2014/main" id="{5304551C-2CB6-6241-A732-1DB0FA58D0B4}"/>
              </a:ext>
            </a:extLst>
          </p:cNvPr>
          <p:cNvSpPr txBox="1"/>
          <p:nvPr/>
        </p:nvSpPr>
        <p:spPr>
          <a:xfrm>
            <a:off x="7636934" y="1941012"/>
            <a:ext cx="1371600" cy="338554"/>
          </a:xfrm>
          <a:prstGeom prst="rect">
            <a:avLst/>
          </a:prstGeom>
          <a:noFill/>
        </p:spPr>
        <p:txBody>
          <a:bodyPr wrap="square" rtlCol="0">
            <a:spAutoFit/>
          </a:bodyPr>
          <a:lstStyle/>
          <a:p>
            <a:r>
              <a:rPr lang="en-DE" sz="1600" dirty="0">
                <a:solidFill>
                  <a:srgbClr val="C00000"/>
                </a:solidFill>
              </a:rPr>
              <a:t>188 bn</a:t>
            </a:r>
          </a:p>
        </p:txBody>
      </p:sp>
      <p:sp>
        <p:nvSpPr>
          <p:cNvPr id="9" name="TextBox 8">
            <a:extLst>
              <a:ext uri="{FF2B5EF4-FFF2-40B4-BE49-F238E27FC236}">
                <a16:creationId xmlns:a16="http://schemas.microsoft.com/office/drawing/2014/main" id="{C3B69A38-4B7A-8944-A5E2-4B6F0A38EE30}"/>
              </a:ext>
            </a:extLst>
          </p:cNvPr>
          <p:cNvSpPr txBox="1"/>
          <p:nvPr/>
        </p:nvSpPr>
        <p:spPr>
          <a:xfrm>
            <a:off x="9253780" y="388938"/>
            <a:ext cx="1371600" cy="338554"/>
          </a:xfrm>
          <a:prstGeom prst="rect">
            <a:avLst/>
          </a:prstGeom>
          <a:noFill/>
        </p:spPr>
        <p:txBody>
          <a:bodyPr wrap="square" rtlCol="0">
            <a:spAutoFit/>
          </a:bodyPr>
          <a:lstStyle/>
          <a:p>
            <a:r>
              <a:rPr lang="en-DE" sz="1600" dirty="0">
                <a:solidFill>
                  <a:srgbClr val="C00000"/>
                </a:solidFill>
              </a:rPr>
              <a:t>76 bn</a:t>
            </a:r>
          </a:p>
        </p:txBody>
      </p:sp>
      <p:sp>
        <p:nvSpPr>
          <p:cNvPr id="10" name="TextBox 9">
            <a:extLst>
              <a:ext uri="{FF2B5EF4-FFF2-40B4-BE49-F238E27FC236}">
                <a16:creationId xmlns:a16="http://schemas.microsoft.com/office/drawing/2014/main" id="{3637B093-49DD-EB4D-8801-4D1F732E6EFC}"/>
              </a:ext>
            </a:extLst>
          </p:cNvPr>
          <p:cNvSpPr txBox="1"/>
          <p:nvPr/>
        </p:nvSpPr>
        <p:spPr>
          <a:xfrm>
            <a:off x="9592447" y="1521411"/>
            <a:ext cx="1371600" cy="338554"/>
          </a:xfrm>
          <a:prstGeom prst="rect">
            <a:avLst/>
          </a:prstGeom>
          <a:noFill/>
        </p:spPr>
        <p:txBody>
          <a:bodyPr wrap="square" rtlCol="0">
            <a:spAutoFit/>
          </a:bodyPr>
          <a:lstStyle/>
          <a:p>
            <a:r>
              <a:rPr lang="en-DE" sz="1600" dirty="0">
                <a:solidFill>
                  <a:srgbClr val="C00000"/>
                </a:solidFill>
              </a:rPr>
              <a:t>1088 bn</a:t>
            </a:r>
          </a:p>
        </p:txBody>
      </p:sp>
      <p:sp>
        <p:nvSpPr>
          <p:cNvPr id="11" name="TextBox 10">
            <a:extLst>
              <a:ext uri="{FF2B5EF4-FFF2-40B4-BE49-F238E27FC236}">
                <a16:creationId xmlns:a16="http://schemas.microsoft.com/office/drawing/2014/main" id="{DFE53052-4A4B-0F4C-96E7-3DEDCB9764C8}"/>
              </a:ext>
            </a:extLst>
          </p:cNvPr>
          <p:cNvSpPr txBox="1"/>
          <p:nvPr/>
        </p:nvSpPr>
        <p:spPr>
          <a:xfrm>
            <a:off x="1693334" y="-54476"/>
            <a:ext cx="1371600" cy="338554"/>
          </a:xfrm>
          <a:prstGeom prst="rect">
            <a:avLst/>
          </a:prstGeom>
          <a:noFill/>
        </p:spPr>
        <p:txBody>
          <a:bodyPr wrap="square" rtlCol="0">
            <a:spAutoFit/>
          </a:bodyPr>
          <a:lstStyle/>
          <a:p>
            <a:r>
              <a:rPr lang="en-DE" sz="1600" dirty="0">
                <a:solidFill>
                  <a:srgbClr val="C00000"/>
                </a:solidFill>
              </a:rPr>
              <a:t>10762 bn</a:t>
            </a:r>
          </a:p>
        </p:txBody>
      </p:sp>
      <p:sp>
        <p:nvSpPr>
          <p:cNvPr id="12" name="TextBox 11">
            <a:extLst>
              <a:ext uri="{FF2B5EF4-FFF2-40B4-BE49-F238E27FC236}">
                <a16:creationId xmlns:a16="http://schemas.microsoft.com/office/drawing/2014/main" id="{DD4FCC39-FB3E-F74E-AAB4-07CE77C68AC2}"/>
              </a:ext>
            </a:extLst>
          </p:cNvPr>
          <p:cNvSpPr txBox="1"/>
          <p:nvPr/>
        </p:nvSpPr>
        <p:spPr>
          <a:xfrm>
            <a:off x="3659945" y="4062959"/>
            <a:ext cx="1371600" cy="338554"/>
          </a:xfrm>
          <a:prstGeom prst="rect">
            <a:avLst/>
          </a:prstGeom>
          <a:noFill/>
        </p:spPr>
        <p:txBody>
          <a:bodyPr wrap="square" rtlCol="0">
            <a:spAutoFit/>
          </a:bodyPr>
          <a:lstStyle/>
          <a:p>
            <a:r>
              <a:rPr lang="en-DE" sz="1600" dirty="0">
                <a:solidFill>
                  <a:srgbClr val="C00000"/>
                </a:solidFill>
              </a:rPr>
              <a:t>12.5 %</a:t>
            </a:r>
          </a:p>
        </p:txBody>
      </p:sp>
      <p:sp>
        <p:nvSpPr>
          <p:cNvPr id="13" name="TextBox 12">
            <a:extLst>
              <a:ext uri="{FF2B5EF4-FFF2-40B4-BE49-F238E27FC236}">
                <a16:creationId xmlns:a16="http://schemas.microsoft.com/office/drawing/2014/main" id="{3933A4EB-4085-BE40-BE13-B4D6D9124743}"/>
              </a:ext>
            </a:extLst>
          </p:cNvPr>
          <p:cNvSpPr txBox="1"/>
          <p:nvPr/>
        </p:nvSpPr>
        <p:spPr>
          <a:xfrm>
            <a:off x="5542671" y="4062959"/>
            <a:ext cx="1371600" cy="338554"/>
          </a:xfrm>
          <a:prstGeom prst="rect">
            <a:avLst/>
          </a:prstGeom>
          <a:noFill/>
        </p:spPr>
        <p:txBody>
          <a:bodyPr wrap="square" rtlCol="0">
            <a:spAutoFit/>
          </a:bodyPr>
          <a:lstStyle/>
          <a:p>
            <a:r>
              <a:rPr lang="en-DE" sz="1600" dirty="0">
                <a:solidFill>
                  <a:srgbClr val="C00000"/>
                </a:solidFill>
              </a:rPr>
              <a:t>22.5 %</a:t>
            </a:r>
          </a:p>
        </p:txBody>
      </p:sp>
      <p:sp>
        <p:nvSpPr>
          <p:cNvPr id="14" name="TextBox 13">
            <a:extLst>
              <a:ext uri="{FF2B5EF4-FFF2-40B4-BE49-F238E27FC236}">
                <a16:creationId xmlns:a16="http://schemas.microsoft.com/office/drawing/2014/main" id="{50ECA80E-E7AA-FD49-96CC-5C70998AC308}"/>
              </a:ext>
            </a:extLst>
          </p:cNvPr>
          <p:cNvSpPr txBox="1"/>
          <p:nvPr/>
        </p:nvSpPr>
        <p:spPr>
          <a:xfrm>
            <a:off x="9253780" y="4062959"/>
            <a:ext cx="1371600" cy="338554"/>
          </a:xfrm>
          <a:prstGeom prst="rect">
            <a:avLst/>
          </a:prstGeom>
          <a:noFill/>
        </p:spPr>
        <p:txBody>
          <a:bodyPr wrap="square" rtlCol="0">
            <a:spAutoFit/>
          </a:bodyPr>
          <a:lstStyle/>
          <a:p>
            <a:r>
              <a:rPr lang="en-DE" sz="1600" dirty="0">
                <a:solidFill>
                  <a:srgbClr val="C00000"/>
                </a:solidFill>
              </a:rPr>
              <a:t>4.5 %</a:t>
            </a:r>
          </a:p>
        </p:txBody>
      </p:sp>
      <p:sp>
        <p:nvSpPr>
          <p:cNvPr id="15" name="TextBox 14">
            <a:extLst>
              <a:ext uri="{FF2B5EF4-FFF2-40B4-BE49-F238E27FC236}">
                <a16:creationId xmlns:a16="http://schemas.microsoft.com/office/drawing/2014/main" id="{60217D73-7D1A-594B-9882-35E0F39F7C82}"/>
              </a:ext>
            </a:extLst>
          </p:cNvPr>
          <p:cNvSpPr txBox="1"/>
          <p:nvPr/>
        </p:nvSpPr>
        <p:spPr>
          <a:xfrm>
            <a:off x="7371054" y="3987385"/>
            <a:ext cx="1371600" cy="338554"/>
          </a:xfrm>
          <a:prstGeom prst="rect">
            <a:avLst/>
          </a:prstGeom>
          <a:noFill/>
        </p:spPr>
        <p:txBody>
          <a:bodyPr wrap="square" rtlCol="0">
            <a:spAutoFit/>
          </a:bodyPr>
          <a:lstStyle/>
          <a:p>
            <a:r>
              <a:rPr lang="en-DE" sz="1600" dirty="0">
                <a:solidFill>
                  <a:srgbClr val="C00000"/>
                </a:solidFill>
              </a:rPr>
              <a:t>12%</a:t>
            </a:r>
          </a:p>
        </p:txBody>
      </p:sp>
    </p:spTree>
    <p:extLst>
      <p:ext uri="{BB962C8B-B14F-4D97-AF65-F5344CB8AC3E}">
        <p14:creationId xmlns:p14="http://schemas.microsoft.com/office/powerpoint/2010/main" val="408236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B77E-7C05-754B-937D-1E08D8617DCE}"/>
              </a:ext>
            </a:extLst>
          </p:cNvPr>
          <p:cNvSpPr>
            <a:spLocks noGrp="1"/>
          </p:cNvSpPr>
          <p:nvPr>
            <p:ph type="title"/>
          </p:nvPr>
        </p:nvSpPr>
        <p:spPr/>
        <p:txBody>
          <a:bodyPr/>
          <a:lstStyle/>
          <a:p>
            <a:r>
              <a:rPr lang="en-DE" dirty="0"/>
              <a:t>Current classification</a:t>
            </a:r>
          </a:p>
        </p:txBody>
      </p:sp>
      <p:sp>
        <p:nvSpPr>
          <p:cNvPr id="3" name="Content Placeholder 2">
            <a:extLst>
              <a:ext uri="{FF2B5EF4-FFF2-40B4-BE49-F238E27FC236}">
                <a16:creationId xmlns:a16="http://schemas.microsoft.com/office/drawing/2014/main" id="{88FDFD3A-59D7-6A44-87EE-738886472BC9}"/>
              </a:ext>
            </a:extLst>
          </p:cNvPr>
          <p:cNvSpPr>
            <a:spLocks noGrp="1"/>
          </p:cNvSpPr>
          <p:nvPr>
            <p:ph idx="1"/>
          </p:nvPr>
        </p:nvSpPr>
        <p:spPr/>
        <p:txBody>
          <a:bodyPr/>
          <a:lstStyle/>
          <a:p>
            <a:r>
              <a:rPr lang="en-GB" dirty="0"/>
              <a:t>Fiscal measures grouped broadly into: </a:t>
            </a:r>
          </a:p>
          <a:p>
            <a:pPr lvl="1"/>
            <a:r>
              <a:rPr lang="en-GB" dirty="0"/>
              <a:t>health sector</a:t>
            </a:r>
          </a:p>
          <a:p>
            <a:pPr lvl="1"/>
            <a:r>
              <a:rPr lang="en-GB" dirty="0"/>
              <a:t>supporting individuals and households</a:t>
            </a:r>
          </a:p>
          <a:p>
            <a:pPr lvl="1"/>
            <a:r>
              <a:rPr lang="en-GB" dirty="0"/>
              <a:t>economy at large (including loans and guarantees)</a:t>
            </a:r>
          </a:p>
          <a:p>
            <a:pPr lvl="1"/>
            <a:r>
              <a:rPr lang="en-GB" dirty="0"/>
              <a:t>the remainder we pool into a category of general measures (could also be that the entire package or parts of it remain unspecified)</a:t>
            </a:r>
            <a:endParaRPr lang="en-DE" dirty="0"/>
          </a:p>
        </p:txBody>
      </p:sp>
    </p:spTree>
    <p:extLst>
      <p:ext uri="{BB962C8B-B14F-4D97-AF65-F5344CB8AC3E}">
        <p14:creationId xmlns:p14="http://schemas.microsoft.com/office/powerpoint/2010/main" val="21318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F9FD-C0EC-E74B-AF82-C2B2ECAFEF8A}"/>
              </a:ext>
            </a:extLst>
          </p:cNvPr>
          <p:cNvSpPr>
            <a:spLocks noGrp="1"/>
          </p:cNvSpPr>
          <p:nvPr>
            <p:ph type="title"/>
          </p:nvPr>
        </p:nvSpPr>
        <p:spPr/>
        <p:txBody>
          <a:bodyPr/>
          <a:lstStyle/>
          <a:p>
            <a:r>
              <a:rPr lang="en-DE" dirty="0"/>
              <a:t>The IMF has their own Excel sheet now</a:t>
            </a:r>
          </a:p>
        </p:txBody>
      </p:sp>
      <p:pic>
        <p:nvPicPr>
          <p:cNvPr id="5" name="Content Placeholder 4" descr="A screenshot of a cell phone&#10;&#10;Description automatically generated">
            <a:extLst>
              <a:ext uri="{FF2B5EF4-FFF2-40B4-BE49-F238E27FC236}">
                <a16:creationId xmlns:a16="http://schemas.microsoft.com/office/drawing/2014/main" id="{828DABB6-738B-DC46-8A0C-4D80661B4059}"/>
              </a:ext>
            </a:extLst>
          </p:cNvPr>
          <p:cNvPicPr>
            <a:picLocks noGrp="1" noChangeAspect="1"/>
          </p:cNvPicPr>
          <p:nvPr>
            <p:ph idx="1"/>
          </p:nvPr>
        </p:nvPicPr>
        <p:blipFill>
          <a:blip r:embed="rId3"/>
          <a:stretch>
            <a:fillRect/>
          </a:stretch>
        </p:blipFill>
        <p:spPr>
          <a:xfrm>
            <a:off x="106087" y="1371601"/>
            <a:ext cx="11979825" cy="3235193"/>
          </a:xfrm>
        </p:spPr>
      </p:pic>
      <p:sp>
        <p:nvSpPr>
          <p:cNvPr id="6" name="TextBox 5">
            <a:extLst>
              <a:ext uri="{FF2B5EF4-FFF2-40B4-BE49-F238E27FC236}">
                <a16:creationId xmlns:a16="http://schemas.microsoft.com/office/drawing/2014/main" id="{817101B2-53C4-7648-B8D7-1210837242EE}"/>
              </a:ext>
            </a:extLst>
          </p:cNvPr>
          <p:cNvSpPr txBox="1"/>
          <p:nvPr/>
        </p:nvSpPr>
        <p:spPr>
          <a:xfrm>
            <a:off x="106087" y="5072063"/>
            <a:ext cx="11344275" cy="1477328"/>
          </a:xfrm>
          <a:prstGeom prst="rect">
            <a:avLst/>
          </a:prstGeom>
          <a:noFill/>
        </p:spPr>
        <p:txBody>
          <a:bodyPr wrap="square" rtlCol="0">
            <a:spAutoFit/>
          </a:bodyPr>
          <a:lstStyle/>
          <a:p>
            <a:pPr marL="285750" indent="-285750">
              <a:buFont typeface="Arial" panose="020B0604020202020204" pitchFamily="34" charset="0"/>
              <a:buChar char="•"/>
            </a:pPr>
            <a:r>
              <a:rPr lang="en-DE" dirty="0"/>
              <a:t>G20 emerging economies</a:t>
            </a:r>
          </a:p>
          <a:p>
            <a:pPr marL="285750" indent="-285750">
              <a:buFont typeface="Arial" panose="020B0604020202020204" pitchFamily="34" charset="0"/>
              <a:buChar char="•"/>
            </a:pPr>
            <a:r>
              <a:rPr lang="en-DE" dirty="0"/>
              <a:t>Selected advanced economies</a:t>
            </a:r>
          </a:p>
          <a:p>
            <a:pPr marL="285750" indent="-285750">
              <a:buFont typeface="Arial" panose="020B0604020202020204" pitchFamily="34" charset="0"/>
              <a:buChar char="•"/>
            </a:pPr>
            <a:r>
              <a:rPr lang="en-DE" dirty="0"/>
              <a:t>Selected emerging economies</a:t>
            </a:r>
          </a:p>
          <a:p>
            <a:pPr marL="285750" indent="-285750">
              <a:buFont typeface="Arial" panose="020B0604020202020204" pitchFamily="34" charset="0"/>
              <a:buChar char="•"/>
            </a:pPr>
            <a:r>
              <a:rPr lang="en-DE" dirty="0"/>
              <a:t>Selecteed low income countries</a:t>
            </a:r>
          </a:p>
          <a:p>
            <a:pPr marL="285750" indent="-285750">
              <a:buFont typeface="Arial" panose="020B0604020202020204" pitchFamily="34" charset="0"/>
              <a:buChar char="•"/>
            </a:pPr>
            <a:r>
              <a:rPr lang="en-DE" dirty="0"/>
              <a:t>55 countries in total</a:t>
            </a:r>
          </a:p>
        </p:txBody>
      </p:sp>
      <p:sp>
        <p:nvSpPr>
          <p:cNvPr id="7" name="Rectangle 6">
            <a:extLst>
              <a:ext uri="{FF2B5EF4-FFF2-40B4-BE49-F238E27FC236}">
                <a16:creationId xmlns:a16="http://schemas.microsoft.com/office/drawing/2014/main" id="{B06E655B-4A80-554A-9FA8-946763E2097D}"/>
              </a:ext>
            </a:extLst>
          </p:cNvPr>
          <p:cNvSpPr/>
          <p:nvPr/>
        </p:nvSpPr>
        <p:spPr>
          <a:xfrm>
            <a:off x="1786597" y="1856935"/>
            <a:ext cx="2082018" cy="1547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4AE58B8A-AB63-5543-BEFD-9683297B891D}"/>
              </a:ext>
            </a:extLst>
          </p:cNvPr>
          <p:cNvSpPr/>
          <p:nvPr/>
        </p:nvSpPr>
        <p:spPr>
          <a:xfrm>
            <a:off x="4358640" y="1856934"/>
            <a:ext cx="2082018" cy="1547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8930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F20A-116B-7942-B9E1-8ED2DCB9EB8F}"/>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75C559AD-88ED-414A-8003-2B3ABABD0A9E}"/>
              </a:ext>
            </a:extLst>
          </p:cNvPr>
          <p:cNvSpPr>
            <a:spLocks noGrp="1"/>
          </p:cNvSpPr>
          <p:nvPr>
            <p:ph idx="1"/>
          </p:nvPr>
        </p:nvSpPr>
        <p:spPr/>
        <p:txBody>
          <a:bodyPr/>
          <a:lstStyle/>
          <a:p>
            <a:endParaRPr lang="en-DE"/>
          </a:p>
        </p:txBody>
      </p:sp>
      <p:pic>
        <p:nvPicPr>
          <p:cNvPr id="4" name="Content Placeholder 4" descr="A screenshot of a cell phone&#10;&#10;Description automatically generated">
            <a:extLst>
              <a:ext uri="{FF2B5EF4-FFF2-40B4-BE49-F238E27FC236}">
                <a16:creationId xmlns:a16="http://schemas.microsoft.com/office/drawing/2014/main" id="{69D6258F-05C5-C94D-94A9-E46E191496D1}"/>
              </a:ext>
            </a:extLst>
          </p:cNvPr>
          <p:cNvPicPr>
            <a:picLocks noChangeAspect="1"/>
          </p:cNvPicPr>
          <p:nvPr/>
        </p:nvPicPr>
        <p:blipFill rotWithShape="1">
          <a:blip r:embed="rId2"/>
          <a:srcRect l="-202" t="10152" r="42630" b="-2766"/>
          <a:stretch/>
        </p:blipFill>
        <p:spPr>
          <a:xfrm>
            <a:off x="811336" y="1139023"/>
            <a:ext cx="10542464" cy="4579953"/>
          </a:xfrm>
          <a:prstGeom prst="rect">
            <a:avLst/>
          </a:prstGeom>
        </p:spPr>
      </p:pic>
    </p:spTree>
    <p:extLst>
      <p:ext uri="{BB962C8B-B14F-4D97-AF65-F5344CB8AC3E}">
        <p14:creationId xmlns:p14="http://schemas.microsoft.com/office/powerpoint/2010/main" val="189173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9107-241A-6A4A-ACBC-BD800C6A5F1F}"/>
              </a:ext>
            </a:extLst>
          </p:cNvPr>
          <p:cNvSpPr>
            <a:spLocks noGrp="1"/>
          </p:cNvSpPr>
          <p:nvPr>
            <p:ph type="title"/>
          </p:nvPr>
        </p:nvSpPr>
        <p:spPr/>
        <p:txBody>
          <a:bodyPr/>
          <a:lstStyle/>
          <a:p>
            <a:r>
              <a:rPr lang="en-DE" dirty="0"/>
              <a:t>CB’s tracker of green recovery plans</a:t>
            </a:r>
          </a:p>
        </p:txBody>
      </p:sp>
      <p:graphicFrame>
        <p:nvGraphicFramePr>
          <p:cNvPr id="4" name="Content Placeholder 3">
            <a:extLst>
              <a:ext uri="{FF2B5EF4-FFF2-40B4-BE49-F238E27FC236}">
                <a16:creationId xmlns:a16="http://schemas.microsoft.com/office/drawing/2014/main" id="{F0ADC442-A492-B24C-992E-BE69E900DE6D}"/>
              </a:ext>
            </a:extLst>
          </p:cNvPr>
          <p:cNvGraphicFramePr>
            <a:graphicFrameLocks noGrp="1"/>
          </p:cNvGraphicFramePr>
          <p:nvPr>
            <p:ph idx="1"/>
            <p:extLst>
              <p:ext uri="{D42A27DB-BD31-4B8C-83A1-F6EECF244321}">
                <p14:modId xmlns:p14="http://schemas.microsoft.com/office/powerpoint/2010/main" val="1988077355"/>
              </p:ext>
            </p:extLst>
          </p:nvPr>
        </p:nvGraphicFramePr>
        <p:xfrm>
          <a:off x="542260" y="1690688"/>
          <a:ext cx="11207155" cy="3977271"/>
        </p:xfrm>
        <a:graphic>
          <a:graphicData uri="http://schemas.openxmlformats.org/drawingml/2006/table">
            <a:tbl>
              <a:tblPr firstRow="1">
                <a:tableStyleId>{5C22544A-7EE6-4342-B048-85BDC9FD1C3A}</a:tableStyleId>
              </a:tblPr>
              <a:tblGrid>
                <a:gridCol w="1390113">
                  <a:extLst>
                    <a:ext uri="{9D8B030D-6E8A-4147-A177-3AD203B41FA5}">
                      <a16:colId xmlns:a16="http://schemas.microsoft.com/office/drawing/2014/main" val="2685306111"/>
                    </a:ext>
                  </a:extLst>
                </a:gridCol>
                <a:gridCol w="2532711">
                  <a:extLst>
                    <a:ext uri="{9D8B030D-6E8A-4147-A177-3AD203B41FA5}">
                      <a16:colId xmlns:a16="http://schemas.microsoft.com/office/drawing/2014/main" val="2123778143"/>
                    </a:ext>
                  </a:extLst>
                </a:gridCol>
                <a:gridCol w="7284331">
                  <a:extLst>
                    <a:ext uri="{9D8B030D-6E8A-4147-A177-3AD203B41FA5}">
                      <a16:colId xmlns:a16="http://schemas.microsoft.com/office/drawing/2014/main" val="4198209665"/>
                    </a:ext>
                  </a:extLst>
                </a:gridCol>
              </a:tblGrid>
              <a:tr h="143313">
                <a:tc>
                  <a:txBody>
                    <a:bodyPr/>
                    <a:lstStyle/>
                    <a:p>
                      <a:pPr algn="l" fontAlgn="b"/>
                      <a:r>
                        <a:rPr lang="en-GB" sz="1400" b="1" u="none" strike="noStrike" dirty="0">
                          <a:effectLst/>
                        </a:rPr>
                        <a:t>Country</a:t>
                      </a:r>
                      <a:endParaRPr lang="en-GB" sz="1400" b="1"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GB" sz="1400" u="none" strike="noStrike" dirty="0">
                          <a:effectLst/>
                        </a:rPr>
                        <a:t>Amount (USD billion)</a:t>
                      </a:r>
                      <a:endParaRPr lang="en-GB" sz="14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GB" sz="1400" u="none" strike="noStrike" dirty="0">
                          <a:effectLst/>
                        </a:rPr>
                        <a:t>Purpose</a:t>
                      </a:r>
                      <a:endParaRPr lang="en-GB" sz="14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863306337"/>
                  </a:ext>
                </a:extLst>
              </a:tr>
              <a:tr h="226731">
                <a:tc>
                  <a:txBody>
                    <a:bodyPr/>
                    <a:lstStyle/>
                    <a:p>
                      <a:pPr algn="l" fontAlgn="b"/>
                      <a:r>
                        <a:rPr lang="en-GB" sz="1400" u="none" strike="noStrike">
                          <a:effectLst/>
                        </a:rPr>
                        <a:t>China</a:t>
                      </a:r>
                      <a:endParaRPr lang="en-GB" sz="1400" b="0" i="0" u="none" strike="noStrike">
                        <a:solidFill>
                          <a:srgbClr val="000000"/>
                        </a:solidFill>
                        <a:effectLst/>
                        <a:latin typeface="Arial" panose="020B0604020202020204" pitchFamily="34" charset="0"/>
                      </a:endParaRPr>
                    </a:p>
                  </a:txBody>
                  <a:tcPr marL="0" marR="0" marT="0" marB="0" anchor="b"/>
                </a:tc>
                <a:tc>
                  <a:txBody>
                    <a:bodyPr/>
                    <a:lstStyle/>
                    <a:p>
                      <a:pPr algn="ctr" fontAlgn="b"/>
                      <a:r>
                        <a:rPr lang="en-DE" sz="1400" u="none" strike="noStrike" dirty="0">
                          <a:effectLst/>
                        </a:rPr>
                        <a:t>1.43</a:t>
                      </a:r>
                      <a:endParaRPr lang="en-DE" sz="14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GB" sz="1400" u="none" strike="noStrike" dirty="0">
                          <a:effectLst/>
                        </a:rPr>
                        <a:t>Transport/electric vehicles</a:t>
                      </a:r>
                      <a:endParaRPr lang="en-GB" sz="14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608724034"/>
                  </a:ext>
                </a:extLst>
              </a:tr>
              <a:tr h="340096">
                <a:tc>
                  <a:txBody>
                    <a:bodyPr/>
                    <a:lstStyle/>
                    <a:p>
                      <a:pPr algn="l" fontAlgn="b"/>
                      <a:r>
                        <a:rPr lang="en-GB" sz="1400" u="none" strike="noStrike">
                          <a:effectLst/>
                        </a:rPr>
                        <a:t>Denmark</a:t>
                      </a:r>
                      <a:endParaRPr lang="en-GB" sz="1400" b="0" i="0" u="none" strike="noStrike">
                        <a:solidFill>
                          <a:srgbClr val="000000"/>
                        </a:solidFill>
                        <a:effectLst/>
                        <a:latin typeface="Arial" panose="020B0604020202020204" pitchFamily="34" charset="0"/>
                      </a:endParaRPr>
                    </a:p>
                  </a:txBody>
                  <a:tcPr marL="0" marR="0" marT="0" marB="0" anchor="b"/>
                </a:tc>
                <a:tc>
                  <a:txBody>
                    <a:bodyPr/>
                    <a:lstStyle/>
                    <a:p>
                      <a:pPr algn="ctr" fontAlgn="b"/>
                      <a:r>
                        <a:rPr lang="en-DE" sz="1400" u="none" strike="noStrike" dirty="0">
                          <a:effectLst/>
                        </a:rPr>
                        <a:t>5.23</a:t>
                      </a:r>
                      <a:endParaRPr lang="en-DE" sz="14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GB" sz="1400" u="none" strike="noStrike" dirty="0">
                          <a:effectLst/>
                        </a:rPr>
                        <a:t>Largest share to energy efficiency (home insulation)</a:t>
                      </a:r>
                      <a:endParaRPr lang="en-GB" sz="14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036425325"/>
                  </a:ext>
                </a:extLst>
              </a:tr>
              <a:tr h="680193">
                <a:tc>
                  <a:txBody>
                    <a:bodyPr/>
                    <a:lstStyle/>
                    <a:p>
                      <a:pPr algn="l" fontAlgn="b"/>
                      <a:r>
                        <a:rPr lang="en-GB" sz="1400" u="none" strike="noStrike">
                          <a:effectLst/>
                        </a:rPr>
                        <a:t>European Union</a:t>
                      </a:r>
                      <a:endParaRPr lang="en-GB" sz="1400" b="0" i="0" u="none" strike="noStrike">
                        <a:solidFill>
                          <a:srgbClr val="000000"/>
                        </a:solidFill>
                        <a:effectLst/>
                        <a:latin typeface="Arial" panose="020B0604020202020204" pitchFamily="34" charset="0"/>
                      </a:endParaRPr>
                    </a:p>
                  </a:txBody>
                  <a:tcPr marL="0" marR="0" marT="0" marB="0" anchor="b"/>
                </a:tc>
                <a:tc>
                  <a:txBody>
                    <a:bodyPr/>
                    <a:lstStyle/>
                    <a:p>
                      <a:pPr algn="ctr" fontAlgn="b"/>
                      <a:r>
                        <a:rPr lang="en-DE" sz="1400" u="none" strike="noStrike" dirty="0">
                          <a:effectLst/>
                        </a:rPr>
                        <a:t>77.92</a:t>
                      </a:r>
                      <a:endParaRPr lang="en-DE" sz="14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GB" sz="1400" b="1" u="none" strike="noStrike" dirty="0">
                          <a:effectLst/>
                        </a:rPr>
                        <a:t>Largest share to "green jobs" </a:t>
                      </a:r>
                      <a:r>
                        <a:rPr lang="en-GB" sz="1400" u="none" strike="noStrike" dirty="0">
                          <a:effectLst/>
                        </a:rPr>
                        <a:t>(almost 50 bn); then agriculture (17 bn); then industry (11 bn)</a:t>
                      </a:r>
                      <a:endParaRPr lang="en-GB" sz="14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80708739"/>
                  </a:ext>
                </a:extLst>
              </a:tr>
              <a:tr h="906923">
                <a:tc>
                  <a:txBody>
                    <a:bodyPr/>
                    <a:lstStyle/>
                    <a:p>
                      <a:pPr algn="l" fontAlgn="b"/>
                      <a:r>
                        <a:rPr lang="en-GB" sz="1400" u="none" strike="noStrike">
                          <a:effectLst/>
                        </a:rPr>
                        <a:t>Germany</a:t>
                      </a:r>
                      <a:endParaRPr lang="en-GB" sz="1400" b="0" i="0" u="none" strike="noStrike">
                        <a:solidFill>
                          <a:srgbClr val="000000"/>
                        </a:solidFill>
                        <a:effectLst/>
                        <a:latin typeface="Arial" panose="020B0604020202020204" pitchFamily="34" charset="0"/>
                      </a:endParaRPr>
                    </a:p>
                  </a:txBody>
                  <a:tcPr marL="0" marR="0" marT="0" marB="0" anchor="b"/>
                </a:tc>
                <a:tc>
                  <a:txBody>
                    <a:bodyPr/>
                    <a:lstStyle/>
                    <a:p>
                      <a:pPr algn="ctr" fontAlgn="b"/>
                      <a:r>
                        <a:rPr lang="en-DE" sz="1400" u="none" strike="noStrike" dirty="0">
                          <a:effectLst/>
                        </a:rPr>
                        <a:t>48.38</a:t>
                      </a:r>
                      <a:endParaRPr lang="en-DE" sz="14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GB" sz="1400" u="none" strike="noStrike" dirty="0">
                          <a:effectLst/>
                        </a:rPr>
                        <a:t>Very detailed; </a:t>
                      </a:r>
                      <a:r>
                        <a:rPr lang="en-GB" sz="1400" b="1" u="none" strike="noStrike" dirty="0">
                          <a:effectLst/>
                        </a:rPr>
                        <a:t>largest share goes to cutting the levy on renewable energy </a:t>
                      </a:r>
                      <a:r>
                        <a:rPr lang="en-GB" sz="1400" u="none" strike="noStrike" dirty="0">
                          <a:effectLst/>
                        </a:rPr>
                        <a:t>(12 bn);then to hydrogen (7 bn); then to public transport (&gt;5 bn)</a:t>
                      </a:r>
                      <a:endParaRPr lang="en-GB" sz="14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665782065"/>
                  </a:ext>
                </a:extLst>
              </a:tr>
              <a:tr h="262954">
                <a:tc>
                  <a:txBody>
                    <a:bodyPr/>
                    <a:lstStyle/>
                    <a:p>
                      <a:pPr algn="l" fontAlgn="b"/>
                      <a:r>
                        <a:rPr lang="en-GB" sz="1400" u="none" strike="noStrike">
                          <a:effectLst/>
                        </a:rPr>
                        <a:t>India</a:t>
                      </a:r>
                      <a:endParaRPr lang="en-GB" sz="1400" b="0" i="0" u="none" strike="noStrike">
                        <a:solidFill>
                          <a:srgbClr val="000000"/>
                        </a:solidFill>
                        <a:effectLst/>
                        <a:latin typeface="Arial" panose="020B0604020202020204" pitchFamily="34" charset="0"/>
                      </a:endParaRPr>
                    </a:p>
                  </a:txBody>
                  <a:tcPr marL="0" marR="0" marT="0" marB="0" anchor="b"/>
                </a:tc>
                <a:tc>
                  <a:txBody>
                    <a:bodyPr/>
                    <a:lstStyle/>
                    <a:p>
                      <a:pPr algn="ctr" fontAlgn="b"/>
                      <a:r>
                        <a:rPr lang="en-DE" sz="1400" u="none" strike="noStrike" dirty="0">
                          <a:effectLst/>
                        </a:rPr>
                        <a:t>0.8</a:t>
                      </a:r>
                      <a:endParaRPr lang="en-DE" sz="14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GB" sz="1400" u="none" strike="noStrike" dirty="0">
                          <a:effectLst/>
                        </a:rPr>
                        <a:t>Trees</a:t>
                      </a:r>
                      <a:endParaRPr lang="en-GB" sz="14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766902613"/>
                  </a:ext>
                </a:extLst>
              </a:tr>
              <a:tr h="453461">
                <a:tc>
                  <a:txBody>
                    <a:bodyPr/>
                    <a:lstStyle/>
                    <a:p>
                      <a:pPr algn="l" fontAlgn="b"/>
                      <a:r>
                        <a:rPr lang="en-GB" sz="1400" u="none" strike="noStrike">
                          <a:effectLst/>
                        </a:rPr>
                        <a:t>South Korea</a:t>
                      </a:r>
                      <a:endParaRPr lang="en-GB" sz="1400" b="0" i="0" u="none" strike="noStrike">
                        <a:solidFill>
                          <a:srgbClr val="000000"/>
                        </a:solidFill>
                        <a:effectLst/>
                        <a:latin typeface="Arial" panose="020B0604020202020204" pitchFamily="34" charset="0"/>
                      </a:endParaRPr>
                    </a:p>
                  </a:txBody>
                  <a:tcPr marL="0" marR="0" marT="0" marB="0" anchor="b"/>
                </a:tc>
                <a:tc>
                  <a:txBody>
                    <a:bodyPr/>
                    <a:lstStyle/>
                    <a:p>
                      <a:pPr algn="ctr" fontAlgn="b"/>
                      <a:r>
                        <a:rPr lang="en-DE" sz="1400" u="none" strike="noStrike" dirty="0">
                          <a:effectLst/>
                        </a:rPr>
                        <a:t>10.75</a:t>
                      </a:r>
                      <a:endParaRPr lang="en-DE" sz="14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GB" sz="1400" u="none" strike="noStrike" dirty="0">
                          <a:effectLst/>
                        </a:rPr>
                        <a:t>Infrastructure; renewables/hydrogen; industry generally</a:t>
                      </a:r>
                      <a:endParaRPr lang="en-GB" sz="14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590876239"/>
                  </a:ext>
                </a:extLst>
              </a:tr>
              <a:tr h="680193">
                <a:tc>
                  <a:txBody>
                    <a:bodyPr/>
                    <a:lstStyle/>
                    <a:p>
                      <a:pPr algn="l" fontAlgn="b"/>
                      <a:r>
                        <a:rPr lang="en-GB" sz="1400" u="none" strike="noStrike">
                          <a:effectLst/>
                        </a:rPr>
                        <a:t>United Kingdom</a:t>
                      </a:r>
                      <a:endParaRPr lang="en-GB" sz="1400" b="0" i="0" u="none" strike="noStrike">
                        <a:solidFill>
                          <a:srgbClr val="000000"/>
                        </a:solidFill>
                        <a:effectLst/>
                        <a:latin typeface="Arial" panose="020B0604020202020204" pitchFamily="34" charset="0"/>
                      </a:endParaRPr>
                    </a:p>
                  </a:txBody>
                  <a:tcPr marL="0" marR="0" marT="0" marB="0" anchor="b"/>
                </a:tc>
                <a:tc>
                  <a:txBody>
                    <a:bodyPr/>
                    <a:lstStyle/>
                    <a:p>
                      <a:pPr algn="ctr" fontAlgn="b"/>
                      <a:r>
                        <a:rPr lang="en-DE" sz="1400" u="none" strike="noStrike" dirty="0">
                          <a:effectLst/>
                        </a:rPr>
                        <a:t>3.8</a:t>
                      </a:r>
                      <a:endParaRPr lang="en-DE" sz="14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r>
                        <a:rPr lang="en-GB" sz="1400" u="none" strike="noStrike" dirty="0">
                          <a:effectLst/>
                        </a:rPr>
                        <a:t>Majority for energy efficiency (home insulation); some funds for steel, automotive and negative emissions</a:t>
                      </a:r>
                      <a:endParaRPr lang="en-GB" sz="14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935343188"/>
                  </a:ext>
                </a:extLst>
              </a:tr>
              <a:tr h="143313">
                <a:tc>
                  <a:txBody>
                    <a:bodyPr/>
                    <a:lstStyle/>
                    <a:p>
                      <a:pPr algn="l" fontAlgn="b"/>
                      <a:r>
                        <a:rPr lang="en-GB" sz="1400" u="none" strike="noStrike" dirty="0">
                          <a:effectLst/>
                        </a:rPr>
                        <a:t>TOTAL</a:t>
                      </a:r>
                      <a:endParaRPr lang="en-GB" sz="1400" b="0" i="0" u="none" strike="noStrike" dirty="0">
                        <a:solidFill>
                          <a:srgbClr val="000000"/>
                        </a:solidFill>
                        <a:effectLst/>
                        <a:latin typeface="Arial" panose="020B0604020202020204" pitchFamily="34" charset="0"/>
                      </a:endParaRPr>
                    </a:p>
                  </a:txBody>
                  <a:tcPr marL="0" marR="0" marT="0" marB="0" anchor="b"/>
                </a:tc>
                <a:tc>
                  <a:txBody>
                    <a:bodyPr/>
                    <a:lstStyle/>
                    <a:p>
                      <a:pPr algn="ctr" fontAlgn="b"/>
                      <a:r>
                        <a:rPr lang="en-DE" sz="1400" u="none" strike="noStrike" dirty="0">
                          <a:effectLst/>
                        </a:rPr>
                        <a:t>148.31</a:t>
                      </a:r>
                      <a:endParaRPr lang="en-DE" sz="1400" b="0" i="0" u="none" strike="noStrike" dirty="0">
                        <a:solidFill>
                          <a:srgbClr val="000000"/>
                        </a:solidFill>
                        <a:effectLst/>
                        <a:latin typeface="Arial" panose="020B0604020202020204" pitchFamily="34" charset="0"/>
                      </a:endParaRPr>
                    </a:p>
                  </a:txBody>
                  <a:tcPr marL="0" marR="0" marT="0" marB="0" anchor="b"/>
                </a:tc>
                <a:tc>
                  <a:txBody>
                    <a:bodyPr/>
                    <a:lstStyle/>
                    <a:p>
                      <a:pPr algn="l" fontAlgn="b"/>
                      <a:endParaRPr lang="en-DE" sz="14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57751737"/>
                  </a:ext>
                </a:extLst>
              </a:tr>
            </a:tbl>
          </a:graphicData>
        </a:graphic>
      </p:graphicFrame>
    </p:spTree>
    <p:extLst>
      <p:ext uri="{BB962C8B-B14F-4D97-AF65-F5344CB8AC3E}">
        <p14:creationId xmlns:p14="http://schemas.microsoft.com/office/powerpoint/2010/main" val="237259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2881</TotalTime>
  <Words>690</Words>
  <Application>Microsoft Macintosh PowerPoint</Application>
  <PresentationFormat>Widescreen</PresentationFormat>
  <Paragraphs>99</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Post-COVID-19 recovery stimulus dwarfs near-term climate change investment needs</vt:lpstr>
      <vt:lpstr>Narrative</vt:lpstr>
      <vt:lpstr>Numbers</vt:lpstr>
      <vt:lpstr>Updates on global numbers</vt:lpstr>
      <vt:lpstr>PowerPoint Presentation</vt:lpstr>
      <vt:lpstr>Current classification</vt:lpstr>
      <vt:lpstr>The IMF has their own Excel sheet now</vt:lpstr>
      <vt:lpstr>PowerPoint Presentation</vt:lpstr>
      <vt:lpstr>CB’s tracker of green recovery plans</vt:lpstr>
      <vt:lpstr>PowerPoint Presentation</vt:lpstr>
      <vt:lpstr>PowerPoint Presentation</vt:lpstr>
      <vt:lpstr>PowerPoint Presentation</vt:lpstr>
      <vt:lpstr>Comparison with the GFC</vt:lpstr>
      <vt:lpstr>Comparison with the GFC</vt:lpstr>
      <vt:lpstr>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Marina Andrijevic</dc:creator>
  <cp:lastModifiedBy>Marina Andrijevic</cp:lastModifiedBy>
  <cp:revision>23</cp:revision>
  <dcterms:created xsi:type="dcterms:W3CDTF">2020-07-11T07:00:19Z</dcterms:created>
  <dcterms:modified xsi:type="dcterms:W3CDTF">2020-07-13T20:15:29Z</dcterms:modified>
</cp:coreProperties>
</file>