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3"/>
  </p:notesMasterIdLst>
  <p:sldIdLst>
    <p:sldId id="268" r:id="rId2"/>
    <p:sldId id="407" r:id="rId3"/>
    <p:sldId id="488" r:id="rId4"/>
    <p:sldId id="487" r:id="rId5"/>
    <p:sldId id="486" r:id="rId6"/>
    <p:sldId id="491" r:id="rId7"/>
    <p:sldId id="484" r:id="rId8"/>
    <p:sldId id="485" r:id="rId9"/>
    <p:sldId id="490" r:id="rId10"/>
    <p:sldId id="492" r:id="rId11"/>
    <p:sldId id="493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86BEA6-F42C-4DC6-B60E-26D057E7DE9D}">
  <a:tblStyle styleId="{9386BEA6-F42C-4DC6-B60E-26D057E7DE9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8E8"/>
          </a:solidFill>
        </a:fill>
      </a:tcStyle>
    </a:wholeTbl>
    <a:band1H>
      <a:tcTxStyle/>
      <a:tcStyle>
        <a:tcBdr/>
        <a:fill>
          <a:solidFill>
            <a:srgbClr val="E8CF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F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90556B-7B0E-4B2B-BE8D-ADC6355D8D4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5E0569D-32B2-4F5C-A15C-69209BFA236A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56" autoAdjust="0"/>
  </p:normalViewPr>
  <p:slideViewPr>
    <p:cSldViewPr snapToGrid="0">
      <p:cViewPr varScale="1">
        <p:scale>
          <a:sx n="76" d="100"/>
          <a:sy n="76" d="100"/>
        </p:scale>
        <p:origin x="10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GB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5832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493317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3124200" y="493317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6553200" y="493317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2602384" y="3147814"/>
            <a:ext cx="4680520" cy="115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24" name="Google Shape;24;p2" descr="S:\F15015_Copernicus\3_Work\330_Work-in-process\SC4_BackgroundMat\PPT\item Copernicus\Icon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52536" y="1200704"/>
            <a:ext cx="3240360" cy="271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552" y="4680600"/>
            <a:ext cx="769228" cy="280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 descr="S:\F15015_Copernicus\3_Work\330_Work-in-process\SC4_BackgroundMat\PPT\item Copernicus\logo-ce-horizontal-en-negatif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8036" y="4650008"/>
            <a:ext cx="1145581" cy="300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2"/>
          <p:cNvPicPr preferRelativeResize="0"/>
          <p:nvPr/>
        </p:nvPicPr>
        <p:blipFill rotWithShape="1">
          <a:blip r:embed="rId5">
            <a:alphaModFix/>
          </a:blip>
          <a:srcRect t="-217"/>
          <a:stretch/>
        </p:blipFill>
        <p:spPr>
          <a:xfrm>
            <a:off x="7291387" y="-11268"/>
            <a:ext cx="1852613" cy="516161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"/>
          <p:cNvSpPr txBox="1"/>
          <p:nvPr/>
        </p:nvSpPr>
        <p:spPr>
          <a:xfrm>
            <a:off x="621854" y="3536429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Climate Change</a:t>
            </a: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71800" y="4811834"/>
            <a:ext cx="823500" cy="1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0" y="-8194"/>
            <a:ext cx="2323579" cy="5195022"/>
            <a:chOff x="-2988840" y="-681190"/>
            <a:chExt cx="2323579" cy="5195022"/>
          </a:xfrm>
        </p:grpSpPr>
        <p:pic>
          <p:nvPicPr>
            <p:cNvPr id="72" name="Google Shape;72;p6" descr="S:\F15015_Copernicus\3_Work\330_Work-in-process\SC4_BackgroundMat\Visual_ID\Photos\Climate_change_ThinkstockPhotos-147656737.jpg"/>
            <p:cNvPicPr preferRelativeResize="0"/>
            <p:nvPr/>
          </p:nvPicPr>
          <p:blipFill rotWithShape="1">
            <a:blip r:embed="rId2">
              <a:alphaModFix/>
            </a:blip>
            <a:srcRect b="-68"/>
            <a:stretch/>
          </p:blipFill>
          <p:spPr>
            <a:xfrm>
              <a:off x="-2988840" y="-668610"/>
              <a:ext cx="2323578" cy="51810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Google Shape;73;p6"/>
            <p:cNvSpPr/>
            <p:nvPr/>
          </p:nvSpPr>
          <p:spPr>
            <a:xfrm>
              <a:off x="-2978397" y="-681190"/>
              <a:ext cx="2313136" cy="5184799"/>
            </a:xfrm>
            <a:prstGeom prst="rect">
              <a:avLst/>
            </a:prstGeom>
            <a:gradFill>
              <a:gsLst>
                <a:gs pos="0">
                  <a:srgbClr val="97B4E4">
                    <a:alpha val="0"/>
                  </a:srgbClr>
                </a:gs>
                <a:gs pos="64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-2988840" y="-667227"/>
              <a:ext cx="2323578" cy="5181059"/>
            </a:xfrm>
            <a:prstGeom prst="rect">
              <a:avLst/>
            </a:prstGeom>
            <a:solidFill>
              <a:schemeClr val="lt1">
                <a:alpha val="4784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" name="Google Shape;75;p6"/>
          <p:cNvSpPr txBox="1">
            <a:spLocks noGrp="1"/>
          </p:cNvSpPr>
          <p:nvPr>
            <p:ph type="dt" idx="10"/>
          </p:nvPr>
        </p:nvSpPr>
        <p:spPr>
          <a:xfrm>
            <a:off x="457200" y="493317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"/>
          <p:cNvSpPr txBox="1">
            <a:spLocks noGrp="1"/>
          </p:cNvSpPr>
          <p:nvPr>
            <p:ph type="ftr" idx="11"/>
          </p:nvPr>
        </p:nvSpPr>
        <p:spPr>
          <a:xfrm>
            <a:off x="3124200" y="493317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"/>
          <p:cNvSpPr txBox="1">
            <a:spLocks noGrp="1"/>
          </p:cNvSpPr>
          <p:nvPr>
            <p:ph type="sldNum" idx="12"/>
          </p:nvPr>
        </p:nvSpPr>
        <p:spPr>
          <a:xfrm>
            <a:off x="6553200" y="493317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sp>
        <p:nvSpPr>
          <p:cNvPr id="78" name="Google Shape;78;p6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096" cy="277539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9" name="Google Shape;79;p6"/>
          <p:cNvGrpSpPr/>
          <p:nvPr/>
        </p:nvGrpSpPr>
        <p:grpSpPr>
          <a:xfrm>
            <a:off x="107504" y="20834"/>
            <a:ext cx="878633" cy="4929617"/>
            <a:chOff x="164975" y="20834"/>
            <a:chExt cx="878633" cy="4929617"/>
          </a:xfrm>
        </p:grpSpPr>
        <p:cxnSp>
          <p:nvCxnSpPr>
            <p:cNvPr id="80" name="Google Shape;80;p6"/>
            <p:cNvCxnSpPr/>
            <p:nvPr/>
          </p:nvCxnSpPr>
          <p:spPr>
            <a:xfrm>
              <a:off x="503610" y="1062019"/>
              <a:ext cx="0" cy="3888432"/>
            </a:xfrm>
            <a:prstGeom prst="straightConnector1">
              <a:avLst/>
            </a:prstGeom>
            <a:noFill/>
            <a:ln w="31750" cap="flat" cmpd="sng">
              <a:solidFill>
                <a:srgbClr val="941333">
                  <a:alpha val="80784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1" name="Google Shape;81;p6"/>
            <p:cNvSpPr txBox="1"/>
            <p:nvPr/>
          </p:nvSpPr>
          <p:spPr>
            <a:xfrm>
              <a:off x="164975" y="614834"/>
              <a:ext cx="878633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b="0">
                  <a:solidFill>
                    <a:srgbClr val="941333"/>
                  </a:solidFill>
                  <a:latin typeface="Calibri"/>
                  <a:ea typeface="Calibri"/>
                  <a:cs typeface="Calibri"/>
                  <a:sym typeface="Calibri"/>
                </a:rPr>
                <a:t>Climate</a:t>
              </a:r>
              <a:endParaRPr sz="1100" b="0">
                <a:solidFill>
                  <a:srgbClr val="94133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b="0">
                  <a:solidFill>
                    <a:srgbClr val="941333"/>
                  </a:solidFill>
                  <a:latin typeface="Calibri"/>
                  <a:ea typeface="Calibri"/>
                  <a:cs typeface="Calibri"/>
                  <a:sym typeface="Calibri"/>
                </a:rPr>
                <a:t>Change</a:t>
              </a:r>
              <a:endParaRPr sz="1100" b="0">
                <a:solidFill>
                  <a:srgbClr val="94133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2" name="Google Shape;82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>
            <a:spLocks noGrp="1"/>
          </p:cNvSpPr>
          <p:nvPr>
            <p:ph type="body" idx="1"/>
          </p:nvPr>
        </p:nvSpPr>
        <p:spPr>
          <a:xfrm>
            <a:off x="900154" y="627534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body" idx="2"/>
          </p:nvPr>
        </p:nvSpPr>
        <p:spPr>
          <a:xfrm>
            <a:off x="899592" y="1203598"/>
            <a:ext cx="4040188" cy="339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body" idx="3"/>
          </p:nvPr>
        </p:nvSpPr>
        <p:spPr>
          <a:xfrm>
            <a:off x="5087980" y="627534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body" idx="4"/>
          </p:nvPr>
        </p:nvSpPr>
        <p:spPr>
          <a:xfrm>
            <a:off x="5087418" y="1203598"/>
            <a:ext cx="4041775" cy="339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8" name="Google Shape;98;p8"/>
          <p:cNvSpPr txBox="1">
            <a:spLocks noGrp="1"/>
          </p:cNvSpPr>
          <p:nvPr>
            <p:ph type="dt" idx="10"/>
          </p:nvPr>
        </p:nvSpPr>
        <p:spPr>
          <a:xfrm>
            <a:off x="457200" y="493317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8"/>
          <p:cNvSpPr txBox="1">
            <a:spLocks noGrp="1"/>
          </p:cNvSpPr>
          <p:nvPr>
            <p:ph type="ftr" idx="11"/>
          </p:nvPr>
        </p:nvSpPr>
        <p:spPr>
          <a:xfrm>
            <a:off x="3124200" y="493317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sldNum" idx="12"/>
          </p:nvPr>
        </p:nvSpPr>
        <p:spPr>
          <a:xfrm>
            <a:off x="6553200" y="493317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sp>
        <p:nvSpPr>
          <p:cNvPr id="101" name="Google Shape;101;p8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096" cy="277539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2" name="Google Shape;102;p8"/>
          <p:cNvGrpSpPr/>
          <p:nvPr/>
        </p:nvGrpSpPr>
        <p:grpSpPr>
          <a:xfrm>
            <a:off x="107504" y="20834"/>
            <a:ext cx="878633" cy="4929617"/>
            <a:chOff x="164975" y="20834"/>
            <a:chExt cx="878633" cy="4929617"/>
          </a:xfrm>
        </p:grpSpPr>
        <p:cxnSp>
          <p:nvCxnSpPr>
            <p:cNvPr id="103" name="Google Shape;103;p8"/>
            <p:cNvCxnSpPr/>
            <p:nvPr/>
          </p:nvCxnSpPr>
          <p:spPr>
            <a:xfrm>
              <a:off x="503610" y="1062019"/>
              <a:ext cx="0" cy="3888432"/>
            </a:xfrm>
            <a:prstGeom prst="straightConnector1">
              <a:avLst/>
            </a:prstGeom>
            <a:noFill/>
            <a:ln w="31750" cap="flat" cmpd="sng">
              <a:solidFill>
                <a:srgbClr val="941333">
                  <a:alpha val="80784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" name="Google Shape;104;p8"/>
            <p:cNvSpPr txBox="1"/>
            <p:nvPr/>
          </p:nvSpPr>
          <p:spPr>
            <a:xfrm>
              <a:off x="164975" y="614834"/>
              <a:ext cx="878633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b="0">
                  <a:solidFill>
                    <a:srgbClr val="941333"/>
                  </a:solidFill>
                  <a:latin typeface="Calibri"/>
                  <a:ea typeface="Calibri"/>
                  <a:cs typeface="Calibri"/>
                  <a:sym typeface="Calibri"/>
                </a:rPr>
                <a:t>Climate</a:t>
              </a:r>
              <a:endParaRPr sz="1100" b="0">
                <a:solidFill>
                  <a:srgbClr val="94133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b="0">
                  <a:solidFill>
                    <a:srgbClr val="941333"/>
                  </a:solidFill>
                  <a:latin typeface="Calibri"/>
                  <a:ea typeface="Calibri"/>
                  <a:cs typeface="Calibri"/>
                  <a:sym typeface="Calibri"/>
                </a:rPr>
                <a:t>Change</a:t>
              </a:r>
              <a:endParaRPr sz="1100" b="0">
                <a:solidFill>
                  <a:srgbClr val="94133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5" name="Google Shape;105;p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872" y="699542"/>
            <a:ext cx="4038600" cy="38164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872" y="699542"/>
            <a:ext cx="4038600" cy="38164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047-C597-4B34-8FEE-7A0D1EA692A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8E1A-8455-4611-8763-3FA1B747F6B6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67704" y="235007"/>
            <a:ext cx="7819096" cy="277539"/>
          </a:xfrm>
          <a:solidFill>
            <a:srgbClr val="941333"/>
          </a:solidFill>
        </p:spPr>
        <p:txBody>
          <a:bodyPr>
            <a:noAutofit/>
          </a:bodyPr>
          <a:lstStyle>
            <a:lvl1pPr algn="l">
              <a:defRPr sz="1800" b="0" spc="7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07504" y="20834"/>
            <a:ext cx="878633" cy="4929617"/>
            <a:chOff x="164975" y="20834"/>
            <a:chExt cx="878633" cy="4929617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 userDrawn="1"/>
          </p:nvSpPr>
          <p:spPr>
            <a:xfrm>
              <a:off x="164975" y="614834"/>
              <a:ext cx="8786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b="0" dirty="0" err="1">
                  <a:solidFill>
                    <a:srgbClr val="941333"/>
                  </a:solidFill>
                </a:rPr>
                <a:t>Climate</a:t>
              </a:r>
              <a:endParaRPr lang="es-ES" sz="1100" b="0" dirty="0">
                <a:solidFill>
                  <a:srgbClr val="941333"/>
                </a:solidFill>
              </a:endParaRPr>
            </a:p>
            <a:p>
              <a:r>
                <a:rPr lang="es-ES" sz="1100" b="0" dirty="0" err="1">
                  <a:solidFill>
                    <a:srgbClr val="941333"/>
                  </a:solidFill>
                </a:rPr>
                <a:t>Change</a:t>
              </a:r>
              <a:endParaRPr lang="en-US" sz="1100" b="0" dirty="0">
                <a:solidFill>
                  <a:srgbClr val="941333"/>
                </a:solidFill>
              </a:endParaRPr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2551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>
            <a:spLocks noGrp="1"/>
          </p:cNvSpPr>
          <p:nvPr>
            <p:ph type="body" idx="1"/>
          </p:nvPr>
        </p:nvSpPr>
        <p:spPr>
          <a:xfrm>
            <a:off x="942975" y="699542"/>
            <a:ext cx="7743826" cy="3823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dt" idx="10"/>
          </p:nvPr>
        </p:nvSpPr>
        <p:spPr>
          <a:xfrm>
            <a:off x="457200" y="49287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ftr" idx="11"/>
          </p:nvPr>
        </p:nvSpPr>
        <p:spPr>
          <a:xfrm>
            <a:off x="3124200" y="49287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sldNum" idx="12"/>
          </p:nvPr>
        </p:nvSpPr>
        <p:spPr>
          <a:xfrm>
            <a:off x="6553200" y="49287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096" cy="277539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9" name="Google Shape;89;p7"/>
          <p:cNvGrpSpPr/>
          <p:nvPr/>
        </p:nvGrpSpPr>
        <p:grpSpPr>
          <a:xfrm>
            <a:off x="107504" y="20834"/>
            <a:ext cx="878633" cy="4929617"/>
            <a:chOff x="164975" y="20834"/>
            <a:chExt cx="878633" cy="4929617"/>
          </a:xfrm>
        </p:grpSpPr>
        <p:cxnSp>
          <p:nvCxnSpPr>
            <p:cNvPr id="90" name="Google Shape;90;p7"/>
            <p:cNvCxnSpPr/>
            <p:nvPr/>
          </p:nvCxnSpPr>
          <p:spPr>
            <a:xfrm>
              <a:off x="503610" y="1062019"/>
              <a:ext cx="0" cy="3888432"/>
            </a:xfrm>
            <a:prstGeom prst="straightConnector1">
              <a:avLst/>
            </a:prstGeom>
            <a:noFill/>
            <a:ln w="31750" cap="flat" cmpd="sng">
              <a:solidFill>
                <a:srgbClr val="941333">
                  <a:alpha val="80784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" name="Google Shape;91;p7"/>
            <p:cNvSpPr txBox="1"/>
            <p:nvPr/>
          </p:nvSpPr>
          <p:spPr>
            <a:xfrm>
              <a:off x="164975" y="614834"/>
              <a:ext cx="878633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b="0">
                  <a:solidFill>
                    <a:srgbClr val="941333"/>
                  </a:solidFill>
                  <a:latin typeface="Calibri"/>
                  <a:ea typeface="Calibri"/>
                  <a:cs typeface="Calibri"/>
                  <a:sym typeface="Calibri"/>
                </a:rPr>
                <a:t>Climate</a:t>
              </a:r>
              <a:endParaRPr sz="1100" b="0">
                <a:solidFill>
                  <a:srgbClr val="94133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b="0">
                  <a:solidFill>
                    <a:srgbClr val="941333"/>
                  </a:solidFill>
                  <a:latin typeface="Calibri"/>
                  <a:ea typeface="Calibri"/>
                  <a:cs typeface="Calibri"/>
                  <a:sym typeface="Calibri"/>
                </a:rPr>
                <a:t>Change</a:t>
              </a:r>
              <a:endParaRPr sz="1100" b="0">
                <a:solidFill>
                  <a:srgbClr val="94133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2" name="Google Shape;92;p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1623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93317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93317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93317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37247" y="4610263"/>
            <a:ext cx="2037896" cy="40975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/>
          <p:nvPr/>
        </p:nvSpPr>
        <p:spPr>
          <a:xfrm>
            <a:off x="5940152" y="4610776"/>
            <a:ext cx="901141" cy="409245"/>
          </a:xfrm>
          <a:prstGeom prst="rect">
            <a:avLst/>
          </a:prstGeom>
          <a:solidFill>
            <a:srgbClr val="F8F8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04051" y="4746177"/>
            <a:ext cx="823500" cy="141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6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#gid=1601187124"/><Relationship Id="rId3" Type="http://schemas.openxmlformats.org/officeDocument/2006/relationships/image" Target="../media/image10.emf"/><Relationship Id="rId7" Type="http://schemas.openxmlformats.org/officeDocument/2006/relationships/hyperlink" Target="#gid=2089169542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Relationship Id="rId6" Type="http://schemas.openxmlformats.org/officeDocument/2006/relationships/hyperlink" Target="#gid=178427481"/><Relationship Id="rId11" Type="http://schemas.openxmlformats.org/officeDocument/2006/relationships/hyperlink" Target="#gid=1932408027"/><Relationship Id="rId5" Type="http://schemas.openxmlformats.org/officeDocument/2006/relationships/hyperlink" Target="#gid=145568550"/><Relationship Id="rId10" Type="http://schemas.openxmlformats.org/officeDocument/2006/relationships/hyperlink" Target="#gid=1631805679"/><Relationship Id="rId4" Type="http://schemas.openxmlformats.org/officeDocument/2006/relationships/hyperlink" Target="#gid=1238091064"/><Relationship Id="rId9" Type="http://schemas.openxmlformats.org/officeDocument/2006/relationships/hyperlink" Target="#gid=503046673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/>
        </p:nvSpPr>
        <p:spPr>
          <a:xfrm>
            <a:off x="2602384" y="1419622"/>
            <a:ext cx="4201864" cy="288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GB" sz="2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Technical Development regarding Observations in Basque Country and ERA5-Land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5343C-9B69-4E04-B206-CAA23F85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INLAND ZONE</a:t>
            </a:r>
          </a:p>
        </p:txBody>
      </p:sp>
      <p:sp>
        <p:nvSpPr>
          <p:cNvPr id="5" name="Marcador de contenido 10">
            <a:extLst>
              <a:ext uri="{FF2B5EF4-FFF2-40B4-BE49-F238E27FC236}">
                <a16:creationId xmlns:a16="http://schemas.microsoft.com/office/drawing/2014/main" id="{35968857-84C2-4EDB-90FB-8E9766A4DDB0}"/>
              </a:ext>
            </a:extLst>
          </p:cNvPr>
          <p:cNvSpPr txBox="1">
            <a:spLocks/>
          </p:cNvSpPr>
          <p:nvPr/>
        </p:nvSpPr>
        <p:spPr>
          <a:xfrm>
            <a:off x="867704" y="512546"/>
            <a:ext cx="3997911" cy="8350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 err="1"/>
              <a:t>Zumarraga</a:t>
            </a:r>
            <a:endParaRPr lang="en-GB" sz="2400" b="1" dirty="0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3310EF6-81E7-4C4F-8E86-F2AF339E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511" y="3253661"/>
            <a:ext cx="2147398" cy="1194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Elipse 27">
            <a:extLst>
              <a:ext uri="{FF2B5EF4-FFF2-40B4-BE49-F238E27FC236}">
                <a16:creationId xmlns:a16="http://schemas.microsoft.com/office/drawing/2014/main" id="{5585B37E-3E73-48E0-8101-B2BC2707A5C8}"/>
              </a:ext>
            </a:extLst>
          </p:cNvPr>
          <p:cNvSpPr/>
          <p:nvPr/>
        </p:nvSpPr>
        <p:spPr>
          <a:xfrm>
            <a:off x="1409171" y="3850777"/>
            <a:ext cx="1139039" cy="1655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a 18">
                <a:extLst>
                  <a:ext uri="{FF2B5EF4-FFF2-40B4-BE49-F238E27FC236}">
                    <a16:creationId xmlns:a16="http://schemas.microsoft.com/office/drawing/2014/main" id="{9D8E46D3-7E83-4FF9-890F-66DADA5527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3598005"/>
                  </p:ext>
                </p:extLst>
              </p:nvPr>
            </p:nvGraphicFramePr>
            <p:xfrm>
              <a:off x="867704" y="1472440"/>
              <a:ext cx="3259678" cy="10993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948">
                      <a:extLst>
                        <a:ext uri="{9D8B030D-6E8A-4147-A177-3AD203B41FA5}">
                          <a16:colId xmlns:a16="http://schemas.microsoft.com/office/drawing/2014/main" val="2114440767"/>
                        </a:ext>
                      </a:extLst>
                    </a:gridCol>
                    <a:gridCol w="1625730">
                      <a:extLst>
                        <a:ext uri="{9D8B030D-6E8A-4147-A177-3AD203B41FA5}">
                          <a16:colId xmlns:a16="http://schemas.microsoft.com/office/drawing/2014/main" val="3343746476"/>
                        </a:ext>
                      </a:extLst>
                    </a:gridCol>
                  </a:tblGrid>
                  <a:tr h="335281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AEMET Thresholds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ERA5_Land Thresholds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389387"/>
                      </a:ext>
                    </a:extLst>
                  </a:tr>
                  <a:tr h="50495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𝑻𝒎𝒊𝒏</m:t>
                                </m:r>
                                <m:r>
                                  <a:rPr lang="en-GB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𝟕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  &amp; </m:t>
                                </m:r>
                              </m:oMath>
                            </m:oMathPara>
                          </a14:m>
                          <a:endParaRPr lang="es-ES" sz="11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𝑻𝒎</m:t>
                              </m:r>
                              <m:r>
                                <a:rPr lang="es-ES" sz="11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𝐚𝐱</m:t>
                              </m:r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35º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Tmin</a:t>
                          </a: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≥17,2</a:t>
                          </a:r>
                        </a:p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Tmax</a:t>
                          </a: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32,9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5835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a 18">
                <a:extLst>
                  <a:ext uri="{FF2B5EF4-FFF2-40B4-BE49-F238E27FC236}">
                    <a16:creationId xmlns:a16="http://schemas.microsoft.com/office/drawing/2014/main" id="{9D8E46D3-7E83-4FF9-890F-66DADA5527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3598005"/>
                  </p:ext>
                </p:extLst>
              </p:nvPr>
            </p:nvGraphicFramePr>
            <p:xfrm>
              <a:off x="867704" y="1472440"/>
              <a:ext cx="3259678" cy="10993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948">
                      <a:extLst>
                        <a:ext uri="{9D8B030D-6E8A-4147-A177-3AD203B41FA5}">
                          <a16:colId xmlns:a16="http://schemas.microsoft.com/office/drawing/2014/main" val="2114440767"/>
                        </a:ext>
                      </a:extLst>
                    </a:gridCol>
                    <a:gridCol w="1625730">
                      <a:extLst>
                        <a:ext uri="{9D8B030D-6E8A-4147-A177-3AD203B41FA5}">
                          <a16:colId xmlns:a16="http://schemas.microsoft.com/office/drawing/2014/main" val="3343746476"/>
                        </a:ext>
                      </a:extLst>
                    </a:gridCol>
                  </a:tblGrid>
                  <a:tr h="5943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AEMET Thresholds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ERA5_Land Thresholds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389387"/>
                      </a:ext>
                    </a:extLst>
                  </a:tr>
                  <a:tr h="50495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372" t="-119277" r="-100000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101124" t="-119277" r="-749" b="-2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58358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Imagen 10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17C4A8B0-2B76-4C12-B488-E1E933EB8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554" y="579891"/>
            <a:ext cx="4429386" cy="442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08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5343C-9B69-4E04-B206-CAA23F85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Observations versus ERA5-Land</a:t>
            </a:r>
          </a:p>
        </p:txBody>
      </p:sp>
      <p:sp>
        <p:nvSpPr>
          <p:cNvPr id="5" name="Marcador de contenido 10">
            <a:extLst>
              <a:ext uri="{FF2B5EF4-FFF2-40B4-BE49-F238E27FC236}">
                <a16:creationId xmlns:a16="http://schemas.microsoft.com/office/drawing/2014/main" id="{35968857-84C2-4EDB-90FB-8E9766A4DDB0}"/>
              </a:ext>
            </a:extLst>
          </p:cNvPr>
          <p:cNvSpPr txBox="1">
            <a:spLocks/>
          </p:cNvSpPr>
          <p:nvPr/>
        </p:nvSpPr>
        <p:spPr>
          <a:xfrm>
            <a:off x="1001933" y="571269"/>
            <a:ext cx="3997911" cy="8350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Coastal Zone: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a 18">
                <a:extLst>
                  <a:ext uri="{FF2B5EF4-FFF2-40B4-BE49-F238E27FC236}">
                    <a16:creationId xmlns:a16="http://schemas.microsoft.com/office/drawing/2014/main" id="{9D8E46D3-7E83-4FF9-890F-66DADA5527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2842826"/>
                  </p:ext>
                </p:extLst>
              </p:nvPr>
            </p:nvGraphicFramePr>
            <p:xfrm>
              <a:off x="867704" y="1071850"/>
              <a:ext cx="3695485" cy="34772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3897">
                      <a:extLst>
                        <a:ext uri="{9D8B030D-6E8A-4147-A177-3AD203B41FA5}">
                          <a16:colId xmlns:a16="http://schemas.microsoft.com/office/drawing/2014/main" val="1527183324"/>
                        </a:ext>
                      </a:extLst>
                    </a:gridCol>
                    <a:gridCol w="1233897">
                      <a:extLst>
                        <a:ext uri="{9D8B030D-6E8A-4147-A177-3AD203B41FA5}">
                          <a16:colId xmlns:a16="http://schemas.microsoft.com/office/drawing/2014/main" val="2114440767"/>
                        </a:ext>
                      </a:extLst>
                    </a:gridCol>
                    <a:gridCol w="1227691">
                      <a:extLst>
                        <a:ext uri="{9D8B030D-6E8A-4147-A177-3AD203B41FA5}">
                          <a16:colId xmlns:a16="http://schemas.microsoft.com/office/drawing/2014/main" val="3343746476"/>
                        </a:ext>
                      </a:extLst>
                    </a:gridCol>
                  </a:tblGrid>
                  <a:tr h="335281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AEMET Thresholds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ERA5_Land Thresholds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389387"/>
                      </a:ext>
                    </a:extLst>
                  </a:tr>
                  <a:tr h="5765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Donosti-Igeldo</a:t>
                          </a:r>
                          <a:endParaRPr lang="en-GB" sz="1100" b="1" kern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𝑻𝒎𝒊𝒏</m:t>
                                </m:r>
                                <m:r>
                                  <a:rPr lang="en-GB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𝟗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  &amp; </m:t>
                                </m:r>
                              </m:oMath>
                            </m:oMathPara>
                          </a14:m>
                          <a:endParaRPr lang="es-ES" sz="11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𝑻𝒎</m:t>
                              </m:r>
                              <m:r>
                                <a:rPr lang="es-ES" sz="11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𝐚𝐱</m:t>
                              </m:r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30º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Tmin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16,91º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sz="11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Tmax</a:t>
                          </a: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29,08º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0564513"/>
                      </a:ext>
                    </a:extLst>
                  </a:tr>
                  <a:tr h="5765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Hondarribi</a:t>
                          </a:r>
                          <a:endParaRPr lang="en-GB" sz="1100" b="1" kern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𝑻𝒎𝒊𝒏</m:t>
                                </m:r>
                                <m:r>
                                  <a:rPr lang="en-GB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𝟗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  &amp; </m:t>
                                </m:r>
                              </m:oMath>
                            </m:oMathPara>
                          </a14:m>
                          <a:endParaRPr lang="es-ES" sz="11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𝑻𝒎</m:t>
                              </m:r>
                              <m:r>
                                <a:rPr lang="es-ES" sz="11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𝐚𝐱</m:t>
                              </m:r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30º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Tmin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15,65º</a:t>
                          </a:r>
                        </a:p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Tmax</a:t>
                          </a: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27,14º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4927631"/>
                      </a:ext>
                    </a:extLst>
                  </a:tr>
                  <a:tr h="5765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Lekeitio</a:t>
                          </a:r>
                          <a:endParaRPr lang="en-GB" sz="1100" b="1" kern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𝑻𝒎𝒊𝒏</m:t>
                                </m:r>
                                <m:r>
                                  <a:rPr lang="en-GB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𝟗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  &amp; </m:t>
                                </m:r>
                              </m:oMath>
                            </m:oMathPara>
                          </a14:m>
                          <a:endParaRPr lang="es-ES" sz="11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𝑻𝒎</m:t>
                              </m:r>
                              <m:r>
                                <a:rPr lang="es-ES" sz="11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𝐚𝐱</m:t>
                              </m:r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30º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Tmin ≥ 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16,85º</a:t>
                          </a:r>
                        </a:p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Tmax</a:t>
                          </a: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29,44º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583580"/>
                      </a:ext>
                    </a:extLst>
                  </a:tr>
                  <a:tr h="5765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Zumaia</a:t>
                          </a:r>
                          <a:endParaRPr lang="en-GB" sz="1100" b="1" kern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𝑻𝒎𝒊𝒏</m:t>
                                </m:r>
                                <m:r>
                                  <a:rPr lang="en-GB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𝟗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  &amp; </m:t>
                                </m:r>
                              </m:oMath>
                            </m:oMathPara>
                          </a14:m>
                          <a:endParaRPr lang="es-ES" sz="11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𝑻𝒎</m:t>
                              </m:r>
                              <m:r>
                                <a:rPr lang="es-ES" sz="11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𝐚𝐱</m:t>
                              </m:r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30º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Tmin ≥ 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16,88º</a:t>
                          </a:r>
                        </a:p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Tmax</a:t>
                          </a: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28,37º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8695983"/>
                      </a:ext>
                    </a:extLst>
                  </a:tr>
                  <a:tr h="5765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MEDIA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Tmin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16,82º</a:t>
                          </a:r>
                          <a:endParaRPr lang="en-GB" sz="1100" b="1" i="0" u="none" strike="noStrike" kern="1200" cap="none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sz="11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Tmax</a:t>
                          </a: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28,50º</a:t>
                          </a:r>
                          <a:endParaRPr lang="en-GB" sz="1100" b="1" i="0" u="none" strike="noStrike" kern="1200" cap="none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7874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a 18">
                <a:extLst>
                  <a:ext uri="{FF2B5EF4-FFF2-40B4-BE49-F238E27FC236}">
                    <a16:creationId xmlns:a16="http://schemas.microsoft.com/office/drawing/2014/main" id="{9D8E46D3-7E83-4FF9-890F-66DADA5527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2842826"/>
                  </p:ext>
                </p:extLst>
              </p:nvPr>
            </p:nvGraphicFramePr>
            <p:xfrm>
              <a:off x="867704" y="1071850"/>
              <a:ext cx="3695485" cy="34772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3897">
                      <a:extLst>
                        <a:ext uri="{9D8B030D-6E8A-4147-A177-3AD203B41FA5}">
                          <a16:colId xmlns:a16="http://schemas.microsoft.com/office/drawing/2014/main" val="1527183324"/>
                        </a:ext>
                      </a:extLst>
                    </a:gridCol>
                    <a:gridCol w="1233897">
                      <a:extLst>
                        <a:ext uri="{9D8B030D-6E8A-4147-A177-3AD203B41FA5}">
                          <a16:colId xmlns:a16="http://schemas.microsoft.com/office/drawing/2014/main" val="2114440767"/>
                        </a:ext>
                      </a:extLst>
                    </a:gridCol>
                    <a:gridCol w="1227691">
                      <a:extLst>
                        <a:ext uri="{9D8B030D-6E8A-4147-A177-3AD203B41FA5}">
                          <a16:colId xmlns:a16="http://schemas.microsoft.com/office/drawing/2014/main" val="3343746476"/>
                        </a:ext>
                      </a:extLst>
                    </a:gridCol>
                  </a:tblGrid>
                  <a:tr h="5943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AEMET Thresholds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ERA5_Land Thresholds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389387"/>
                      </a:ext>
                    </a:extLst>
                  </a:tr>
                  <a:tr h="5765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Donosti-Igeldo</a:t>
                          </a:r>
                          <a:endParaRPr lang="en-GB" sz="1100" b="1" kern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100990" t="-104211" r="-100990" b="-4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200990" t="-104211" r="-990" b="-40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0564513"/>
                      </a:ext>
                    </a:extLst>
                  </a:tr>
                  <a:tr h="5765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Hondarribi</a:t>
                          </a:r>
                          <a:endParaRPr lang="en-GB" sz="1100" b="1" kern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100990" t="-206383" r="-100990" b="-30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200990" t="-206383" r="-990" b="-3053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4927631"/>
                      </a:ext>
                    </a:extLst>
                  </a:tr>
                  <a:tr h="5765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Lekeitio</a:t>
                          </a:r>
                          <a:endParaRPr lang="en-GB" sz="1100" b="1" kern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100990" t="-303158" r="-100990" b="-2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200990" t="-303158" r="-990" b="-20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583580"/>
                      </a:ext>
                    </a:extLst>
                  </a:tr>
                  <a:tr h="5765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Zumaia</a:t>
                          </a:r>
                          <a:endParaRPr lang="en-GB" sz="1100" b="1" kern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100990" t="-403158" r="-100990" b="-1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200990" t="-403158" r="-990" b="-10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8695983"/>
                      </a:ext>
                    </a:extLst>
                  </a:tr>
                  <a:tr h="5765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MEDIA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200990" t="-503158" r="-990" b="-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7874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Marcador de contenido 10">
            <a:extLst>
              <a:ext uri="{FF2B5EF4-FFF2-40B4-BE49-F238E27FC236}">
                <a16:creationId xmlns:a16="http://schemas.microsoft.com/office/drawing/2014/main" id="{F4092D6B-DE1D-4870-9A8E-24056B18317D}"/>
              </a:ext>
            </a:extLst>
          </p:cNvPr>
          <p:cNvSpPr txBox="1">
            <a:spLocks/>
          </p:cNvSpPr>
          <p:nvPr/>
        </p:nvSpPr>
        <p:spPr>
          <a:xfrm>
            <a:off x="5221590" y="571269"/>
            <a:ext cx="3997911" cy="8350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Interior Zone: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a 18">
                <a:extLst>
                  <a:ext uri="{FF2B5EF4-FFF2-40B4-BE49-F238E27FC236}">
                    <a16:creationId xmlns:a16="http://schemas.microsoft.com/office/drawing/2014/main" id="{F0C1B5EC-8A5F-4BE4-AAAD-E071088265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5957861"/>
                  </p:ext>
                </p:extLst>
              </p:nvPr>
            </p:nvGraphicFramePr>
            <p:xfrm>
              <a:off x="5125262" y="1071850"/>
              <a:ext cx="3909682" cy="3540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05416">
                      <a:extLst>
                        <a:ext uri="{9D8B030D-6E8A-4147-A177-3AD203B41FA5}">
                          <a16:colId xmlns:a16="http://schemas.microsoft.com/office/drawing/2014/main" val="1527183324"/>
                        </a:ext>
                      </a:extLst>
                    </a:gridCol>
                    <a:gridCol w="1305416">
                      <a:extLst>
                        <a:ext uri="{9D8B030D-6E8A-4147-A177-3AD203B41FA5}">
                          <a16:colId xmlns:a16="http://schemas.microsoft.com/office/drawing/2014/main" val="2114440767"/>
                        </a:ext>
                      </a:extLst>
                    </a:gridCol>
                    <a:gridCol w="1298850">
                      <a:extLst>
                        <a:ext uri="{9D8B030D-6E8A-4147-A177-3AD203B41FA5}">
                          <a16:colId xmlns:a16="http://schemas.microsoft.com/office/drawing/2014/main" val="3343746476"/>
                        </a:ext>
                      </a:extLst>
                    </a:gridCol>
                  </a:tblGrid>
                  <a:tr h="335281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AEMET Thresholds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ERA5_Land Thresholds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389387"/>
                      </a:ext>
                    </a:extLst>
                  </a:tr>
                  <a:tr h="5765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Bilbao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𝑻𝒎𝒊𝒏</m:t>
                                </m:r>
                                <m:r>
                                  <a:rPr lang="en-GB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𝟏𝟕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&amp;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s-ES" sz="11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𝑻𝒎</m:t>
                              </m:r>
                              <m:r>
                                <a:rPr lang="es-ES" sz="11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𝐚𝐱</m:t>
                              </m:r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35º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𝑻𝒎𝒊𝒏</m:t>
                                </m:r>
                                <m:r>
                                  <a:rPr lang="en-GB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lang="es-ES" sz="1100" b="1" i="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𝟏𝟔</m:t>
                                </m:r>
                                <m:r>
                                  <a:rPr lang="es-ES" sz="1100" b="1" i="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ES" sz="1100" b="1" i="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𝟓𝟗</m:t>
                                </m:r>
                                <m:r>
                                  <a:rPr lang="es-ES" sz="1100" b="1" i="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ºº  &amp;  </m:t>
                                </m:r>
                              </m:oMath>
                            </m:oMathPara>
                          </a14:m>
                          <a:endParaRPr lang="es-ES" sz="1100" b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𝑻𝒎</m:t>
                              </m:r>
                              <m:r>
                                <a:rPr lang="es-ES" sz="11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𝐚𝐱</m:t>
                              </m:r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28,7º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583580"/>
                      </a:ext>
                    </a:extLst>
                  </a:tr>
                  <a:tr h="5765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Gueñes</a:t>
                          </a:r>
                          <a:endParaRPr lang="en-GB" sz="1100" b="1" kern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𝑻𝒎𝒊𝒏</m:t>
                                </m:r>
                                <m:r>
                                  <a:rPr lang="en-GB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𝟏𝟕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&amp;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s-ES" sz="11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𝑻𝒎</m:t>
                              </m:r>
                              <m:r>
                                <a:rPr lang="es-ES" sz="11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𝐚𝐱</m:t>
                              </m:r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35º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𝑻𝒎𝒊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𝐧</m:t>
                                </m:r>
                                <m:r>
                                  <a:rPr lang="en-GB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lang="es-ES" sz="1100" b="1" i="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𝟏𝟔</m:t>
                                </m:r>
                                <m:r>
                                  <a:rPr lang="es-ES" sz="1100" b="1" i="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ES" sz="1100" b="1" i="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𝟕</m:t>
                                </m:r>
                                <m:r>
                                  <a:rPr lang="es-ES" sz="1100" b="1" i="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ºº  &amp;  </m:t>
                                </m:r>
                              </m:oMath>
                            </m:oMathPara>
                          </a14:m>
                          <a:endParaRPr lang="es-ES" sz="1100" b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𝑻𝒎</m:t>
                              </m:r>
                              <m:r>
                                <a:rPr lang="es-ES" sz="11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𝐚𝐱</m:t>
                              </m:r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31º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6209356"/>
                      </a:ext>
                    </a:extLst>
                  </a:tr>
                  <a:tr h="5765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Elgoibar</a:t>
                          </a:r>
                          <a:endParaRPr lang="en-GB" sz="1100" b="1" kern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𝑻𝒎𝒊𝒏</m:t>
                                </m:r>
                                <m:r>
                                  <a:rPr lang="en-GB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𝟏𝟕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&amp;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s-ES" sz="11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𝑻𝒎</m:t>
                              </m:r>
                              <m:r>
                                <a:rPr lang="es-ES" sz="11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𝐚𝐱</m:t>
                              </m:r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35º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Tmin ≥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15,8º</a:t>
                          </a:r>
                        </a:p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Tmax</a:t>
                          </a: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33,8º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847003"/>
                      </a:ext>
                    </a:extLst>
                  </a:tr>
                  <a:tr h="5765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Zumarraga</a:t>
                          </a:r>
                          <a:endParaRPr lang="en-GB" sz="1100" b="1" kern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𝑻𝒎𝒊𝒏</m:t>
                                </m:r>
                                <m:r>
                                  <a:rPr lang="en-GB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𝟏𝟕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&amp;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s-ES" sz="11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𝑻𝒎</m:t>
                              </m:r>
                              <m:r>
                                <a:rPr lang="es-ES" sz="11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𝐚𝐱</m:t>
                              </m:r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35º</a:t>
                          </a:r>
                        </a:p>
                        <a:p>
                          <a:pPr marL="0" algn="ctr" defTabSz="914400" rtl="0" eaLnBrk="1" latinLnBrk="0" hangingPunct="1"/>
                          <a:endParaRPr lang="en-GB" sz="1100" b="1" kern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Tmin ≥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17,2º</a:t>
                          </a:r>
                        </a:p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Tmax</a:t>
                          </a: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32,9º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607916"/>
                      </a:ext>
                    </a:extLst>
                  </a:tr>
                  <a:tr h="5765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MEDIA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kern="120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𝑻𝒎𝒊𝒏</m:t>
                                </m:r>
                                <m:r>
                                  <a:rPr lang="en-GB" sz="1100" b="1" kern="120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𝟏𝟕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&amp;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s-ES" sz="1100" b="1" i="0" kern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s-ES" sz="1100" b="1" kern="120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s-ES" sz="1100" b="1" kern="120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𝑻𝒎</m:t>
                              </m:r>
                              <m:r>
                                <a:rPr lang="es-ES" sz="1100" b="1" i="0" kern="120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𝐚𝐱</m:t>
                              </m:r>
                              <m:r>
                                <a:rPr lang="en-GB" sz="1100" b="1" kern="120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35º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Tmin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16,57º</a:t>
                          </a:r>
                          <a:endParaRPr lang="en-GB" sz="1100" b="1" i="0" u="none" strike="noStrike" kern="1200" cap="none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sz="11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Tmax</a:t>
                          </a: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31,6º</a:t>
                          </a:r>
                          <a:endParaRPr lang="en-GB" sz="1100" b="1" i="0" u="none" strike="noStrike" kern="1200" cap="none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90141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a 18">
                <a:extLst>
                  <a:ext uri="{FF2B5EF4-FFF2-40B4-BE49-F238E27FC236}">
                    <a16:creationId xmlns:a16="http://schemas.microsoft.com/office/drawing/2014/main" id="{F0C1B5EC-8A5F-4BE4-AAAD-E071088265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5957861"/>
                  </p:ext>
                </p:extLst>
              </p:nvPr>
            </p:nvGraphicFramePr>
            <p:xfrm>
              <a:off x="5125262" y="1071850"/>
              <a:ext cx="3909682" cy="3540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05416">
                      <a:extLst>
                        <a:ext uri="{9D8B030D-6E8A-4147-A177-3AD203B41FA5}">
                          <a16:colId xmlns:a16="http://schemas.microsoft.com/office/drawing/2014/main" val="1527183324"/>
                        </a:ext>
                      </a:extLst>
                    </a:gridCol>
                    <a:gridCol w="1305416">
                      <a:extLst>
                        <a:ext uri="{9D8B030D-6E8A-4147-A177-3AD203B41FA5}">
                          <a16:colId xmlns:a16="http://schemas.microsoft.com/office/drawing/2014/main" val="2114440767"/>
                        </a:ext>
                      </a:extLst>
                    </a:gridCol>
                    <a:gridCol w="1298850">
                      <a:extLst>
                        <a:ext uri="{9D8B030D-6E8A-4147-A177-3AD203B41FA5}">
                          <a16:colId xmlns:a16="http://schemas.microsoft.com/office/drawing/2014/main" val="3343746476"/>
                        </a:ext>
                      </a:extLst>
                    </a:gridCol>
                  </a:tblGrid>
                  <a:tr h="5943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AEMET Thresholds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ERA5_Land Thresholds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389387"/>
                      </a:ext>
                    </a:extLst>
                  </a:tr>
                  <a:tr h="590487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Bilbao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100935" t="-102062" r="-100935" b="-40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200935" t="-102062" r="-935" b="-4010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583580"/>
                      </a:ext>
                    </a:extLst>
                  </a:tr>
                  <a:tr h="590487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Gueñes</a:t>
                          </a:r>
                          <a:endParaRPr lang="en-GB" sz="1100" b="1" kern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100935" t="-202062" r="-100935" b="-30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200935" t="-202062" r="-935" b="-3010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6209356"/>
                      </a:ext>
                    </a:extLst>
                  </a:tr>
                  <a:tr h="5765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Elgoibar</a:t>
                          </a:r>
                          <a:endParaRPr lang="en-GB" sz="1100" b="1" kern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100935" t="-308421" r="-100935" b="-20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200935" t="-308421" r="-935" b="-2073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847003"/>
                      </a:ext>
                    </a:extLst>
                  </a:tr>
                  <a:tr h="5943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Zumarraga</a:t>
                          </a:r>
                          <a:endParaRPr lang="en-GB" sz="1100" b="1" kern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100935" t="-400000" r="-100935" b="-103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200935" t="-400000" r="-935" b="-1030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607916"/>
                      </a:ext>
                    </a:extLst>
                  </a:tr>
                  <a:tr h="5943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MEDIA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100935" t="-494898" r="-100935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200935" t="-494898" r="-935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90141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3931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E533A5A0-B567-4F9C-B9EE-15AAB0862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7704" y="843558"/>
            <a:ext cx="3761768" cy="3672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Basque Country</a:t>
            </a:r>
          </a:p>
          <a:p>
            <a:pPr marL="0" indent="0">
              <a:buNone/>
            </a:pPr>
            <a:r>
              <a:rPr lang="en-GB" sz="1200" b="1" i="1" dirty="0"/>
              <a:t>Heat wave definition </a:t>
            </a:r>
            <a:r>
              <a:rPr lang="en-GB" sz="1200" i="1" dirty="0"/>
              <a:t>is based on </a:t>
            </a:r>
            <a:r>
              <a:rPr lang="en-GB" sz="1200" i="1" u="sng" dirty="0"/>
              <a:t>thresholds</a:t>
            </a:r>
            <a:r>
              <a:rPr lang="en-GB" sz="1200" i="1" dirty="0"/>
              <a:t> regarding MAXIMUM DAILY TEMPERATURES &amp; MINIMUM DAILY TEMPERATURES  during a </a:t>
            </a:r>
            <a:r>
              <a:rPr lang="en-GB" sz="1200" i="1" u="sng" dirty="0"/>
              <a:t>consecutive period of n days</a:t>
            </a:r>
            <a:r>
              <a:rPr lang="en-GB" sz="1200" i="1" dirty="0"/>
              <a:t>” (see table)</a:t>
            </a:r>
            <a:r>
              <a:rPr lang="es-ES" sz="1200" i="1" dirty="0"/>
              <a:t> (</a:t>
            </a:r>
            <a:r>
              <a:rPr lang="es-ES" sz="1200" i="1" dirty="0" err="1"/>
              <a:t>see</a:t>
            </a:r>
            <a:r>
              <a:rPr lang="es-ES" sz="1200" i="1" dirty="0"/>
              <a:t> table, </a:t>
            </a:r>
            <a:r>
              <a:rPr lang="es-ES" sz="1200" i="1" dirty="0" err="1"/>
              <a:t>according</a:t>
            </a:r>
            <a:r>
              <a:rPr lang="es-ES" sz="1200" i="1" dirty="0"/>
              <a:t> </a:t>
            </a:r>
            <a:r>
              <a:rPr lang="es-ES" sz="1200" i="1" dirty="0" err="1"/>
              <a:t>to</a:t>
            </a:r>
            <a:r>
              <a:rPr lang="es-ES" sz="1200" i="1" dirty="0"/>
              <a:t> </a:t>
            </a:r>
            <a:r>
              <a:rPr lang="es-ES" sz="1200" i="1" dirty="0" err="1"/>
              <a:t>the</a:t>
            </a:r>
            <a:r>
              <a:rPr lang="es-ES" sz="1200" i="1" dirty="0"/>
              <a:t> </a:t>
            </a:r>
            <a:r>
              <a:rPr lang="es-ES" sz="1200" i="1" dirty="0" err="1"/>
              <a:t>different</a:t>
            </a:r>
            <a:r>
              <a:rPr lang="es-ES" sz="1200" i="1" dirty="0"/>
              <a:t> </a:t>
            </a:r>
            <a:r>
              <a:rPr lang="es-ES" sz="1200" i="1" dirty="0" err="1"/>
              <a:t>climatic</a:t>
            </a:r>
            <a:r>
              <a:rPr lang="es-ES" sz="1200" i="1" dirty="0"/>
              <a:t> </a:t>
            </a:r>
            <a:r>
              <a:rPr lang="es-ES" sz="1200" i="1" dirty="0" err="1"/>
              <a:t>zones</a:t>
            </a:r>
            <a:r>
              <a:rPr lang="es-ES" sz="1200" i="1" dirty="0"/>
              <a:t>)</a:t>
            </a:r>
          </a:p>
          <a:p>
            <a:pPr marL="0" indent="0">
              <a:buNone/>
            </a:pPr>
            <a:endParaRPr lang="en-GB" sz="24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417703-3E74-4534-BDEF-6B1622C70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23" r="6892"/>
          <a:stretch/>
        </p:blipFill>
        <p:spPr>
          <a:xfrm>
            <a:off x="1619672" y="2263232"/>
            <a:ext cx="2003432" cy="105073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0A268D71-D3E8-4BBB-BCAB-8CA21A159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704" y="235007"/>
            <a:ext cx="7819096" cy="536543"/>
          </a:xfrm>
        </p:spPr>
        <p:txBody>
          <a:bodyPr/>
          <a:lstStyle/>
          <a:p>
            <a:r>
              <a:rPr lang="en-GB" dirty="0"/>
              <a:t>Heatwaves- </a:t>
            </a:r>
            <a:r>
              <a:rPr lang="en-US" altLang="es-ES" b="1" dirty="0">
                <a:latin typeface="Calibri" panose="020F0502020204030204" pitchFamily="34" charset="0"/>
              </a:rPr>
              <a:t>Alerts and Thresholds definitions </a:t>
            </a:r>
            <a:r>
              <a:rPr lang="en-GB" dirty="0"/>
              <a:t>in </a:t>
            </a:r>
            <a:r>
              <a:rPr lang="en-GB" b="1" dirty="0"/>
              <a:t>Basque Country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DC69D42-176C-4A8D-ACCF-0277B1430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20" y="2676088"/>
            <a:ext cx="4014180" cy="22324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1CA60EF1-70CA-4862-8C94-0E86C80D6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414359"/>
              </p:ext>
            </p:extLst>
          </p:nvPr>
        </p:nvGraphicFramePr>
        <p:xfrm>
          <a:off x="4629472" y="843559"/>
          <a:ext cx="4407023" cy="54343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7155">
                  <a:extLst>
                    <a:ext uri="{9D8B030D-6E8A-4147-A177-3AD203B41FA5}">
                      <a16:colId xmlns:a16="http://schemas.microsoft.com/office/drawing/2014/main" val="3871707265"/>
                    </a:ext>
                  </a:extLst>
                </a:gridCol>
                <a:gridCol w="1053659">
                  <a:extLst>
                    <a:ext uri="{9D8B030D-6E8A-4147-A177-3AD203B41FA5}">
                      <a16:colId xmlns:a16="http://schemas.microsoft.com/office/drawing/2014/main" val="2671955559"/>
                    </a:ext>
                  </a:extLst>
                </a:gridCol>
                <a:gridCol w="1354112">
                  <a:extLst>
                    <a:ext uri="{9D8B030D-6E8A-4147-A177-3AD203B41FA5}">
                      <a16:colId xmlns:a16="http://schemas.microsoft.com/office/drawing/2014/main" val="174897081"/>
                    </a:ext>
                  </a:extLst>
                </a:gridCol>
                <a:gridCol w="710993">
                  <a:extLst>
                    <a:ext uri="{9D8B030D-6E8A-4147-A177-3AD203B41FA5}">
                      <a16:colId xmlns:a16="http://schemas.microsoft.com/office/drawing/2014/main" val="2930180408"/>
                    </a:ext>
                  </a:extLst>
                </a:gridCol>
                <a:gridCol w="661104">
                  <a:extLst>
                    <a:ext uri="{9D8B030D-6E8A-4147-A177-3AD203B41FA5}">
                      <a16:colId xmlns:a16="http://schemas.microsoft.com/office/drawing/2014/main" val="2356572608"/>
                    </a:ext>
                  </a:extLst>
                </a:gridCol>
              </a:tblGrid>
              <a:tr h="1929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Zone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Station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Time serie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LON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LAT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extLst>
                  <a:ext uri="{0D108BD9-81ED-4DB2-BD59-A6C34878D82A}">
                    <a16:rowId xmlns:a16="http://schemas.microsoft.com/office/drawing/2014/main" val="2515780642"/>
                  </a:ext>
                </a:extLst>
              </a:tr>
              <a:tr h="178213">
                <a:tc rowSpan="7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>
                          <a:effectLst/>
                        </a:rPr>
                        <a:t>Coastal</a:t>
                      </a:r>
                      <a:r>
                        <a:rPr lang="es-ES" sz="1100" dirty="0">
                          <a:effectLst/>
                        </a:rPr>
                        <a:t> </a:t>
                      </a:r>
                      <a:r>
                        <a:rPr lang="es-ES" sz="1100" dirty="0" err="1">
                          <a:effectLst/>
                        </a:rPr>
                        <a:t>Zone</a:t>
                      </a:r>
                      <a:endParaRPr lang="es-ES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highlight>
                            <a:srgbClr val="FFFF00"/>
                          </a:highlight>
                        </a:rPr>
                        <a:t>Donostia Igueldo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>
                          <a:effectLst/>
                        </a:rPr>
                        <a:t>from</a:t>
                      </a:r>
                      <a:r>
                        <a:rPr lang="es-ES" sz="1100" dirty="0">
                          <a:effectLst/>
                        </a:rPr>
                        <a:t> 1986 </a:t>
                      </a:r>
                      <a:r>
                        <a:rPr lang="es-ES" sz="1100" dirty="0" err="1">
                          <a:effectLst/>
                        </a:rPr>
                        <a:t>to</a:t>
                      </a:r>
                      <a:r>
                        <a:rPr lang="es-ES" sz="1100" dirty="0">
                          <a:effectLst/>
                        </a:rPr>
                        <a:t> 2016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-2,0409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43,30631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extLst>
                  <a:ext uri="{0D108BD9-81ED-4DB2-BD59-A6C34878D82A}">
                    <a16:rowId xmlns:a16="http://schemas.microsoft.com/office/drawing/2014/main" val="2632416436"/>
                  </a:ext>
                </a:extLst>
              </a:tr>
              <a:tr h="34792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highlight>
                            <a:srgbClr val="FFFF00"/>
                          </a:highlight>
                        </a:rPr>
                        <a:t>Hondarribia</a:t>
                      </a:r>
                      <a:r>
                        <a:rPr lang="es-ES" sz="1100" dirty="0">
                          <a:effectLst/>
                        </a:rPr>
                        <a:t> </a:t>
                      </a:r>
                      <a:r>
                        <a:rPr lang="es-ES" sz="1100" dirty="0" err="1">
                          <a:effectLst/>
                        </a:rPr>
                        <a:t>Malkarroa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 </a:t>
                      </a:r>
                      <a:r>
                        <a:rPr lang="es-ES" sz="1100" dirty="0" err="1">
                          <a:effectLst/>
                        </a:rPr>
                        <a:t>from</a:t>
                      </a:r>
                      <a:r>
                        <a:rPr lang="es-ES" sz="1100" dirty="0">
                          <a:effectLst/>
                        </a:rPr>
                        <a:t> 1986 </a:t>
                      </a:r>
                      <a:r>
                        <a:rPr lang="es-ES" sz="1100" dirty="0" err="1">
                          <a:effectLst/>
                        </a:rPr>
                        <a:t>to</a:t>
                      </a:r>
                      <a:r>
                        <a:rPr lang="es-ES" sz="1100" dirty="0">
                          <a:effectLst/>
                        </a:rPr>
                        <a:t> 2016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-1,8509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43,31406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extLst>
                  <a:ext uri="{0D108BD9-81ED-4DB2-BD59-A6C34878D82A}">
                    <a16:rowId xmlns:a16="http://schemas.microsoft.com/office/drawing/2014/main" val="1326864836"/>
                  </a:ext>
                </a:extLst>
              </a:tr>
              <a:tr h="17821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Punta Galea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u="sng" dirty="0" err="1">
                          <a:effectLst/>
                          <a:hlinkClick r:id="rId4" action="ppaction://hlinkfile"/>
                        </a:rPr>
                        <a:t>from</a:t>
                      </a:r>
                      <a:r>
                        <a:rPr lang="es-ES" sz="1100" u="sng" dirty="0">
                          <a:effectLst/>
                          <a:hlinkClick r:id="rId4" action="ppaction://hlinkfile"/>
                        </a:rPr>
                        <a:t> 2005-feb </a:t>
                      </a:r>
                      <a:r>
                        <a:rPr lang="es-ES" sz="1100" u="sng" dirty="0" err="1">
                          <a:effectLst/>
                          <a:hlinkClick r:id="rId4" action="ppaction://hlinkfile"/>
                        </a:rPr>
                        <a:t>to</a:t>
                      </a:r>
                      <a:r>
                        <a:rPr lang="es-ES" sz="1100" u="sng" dirty="0">
                          <a:effectLst/>
                          <a:hlinkClick r:id="rId4" action="ppaction://hlinkfile"/>
                        </a:rPr>
                        <a:t> 2016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-3,0217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43,37493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extLst>
                  <a:ext uri="{0D108BD9-81ED-4DB2-BD59-A6C34878D82A}">
                    <a16:rowId xmlns:a16="http://schemas.microsoft.com/office/drawing/2014/main" val="3613094808"/>
                  </a:ext>
                </a:extLst>
              </a:tr>
              <a:tr h="17821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Machichaco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effectLst/>
                          <a:highlight>
                            <a:srgbClr val="FFFF00"/>
                          </a:highlight>
                        </a:rPr>
                        <a:t>Not </a:t>
                      </a:r>
                      <a:r>
                        <a:rPr lang="en-US" sz="1100" u="sng" dirty="0" err="1">
                          <a:effectLst/>
                          <a:highlight>
                            <a:srgbClr val="FFFF00"/>
                          </a:highlight>
                        </a:rPr>
                        <a:t>availavle</a:t>
                      </a:r>
                      <a:r>
                        <a:rPr lang="en-US" sz="1100" u="sng" dirty="0">
                          <a:effectLst/>
                          <a:highlight>
                            <a:srgbClr val="FFFF00"/>
                          </a:highlight>
                        </a:rPr>
                        <a:t> data-temp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-2,7528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43,45393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extLst>
                  <a:ext uri="{0D108BD9-81ED-4DB2-BD59-A6C34878D82A}">
                    <a16:rowId xmlns:a16="http://schemas.microsoft.com/office/drawing/2014/main" val="1894750461"/>
                  </a:ext>
                </a:extLst>
              </a:tr>
              <a:tr h="17821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>
                          <a:effectLst/>
                          <a:highlight>
                            <a:srgbClr val="FFFF00"/>
                          </a:highlight>
                        </a:rPr>
                        <a:t>Lekeito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u="sng" dirty="0" err="1">
                          <a:effectLst/>
                          <a:hlinkClick r:id="rId5" action="ppaction://hlinkfile"/>
                        </a:rPr>
                        <a:t>from</a:t>
                      </a:r>
                      <a:r>
                        <a:rPr lang="es-ES" sz="1100" u="sng" dirty="0">
                          <a:effectLst/>
                          <a:hlinkClick r:id="rId5" action="ppaction://hlinkfile"/>
                        </a:rPr>
                        <a:t> 1997 </a:t>
                      </a:r>
                      <a:r>
                        <a:rPr lang="es-ES" sz="1100" u="sng" dirty="0" err="1">
                          <a:effectLst/>
                          <a:hlinkClick r:id="rId5" action="ppaction://hlinkfile"/>
                        </a:rPr>
                        <a:t>to</a:t>
                      </a:r>
                      <a:r>
                        <a:rPr lang="es-ES" sz="1100" u="sng" dirty="0">
                          <a:effectLst/>
                          <a:hlinkClick r:id="rId5" action="ppaction://hlinkfile"/>
                        </a:rPr>
                        <a:t> 2016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-2,5103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43,37693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extLst>
                  <a:ext uri="{0D108BD9-81ED-4DB2-BD59-A6C34878D82A}">
                    <a16:rowId xmlns:a16="http://schemas.microsoft.com/office/drawing/2014/main" val="2082860336"/>
                  </a:ext>
                </a:extLst>
              </a:tr>
              <a:tr h="17821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>
                          <a:effectLst/>
                          <a:highlight>
                            <a:srgbClr val="FFFF00"/>
                          </a:highlight>
                        </a:rPr>
                        <a:t>Zumaia</a:t>
                      </a:r>
                      <a:endParaRPr lang="es-ES" sz="1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u="sng" dirty="0" err="1">
                          <a:effectLst/>
                          <a:hlinkClick r:id="rId6" action="ppaction://hlinkfile"/>
                        </a:rPr>
                        <a:t>from</a:t>
                      </a:r>
                      <a:r>
                        <a:rPr lang="es-ES" sz="1100" u="sng" dirty="0">
                          <a:effectLst/>
                          <a:hlinkClick r:id="rId6" action="ppaction://hlinkfile"/>
                        </a:rPr>
                        <a:t> 1997 </a:t>
                      </a:r>
                      <a:r>
                        <a:rPr lang="es-ES" sz="1100" u="sng" dirty="0" err="1">
                          <a:effectLst/>
                          <a:hlinkClick r:id="rId6" action="ppaction://hlinkfile"/>
                        </a:rPr>
                        <a:t>to</a:t>
                      </a:r>
                      <a:r>
                        <a:rPr lang="es-ES" sz="1100" u="sng" dirty="0">
                          <a:effectLst/>
                          <a:hlinkClick r:id="rId6" action="ppaction://hlinkfile"/>
                        </a:rPr>
                        <a:t> 2016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-2,2511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43,30218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extLst>
                  <a:ext uri="{0D108BD9-81ED-4DB2-BD59-A6C34878D82A}">
                    <a16:rowId xmlns:a16="http://schemas.microsoft.com/office/drawing/2014/main" val="4010124528"/>
                  </a:ext>
                </a:extLst>
              </a:tr>
              <a:tr h="3775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highlight>
                            <a:srgbClr val="FFFF00"/>
                          </a:highlight>
                        </a:rPr>
                        <a:t>Donostia Aeropuerto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u="sng" dirty="0">
                          <a:effectLst/>
                          <a:hlinkClick r:id="rId7" action="ppaction://hlinkfile"/>
                        </a:rPr>
                        <a:t>from2011 </a:t>
                      </a:r>
                      <a:r>
                        <a:rPr lang="es-ES" sz="1100" u="sng" dirty="0" err="1">
                          <a:effectLst/>
                          <a:hlinkClick r:id="rId7" action="ppaction://hlinkfile"/>
                        </a:rPr>
                        <a:t>to</a:t>
                      </a:r>
                      <a:r>
                        <a:rPr lang="es-ES" sz="1100" u="sng" dirty="0">
                          <a:effectLst/>
                          <a:hlinkClick r:id="rId7" action="ppaction://hlinkfile"/>
                        </a:rPr>
                        <a:t> 2016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-1,7922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43,35693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extLst>
                  <a:ext uri="{0D108BD9-81ED-4DB2-BD59-A6C34878D82A}">
                    <a16:rowId xmlns:a16="http://schemas.microsoft.com/office/drawing/2014/main" val="2085358092"/>
                  </a:ext>
                </a:extLst>
              </a:tr>
              <a:tr h="347924"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>
                          <a:effectLst/>
                        </a:rPr>
                        <a:t>Inland</a:t>
                      </a:r>
                      <a:r>
                        <a:rPr lang="es-ES" sz="1100" dirty="0">
                          <a:effectLst/>
                        </a:rPr>
                        <a:t> </a:t>
                      </a:r>
                      <a:r>
                        <a:rPr lang="es-ES" sz="1100" dirty="0" err="1">
                          <a:effectLst/>
                        </a:rPr>
                        <a:t>Zone</a:t>
                      </a:r>
                      <a:endParaRPr lang="es-ES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highlight>
                            <a:srgbClr val="00FF00"/>
                          </a:highlight>
                        </a:rPr>
                        <a:t>Bilbao Aeropuerto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years 2000,2001 not available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-2,90643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43,29806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extLst>
                  <a:ext uri="{0D108BD9-81ED-4DB2-BD59-A6C34878D82A}">
                    <a16:rowId xmlns:a16="http://schemas.microsoft.com/office/drawing/2014/main" val="1653699823"/>
                  </a:ext>
                </a:extLst>
              </a:tr>
              <a:tr h="17821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>
                          <a:effectLst/>
                          <a:highlight>
                            <a:srgbClr val="00FF00"/>
                          </a:highlight>
                        </a:rPr>
                        <a:t>Güeñes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u="sng" dirty="0" err="1">
                          <a:effectLst/>
                          <a:hlinkClick r:id="rId8" action="ppaction://hlinkfile"/>
                        </a:rPr>
                        <a:t>from</a:t>
                      </a:r>
                      <a:r>
                        <a:rPr lang="es-ES" sz="1100" u="sng" dirty="0">
                          <a:effectLst/>
                          <a:hlinkClick r:id="rId8" action="ppaction://hlinkfile"/>
                        </a:rPr>
                        <a:t> 1997-april </a:t>
                      </a:r>
                      <a:r>
                        <a:rPr lang="es-ES" sz="1100" u="sng" dirty="0" err="1">
                          <a:effectLst/>
                          <a:hlinkClick r:id="rId8" action="ppaction://hlinkfile"/>
                        </a:rPr>
                        <a:t>to</a:t>
                      </a:r>
                      <a:r>
                        <a:rPr lang="es-ES" sz="1100" u="sng" dirty="0">
                          <a:effectLst/>
                          <a:hlinkClick r:id="rId8" action="ppaction://hlinkfile"/>
                        </a:rPr>
                        <a:t> 2016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-3,10468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43,20331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extLst>
                  <a:ext uri="{0D108BD9-81ED-4DB2-BD59-A6C34878D82A}">
                    <a16:rowId xmlns:a16="http://schemas.microsoft.com/office/drawing/2014/main" val="3201385943"/>
                  </a:ext>
                </a:extLst>
              </a:tr>
              <a:tr h="17821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Elgoibar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u="sng" dirty="0" err="1">
                          <a:effectLst/>
                          <a:hlinkClick r:id="rId9" action="ppaction://hlinkfile"/>
                        </a:rPr>
                        <a:t>from</a:t>
                      </a:r>
                      <a:r>
                        <a:rPr lang="es-ES" sz="1100" u="sng" dirty="0">
                          <a:effectLst/>
                          <a:hlinkClick r:id="rId9" action="ppaction://hlinkfile"/>
                        </a:rPr>
                        <a:t> 1997-april </a:t>
                      </a:r>
                      <a:r>
                        <a:rPr lang="es-ES" sz="1100" u="sng" dirty="0" err="1">
                          <a:effectLst/>
                          <a:hlinkClick r:id="rId9" action="ppaction://hlinkfile"/>
                        </a:rPr>
                        <a:t>to</a:t>
                      </a:r>
                      <a:r>
                        <a:rPr lang="es-ES" sz="1100" u="sng" dirty="0">
                          <a:effectLst/>
                          <a:hlinkClick r:id="rId9" action="ppaction://hlinkfile"/>
                        </a:rPr>
                        <a:t> 2016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-2,41331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43,21618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extLst>
                  <a:ext uri="{0D108BD9-81ED-4DB2-BD59-A6C34878D82A}">
                    <a16:rowId xmlns:a16="http://schemas.microsoft.com/office/drawing/2014/main" val="2380527"/>
                  </a:ext>
                </a:extLst>
              </a:tr>
              <a:tr h="35452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>
                          <a:effectLst/>
                        </a:rPr>
                        <a:t>Zumarraga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u="sng" dirty="0" err="1">
                          <a:effectLst/>
                          <a:hlinkClick r:id="rId10" action="ppaction://hlinkfile"/>
                        </a:rPr>
                        <a:t>from</a:t>
                      </a:r>
                      <a:r>
                        <a:rPr lang="es-ES" sz="1100" u="sng" dirty="0">
                          <a:effectLst/>
                          <a:hlinkClick r:id="rId10" action="ppaction://hlinkfile"/>
                        </a:rPr>
                        <a:t> 2008 </a:t>
                      </a:r>
                      <a:r>
                        <a:rPr lang="es-ES" sz="1100" u="sng" dirty="0" err="1">
                          <a:effectLst/>
                          <a:hlinkClick r:id="rId10" action="ppaction://hlinkfile"/>
                        </a:rPr>
                        <a:t>to</a:t>
                      </a:r>
                      <a:r>
                        <a:rPr lang="es-ES" sz="1100" u="sng" dirty="0">
                          <a:effectLst/>
                          <a:hlinkClick r:id="rId10" action="ppaction://hlinkfile"/>
                        </a:rPr>
                        <a:t> 2016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-2,31743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43,07993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extLst>
                  <a:ext uri="{0D108BD9-81ED-4DB2-BD59-A6C34878D82A}">
                    <a16:rowId xmlns:a16="http://schemas.microsoft.com/office/drawing/2014/main" val="578950637"/>
                  </a:ext>
                </a:extLst>
              </a:tr>
              <a:tr h="178213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Transition Zone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Foronda-Txokiza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>
                          <a:effectLst/>
                        </a:rPr>
                        <a:t>from</a:t>
                      </a:r>
                      <a:r>
                        <a:rPr lang="es-ES" sz="1100" dirty="0">
                          <a:effectLst/>
                        </a:rPr>
                        <a:t> 1986 </a:t>
                      </a:r>
                      <a:r>
                        <a:rPr lang="es-ES" sz="1100" dirty="0" err="1">
                          <a:effectLst/>
                        </a:rPr>
                        <a:t>to</a:t>
                      </a:r>
                      <a:r>
                        <a:rPr lang="es-ES" sz="1100" dirty="0">
                          <a:effectLst/>
                        </a:rPr>
                        <a:t> 2016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-2,7351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42,88193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extLst>
                  <a:ext uri="{0D108BD9-81ED-4DB2-BD59-A6C34878D82A}">
                    <a16:rowId xmlns:a16="http://schemas.microsoft.com/office/drawing/2014/main" val="1707218839"/>
                  </a:ext>
                </a:extLst>
              </a:tr>
              <a:tr h="1809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Vitoria Aerodromo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no data available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-2,65606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42,84968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extLst>
                  <a:ext uri="{0D108BD9-81ED-4DB2-BD59-A6C34878D82A}">
                    <a16:rowId xmlns:a16="http://schemas.microsoft.com/office/drawing/2014/main" val="1172053607"/>
                  </a:ext>
                </a:extLst>
              </a:tr>
              <a:tr h="32819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Vitoria Aeropuerto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u="sng" dirty="0" err="1">
                          <a:effectLst/>
                          <a:hlinkClick r:id="rId11" action="ppaction://hlinkfile"/>
                        </a:rPr>
                        <a:t>from</a:t>
                      </a:r>
                      <a:r>
                        <a:rPr lang="es-ES" sz="1100" u="sng" dirty="0">
                          <a:effectLst/>
                          <a:hlinkClick r:id="rId11" action="ppaction://hlinkfile"/>
                        </a:rPr>
                        <a:t> 2011-oct </a:t>
                      </a:r>
                      <a:r>
                        <a:rPr lang="es-ES" sz="1100" u="sng" dirty="0" err="1">
                          <a:effectLst/>
                          <a:hlinkClick r:id="rId11" action="ppaction://hlinkfile"/>
                        </a:rPr>
                        <a:t>to</a:t>
                      </a:r>
                      <a:r>
                        <a:rPr lang="es-ES" sz="1100" u="sng" dirty="0">
                          <a:effectLst/>
                          <a:hlinkClick r:id="rId11" action="ppaction://hlinkfile"/>
                        </a:rPr>
                        <a:t> 2016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-2,73281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42,87193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extLst>
                  <a:ext uri="{0D108BD9-81ED-4DB2-BD59-A6C34878D82A}">
                    <a16:rowId xmlns:a16="http://schemas.microsoft.com/office/drawing/2014/main" val="3978904858"/>
                  </a:ext>
                </a:extLst>
              </a:tr>
              <a:tr h="4580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Ebro Zone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extLst>
                  <a:ext uri="{0D108BD9-81ED-4DB2-BD59-A6C34878D82A}">
                    <a16:rowId xmlns:a16="http://schemas.microsoft.com/office/drawing/2014/main" val="1558090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49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5343C-9B69-4E04-B206-CAA23F85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COASTAL ZONE</a:t>
            </a:r>
          </a:p>
        </p:txBody>
      </p:sp>
      <p:sp>
        <p:nvSpPr>
          <p:cNvPr id="5" name="Marcador de contenido 10">
            <a:extLst>
              <a:ext uri="{FF2B5EF4-FFF2-40B4-BE49-F238E27FC236}">
                <a16:creationId xmlns:a16="http://schemas.microsoft.com/office/drawing/2014/main" id="{35968857-84C2-4EDB-90FB-8E9766A4DDB0}"/>
              </a:ext>
            </a:extLst>
          </p:cNvPr>
          <p:cNvSpPr txBox="1">
            <a:spLocks/>
          </p:cNvSpPr>
          <p:nvPr/>
        </p:nvSpPr>
        <p:spPr>
          <a:xfrm>
            <a:off x="867704" y="512546"/>
            <a:ext cx="3997911" cy="8350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 err="1"/>
              <a:t>Igeldo</a:t>
            </a:r>
            <a:r>
              <a:rPr lang="en-GB" sz="2400" b="1" dirty="0"/>
              <a:t>-San Sebastian 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3310EF6-81E7-4C4F-8E86-F2AF339E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176" y="3436722"/>
            <a:ext cx="2147398" cy="1194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Elipse 27">
            <a:extLst>
              <a:ext uri="{FF2B5EF4-FFF2-40B4-BE49-F238E27FC236}">
                <a16:creationId xmlns:a16="http://schemas.microsoft.com/office/drawing/2014/main" id="{5585B37E-3E73-48E0-8101-B2BC2707A5C8}"/>
              </a:ext>
            </a:extLst>
          </p:cNvPr>
          <p:cNvSpPr/>
          <p:nvPr/>
        </p:nvSpPr>
        <p:spPr>
          <a:xfrm>
            <a:off x="1207836" y="3826391"/>
            <a:ext cx="1139039" cy="1655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agen 7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27EA4D97-7C19-4FE6-86F3-975131878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829" y="512546"/>
            <a:ext cx="4707946" cy="47079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a 18">
                <a:extLst>
                  <a:ext uri="{FF2B5EF4-FFF2-40B4-BE49-F238E27FC236}">
                    <a16:creationId xmlns:a16="http://schemas.microsoft.com/office/drawing/2014/main" id="{9D8E46D3-7E83-4FF9-890F-66DADA5527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4133396"/>
                  </p:ext>
                </p:extLst>
              </p:nvPr>
            </p:nvGraphicFramePr>
            <p:xfrm>
              <a:off x="867703" y="1442554"/>
              <a:ext cx="3166001" cy="1188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86991">
                      <a:extLst>
                        <a:ext uri="{9D8B030D-6E8A-4147-A177-3AD203B41FA5}">
                          <a16:colId xmlns:a16="http://schemas.microsoft.com/office/drawing/2014/main" val="2114440767"/>
                        </a:ext>
                      </a:extLst>
                    </a:gridCol>
                    <a:gridCol w="1579010">
                      <a:extLst>
                        <a:ext uri="{9D8B030D-6E8A-4147-A177-3AD203B41FA5}">
                          <a16:colId xmlns:a16="http://schemas.microsoft.com/office/drawing/2014/main" val="3343746476"/>
                        </a:ext>
                      </a:extLst>
                    </a:gridCol>
                  </a:tblGrid>
                  <a:tr h="335281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AEMET Thresholds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ERA5_Land Thresholds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389387"/>
                      </a:ext>
                    </a:extLst>
                  </a:tr>
                  <a:tr h="5765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𝑻𝒎𝒊𝒏</m:t>
                                </m:r>
                                <m:r>
                                  <a:rPr lang="en-GB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𝟗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  &amp; </m:t>
                                </m:r>
                              </m:oMath>
                            </m:oMathPara>
                          </a14:m>
                          <a:endParaRPr lang="es-ES" sz="11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𝑻𝒎</m:t>
                              </m:r>
                              <m:r>
                                <a:rPr lang="es-ES" sz="11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𝐚𝐱</m:t>
                              </m:r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30º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Tmin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16,91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sz="11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Tmax</a:t>
                          </a: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29,08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847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a 18">
                <a:extLst>
                  <a:ext uri="{FF2B5EF4-FFF2-40B4-BE49-F238E27FC236}">
                    <a16:creationId xmlns:a16="http://schemas.microsoft.com/office/drawing/2014/main" id="{9D8E46D3-7E83-4FF9-890F-66DADA5527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4133396"/>
                  </p:ext>
                </p:extLst>
              </p:nvPr>
            </p:nvGraphicFramePr>
            <p:xfrm>
              <a:off x="867703" y="1442554"/>
              <a:ext cx="3166001" cy="1188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86991">
                      <a:extLst>
                        <a:ext uri="{9D8B030D-6E8A-4147-A177-3AD203B41FA5}">
                          <a16:colId xmlns:a16="http://schemas.microsoft.com/office/drawing/2014/main" val="2114440767"/>
                        </a:ext>
                      </a:extLst>
                    </a:gridCol>
                    <a:gridCol w="1579010">
                      <a:extLst>
                        <a:ext uri="{9D8B030D-6E8A-4147-A177-3AD203B41FA5}">
                          <a16:colId xmlns:a16="http://schemas.microsoft.com/office/drawing/2014/main" val="3343746476"/>
                        </a:ext>
                      </a:extLst>
                    </a:gridCol>
                  </a:tblGrid>
                  <a:tr h="5943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AEMET Thresholds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ERA5_Land Thresholds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389387"/>
                      </a:ext>
                    </a:extLst>
                  </a:tr>
                  <a:tr h="59436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383" t="-101020" r="-100000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101158" t="-101020" r="-772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847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1702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5343C-9B69-4E04-B206-CAA23F85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COASTAL ZONE</a:t>
            </a:r>
          </a:p>
        </p:txBody>
      </p:sp>
      <p:sp>
        <p:nvSpPr>
          <p:cNvPr id="5" name="Marcador de contenido 10">
            <a:extLst>
              <a:ext uri="{FF2B5EF4-FFF2-40B4-BE49-F238E27FC236}">
                <a16:creationId xmlns:a16="http://schemas.microsoft.com/office/drawing/2014/main" id="{35968857-84C2-4EDB-90FB-8E9766A4DDB0}"/>
              </a:ext>
            </a:extLst>
          </p:cNvPr>
          <p:cNvSpPr txBox="1">
            <a:spLocks/>
          </p:cNvSpPr>
          <p:nvPr/>
        </p:nvSpPr>
        <p:spPr>
          <a:xfrm>
            <a:off x="867704" y="512546"/>
            <a:ext cx="3997911" cy="8350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 err="1"/>
              <a:t>Hondarribia</a:t>
            </a:r>
            <a:endParaRPr lang="en-GB" sz="2400" b="1" dirty="0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3310EF6-81E7-4C4F-8E86-F2AF339E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843" y="3436722"/>
            <a:ext cx="2147398" cy="1194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Elipse 27">
            <a:extLst>
              <a:ext uri="{FF2B5EF4-FFF2-40B4-BE49-F238E27FC236}">
                <a16:creationId xmlns:a16="http://schemas.microsoft.com/office/drawing/2014/main" id="{5585B37E-3E73-48E0-8101-B2BC2707A5C8}"/>
              </a:ext>
            </a:extLst>
          </p:cNvPr>
          <p:cNvSpPr/>
          <p:nvPr/>
        </p:nvSpPr>
        <p:spPr>
          <a:xfrm>
            <a:off x="1308503" y="3826391"/>
            <a:ext cx="1139039" cy="1655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Imagen 3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CD20034A-E9C6-441F-BD73-96CD44107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995" y="512546"/>
            <a:ext cx="4548975" cy="4548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a 18">
                <a:extLst>
                  <a:ext uri="{FF2B5EF4-FFF2-40B4-BE49-F238E27FC236}">
                    <a16:creationId xmlns:a16="http://schemas.microsoft.com/office/drawing/2014/main" id="{9D8E46D3-7E83-4FF9-890F-66DADA5527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7527239"/>
                  </p:ext>
                </p:extLst>
              </p:nvPr>
            </p:nvGraphicFramePr>
            <p:xfrm>
              <a:off x="867703" y="1442554"/>
              <a:ext cx="3234513" cy="1188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1334">
                      <a:extLst>
                        <a:ext uri="{9D8B030D-6E8A-4147-A177-3AD203B41FA5}">
                          <a16:colId xmlns:a16="http://schemas.microsoft.com/office/drawing/2014/main" val="2114440767"/>
                        </a:ext>
                      </a:extLst>
                    </a:gridCol>
                    <a:gridCol w="1613179">
                      <a:extLst>
                        <a:ext uri="{9D8B030D-6E8A-4147-A177-3AD203B41FA5}">
                          <a16:colId xmlns:a16="http://schemas.microsoft.com/office/drawing/2014/main" val="3343746476"/>
                        </a:ext>
                      </a:extLst>
                    </a:gridCol>
                  </a:tblGrid>
                  <a:tr h="335281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AEMET Thresholds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ERA5_Land Thresholds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389387"/>
                      </a:ext>
                    </a:extLst>
                  </a:tr>
                  <a:tr h="5765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𝑻𝒎𝒊𝒏</m:t>
                                </m:r>
                                <m:r>
                                  <a:rPr lang="en-GB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𝟗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  &amp; </m:t>
                                </m:r>
                              </m:oMath>
                            </m:oMathPara>
                          </a14:m>
                          <a:endParaRPr lang="es-ES" sz="11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𝑻𝒎</m:t>
                              </m:r>
                              <m:r>
                                <a:rPr lang="es-ES" sz="11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𝐚𝐱</m:t>
                              </m:r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30º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Tmin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15,65</a:t>
                          </a:r>
                        </a:p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Tmax</a:t>
                          </a: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27,14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62093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a 18">
                <a:extLst>
                  <a:ext uri="{FF2B5EF4-FFF2-40B4-BE49-F238E27FC236}">
                    <a16:creationId xmlns:a16="http://schemas.microsoft.com/office/drawing/2014/main" id="{9D8E46D3-7E83-4FF9-890F-66DADA5527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7527239"/>
                  </p:ext>
                </p:extLst>
              </p:nvPr>
            </p:nvGraphicFramePr>
            <p:xfrm>
              <a:off x="867703" y="1442554"/>
              <a:ext cx="3234513" cy="1188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1334">
                      <a:extLst>
                        <a:ext uri="{9D8B030D-6E8A-4147-A177-3AD203B41FA5}">
                          <a16:colId xmlns:a16="http://schemas.microsoft.com/office/drawing/2014/main" val="2114440767"/>
                        </a:ext>
                      </a:extLst>
                    </a:gridCol>
                    <a:gridCol w="1613179">
                      <a:extLst>
                        <a:ext uri="{9D8B030D-6E8A-4147-A177-3AD203B41FA5}">
                          <a16:colId xmlns:a16="http://schemas.microsoft.com/office/drawing/2014/main" val="3343746476"/>
                        </a:ext>
                      </a:extLst>
                    </a:gridCol>
                  </a:tblGrid>
                  <a:tr h="5943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AEMET Thresholds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ERA5_Land Thresholds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389387"/>
                      </a:ext>
                    </a:extLst>
                  </a:tr>
                  <a:tr h="59436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376" t="-101020" r="-100752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100755" t="-101020" r="-1132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62093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1607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5343C-9B69-4E04-B206-CAA23F85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COASTAL ZONE</a:t>
            </a:r>
          </a:p>
        </p:txBody>
      </p:sp>
      <p:sp>
        <p:nvSpPr>
          <p:cNvPr id="5" name="Marcador de contenido 10">
            <a:extLst>
              <a:ext uri="{FF2B5EF4-FFF2-40B4-BE49-F238E27FC236}">
                <a16:creationId xmlns:a16="http://schemas.microsoft.com/office/drawing/2014/main" id="{35968857-84C2-4EDB-90FB-8E9766A4DDB0}"/>
              </a:ext>
            </a:extLst>
          </p:cNvPr>
          <p:cNvSpPr txBox="1">
            <a:spLocks/>
          </p:cNvSpPr>
          <p:nvPr/>
        </p:nvSpPr>
        <p:spPr>
          <a:xfrm>
            <a:off x="867704" y="512546"/>
            <a:ext cx="3997911" cy="8350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 err="1"/>
              <a:t>Lekeitio</a:t>
            </a:r>
            <a:endParaRPr lang="en-GB" sz="2400" b="1" dirty="0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3310EF6-81E7-4C4F-8E86-F2AF339E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178" y="3262051"/>
            <a:ext cx="2147398" cy="1194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Elipse 27">
            <a:extLst>
              <a:ext uri="{FF2B5EF4-FFF2-40B4-BE49-F238E27FC236}">
                <a16:creationId xmlns:a16="http://schemas.microsoft.com/office/drawing/2014/main" id="{5585B37E-3E73-48E0-8101-B2BC2707A5C8}"/>
              </a:ext>
            </a:extLst>
          </p:cNvPr>
          <p:cNvSpPr/>
          <p:nvPr/>
        </p:nvSpPr>
        <p:spPr>
          <a:xfrm>
            <a:off x="1358838" y="3651720"/>
            <a:ext cx="1139039" cy="1655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Imagen 9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7647E597-5445-4A2A-850C-2CBA441E3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378" y="311209"/>
            <a:ext cx="5023659" cy="50236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a 18">
                <a:extLst>
                  <a:ext uri="{FF2B5EF4-FFF2-40B4-BE49-F238E27FC236}">
                    <a16:creationId xmlns:a16="http://schemas.microsoft.com/office/drawing/2014/main" id="{9D8E46D3-7E83-4FF9-890F-66DADA5527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8621626"/>
                  </p:ext>
                </p:extLst>
              </p:nvPr>
            </p:nvGraphicFramePr>
            <p:xfrm>
              <a:off x="867704" y="1472440"/>
              <a:ext cx="3259678" cy="10993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948">
                      <a:extLst>
                        <a:ext uri="{9D8B030D-6E8A-4147-A177-3AD203B41FA5}">
                          <a16:colId xmlns:a16="http://schemas.microsoft.com/office/drawing/2014/main" val="2114440767"/>
                        </a:ext>
                      </a:extLst>
                    </a:gridCol>
                    <a:gridCol w="1625730">
                      <a:extLst>
                        <a:ext uri="{9D8B030D-6E8A-4147-A177-3AD203B41FA5}">
                          <a16:colId xmlns:a16="http://schemas.microsoft.com/office/drawing/2014/main" val="3343746476"/>
                        </a:ext>
                      </a:extLst>
                    </a:gridCol>
                  </a:tblGrid>
                  <a:tr h="335281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AEMET Thresholds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ERA5_Land Thresholds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389387"/>
                      </a:ext>
                    </a:extLst>
                  </a:tr>
                  <a:tr h="50495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𝑻𝒎𝒊𝒏</m:t>
                                </m:r>
                                <m:r>
                                  <a:rPr lang="en-GB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𝟗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  &amp; </m:t>
                                </m:r>
                              </m:oMath>
                            </m:oMathPara>
                          </a14:m>
                          <a:endParaRPr lang="es-ES" sz="11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𝑻𝒎</m:t>
                              </m:r>
                              <m:r>
                                <a:rPr lang="es-ES" sz="11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𝐚𝐱</m:t>
                              </m:r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30º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Tmin</a:t>
                          </a: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≥ 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16,85</a:t>
                          </a:r>
                        </a:p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Tmax</a:t>
                          </a: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29,44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5835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a 18">
                <a:extLst>
                  <a:ext uri="{FF2B5EF4-FFF2-40B4-BE49-F238E27FC236}">
                    <a16:creationId xmlns:a16="http://schemas.microsoft.com/office/drawing/2014/main" id="{9D8E46D3-7E83-4FF9-890F-66DADA5527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8621626"/>
                  </p:ext>
                </p:extLst>
              </p:nvPr>
            </p:nvGraphicFramePr>
            <p:xfrm>
              <a:off x="867704" y="1472440"/>
              <a:ext cx="3259678" cy="10993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948">
                      <a:extLst>
                        <a:ext uri="{9D8B030D-6E8A-4147-A177-3AD203B41FA5}">
                          <a16:colId xmlns:a16="http://schemas.microsoft.com/office/drawing/2014/main" val="2114440767"/>
                        </a:ext>
                      </a:extLst>
                    </a:gridCol>
                    <a:gridCol w="1625730">
                      <a:extLst>
                        <a:ext uri="{9D8B030D-6E8A-4147-A177-3AD203B41FA5}">
                          <a16:colId xmlns:a16="http://schemas.microsoft.com/office/drawing/2014/main" val="3343746476"/>
                        </a:ext>
                      </a:extLst>
                    </a:gridCol>
                  </a:tblGrid>
                  <a:tr h="5943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AEMET Thresholds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ERA5_Land Thresholds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389387"/>
                      </a:ext>
                    </a:extLst>
                  </a:tr>
                  <a:tr h="50495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372" t="-119277" r="-100000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101124" t="-119277" r="-749" b="-2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5835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9579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42769F5-CA82-42DD-B1B5-C5CF9B2B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COASTAL AREA</a:t>
            </a:r>
          </a:p>
        </p:txBody>
      </p:sp>
      <p:pic>
        <p:nvPicPr>
          <p:cNvPr id="4" name="Imagen 3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6059DADF-80EF-4EDE-B7CA-F3E1BB029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12546"/>
            <a:ext cx="4405269" cy="440526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0F181A6-199A-4841-8587-A36CAFC79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178" y="3262051"/>
            <a:ext cx="2147398" cy="1194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89BD4F36-DC7D-4048-B3B1-493FE3C0AE59}"/>
              </a:ext>
            </a:extLst>
          </p:cNvPr>
          <p:cNvSpPr/>
          <p:nvPr/>
        </p:nvSpPr>
        <p:spPr>
          <a:xfrm>
            <a:off x="1358838" y="3651720"/>
            <a:ext cx="1139039" cy="1655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a 18">
                <a:extLst>
                  <a:ext uri="{FF2B5EF4-FFF2-40B4-BE49-F238E27FC236}">
                    <a16:creationId xmlns:a16="http://schemas.microsoft.com/office/drawing/2014/main" id="{C3955B77-DB9E-4464-A62A-365BD0ABB4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5924126"/>
                  </p:ext>
                </p:extLst>
              </p:nvPr>
            </p:nvGraphicFramePr>
            <p:xfrm>
              <a:off x="868038" y="1536788"/>
              <a:ext cx="3259678" cy="10993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948">
                      <a:extLst>
                        <a:ext uri="{9D8B030D-6E8A-4147-A177-3AD203B41FA5}">
                          <a16:colId xmlns:a16="http://schemas.microsoft.com/office/drawing/2014/main" val="2114440767"/>
                        </a:ext>
                      </a:extLst>
                    </a:gridCol>
                    <a:gridCol w="1625730">
                      <a:extLst>
                        <a:ext uri="{9D8B030D-6E8A-4147-A177-3AD203B41FA5}">
                          <a16:colId xmlns:a16="http://schemas.microsoft.com/office/drawing/2014/main" val="3343746476"/>
                        </a:ext>
                      </a:extLst>
                    </a:gridCol>
                  </a:tblGrid>
                  <a:tr h="44399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AEMET Thresholds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ERA5_Land Thresholds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389387"/>
                      </a:ext>
                    </a:extLst>
                  </a:tr>
                  <a:tr h="50495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𝑻𝒎𝒊𝒏</m:t>
                                </m:r>
                                <m:r>
                                  <a:rPr lang="en-GB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𝟗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  &amp; </m:t>
                                </m:r>
                              </m:oMath>
                            </m:oMathPara>
                          </a14:m>
                          <a:endParaRPr lang="es-ES" sz="11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𝑻𝒎</m:t>
                              </m:r>
                              <m:r>
                                <a:rPr lang="es-ES" sz="11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𝐚𝐱</m:t>
                              </m:r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30º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Tmin</a:t>
                          </a: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≥ 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16,88</a:t>
                          </a:r>
                        </a:p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Tmax</a:t>
                          </a: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28,37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5835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a 18">
                <a:extLst>
                  <a:ext uri="{FF2B5EF4-FFF2-40B4-BE49-F238E27FC236}">
                    <a16:creationId xmlns:a16="http://schemas.microsoft.com/office/drawing/2014/main" id="{C3955B77-DB9E-4464-A62A-365BD0ABB4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5924126"/>
                  </p:ext>
                </p:extLst>
              </p:nvPr>
            </p:nvGraphicFramePr>
            <p:xfrm>
              <a:off x="868038" y="1536788"/>
              <a:ext cx="3259678" cy="10993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948">
                      <a:extLst>
                        <a:ext uri="{9D8B030D-6E8A-4147-A177-3AD203B41FA5}">
                          <a16:colId xmlns:a16="http://schemas.microsoft.com/office/drawing/2014/main" val="2114440767"/>
                        </a:ext>
                      </a:extLst>
                    </a:gridCol>
                    <a:gridCol w="1625730">
                      <a:extLst>
                        <a:ext uri="{9D8B030D-6E8A-4147-A177-3AD203B41FA5}">
                          <a16:colId xmlns:a16="http://schemas.microsoft.com/office/drawing/2014/main" val="3343746476"/>
                        </a:ext>
                      </a:extLst>
                    </a:gridCol>
                  </a:tblGrid>
                  <a:tr h="5943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AEMET Thresholds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ERA5_Land Thresholds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389387"/>
                      </a:ext>
                    </a:extLst>
                  </a:tr>
                  <a:tr h="50495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372" t="-119277" r="-100000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101124" t="-119277" r="-749" b="-2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5835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Marcador de contenido 10">
            <a:extLst>
              <a:ext uri="{FF2B5EF4-FFF2-40B4-BE49-F238E27FC236}">
                <a16:creationId xmlns:a16="http://schemas.microsoft.com/office/drawing/2014/main" id="{F8059E69-2420-49F4-B8A6-A1439782B457}"/>
              </a:ext>
            </a:extLst>
          </p:cNvPr>
          <p:cNvSpPr txBox="1">
            <a:spLocks/>
          </p:cNvSpPr>
          <p:nvPr/>
        </p:nvSpPr>
        <p:spPr>
          <a:xfrm>
            <a:off x="833037" y="687217"/>
            <a:ext cx="3104941" cy="504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 err="1"/>
              <a:t>Zumaia</a:t>
            </a:r>
            <a:endParaRPr lang="en-GB" sz="2400" b="1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22115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071D576D-F659-40FA-AE0D-EA7D63E5E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21426"/>
            <a:ext cx="4622074" cy="462207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2B5343C-9B69-4E04-B206-CAA23F85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INLAND ZONE</a:t>
            </a:r>
          </a:p>
        </p:txBody>
      </p:sp>
      <p:sp>
        <p:nvSpPr>
          <p:cNvPr id="5" name="Marcador de contenido 10">
            <a:extLst>
              <a:ext uri="{FF2B5EF4-FFF2-40B4-BE49-F238E27FC236}">
                <a16:creationId xmlns:a16="http://schemas.microsoft.com/office/drawing/2014/main" id="{35968857-84C2-4EDB-90FB-8E9766A4DDB0}"/>
              </a:ext>
            </a:extLst>
          </p:cNvPr>
          <p:cNvSpPr txBox="1">
            <a:spLocks/>
          </p:cNvSpPr>
          <p:nvPr/>
        </p:nvSpPr>
        <p:spPr>
          <a:xfrm>
            <a:off x="867704" y="843558"/>
            <a:ext cx="3104941" cy="504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Bilbao-</a:t>
            </a:r>
            <a:r>
              <a:rPr lang="en-GB" sz="2400" b="1" dirty="0" err="1"/>
              <a:t>Aeropuerto</a:t>
            </a:r>
            <a:endParaRPr lang="en-GB" sz="2400" b="1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a 18">
                <a:extLst>
                  <a:ext uri="{FF2B5EF4-FFF2-40B4-BE49-F238E27FC236}">
                    <a16:creationId xmlns:a16="http://schemas.microsoft.com/office/drawing/2014/main" id="{9D8E46D3-7E83-4FF9-890F-66DADA5527E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3568" y="1497758"/>
              <a:ext cx="3447692" cy="1188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8192">
                      <a:extLst>
                        <a:ext uri="{9D8B030D-6E8A-4147-A177-3AD203B41FA5}">
                          <a16:colId xmlns:a16="http://schemas.microsoft.com/office/drawing/2014/main" val="2114440767"/>
                        </a:ext>
                      </a:extLst>
                    </a:gridCol>
                    <a:gridCol w="1719500">
                      <a:extLst>
                        <a:ext uri="{9D8B030D-6E8A-4147-A177-3AD203B41FA5}">
                          <a16:colId xmlns:a16="http://schemas.microsoft.com/office/drawing/2014/main" val="3343746476"/>
                        </a:ext>
                      </a:extLst>
                    </a:gridCol>
                  </a:tblGrid>
                  <a:tr h="337689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AEMET Thresholds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ERA5_Land Thresholds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389387"/>
                      </a:ext>
                    </a:extLst>
                  </a:tr>
                  <a:tr h="5765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𝑻𝒎𝒊𝒏</m:t>
                                </m:r>
                                <m:r>
                                  <a:rPr lang="en-GB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𝟏𝟕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&amp;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s-ES" sz="11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𝑻𝒎</m:t>
                              </m:r>
                              <m:r>
                                <a:rPr lang="es-ES" sz="11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𝐚𝐱</m:t>
                              </m:r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35º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𝑻𝒎𝒊𝒏</m:t>
                                </m:r>
                                <m:r>
                                  <a:rPr lang="en-GB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lang="es-ES" sz="1100" b="1" i="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𝟏𝟔</m:t>
                                </m:r>
                                <m:r>
                                  <a:rPr lang="es-ES" sz="1100" b="1" i="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ES" sz="1100" b="1" i="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𝟓𝟗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&amp;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s-ES" sz="1100" b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𝑻𝒎</m:t>
                              </m:r>
                              <m:r>
                                <a:rPr lang="es-ES" sz="11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𝐚𝐱</m:t>
                              </m:r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28,7º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5835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a 18">
                <a:extLst>
                  <a:ext uri="{FF2B5EF4-FFF2-40B4-BE49-F238E27FC236}">
                    <a16:creationId xmlns:a16="http://schemas.microsoft.com/office/drawing/2014/main" id="{9D8E46D3-7E83-4FF9-890F-66DADA5527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9064706"/>
                  </p:ext>
                </p:extLst>
              </p:nvPr>
            </p:nvGraphicFramePr>
            <p:xfrm>
              <a:off x="683568" y="1497758"/>
              <a:ext cx="3447692" cy="1021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8192">
                      <a:extLst>
                        <a:ext uri="{9D8B030D-6E8A-4147-A177-3AD203B41FA5}">
                          <a16:colId xmlns:a16="http://schemas.microsoft.com/office/drawing/2014/main" val="2114440767"/>
                        </a:ext>
                      </a:extLst>
                    </a:gridCol>
                    <a:gridCol w="1719500">
                      <a:extLst>
                        <a:ext uri="{9D8B030D-6E8A-4147-A177-3AD203B41FA5}">
                          <a16:colId xmlns:a16="http://schemas.microsoft.com/office/drawing/2014/main" val="3343746476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AEMET Thresholds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ERA5_Land Thresholds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389387"/>
                      </a:ext>
                    </a:extLst>
                  </a:tr>
                  <a:tr h="59436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352" t="-73469" r="-100000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101064" t="-73469" r="-709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58358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6E6ED56-2CC7-494F-A6CC-5D81860AFC08}"/>
              </a:ext>
            </a:extLst>
          </p:cNvPr>
          <p:cNvCxnSpPr>
            <a:cxnSpLocks/>
          </p:cNvCxnSpPr>
          <p:nvPr/>
        </p:nvCxnSpPr>
        <p:spPr>
          <a:xfrm flipV="1">
            <a:off x="8003381" y="1179215"/>
            <a:ext cx="573" cy="1248519"/>
          </a:xfrm>
          <a:prstGeom prst="line">
            <a:avLst/>
          </a:prstGeom>
          <a:ln w="63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3C866A2-2DE2-4E26-9149-1767EF349EFC}"/>
              </a:ext>
            </a:extLst>
          </p:cNvPr>
          <p:cNvCxnSpPr>
            <a:cxnSpLocks/>
          </p:cNvCxnSpPr>
          <p:nvPr/>
        </p:nvCxnSpPr>
        <p:spPr>
          <a:xfrm>
            <a:off x="4794375" y="1179215"/>
            <a:ext cx="3209579" cy="0"/>
          </a:xfrm>
          <a:prstGeom prst="line">
            <a:avLst/>
          </a:prstGeom>
          <a:ln w="63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9A0692AC-BB93-4D55-A00F-3E7C50E3F94A}"/>
              </a:ext>
            </a:extLst>
          </p:cNvPr>
          <p:cNvSpPr/>
          <p:nvPr/>
        </p:nvSpPr>
        <p:spPr>
          <a:xfrm>
            <a:off x="7860467" y="2504243"/>
            <a:ext cx="305384" cy="111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BDD87B0-020F-48E4-87FC-CFB53C9B3794}"/>
              </a:ext>
            </a:extLst>
          </p:cNvPr>
          <p:cNvSpPr/>
          <p:nvPr/>
        </p:nvSpPr>
        <p:spPr>
          <a:xfrm>
            <a:off x="4299386" y="1107213"/>
            <a:ext cx="516506" cy="144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900" b="1">
                <a:solidFill>
                  <a:schemeClr val="tx1"/>
                </a:solidFill>
              </a:rPr>
              <a:t>28,7º</a:t>
            </a:r>
            <a:endParaRPr lang="en-GB" sz="900" b="1" dirty="0">
              <a:solidFill>
                <a:schemeClr val="tx1"/>
              </a:solidFill>
            </a:endParaRP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F18A58B-9626-4E2D-8D65-C9B0250E0658}"/>
              </a:ext>
            </a:extLst>
          </p:cNvPr>
          <p:cNvCxnSpPr>
            <a:cxnSpLocks/>
          </p:cNvCxnSpPr>
          <p:nvPr/>
        </p:nvCxnSpPr>
        <p:spPr>
          <a:xfrm flipV="1">
            <a:off x="8075524" y="3589579"/>
            <a:ext cx="573" cy="1248519"/>
          </a:xfrm>
          <a:prstGeom prst="line">
            <a:avLst/>
          </a:prstGeom>
          <a:ln w="63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F344771D-6655-46C9-86AC-92B8F6BB3653}"/>
              </a:ext>
            </a:extLst>
          </p:cNvPr>
          <p:cNvCxnSpPr>
            <a:cxnSpLocks/>
          </p:cNvCxnSpPr>
          <p:nvPr/>
        </p:nvCxnSpPr>
        <p:spPr>
          <a:xfrm>
            <a:off x="4866518" y="3589579"/>
            <a:ext cx="3209579" cy="0"/>
          </a:xfrm>
          <a:prstGeom prst="line">
            <a:avLst/>
          </a:prstGeom>
          <a:ln w="63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07E089F2-C792-4CFB-A721-20B105887CF0}"/>
              </a:ext>
            </a:extLst>
          </p:cNvPr>
          <p:cNvSpPr/>
          <p:nvPr/>
        </p:nvSpPr>
        <p:spPr>
          <a:xfrm>
            <a:off x="4393716" y="3517577"/>
            <a:ext cx="516506" cy="144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900" b="1" dirty="0">
                <a:solidFill>
                  <a:schemeClr val="tx1"/>
                </a:solidFill>
              </a:rPr>
              <a:t>16,59º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D35A61B-3A26-47B0-8B7B-360346B2FC59}"/>
              </a:ext>
            </a:extLst>
          </p:cNvPr>
          <p:cNvSpPr/>
          <p:nvPr/>
        </p:nvSpPr>
        <p:spPr>
          <a:xfrm>
            <a:off x="7862931" y="4863833"/>
            <a:ext cx="425185" cy="2281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900" b="1" dirty="0">
                <a:solidFill>
                  <a:schemeClr val="tx1"/>
                </a:solidFill>
              </a:rPr>
              <a:t>17º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3310EF6-81E7-4C4F-8E86-F2AF339EE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843" y="3318920"/>
            <a:ext cx="2147398" cy="1194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Elipse 27">
            <a:extLst>
              <a:ext uri="{FF2B5EF4-FFF2-40B4-BE49-F238E27FC236}">
                <a16:creationId xmlns:a16="http://schemas.microsoft.com/office/drawing/2014/main" id="{5585B37E-3E73-48E0-8101-B2BC2707A5C8}"/>
              </a:ext>
            </a:extLst>
          </p:cNvPr>
          <p:cNvSpPr/>
          <p:nvPr/>
        </p:nvSpPr>
        <p:spPr>
          <a:xfrm>
            <a:off x="1301835" y="3883365"/>
            <a:ext cx="1139039" cy="1655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71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5343C-9B69-4E04-B206-CAA23F85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INLAND ZONE</a:t>
            </a:r>
          </a:p>
        </p:txBody>
      </p:sp>
      <p:sp>
        <p:nvSpPr>
          <p:cNvPr id="5" name="Marcador de contenido 10">
            <a:extLst>
              <a:ext uri="{FF2B5EF4-FFF2-40B4-BE49-F238E27FC236}">
                <a16:creationId xmlns:a16="http://schemas.microsoft.com/office/drawing/2014/main" id="{35968857-84C2-4EDB-90FB-8E9766A4DDB0}"/>
              </a:ext>
            </a:extLst>
          </p:cNvPr>
          <p:cNvSpPr txBox="1">
            <a:spLocks/>
          </p:cNvSpPr>
          <p:nvPr/>
        </p:nvSpPr>
        <p:spPr>
          <a:xfrm>
            <a:off x="867704" y="843558"/>
            <a:ext cx="3104941" cy="504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 err="1"/>
              <a:t>Gueñes</a:t>
            </a:r>
            <a:endParaRPr lang="en-GB" sz="2400" b="1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a 18">
                <a:extLst>
                  <a:ext uri="{FF2B5EF4-FFF2-40B4-BE49-F238E27FC236}">
                    <a16:creationId xmlns:a16="http://schemas.microsoft.com/office/drawing/2014/main" id="{9D8E46D3-7E83-4FF9-890F-66DADA5527E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3568" y="1497758"/>
              <a:ext cx="3447692" cy="1188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8192">
                      <a:extLst>
                        <a:ext uri="{9D8B030D-6E8A-4147-A177-3AD203B41FA5}">
                          <a16:colId xmlns:a16="http://schemas.microsoft.com/office/drawing/2014/main" val="2114440767"/>
                        </a:ext>
                      </a:extLst>
                    </a:gridCol>
                    <a:gridCol w="1719500">
                      <a:extLst>
                        <a:ext uri="{9D8B030D-6E8A-4147-A177-3AD203B41FA5}">
                          <a16:colId xmlns:a16="http://schemas.microsoft.com/office/drawing/2014/main" val="3343746476"/>
                        </a:ext>
                      </a:extLst>
                    </a:gridCol>
                  </a:tblGrid>
                  <a:tr h="337689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AEMET Thresholds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ERA5_Land Thresholds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389387"/>
                      </a:ext>
                    </a:extLst>
                  </a:tr>
                  <a:tr h="5765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𝑻𝒎𝒊𝒏</m:t>
                                </m:r>
                                <m:r>
                                  <a:rPr lang="en-GB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𝟏𝟕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&amp;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s-ES" sz="11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𝑻𝒎</m:t>
                              </m:r>
                              <m:r>
                                <a:rPr lang="es-ES" sz="11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𝐚𝐱</m:t>
                              </m:r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35º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𝑻𝒎𝒊𝒏</m:t>
                                </m:r>
                                <m:r>
                                  <a:rPr lang="en-GB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lang="es-ES" sz="1100" b="1" i="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𝟏𝟔</m:t>
                                </m:r>
                                <m:r>
                                  <a:rPr lang="es-ES" sz="1100" b="1" i="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ES" sz="1100" b="1" i="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𝟕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&amp;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s-ES" sz="1100" b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𝑻𝒎</m:t>
                              </m:r>
                              <m:r>
                                <a:rPr lang="es-ES" sz="11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𝐚𝐱</m:t>
                              </m:r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31º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5835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a 18">
                <a:extLst>
                  <a:ext uri="{FF2B5EF4-FFF2-40B4-BE49-F238E27FC236}">
                    <a16:creationId xmlns:a16="http://schemas.microsoft.com/office/drawing/2014/main" id="{9D8E46D3-7E83-4FF9-890F-66DADA5527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9336335"/>
                  </p:ext>
                </p:extLst>
              </p:nvPr>
            </p:nvGraphicFramePr>
            <p:xfrm>
              <a:off x="683568" y="1497758"/>
              <a:ext cx="3447692" cy="1188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8192">
                      <a:extLst>
                        <a:ext uri="{9D8B030D-6E8A-4147-A177-3AD203B41FA5}">
                          <a16:colId xmlns:a16="http://schemas.microsoft.com/office/drawing/2014/main" val="2114440767"/>
                        </a:ext>
                      </a:extLst>
                    </a:gridCol>
                    <a:gridCol w="1719500">
                      <a:extLst>
                        <a:ext uri="{9D8B030D-6E8A-4147-A177-3AD203B41FA5}">
                          <a16:colId xmlns:a16="http://schemas.microsoft.com/office/drawing/2014/main" val="3343746476"/>
                        </a:ext>
                      </a:extLst>
                    </a:gridCol>
                  </a:tblGrid>
                  <a:tr h="5943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AEMET Thresholds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ERA5_Land Thresholds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389387"/>
                      </a:ext>
                    </a:extLst>
                  </a:tr>
                  <a:tr h="59436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352" t="-101020" r="-100000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01064" t="-101020" r="-709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58358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7" name="Imagen 26">
            <a:extLst>
              <a:ext uri="{FF2B5EF4-FFF2-40B4-BE49-F238E27FC236}">
                <a16:creationId xmlns:a16="http://schemas.microsoft.com/office/drawing/2014/main" id="{73310EF6-81E7-4C4F-8E86-F2AF339EE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843" y="3318920"/>
            <a:ext cx="2147398" cy="1194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Elipse 27">
            <a:extLst>
              <a:ext uri="{FF2B5EF4-FFF2-40B4-BE49-F238E27FC236}">
                <a16:creationId xmlns:a16="http://schemas.microsoft.com/office/drawing/2014/main" id="{5585B37E-3E73-48E0-8101-B2BC2707A5C8}"/>
              </a:ext>
            </a:extLst>
          </p:cNvPr>
          <p:cNvSpPr/>
          <p:nvPr/>
        </p:nvSpPr>
        <p:spPr>
          <a:xfrm>
            <a:off x="1301835" y="3883365"/>
            <a:ext cx="1139039" cy="1655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2" name="Imagen 21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2104423B-19DE-4679-B248-FD0C936D4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013" y="624633"/>
            <a:ext cx="4518867" cy="451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5343C-9B69-4E04-B206-CAA23F85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INLAND ZONE</a:t>
            </a:r>
          </a:p>
        </p:txBody>
      </p:sp>
      <p:sp>
        <p:nvSpPr>
          <p:cNvPr id="5" name="Marcador de contenido 10">
            <a:extLst>
              <a:ext uri="{FF2B5EF4-FFF2-40B4-BE49-F238E27FC236}">
                <a16:creationId xmlns:a16="http://schemas.microsoft.com/office/drawing/2014/main" id="{35968857-84C2-4EDB-90FB-8E9766A4DDB0}"/>
              </a:ext>
            </a:extLst>
          </p:cNvPr>
          <p:cNvSpPr txBox="1">
            <a:spLocks/>
          </p:cNvSpPr>
          <p:nvPr/>
        </p:nvSpPr>
        <p:spPr>
          <a:xfrm>
            <a:off x="867704" y="512546"/>
            <a:ext cx="3997911" cy="8350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 err="1"/>
              <a:t>Elgoibar</a:t>
            </a:r>
            <a:endParaRPr lang="en-GB" sz="2400" b="1" dirty="0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3310EF6-81E7-4C4F-8E86-F2AF339E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511" y="3253661"/>
            <a:ext cx="2147398" cy="1194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Elipse 27">
            <a:extLst>
              <a:ext uri="{FF2B5EF4-FFF2-40B4-BE49-F238E27FC236}">
                <a16:creationId xmlns:a16="http://schemas.microsoft.com/office/drawing/2014/main" id="{5585B37E-3E73-48E0-8101-B2BC2707A5C8}"/>
              </a:ext>
            </a:extLst>
          </p:cNvPr>
          <p:cNvSpPr/>
          <p:nvPr/>
        </p:nvSpPr>
        <p:spPr>
          <a:xfrm>
            <a:off x="1409171" y="3643330"/>
            <a:ext cx="1139039" cy="1655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a 18">
                <a:extLst>
                  <a:ext uri="{FF2B5EF4-FFF2-40B4-BE49-F238E27FC236}">
                    <a16:creationId xmlns:a16="http://schemas.microsoft.com/office/drawing/2014/main" id="{9D8E46D3-7E83-4FF9-890F-66DADA5527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4809564"/>
                  </p:ext>
                </p:extLst>
              </p:nvPr>
            </p:nvGraphicFramePr>
            <p:xfrm>
              <a:off x="867704" y="1472440"/>
              <a:ext cx="3259678" cy="10993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948">
                      <a:extLst>
                        <a:ext uri="{9D8B030D-6E8A-4147-A177-3AD203B41FA5}">
                          <a16:colId xmlns:a16="http://schemas.microsoft.com/office/drawing/2014/main" val="2114440767"/>
                        </a:ext>
                      </a:extLst>
                    </a:gridCol>
                    <a:gridCol w="1625730">
                      <a:extLst>
                        <a:ext uri="{9D8B030D-6E8A-4147-A177-3AD203B41FA5}">
                          <a16:colId xmlns:a16="http://schemas.microsoft.com/office/drawing/2014/main" val="3343746476"/>
                        </a:ext>
                      </a:extLst>
                    </a:gridCol>
                  </a:tblGrid>
                  <a:tr h="335281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AEMET Thresholds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ERA5_Land Thresholds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389387"/>
                      </a:ext>
                    </a:extLst>
                  </a:tr>
                  <a:tr h="50495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𝑻𝒎𝒊𝒏</m:t>
                                </m:r>
                                <m:r>
                                  <a:rPr lang="en-GB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𝟕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  &amp; </m:t>
                                </m:r>
                              </m:oMath>
                            </m:oMathPara>
                          </a14:m>
                          <a:endParaRPr lang="es-ES" sz="11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𝑻𝒎</m:t>
                              </m:r>
                              <m:r>
                                <a:rPr lang="es-ES" sz="11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𝐚𝐱</m:t>
                              </m:r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35º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Tmin</a:t>
                          </a: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≥15,8</a:t>
                          </a:r>
                        </a:p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Tmax</a:t>
                          </a: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33,8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5835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a 18">
                <a:extLst>
                  <a:ext uri="{FF2B5EF4-FFF2-40B4-BE49-F238E27FC236}">
                    <a16:creationId xmlns:a16="http://schemas.microsoft.com/office/drawing/2014/main" id="{9D8E46D3-7E83-4FF9-890F-66DADA5527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4809564"/>
                  </p:ext>
                </p:extLst>
              </p:nvPr>
            </p:nvGraphicFramePr>
            <p:xfrm>
              <a:off x="867704" y="1472440"/>
              <a:ext cx="3259678" cy="10993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948">
                      <a:extLst>
                        <a:ext uri="{9D8B030D-6E8A-4147-A177-3AD203B41FA5}">
                          <a16:colId xmlns:a16="http://schemas.microsoft.com/office/drawing/2014/main" val="2114440767"/>
                        </a:ext>
                      </a:extLst>
                    </a:gridCol>
                    <a:gridCol w="1625730">
                      <a:extLst>
                        <a:ext uri="{9D8B030D-6E8A-4147-A177-3AD203B41FA5}">
                          <a16:colId xmlns:a16="http://schemas.microsoft.com/office/drawing/2014/main" val="3343746476"/>
                        </a:ext>
                      </a:extLst>
                    </a:gridCol>
                  </a:tblGrid>
                  <a:tr h="5943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AEMET Thresholds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ERA5_Land Thresholds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389387"/>
                      </a:ext>
                    </a:extLst>
                  </a:tr>
                  <a:tr h="50495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372" t="-119277" r="-100000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101124" t="-119277" r="-749" b="-2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58358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Imagen 3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46C00D18-15D7-48D8-9368-40D5ABF6C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162" y="480307"/>
            <a:ext cx="4663193" cy="466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65165"/>
      </p:ext>
    </p:extLst>
  </p:cSld>
  <p:clrMapOvr>
    <a:masterClrMapping/>
  </p:clrMapOvr>
</p:sld>
</file>

<file path=ppt/theme/theme1.xml><?xml version="1.0" encoding="utf-8"?>
<a:theme xmlns:a="http://schemas.openxmlformats.org/drawingml/2006/main" name="Climate Chang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573</Words>
  <Application>Microsoft Office PowerPoint</Application>
  <PresentationFormat>Presentación en pantalla (16:9)</PresentationFormat>
  <Paragraphs>207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Climate Change</vt:lpstr>
      <vt:lpstr>Presentación de PowerPoint</vt:lpstr>
      <vt:lpstr>Heatwaves- Alerts and Thresholds definitions in Basque Country</vt:lpstr>
      <vt:lpstr>COASTAL ZONE</vt:lpstr>
      <vt:lpstr>COASTAL ZONE</vt:lpstr>
      <vt:lpstr>COASTAL ZONE</vt:lpstr>
      <vt:lpstr>COASTAL AREA</vt:lpstr>
      <vt:lpstr>INLAND ZONE</vt:lpstr>
      <vt:lpstr>INLAND ZONE</vt:lpstr>
      <vt:lpstr>INLAND ZONE</vt:lpstr>
      <vt:lpstr>INLAND ZONE</vt:lpstr>
      <vt:lpstr>Observations versus ERA5-Land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Peña Cerezo, Nieves</dc:creator>
  <cp:lastModifiedBy>Peña Cerezo, Nieves</cp:lastModifiedBy>
  <cp:revision>26</cp:revision>
  <dcterms:modified xsi:type="dcterms:W3CDTF">2020-05-29T12:10:13Z</dcterms:modified>
</cp:coreProperties>
</file>