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56" r:id="rId6"/>
    <p:sldId id="258" r:id="rId7"/>
    <p:sldId id="263" r:id="rId8"/>
    <p:sldId id="264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4" r:id="rId17"/>
    <p:sldId id="273" r:id="rId18"/>
    <p:sldId id="277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75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43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92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99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729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35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266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019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63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00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2236-F966-45E6-8169-4F8A43DD6D65}" type="datetimeFigureOut">
              <a:rPr lang="en-ZA" smtClean="0"/>
              <a:t>2023/07/09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21F77-2189-4913-8C50-2669B27006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3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0" y="1961169"/>
            <a:ext cx="10515600" cy="132556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ZA" sz="6600" b="1" dirty="0" smtClean="0"/>
              <a:t/>
            </a:r>
            <a:br>
              <a:rPr lang="en-ZA" sz="6600" b="1" dirty="0" smtClean="0"/>
            </a:br>
            <a:r>
              <a:rPr lang="en-ZA" sz="6600" b="1" dirty="0" smtClean="0"/>
              <a:t>Reference data and Accuracy          Assessment  </a:t>
            </a:r>
            <a:br>
              <a:rPr lang="en-ZA" sz="6600" b="1" dirty="0" smtClean="0"/>
            </a:br>
            <a:endParaRPr lang="en-ZA" sz="6600" b="1" dirty="0"/>
          </a:p>
        </p:txBody>
      </p:sp>
    </p:spTree>
    <p:extLst>
      <p:ext uri="{BB962C8B-B14F-4D97-AF65-F5344CB8AC3E}">
        <p14:creationId xmlns:p14="http://schemas.microsoft.com/office/powerpoint/2010/main" val="353397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b="1" dirty="0" smtClean="0"/>
              <a:t>User accuracy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User accuracy is defined as the error of commission (inclusion) </a:t>
            </a:r>
          </a:p>
          <a:p>
            <a:pPr algn="just"/>
            <a:r>
              <a:rPr lang="en-US" dirty="0" smtClean="0"/>
              <a:t>User accuracy is calculated by dividing the number of correctly classified samples for a specific class by the total number of samples classified as that class.</a:t>
            </a:r>
          </a:p>
          <a:p>
            <a:pPr algn="just"/>
            <a:r>
              <a:rPr lang="en-US" dirty="0" smtClean="0"/>
              <a:t>A low user accuracy value indicates a high commission error rate, indicating that the classification algorithm is prone to misclassifying samples as belonging to the specific land cover class when they actually do not.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57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313537"/>
            <a:ext cx="8765771" cy="63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75" y="373437"/>
            <a:ext cx="10515600" cy="1325563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/>
              <a:t>Producer Accuracy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accuracy  is defined as the error of omission (exclusion).  </a:t>
            </a:r>
          </a:p>
          <a:p>
            <a:r>
              <a:rPr lang="en-US" dirty="0" smtClean="0"/>
              <a:t>Producer accuracy quantifies the proportion of correctly classified samples within a specific land cover class.</a:t>
            </a:r>
          </a:p>
          <a:p>
            <a:r>
              <a:rPr lang="en-US" dirty="0" smtClean="0"/>
              <a:t>Producer accuracy is calculated by dividing the number of correctly classified samples for a specific class by the total number of ground truth samples belonging to that class.</a:t>
            </a:r>
          </a:p>
          <a:p>
            <a:r>
              <a:rPr lang="en-US" dirty="0" smtClean="0"/>
              <a:t>A low producer accuracy value indicates a high omission error rate, indicating that the classification algorithm frequently fails to classify samples as belonging to the specific land cover class when they actually do.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7907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244993"/>
            <a:ext cx="8752609" cy="64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dirty="0" smtClean="0"/>
              <a:t>Exercise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smtClean="0"/>
              <a:t>Calculate the producer and user accuracy of   sugarcane and fodder land cover classes. </a:t>
            </a:r>
          </a:p>
          <a:p>
            <a:pPr algn="just"/>
            <a:r>
              <a:rPr lang="en-US" sz="4400" dirty="0" smtClean="0"/>
              <a:t>What is more acceptable overestimation or underestimation? 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361061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2767526"/>
            <a:ext cx="10516511" cy="132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96" y="606829"/>
            <a:ext cx="8462671" cy="59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399807"/>
            <a:ext cx="9301942" cy="60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3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Factors affecting accuracy in image classification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Spectral confusion </a:t>
            </a:r>
          </a:p>
          <a:p>
            <a:pPr algn="just"/>
            <a:r>
              <a:rPr lang="en-US" dirty="0" smtClean="0"/>
              <a:t>Similar Reflectance Characteristics: Land cover classes with similar reflectance characteristics across the electromagnetic spectrum can result in spectral confusion. </a:t>
            </a:r>
          </a:p>
          <a:p>
            <a:pPr algn="just"/>
            <a:r>
              <a:rPr lang="en-US" dirty="0"/>
              <a:t>D</a:t>
            </a:r>
            <a:r>
              <a:rPr lang="en-US" dirty="0" smtClean="0"/>
              <a:t>ifferent vegetation types or soil compositions may have similar spectral responses, making it difficult to distinguish between them</a:t>
            </a:r>
          </a:p>
          <a:p>
            <a:pPr algn="just"/>
            <a:r>
              <a:rPr lang="en-US" dirty="0" smtClean="0"/>
              <a:t>Spectral confusion can contribute to both commission errors (incorrectly assigning a class label) and omission errors (failing to assign a class label).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098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23" y="490388"/>
            <a:ext cx="8538123" cy="58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Factors affecting accuracy in image classification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2. Mixed pixels </a:t>
            </a:r>
          </a:p>
          <a:p>
            <a:pPr algn="just"/>
            <a:r>
              <a:rPr lang="en-US" sz="3200" dirty="0" smtClean="0"/>
              <a:t>Mixed pixels are areas on a remote sensing image where the ground truth land cover is not homogeneous or exhibits a spatial mixture of different land cover types.</a:t>
            </a:r>
          </a:p>
          <a:p>
            <a:pPr algn="just"/>
            <a:r>
              <a:rPr lang="en-US" sz="3200" dirty="0" smtClean="0"/>
              <a:t>Spectral confusion can also arise when a pixel contains a mixture of multiple land cover types, resulting in a blended spectral signature that does not clearly correspond to a single class. 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60227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b="1" dirty="0" smtClean="0"/>
              <a:t>Sources of reference data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/>
          <a:lstStyle/>
          <a:p>
            <a:r>
              <a:rPr lang="en-US" dirty="0" smtClean="0"/>
              <a:t>Aerial photo interpretation </a:t>
            </a:r>
          </a:p>
          <a:p>
            <a:r>
              <a:rPr lang="en-US" dirty="0" smtClean="0"/>
              <a:t>Ground truth with GPS </a:t>
            </a:r>
          </a:p>
          <a:p>
            <a:r>
              <a:rPr lang="en-US" dirty="0" smtClean="0"/>
              <a:t>High resolution satellite images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50669"/>
            <a:ext cx="3408218" cy="2218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39" y="3582149"/>
            <a:ext cx="3640975" cy="2187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451" y="3089693"/>
            <a:ext cx="3245687" cy="26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Factors affecting accuracy in image classification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Sensor Characteristics </a:t>
            </a:r>
          </a:p>
          <a:p>
            <a:pPr algn="just"/>
            <a:r>
              <a:rPr lang="en-US" dirty="0" smtClean="0"/>
              <a:t>Different sensor characteristics influence the quality and characteristics of the acquired imagery, which in turn impact the classification process</a:t>
            </a:r>
          </a:p>
          <a:p>
            <a:pPr algn="just"/>
            <a:r>
              <a:rPr lang="en-US" dirty="0" smtClean="0"/>
              <a:t>Spatial resolution</a:t>
            </a:r>
          </a:p>
          <a:p>
            <a:pPr algn="just"/>
            <a:r>
              <a:rPr lang="en-US" dirty="0" smtClean="0"/>
              <a:t>Spectral resolution </a:t>
            </a:r>
          </a:p>
          <a:p>
            <a:pPr algn="just"/>
            <a:r>
              <a:rPr lang="en-US" dirty="0" smtClean="0"/>
              <a:t>Radiometric resolution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439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" y="448888"/>
            <a:ext cx="11388436" cy="50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 consider on collecting reference data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Choosing reference data </a:t>
            </a:r>
            <a:endParaRPr lang="en-ZA" dirty="0" smtClean="0"/>
          </a:p>
          <a:p>
            <a:r>
              <a:rPr lang="en-US" dirty="0" smtClean="0"/>
              <a:t>Make sure you can actually extract from the reference source the information that you need for the classification scheme </a:t>
            </a:r>
          </a:p>
          <a:p>
            <a:r>
              <a:rPr lang="en-US" dirty="0" smtClean="0"/>
              <a:t>For example aerial photos may not be good reference data source if your classification scheme distinguishes four species of grass. </a:t>
            </a:r>
            <a:r>
              <a:rPr lang="en-US" dirty="0" err="1" smtClean="0"/>
              <a:t>Yo</a:t>
            </a:r>
            <a:r>
              <a:rPr lang="en-US" dirty="0" smtClean="0"/>
              <a:t> will need GPS ground data. </a:t>
            </a:r>
          </a:p>
        </p:txBody>
      </p:sp>
    </p:spTree>
    <p:extLst>
      <p:ext uri="{BB962C8B-B14F-4D97-AF65-F5344CB8AC3E}">
        <p14:creationId xmlns:p14="http://schemas.microsoft.com/office/powerpoint/2010/main" val="20380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" y="819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sz="3600" dirty="0" smtClean="0"/>
              <a:t>Determining size of reference plots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Match spatial scale of reference plots and remotely sensed data </a:t>
            </a:r>
          </a:p>
          <a:p>
            <a:pPr algn="just"/>
            <a:r>
              <a:rPr lang="en-US" dirty="0" smtClean="0"/>
              <a:t>GPS ground plots 5metres on a side may not be useful if remotely sensed cells are 1km on a side. You may need satellite images such as RapidEye that has 5m spatial resolution.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739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Accuracy Assessment </a:t>
            </a:r>
            <a:endParaRPr lang="en-ZA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Assessing accuracy of a remote sensing output is one of the most important steps in the classification process.</a:t>
            </a:r>
          </a:p>
          <a:p>
            <a:r>
              <a:rPr lang="en-US" dirty="0" smtClean="0"/>
              <a:t>It helps assessing how well the classification worked </a:t>
            </a:r>
          </a:p>
          <a:p>
            <a:r>
              <a:rPr lang="en-US" dirty="0" smtClean="0"/>
              <a:t>Three things being assessed 1) The performance of the sensor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2) The performance of the Algorithm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3) The knowledge of the user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208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706" y="373438"/>
            <a:ext cx="10515600" cy="1325563"/>
          </a:xfrm>
        </p:spPr>
        <p:txBody>
          <a:bodyPr/>
          <a:lstStyle/>
          <a:p>
            <a:r>
              <a:rPr lang="en-US" b="1" dirty="0" smtClean="0"/>
              <a:t> The logic behind accuracy assessment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Collect reference data – Ground truth.</a:t>
            </a:r>
          </a:p>
          <a:p>
            <a:pPr algn="just"/>
            <a:r>
              <a:rPr lang="en-US" dirty="0" smtClean="0"/>
              <a:t> Determination of class types at specific locations</a:t>
            </a:r>
          </a:p>
          <a:p>
            <a:pPr algn="just"/>
            <a:r>
              <a:rPr lang="en-US" dirty="0" smtClean="0"/>
              <a:t>Compare reference to classified map – Does class type on classified map? </a:t>
            </a:r>
          </a:p>
          <a:p>
            <a:pPr algn="just"/>
            <a:r>
              <a:rPr lang="en-US" dirty="0" smtClean="0"/>
              <a:t>The accuracy assessment is the means to communicate to the user of the map and should be included in the metadata documentation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85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84" y="82493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        Error Matrix </a:t>
            </a:r>
            <a:endParaRPr lang="en-Z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18" y="987229"/>
            <a:ext cx="7564581" cy="50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57175"/>
            <a:ext cx="87439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58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b="1" dirty="0" smtClean="0"/>
              <a:t>Total Accuracy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Overall accuracy </a:t>
            </a:r>
          </a:p>
          <a:p>
            <a:r>
              <a:rPr lang="en-US" dirty="0" smtClean="0"/>
              <a:t>Challenge with total accuracy  is an average it does not reveal if error was evenly distributed between classes or if some classes were really bad and some really good</a:t>
            </a:r>
          </a:p>
          <a:p>
            <a:r>
              <a:rPr lang="en-US" dirty="0" smtClean="0"/>
              <a:t>To understand the accuracy of specific classes, the following accuracy metrics are used   1) User accuracy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2) Producer accuracy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317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680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Reference data and Accuracy          Assessment   </vt:lpstr>
      <vt:lpstr>          Sources of reference data </vt:lpstr>
      <vt:lpstr>What to consider on collecting reference data</vt:lpstr>
      <vt:lpstr>PowerPoint Presentation</vt:lpstr>
      <vt:lpstr>     Accuracy Assessment </vt:lpstr>
      <vt:lpstr> The logic behind accuracy assessment </vt:lpstr>
      <vt:lpstr>                        Error Matrix </vt:lpstr>
      <vt:lpstr>PowerPoint Presentation</vt:lpstr>
      <vt:lpstr>               Total Accuracy </vt:lpstr>
      <vt:lpstr>               User accuracy </vt:lpstr>
      <vt:lpstr>PowerPoint Presentation</vt:lpstr>
      <vt:lpstr>        Producer Accuracy </vt:lpstr>
      <vt:lpstr>PowerPoint Presentation</vt:lpstr>
      <vt:lpstr>                     Exercise</vt:lpstr>
      <vt:lpstr>PowerPoint Presentation</vt:lpstr>
      <vt:lpstr>PowerPoint Presentation</vt:lpstr>
      <vt:lpstr>Factors affecting accuracy in image classification</vt:lpstr>
      <vt:lpstr>PowerPoint Presentation</vt:lpstr>
      <vt:lpstr>Factors affecting accuracy in image classification</vt:lpstr>
      <vt:lpstr>Factors affecting accuracy in image classification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SAEESResearchPC1</dc:creator>
  <cp:lastModifiedBy>SAEESResearchPC1</cp:lastModifiedBy>
  <cp:revision>45</cp:revision>
  <dcterms:created xsi:type="dcterms:W3CDTF">2023-07-09T12:58:11Z</dcterms:created>
  <dcterms:modified xsi:type="dcterms:W3CDTF">2023-07-09T17:25:31Z</dcterms:modified>
</cp:coreProperties>
</file>