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5" r:id="rId4"/>
  </p:sldMasterIdLst>
  <p:notesMasterIdLst>
    <p:notesMasterId r:id="rId23"/>
  </p:notesMasterIdLst>
  <p:sldIdLst>
    <p:sldId id="257" r:id="rId5"/>
    <p:sldId id="270" r:id="rId6"/>
    <p:sldId id="271" r:id="rId7"/>
    <p:sldId id="272" r:id="rId8"/>
    <p:sldId id="273" r:id="rId9"/>
    <p:sldId id="258" r:id="rId10"/>
    <p:sldId id="261" r:id="rId11"/>
    <p:sldId id="262" r:id="rId12"/>
    <p:sldId id="264" r:id="rId13"/>
    <p:sldId id="259" r:id="rId14"/>
    <p:sldId id="274" r:id="rId15"/>
    <p:sldId id="256" r:id="rId16"/>
    <p:sldId id="265" r:id="rId17"/>
    <p:sldId id="260" r:id="rId18"/>
    <p:sldId id="268" r:id="rId19"/>
    <p:sldId id="275" r:id="rId20"/>
    <p:sldId id="27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6F81A2-BEAF-45F9-9C67-FDC87EFB9F1C}">
          <p14:sldIdLst>
            <p14:sldId id="257"/>
            <p14:sldId id="270"/>
            <p14:sldId id="271"/>
            <p14:sldId id="272"/>
            <p14:sldId id="273"/>
            <p14:sldId id="258"/>
            <p14:sldId id="261"/>
            <p14:sldId id="262"/>
            <p14:sldId id="264"/>
            <p14:sldId id="259"/>
            <p14:sldId id="274"/>
            <p14:sldId id="256"/>
            <p14:sldId id="265"/>
            <p14:sldId id="260"/>
            <p14:sldId id="268"/>
            <p14:sldId id="275"/>
            <p14:sldId id="27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0" d="100"/>
          <a:sy n="110" d="100"/>
        </p:scale>
        <p:origin x="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D36F6-D684-4932-B72E-D1CBD63D64DD}" type="datetimeFigureOut">
              <a:rPr lang="en-ZA" smtClean="0"/>
              <a:t>2023/07/12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002FA-1087-45AD-9B54-8A40570EE405}" type="slidenum">
              <a:rPr lang="en-ZA" smtClean="0"/>
              <a:t>‹#›</a:t>
            </a:fld>
            <a:endParaRPr lang="en-ZA"/>
          </a:p>
        </p:txBody>
      </p:sp>
    </p:spTree>
    <p:extLst>
      <p:ext uri="{BB962C8B-B14F-4D97-AF65-F5344CB8AC3E}">
        <p14:creationId xmlns:p14="http://schemas.microsoft.com/office/powerpoint/2010/main" val="122179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ZA" altLang="en-US"/>
          </a:p>
        </p:txBody>
      </p:sp>
      <p:sp>
        <p:nvSpPr>
          <p:cNvPr id="177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D8F2FD0-0586-4F58-BFE6-C379EE9A44F0}" type="slidenum">
              <a:rPr kumimoji="0" lang="en-ZA"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ZA"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56275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ZA" altLang="en-US"/>
          </a:p>
        </p:txBody>
      </p:sp>
      <p:sp>
        <p:nvSpPr>
          <p:cNvPr id="195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D7FE179-9960-42D5-A4E3-C8AC41E90A2A}" type="slidenum">
              <a:rPr kumimoji="0" lang="en-ZA"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ZA"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694577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6DC4C0D8-BEA6-4384-9842-FFB60E9953C1}" type="datetimeFigureOut">
              <a:rPr lang="en-ZA" smtClean="0"/>
              <a:t>2023/07/12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63519F3-A76C-4876-94B9-05F3C6FD6DD9}" type="slidenum">
              <a:rPr lang="en-ZA" smtClean="0"/>
              <a:t>‹#›</a:t>
            </a:fld>
            <a:endParaRPr lang="en-ZA"/>
          </a:p>
        </p:txBody>
      </p:sp>
    </p:spTree>
    <p:extLst>
      <p:ext uri="{BB962C8B-B14F-4D97-AF65-F5344CB8AC3E}">
        <p14:creationId xmlns:p14="http://schemas.microsoft.com/office/powerpoint/2010/main" val="163828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6DC4C0D8-BEA6-4384-9842-FFB60E9953C1}" type="datetimeFigureOut">
              <a:rPr lang="en-ZA" smtClean="0"/>
              <a:t>2023/07/12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63519F3-A76C-4876-94B9-05F3C6FD6DD9}" type="slidenum">
              <a:rPr lang="en-ZA" smtClean="0"/>
              <a:t>‹#›</a:t>
            </a:fld>
            <a:endParaRPr lang="en-ZA"/>
          </a:p>
        </p:txBody>
      </p:sp>
    </p:spTree>
    <p:extLst>
      <p:ext uri="{BB962C8B-B14F-4D97-AF65-F5344CB8AC3E}">
        <p14:creationId xmlns:p14="http://schemas.microsoft.com/office/powerpoint/2010/main" val="93332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6DC4C0D8-BEA6-4384-9842-FFB60E9953C1}" type="datetimeFigureOut">
              <a:rPr lang="en-ZA" smtClean="0"/>
              <a:t>2023/07/12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63519F3-A76C-4876-94B9-05F3C6FD6DD9}" type="slidenum">
              <a:rPr lang="en-ZA" smtClean="0"/>
              <a:t>‹#›</a:t>
            </a:fld>
            <a:endParaRPr lang="en-ZA"/>
          </a:p>
        </p:txBody>
      </p:sp>
    </p:spTree>
    <p:extLst>
      <p:ext uri="{BB962C8B-B14F-4D97-AF65-F5344CB8AC3E}">
        <p14:creationId xmlns:p14="http://schemas.microsoft.com/office/powerpoint/2010/main" val="4117225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161" name="Rectangle 9"/>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49162" name="Rectangle 10"/>
          <p:cNvSpPr>
            <a:spLocks noGrp="1" noChangeArrowheads="1"/>
          </p:cNvSpPr>
          <p:nvPr>
            <p:ph type="subTitle" idx="1"/>
          </p:nvPr>
        </p:nvSpPr>
        <p:spPr>
          <a:xfrm>
            <a:off x="1828800" y="4191000"/>
            <a:ext cx="8534400" cy="1752600"/>
          </a:xfrm>
        </p:spPr>
        <p:txBody>
          <a:bodyPr/>
          <a:lstStyle>
            <a:lvl1pPr marL="0" indent="0" algn="ctr">
              <a:buFontTx/>
              <a:buNone/>
              <a:defRPr/>
            </a:lvl1pPr>
          </a:lstStyle>
          <a:p>
            <a:r>
              <a:rPr lang="en-US"/>
              <a:t>Click to edit Master subtitle style</a:t>
            </a:r>
          </a:p>
        </p:txBody>
      </p:sp>
      <p:sp>
        <p:nvSpPr>
          <p:cNvPr id="4" name="Rectangle 11"/>
          <p:cNvSpPr>
            <a:spLocks noGrp="1" noChangeArrowheads="1"/>
          </p:cNvSpPr>
          <p:nvPr>
            <p:ph type="dt" sz="half" idx="10"/>
          </p:nvPr>
        </p:nvSpPr>
        <p:spPr>
          <a:xfrm>
            <a:off x="914400" y="6248400"/>
            <a:ext cx="2540000" cy="457200"/>
          </a:xfrm>
        </p:spPr>
        <p:txBody>
          <a:bodyPr/>
          <a:lstStyle>
            <a:lvl1pPr>
              <a:defRPr sz="1400" i="0">
                <a:solidFill>
                  <a:srgbClr val="003300"/>
                </a:solidFill>
              </a:defRPr>
            </a:lvl1pPr>
          </a:lstStyle>
          <a:p>
            <a:pPr eaLnBrk="0" fontAlgn="base" hangingPunct="0">
              <a:spcAft>
                <a:spcPct val="0"/>
              </a:spcAft>
              <a:defRPr/>
            </a:pPr>
            <a:r>
              <a:rPr lang="en-US"/>
              <a:t>UKZN September 07</a:t>
            </a:r>
          </a:p>
          <a:p>
            <a:pPr eaLnBrk="0" fontAlgn="base" hangingPunct="0">
              <a:spcAft>
                <a:spcPct val="0"/>
              </a:spcAft>
              <a:defRPr/>
            </a:pPr>
            <a:endParaRPr lang="en-US"/>
          </a:p>
        </p:txBody>
      </p:sp>
      <p:sp>
        <p:nvSpPr>
          <p:cNvPr id="5" name="Rectangle 12"/>
          <p:cNvSpPr>
            <a:spLocks noGrp="1" noChangeArrowheads="1"/>
          </p:cNvSpPr>
          <p:nvPr>
            <p:ph type="ftr" sz="quarter" idx="11"/>
          </p:nvPr>
        </p:nvSpPr>
        <p:spPr>
          <a:xfrm>
            <a:off x="4165600" y="6248400"/>
            <a:ext cx="3860800" cy="457200"/>
          </a:xfrm>
        </p:spPr>
        <p:txBody>
          <a:bodyPr/>
          <a:lstStyle>
            <a:lvl1pPr>
              <a:defRPr/>
            </a:lvl1pPr>
          </a:lstStyle>
          <a:p>
            <a:pPr eaLnBrk="0" fontAlgn="base" hangingPunct="0">
              <a:spcAft>
                <a:spcPct val="0"/>
              </a:spcAft>
              <a:defRPr/>
            </a:pPr>
            <a:r>
              <a:rPr lang="en-US">
                <a:solidFill>
                  <a:srgbClr val="003300"/>
                </a:solidFill>
              </a:rPr>
              <a:t>ENVS316</a:t>
            </a:r>
            <a:endParaRPr lang="en-US" sz="1400" b="0">
              <a:solidFill>
                <a:srgbClr val="003300"/>
              </a:solidFill>
              <a:latin typeface="Times New Roman"/>
            </a:endParaRPr>
          </a:p>
        </p:txBody>
      </p:sp>
      <p:sp>
        <p:nvSpPr>
          <p:cNvPr id="6" name="Rectangle 13"/>
          <p:cNvSpPr>
            <a:spLocks noGrp="1" noChangeArrowheads="1"/>
          </p:cNvSpPr>
          <p:nvPr>
            <p:ph type="sldNum" sz="quarter" idx="12"/>
          </p:nvPr>
        </p:nvSpPr>
        <p:spPr>
          <a:xfrm>
            <a:off x="8737600" y="6248400"/>
            <a:ext cx="2540000" cy="457200"/>
          </a:xfrm>
        </p:spPr>
        <p:txBody>
          <a:bodyPr/>
          <a:lstStyle>
            <a:lvl1pPr>
              <a:defRPr>
                <a:solidFill>
                  <a:srgbClr val="003300"/>
                </a:solidFill>
              </a:defRPr>
            </a:lvl1pPr>
          </a:lstStyle>
          <a:p>
            <a:pPr eaLnBrk="0" fontAlgn="base" hangingPunct="0">
              <a:spcAft>
                <a:spcPct val="0"/>
              </a:spcAft>
            </a:pPr>
            <a:fld id="{6234702E-35DD-4BD5-B0B5-B183B2841B46}" type="slidenum">
              <a:rPr lang="en-US" altLang="en-US" smtClean="0"/>
              <a:pPr eaLnBrk="0" fontAlgn="base" hangingPunct="0">
                <a:spcAft>
                  <a:spcPct val="0"/>
                </a:spcAft>
              </a:pPr>
              <a:t>‹#›</a:t>
            </a:fld>
            <a:endParaRPr lang="en-US" altLang="en-US"/>
          </a:p>
        </p:txBody>
      </p:sp>
    </p:spTree>
    <p:extLst>
      <p:ext uri="{BB962C8B-B14F-4D97-AF65-F5344CB8AC3E}">
        <p14:creationId xmlns:p14="http://schemas.microsoft.com/office/powerpoint/2010/main" val="783500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0"/>
          <p:cNvSpPr>
            <a:spLocks noGrp="1" noChangeArrowheads="1"/>
          </p:cNvSpPr>
          <p:nvPr>
            <p:ph type="dt" sz="half" idx="10"/>
          </p:nvPr>
        </p:nvSpPr>
        <p:spPr>
          <a:ln/>
        </p:spPr>
        <p:txBody>
          <a:bodyPr/>
          <a:lstStyle>
            <a:lvl1pPr>
              <a:defRPr/>
            </a:lvl1pPr>
          </a:lstStyle>
          <a:p>
            <a:pPr eaLnBrk="0" fontAlgn="base" hangingPunct="0">
              <a:spcAft>
                <a:spcPct val="0"/>
              </a:spcAft>
              <a:defRPr/>
            </a:pPr>
            <a:r>
              <a:rPr lang="en-US">
                <a:solidFill>
                  <a:srgbClr val="003300"/>
                </a:solidFill>
              </a:rPr>
              <a:t>UKZN September 08</a:t>
            </a:r>
          </a:p>
        </p:txBody>
      </p:sp>
      <p:sp>
        <p:nvSpPr>
          <p:cNvPr id="5" name="Rectangle 11"/>
          <p:cNvSpPr>
            <a:spLocks noGrp="1" noChangeArrowheads="1"/>
          </p:cNvSpPr>
          <p:nvPr>
            <p:ph type="ftr" sz="quarter" idx="11"/>
          </p:nvPr>
        </p:nvSpPr>
        <p:spPr>
          <a:ln/>
        </p:spPr>
        <p:txBody>
          <a:bodyPr/>
          <a:lstStyle>
            <a:lvl1pPr>
              <a:defRPr/>
            </a:lvl1pPr>
          </a:lstStyle>
          <a:p>
            <a:pPr eaLnBrk="0" fontAlgn="base" hangingPunct="0">
              <a:spcAft>
                <a:spcPct val="0"/>
              </a:spcAft>
              <a:defRPr/>
            </a:pPr>
            <a:r>
              <a:rPr lang="en-US">
                <a:solidFill>
                  <a:srgbClr val="003300"/>
                </a:solidFill>
              </a:rPr>
              <a:t>ENVS316</a:t>
            </a:r>
          </a:p>
        </p:txBody>
      </p:sp>
      <p:sp>
        <p:nvSpPr>
          <p:cNvPr id="6" name="Rectangle 12"/>
          <p:cNvSpPr>
            <a:spLocks noGrp="1" noChangeArrowheads="1"/>
          </p:cNvSpPr>
          <p:nvPr>
            <p:ph type="sldNum" sz="quarter" idx="12"/>
          </p:nvPr>
        </p:nvSpPr>
        <p:spPr>
          <a:ln/>
        </p:spPr>
        <p:txBody>
          <a:bodyPr/>
          <a:lstStyle>
            <a:lvl1pPr>
              <a:defRPr/>
            </a:lvl1pPr>
          </a:lstStyle>
          <a:p>
            <a:pPr eaLnBrk="0" fontAlgn="base" hangingPunct="0">
              <a:spcAft>
                <a:spcPct val="0"/>
              </a:spcAft>
            </a:pPr>
            <a:fld id="{132B7F88-3AB1-496E-9A73-FACCED5F4F2C}"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1810079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eaLnBrk="0" fontAlgn="base" hangingPunct="0">
              <a:spcAft>
                <a:spcPct val="0"/>
              </a:spcAft>
              <a:defRPr/>
            </a:pPr>
            <a:r>
              <a:rPr lang="en-US">
                <a:solidFill>
                  <a:srgbClr val="003300"/>
                </a:solidFill>
              </a:rPr>
              <a:t>UKZN September 08</a:t>
            </a:r>
          </a:p>
        </p:txBody>
      </p:sp>
      <p:sp>
        <p:nvSpPr>
          <p:cNvPr id="5" name="Rectangle 11"/>
          <p:cNvSpPr>
            <a:spLocks noGrp="1" noChangeArrowheads="1"/>
          </p:cNvSpPr>
          <p:nvPr>
            <p:ph type="ftr" sz="quarter" idx="11"/>
          </p:nvPr>
        </p:nvSpPr>
        <p:spPr>
          <a:ln/>
        </p:spPr>
        <p:txBody>
          <a:bodyPr/>
          <a:lstStyle>
            <a:lvl1pPr>
              <a:defRPr/>
            </a:lvl1pPr>
          </a:lstStyle>
          <a:p>
            <a:pPr eaLnBrk="0" fontAlgn="base" hangingPunct="0">
              <a:spcAft>
                <a:spcPct val="0"/>
              </a:spcAft>
              <a:defRPr/>
            </a:pPr>
            <a:r>
              <a:rPr lang="en-US">
                <a:solidFill>
                  <a:srgbClr val="003300"/>
                </a:solidFill>
              </a:rPr>
              <a:t>ENVS316</a:t>
            </a:r>
          </a:p>
        </p:txBody>
      </p:sp>
      <p:sp>
        <p:nvSpPr>
          <p:cNvPr id="6" name="Rectangle 12"/>
          <p:cNvSpPr>
            <a:spLocks noGrp="1" noChangeArrowheads="1"/>
          </p:cNvSpPr>
          <p:nvPr>
            <p:ph type="sldNum" sz="quarter" idx="12"/>
          </p:nvPr>
        </p:nvSpPr>
        <p:spPr>
          <a:ln/>
        </p:spPr>
        <p:txBody>
          <a:bodyPr/>
          <a:lstStyle>
            <a:lvl1pPr>
              <a:defRPr/>
            </a:lvl1pPr>
          </a:lstStyle>
          <a:p>
            <a:pPr eaLnBrk="0" fontAlgn="base" hangingPunct="0">
              <a:spcAft>
                <a:spcPct val="0"/>
              </a:spcAft>
            </a:pPr>
            <a:fld id="{2CE73A60-9642-45D5-9F0D-386245845FBE}"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86686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914400" y="1849438"/>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97600" y="1849438"/>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Rectangle 10"/>
          <p:cNvSpPr>
            <a:spLocks noGrp="1" noChangeArrowheads="1"/>
          </p:cNvSpPr>
          <p:nvPr>
            <p:ph type="dt" sz="half" idx="10"/>
          </p:nvPr>
        </p:nvSpPr>
        <p:spPr>
          <a:ln/>
        </p:spPr>
        <p:txBody>
          <a:bodyPr/>
          <a:lstStyle>
            <a:lvl1pPr>
              <a:defRPr/>
            </a:lvl1pPr>
          </a:lstStyle>
          <a:p>
            <a:pPr eaLnBrk="0" fontAlgn="base" hangingPunct="0">
              <a:spcAft>
                <a:spcPct val="0"/>
              </a:spcAft>
              <a:defRPr/>
            </a:pPr>
            <a:r>
              <a:rPr lang="en-US">
                <a:solidFill>
                  <a:srgbClr val="003300"/>
                </a:solidFill>
              </a:rPr>
              <a:t>UKZN September 08</a:t>
            </a:r>
          </a:p>
        </p:txBody>
      </p:sp>
      <p:sp>
        <p:nvSpPr>
          <p:cNvPr id="6" name="Rectangle 11"/>
          <p:cNvSpPr>
            <a:spLocks noGrp="1" noChangeArrowheads="1"/>
          </p:cNvSpPr>
          <p:nvPr>
            <p:ph type="ftr" sz="quarter" idx="11"/>
          </p:nvPr>
        </p:nvSpPr>
        <p:spPr>
          <a:ln/>
        </p:spPr>
        <p:txBody>
          <a:bodyPr/>
          <a:lstStyle>
            <a:lvl1pPr>
              <a:defRPr/>
            </a:lvl1pPr>
          </a:lstStyle>
          <a:p>
            <a:pPr eaLnBrk="0" fontAlgn="base" hangingPunct="0">
              <a:spcAft>
                <a:spcPct val="0"/>
              </a:spcAft>
              <a:defRPr/>
            </a:pPr>
            <a:r>
              <a:rPr lang="en-US">
                <a:solidFill>
                  <a:srgbClr val="003300"/>
                </a:solidFill>
              </a:rPr>
              <a:t>ENVS316</a:t>
            </a:r>
          </a:p>
        </p:txBody>
      </p:sp>
      <p:sp>
        <p:nvSpPr>
          <p:cNvPr id="7" name="Rectangle 12"/>
          <p:cNvSpPr>
            <a:spLocks noGrp="1" noChangeArrowheads="1"/>
          </p:cNvSpPr>
          <p:nvPr>
            <p:ph type="sldNum" sz="quarter" idx="12"/>
          </p:nvPr>
        </p:nvSpPr>
        <p:spPr>
          <a:ln/>
        </p:spPr>
        <p:txBody>
          <a:bodyPr/>
          <a:lstStyle>
            <a:lvl1pPr>
              <a:defRPr/>
            </a:lvl1pPr>
          </a:lstStyle>
          <a:p>
            <a:pPr eaLnBrk="0" fontAlgn="base" hangingPunct="0">
              <a:spcAft>
                <a:spcPct val="0"/>
              </a:spcAft>
            </a:pPr>
            <a:fld id="{181D5142-72B4-434D-BD88-9043911C0135}"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2501167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Rectangle 10"/>
          <p:cNvSpPr>
            <a:spLocks noGrp="1" noChangeArrowheads="1"/>
          </p:cNvSpPr>
          <p:nvPr>
            <p:ph type="dt" sz="half" idx="10"/>
          </p:nvPr>
        </p:nvSpPr>
        <p:spPr>
          <a:ln/>
        </p:spPr>
        <p:txBody>
          <a:bodyPr/>
          <a:lstStyle>
            <a:lvl1pPr>
              <a:defRPr/>
            </a:lvl1pPr>
          </a:lstStyle>
          <a:p>
            <a:pPr eaLnBrk="0" fontAlgn="base" hangingPunct="0">
              <a:spcAft>
                <a:spcPct val="0"/>
              </a:spcAft>
              <a:defRPr/>
            </a:pPr>
            <a:r>
              <a:rPr lang="en-US">
                <a:solidFill>
                  <a:srgbClr val="003300"/>
                </a:solidFill>
              </a:rPr>
              <a:t>UKZN September 08</a:t>
            </a:r>
          </a:p>
        </p:txBody>
      </p:sp>
      <p:sp>
        <p:nvSpPr>
          <p:cNvPr id="8" name="Rectangle 11"/>
          <p:cNvSpPr>
            <a:spLocks noGrp="1" noChangeArrowheads="1"/>
          </p:cNvSpPr>
          <p:nvPr>
            <p:ph type="ftr" sz="quarter" idx="11"/>
          </p:nvPr>
        </p:nvSpPr>
        <p:spPr>
          <a:ln/>
        </p:spPr>
        <p:txBody>
          <a:bodyPr/>
          <a:lstStyle>
            <a:lvl1pPr>
              <a:defRPr/>
            </a:lvl1pPr>
          </a:lstStyle>
          <a:p>
            <a:pPr eaLnBrk="0" fontAlgn="base" hangingPunct="0">
              <a:spcAft>
                <a:spcPct val="0"/>
              </a:spcAft>
              <a:defRPr/>
            </a:pPr>
            <a:r>
              <a:rPr lang="en-US">
                <a:solidFill>
                  <a:srgbClr val="003300"/>
                </a:solidFill>
              </a:rPr>
              <a:t>ENVS316</a:t>
            </a:r>
          </a:p>
        </p:txBody>
      </p:sp>
      <p:sp>
        <p:nvSpPr>
          <p:cNvPr id="9" name="Rectangle 12"/>
          <p:cNvSpPr>
            <a:spLocks noGrp="1" noChangeArrowheads="1"/>
          </p:cNvSpPr>
          <p:nvPr>
            <p:ph type="sldNum" sz="quarter" idx="12"/>
          </p:nvPr>
        </p:nvSpPr>
        <p:spPr>
          <a:ln/>
        </p:spPr>
        <p:txBody>
          <a:bodyPr/>
          <a:lstStyle>
            <a:lvl1pPr>
              <a:defRPr/>
            </a:lvl1pPr>
          </a:lstStyle>
          <a:p>
            <a:pPr eaLnBrk="0" fontAlgn="base" hangingPunct="0">
              <a:spcAft>
                <a:spcPct val="0"/>
              </a:spcAft>
            </a:pPr>
            <a:fld id="{4B4C6750-E9EA-4593-9628-D3547201FB0E}"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3955610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Rectangle 10"/>
          <p:cNvSpPr>
            <a:spLocks noGrp="1" noChangeArrowheads="1"/>
          </p:cNvSpPr>
          <p:nvPr>
            <p:ph type="dt" sz="half" idx="10"/>
          </p:nvPr>
        </p:nvSpPr>
        <p:spPr>
          <a:ln/>
        </p:spPr>
        <p:txBody>
          <a:bodyPr/>
          <a:lstStyle>
            <a:lvl1pPr>
              <a:defRPr/>
            </a:lvl1pPr>
          </a:lstStyle>
          <a:p>
            <a:pPr eaLnBrk="0" fontAlgn="base" hangingPunct="0">
              <a:spcAft>
                <a:spcPct val="0"/>
              </a:spcAft>
              <a:defRPr/>
            </a:pPr>
            <a:r>
              <a:rPr lang="en-US">
                <a:solidFill>
                  <a:srgbClr val="003300"/>
                </a:solidFill>
              </a:rPr>
              <a:t>UKZN September 08</a:t>
            </a:r>
          </a:p>
        </p:txBody>
      </p:sp>
      <p:sp>
        <p:nvSpPr>
          <p:cNvPr id="4" name="Rectangle 11"/>
          <p:cNvSpPr>
            <a:spLocks noGrp="1" noChangeArrowheads="1"/>
          </p:cNvSpPr>
          <p:nvPr>
            <p:ph type="ftr" sz="quarter" idx="11"/>
          </p:nvPr>
        </p:nvSpPr>
        <p:spPr>
          <a:ln/>
        </p:spPr>
        <p:txBody>
          <a:bodyPr/>
          <a:lstStyle>
            <a:lvl1pPr>
              <a:defRPr/>
            </a:lvl1pPr>
          </a:lstStyle>
          <a:p>
            <a:pPr eaLnBrk="0" fontAlgn="base" hangingPunct="0">
              <a:spcAft>
                <a:spcPct val="0"/>
              </a:spcAft>
              <a:defRPr/>
            </a:pPr>
            <a:r>
              <a:rPr lang="en-US">
                <a:solidFill>
                  <a:srgbClr val="003300"/>
                </a:solidFill>
              </a:rPr>
              <a:t>ENVS316</a:t>
            </a:r>
          </a:p>
        </p:txBody>
      </p:sp>
      <p:sp>
        <p:nvSpPr>
          <p:cNvPr id="5" name="Rectangle 12"/>
          <p:cNvSpPr>
            <a:spLocks noGrp="1" noChangeArrowheads="1"/>
          </p:cNvSpPr>
          <p:nvPr>
            <p:ph type="sldNum" sz="quarter" idx="12"/>
          </p:nvPr>
        </p:nvSpPr>
        <p:spPr>
          <a:ln/>
        </p:spPr>
        <p:txBody>
          <a:bodyPr/>
          <a:lstStyle>
            <a:lvl1pPr>
              <a:defRPr/>
            </a:lvl1pPr>
          </a:lstStyle>
          <a:p>
            <a:pPr eaLnBrk="0" fontAlgn="base" hangingPunct="0">
              <a:spcAft>
                <a:spcPct val="0"/>
              </a:spcAft>
            </a:pPr>
            <a:fld id="{DCCABA75-C0F0-45EB-8B2C-C76C8500B0B5}"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208615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eaLnBrk="0" fontAlgn="base" hangingPunct="0">
              <a:spcAft>
                <a:spcPct val="0"/>
              </a:spcAft>
              <a:defRPr/>
            </a:pPr>
            <a:r>
              <a:rPr lang="en-US">
                <a:solidFill>
                  <a:srgbClr val="003300"/>
                </a:solidFill>
              </a:rPr>
              <a:t>UKZN September 08</a:t>
            </a:r>
          </a:p>
        </p:txBody>
      </p:sp>
      <p:sp>
        <p:nvSpPr>
          <p:cNvPr id="3" name="Rectangle 11"/>
          <p:cNvSpPr>
            <a:spLocks noGrp="1" noChangeArrowheads="1"/>
          </p:cNvSpPr>
          <p:nvPr>
            <p:ph type="ftr" sz="quarter" idx="11"/>
          </p:nvPr>
        </p:nvSpPr>
        <p:spPr>
          <a:ln/>
        </p:spPr>
        <p:txBody>
          <a:bodyPr/>
          <a:lstStyle>
            <a:lvl1pPr>
              <a:defRPr/>
            </a:lvl1pPr>
          </a:lstStyle>
          <a:p>
            <a:pPr eaLnBrk="0" fontAlgn="base" hangingPunct="0">
              <a:spcAft>
                <a:spcPct val="0"/>
              </a:spcAft>
              <a:defRPr/>
            </a:pPr>
            <a:r>
              <a:rPr lang="en-US">
                <a:solidFill>
                  <a:srgbClr val="003300"/>
                </a:solidFill>
              </a:rPr>
              <a:t>ENVS316</a:t>
            </a:r>
          </a:p>
        </p:txBody>
      </p:sp>
      <p:sp>
        <p:nvSpPr>
          <p:cNvPr id="4" name="Rectangle 12"/>
          <p:cNvSpPr>
            <a:spLocks noGrp="1" noChangeArrowheads="1"/>
          </p:cNvSpPr>
          <p:nvPr>
            <p:ph type="sldNum" sz="quarter" idx="12"/>
          </p:nvPr>
        </p:nvSpPr>
        <p:spPr>
          <a:ln/>
        </p:spPr>
        <p:txBody>
          <a:bodyPr/>
          <a:lstStyle>
            <a:lvl1pPr>
              <a:defRPr/>
            </a:lvl1pPr>
          </a:lstStyle>
          <a:p>
            <a:pPr eaLnBrk="0" fontAlgn="base" hangingPunct="0">
              <a:spcAft>
                <a:spcPct val="0"/>
              </a:spcAft>
            </a:pPr>
            <a:fld id="{879C99FE-D6C5-4E09-80FA-336833C14639}"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2005263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eaLnBrk="0" fontAlgn="base" hangingPunct="0">
              <a:spcAft>
                <a:spcPct val="0"/>
              </a:spcAft>
              <a:defRPr/>
            </a:pPr>
            <a:r>
              <a:rPr lang="en-US">
                <a:solidFill>
                  <a:srgbClr val="003300"/>
                </a:solidFill>
              </a:rPr>
              <a:t>UKZN September 08</a:t>
            </a:r>
          </a:p>
        </p:txBody>
      </p:sp>
      <p:sp>
        <p:nvSpPr>
          <p:cNvPr id="6" name="Rectangle 11"/>
          <p:cNvSpPr>
            <a:spLocks noGrp="1" noChangeArrowheads="1"/>
          </p:cNvSpPr>
          <p:nvPr>
            <p:ph type="ftr" sz="quarter" idx="11"/>
          </p:nvPr>
        </p:nvSpPr>
        <p:spPr>
          <a:ln/>
        </p:spPr>
        <p:txBody>
          <a:bodyPr/>
          <a:lstStyle>
            <a:lvl1pPr>
              <a:defRPr/>
            </a:lvl1pPr>
          </a:lstStyle>
          <a:p>
            <a:pPr eaLnBrk="0" fontAlgn="base" hangingPunct="0">
              <a:spcAft>
                <a:spcPct val="0"/>
              </a:spcAft>
              <a:defRPr/>
            </a:pPr>
            <a:r>
              <a:rPr lang="en-US">
                <a:solidFill>
                  <a:srgbClr val="003300"/>
                </a:solidFill>
              </a:rPr>
              <a:t>ENVS316</a:t>
            </a:r>
          </a:p>
        </p:txBody>
      </p:sp>
      <p:sp>
        <p:nvSpPr>
          <p:cNvPr id="7" name="Rectangle 12"/>
          <p:cNvSpPr>
            <a:spLocks noGrp="1" noChangeArrowheads="1"/>
          </p:cNvSpPr>
          <p:nvPr>
            <p:ph type="sldNum" sz="quarter" idx="12"/>
          </p:nvPr>
        </p:nvSpPr>
        <p:spPr>
          <a:ln/>
        </p:spPr>
        <p:txBody>
          <a:bodyPr/>
          <a:lstStyle>
            <a:lvl1pPr>
              <a:defRPr/>
            </a:lvl1pPr>
          </a:lstStyle>
          <a:p>
            <a:pPr eaLnBrk="0" fontAlgn="base" hangingPunct="0">
              <a:spcAft>
                <a:spcPct val="0"/>
              </a:spcAft>
            </a:pPr>
            <a:fld id="{01874A8B-E860-43E6-8F82-7DBE7C3DA639}"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32146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6DC4C0D8-BEA6-4384-9842-FFB60E9953C1}" type="datetimeFigureOut">
              <a:rPr lang="en-ZA" smtClean="0"/>
              <a:t>2023/07/12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63519F3-A76C-4876-94B9-05F3C6FD6DD9}" type="slidenum">
              <a:rPr lang="en-ZA" smtClean="0"/>
              <a:t>‹#›</a:t>
            </a:fld>
            <a:endParaRPr lang="en-ZA"/>
          </a:p>
        </p:txBody>
      </p:sp>
    </p:spTree>
    <p:extLst>
      <p:ext uri="{BB962C8B-B14F-4D97-AF65-F5344CB8AC3E}">
        <p14:creationId xmlns:p14="http://schemas.microsoft.com/office/powerpoint/2010/main" val="84112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ZA"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eaLnBrk="0" fontAlgn="base" hangingPunct="0">
              <a:spcAft>
                <a:spcPct val="0"/>
              </a:spcAft>
              <a:defRPr/>
            </a:pPr>
            <a:r>
              <a:rPr lang="en-US">
                <a:solidFill>
                  <a:srgbClr val="003300"/>
                </a:solidFill>
              </a:rPr>
              <a:t>UKZN September 08</a:t>
            </a:r>
          </a:p>
        </p:txBody>
      </p:sp>
      <p:sp>
        <p:nvSpPr>
          <p:cNvPr id="6" name="Rectangle 11"/>
          <p:cNvSpPr>
            <a:spLocks noGrp="1" noChangeArrowheads="1"/>
          </p:cNvSpPr>
          <p:nvPr>
            <p:ph type="ftr" sz="quarter" idx="11"/>
          </p:nvPr>
        </p:nvSpPr>
        <p:spPr>
          <a:ln/>
        </p:spPr>
        <p:txBody>
          <a:bodyPr/>
          <a:lstStyle>
            <a:lvl1pPr>
              <a:defRPr/>
            </a:lvl1pPr>
          </a:lstStyle>
          <a:p>
            <a:pPr eaLnBrk="0" fontAlgn="base" hangingPunct="0">
              <a:spcAft>
                <a:spcPct val="0"/>
              </a:spcAft>
              <a:defRPr/>
            </a:pPr>
            <a:r>
              <a:rPr lang="en-US">
                <a:solidFill>
                  <a:srgbClr val="003300"/>
                </a:solidFill>
              </a:rPr>
              <a:t>ENVS316</a:t>
            </a:r>
          </a:p>
        </p:txBody>
      </p:sp>
      <p:sp>
        <p:nvSpPr>
          <p:cNvPr id="7" name="Rectangle 12"/>
          <p:cNvSpPr>
            <a:spLocks noGrp="1" noChangeArrowheads="1"/>
          </p:cNvSpPr>
          <p:nvPr>
            <p:ph type="sldNum" sz="quarter" idx="12"/>
          </p:nvPr>
        </p:nvSpPr>
        <p:spPr>
          <a:ln/>
        </p:spPr>
        <p:txBody>
          <a:bodyPr/>
          <a:lstStyle>
            <a:lvl1pPr>
              <a:defRPr/>
            </a:lvl1pPr>
          </a:lstStyle>
          <a:p>
            <a:pPr eaLnBrk="0" fontAlgn="base" hangingPunct="0">
              <a:spcAft>
                <a:spcPct val="0"/>
              </a:spcAft>
            </a:pPr>
            <a:fld id="{8570D920-E663-43ED-BB7B-2801E776404C}"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72757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0"/>
          <p:cNvSpPr>
            <a:spLocks noGrp="1" noChangeArrowheads="1"/>
          </p:cNvSpPr>
          <p:nvPr>
            <p:ph type="dt" sz="half" idx="10"/>
          </p:nvPr>
        </p:nvSpPr>
        <p:spPr>
          <a:ln/>
        </p:spPr>
        <p:txBody>
          <a:bodyPr/>
          <a:lstStyle>
            <a:lvl1pPr>
              <a:defRPr/>
            </a:lvl1pPr>
          </a:lstStyle>
          <a:p>
            <a:pPr eaLnBrk="0" fontAlgn="base" hangingPunct="0">
              <a:spcAft>
                <a:spcPct val="0"/>
              </a:spcAft>
              <a:defRPr/>
            </a:pPr>
            <a:r>
              <a:rPr lang="en-US">
                <a:solidFill>
                  <a:srgbClr val="003300"/>
                </a:solidFill>
              </a:rPr>
              <a:t>UKZN September 08</a:t>
            </a:r>
          </a:p>
        </p:txBody>
      </p:sp>
      <p:sp>
        <p:nvSpPr>
          <p:cNvPr id="5" name="Rectangle 11"/>
          <p:cNvSpPr>
            <a:spLocks noGrp="1" noChangeArrowheads="1"/>
          </p:cNvSpPr>
          <p:nvPr>
            <p:ph type="ftr" sz="quarter" idx="11"/>
          </p:nvPr>
        </p:nvSpPr>
        <p:spPr>
          <a:ln/>
        </p:spPr>
        <p:txBody>
          <a:bodyPr/>
          <a:lstStyle>
            <a:lvl1pPr>
              <a:defRPr/>
            </a:lvl1pPr>
          </a:lstStyle>
          <a:p>
            <a:pPr eaLnBrk="0" fontAlgn="base" hangingPunct="0">
              <a:spcAft>
                <a:spcPct val="0"/>
              </a:spcAft>
              <a:defRPr/>
            </a:pPr>
            <a:r>
              <a:rPr lang="en-US">
                <a:solidFill>
                  <a:srgbClr val="003300"/>
                </a:solidFill>
              </a:rPr>
              <a:t>ENVS316</a:t>
            </a:r>
          </a:p>
        </p:txBody>
      </p:sp>
      <p:sp>
        <p:nvSpPr>
          <p:cNvPr id="6" name="Rectangle 12"/>
          <p:cNvSpPr>
            <a:spLocks noGrp="1" noChangeArrowheads="1"/>
          </p:cNvSpPr>
          <p:nvPr>
            <p:ph type="sldNum" sz="quarter" idx="12"/>
          </p:nvPr>
        </p:nvSpPr>
        <p:spPr>
          <a:ln/>
        </p:spPr>
        <p:txBody>
          <a:bodyPr/>
          <a:lstStyle>
            <a:lvl1pPr>
              <a:defRPr/>
            </a:lvl1pPr>
          </a:lstStyle>
          <a:p>
            <a:pPr eaLnBrk="0" fontAlgn="base" hangingPunct="0">
              <a:spcAft>
                <a:spcPct val="0"/>
              </a:spcAft>
            </a:pPr>
            <a:fld id="{D5A6DE07-AC5B-4421-B948-B7D89F081481}"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3505338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6594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914400" y="304800"/>
            <a:ext cx="7569200" cy="565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0"/>
          <p:cNvSpPr>
            <a:spLocks noGrp="1" noChangeArrowheads="1"/>
          </p:cNvSpPr>
          <p:nvPr>
            <p:ph type="dt" sz="half" idx="10"/>
          </p:nvPr>
        </p:nvSpPr>
        <p:spPr>
          <a:ln/>
        </p:spPr>
        <p:txBody>
          <a:bodyPr/>
          <a:lstStyle>
            <a:lvl1pPr>
              <a:defRPr/>
            </a:lvl1pPr>
          </a:lstStyle>
          <a:p>
            <a:pPr eaLnBrk="0" fontAlgn="base" hangingPunct="0">
              <a:spcAft>
                <a:spcPct val="0"/>
              </a:spcAft>
              <a:defRPr/>
            </a:pPr>
            <a:r>
              <a:rPr lang="en-US">
                <a:solidFill>
                  <a:srgbClr val="003300"/>
                </a:solidFill>
              </a:rPr>
              <a:t>UKZN September 08</a:t>
            </a:r>
          </a:p>
        </p:txBody>
      </p:sp>
      <p:sp>
        <p:nvSpPr>
          <p:cNvPr id="5" name="Rectangle 11"/>
          <p:cNvSpPr>
            <a:spLocks noGrp="1" noChangeArrowheads="1"/>
          </p:cNvSpPr>
          <p:nvPr>
            <p:ph type="ftr" sz="quarter" idx="11"/>
          </p:nvPr>
        </p:nvSpPr>
        <p:spPr>
          <a:ln/>
        </p:spPr>
        <p:txBody>
          <a:bodyPr/>
          <a:lstStyle>
            <a:lvl1pPr>
              <a:defRPr/>
            </a:lvl1pPr>
          </a:lstStyle>
          <a:p>
            <a:pPr eaLnBrk="0" fontAlgn="base" hangingPunct="0">
              <a:spcAft>
                <a:spcPct val="0"/>
              </a:spcAft>
              <a:defRPr/>
            </a:pPr>
            <a:r>
              <a:rPr lang="en-US">
                <a:solidFill>
                  <a:srgbClr val="003300"/>
                </a:solidFill>
              </a:rPr>
              <a:t>ENVS316</a:t>
            </a:r>
          </a:p>
        </p:txBody>
      </p:sp>
      <p:sp>
        <p:nvSpPr>
          <p:cNvPr id="6" name="Rectangle 12"/>
          <p:cNvSpPr>
            <a:spLocks noGrp="1" noChangeArrowheads="1"/>
          </p:cNvSpPr>
          <p:nvPr>
            <p:ph type="sldNum" sz="quarter" idx="12"/>
          </p:nvPr>
        </p:nvSpPr>
        <p:spPr>
          <a:ln/>
        </p:spPr>
        <p:txBody>
          <a:bodyPr/>
          <a:lstStyle>
            <a:lvl1pPr>
              <a:defRPr/>
            </a:lvl1pPr>
          </a:lstStyle>
          <a:p>
            <a:pPr eaLnBrk="0" fontAlgn="base" hangingPunct="0">
              <a:spcAft>
                <a:spcPct val="0"/>
              </a:spcAft>
            </a:pPr>
            <a:fld id="{4BCE7957-7991-415A-81A2-879D910BCAFD}"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1596877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849438"/>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4400" y="3983038"/>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pPr eaLnBrk="0" fontAlgn="base" hangingPunct="0">
              <a:spcAft>
                <a:spcPct val="0"/>
              </a:spcAft>
              <a:defRPr/>
            </a:pPr>
            <a:r>
              <a:rPr lang="en-US">
                <a:solidFill>
                  <a:srgbClr val="003300"/>
                </a:solidFill>
              </a:rPr>
              <a:t>UKZN September 07</a:t>
            </a:r>
          </a:p>
        </p:txBody>
      </p:sp>
      <p:sp>
        <p:nvSpPr>
          <p:cNvPr id="6" name="Rectangle 11"/>
          <p:cNvSpPr>
            <a:spLocks noGrp="1" noChangeArrowheads="1"/>
          </p:cNvSpPr>
          <p:nvPr>
            <p:ph type="ftr" sz="quarter" idx="11"/>
          </p:nvPr>
        </p:nvSpPr>
        <p:spPr/>
        <p:txBody>
          <a:bodyPr/>
          <a:lstStyle>
            <a:lvl1pPr>
              <a:defRPr/>
            </a:lvl1pPr>
          </a:lstStyle>
          <a:p>
            <a:pPr eaLnBrk="0" fontAlgn="base" hangingPunct="0">
              <a:spcAft>
                <a:spcPct val="0"/>
              </a:spcAft>
              <a:defRPr/>
            </a:pPr>
            <a:r>
              <a:rPr lang="en-US">
                <a:solidFill>
                  <a:srgbClr val="003300"/>
                </a:solidFill>
              </a:rPr>
              <a:t>ENVS316</a:t>
            </a:r>
          </a:p>
        </p:txBody>
      </p:sp>
      <p:sp>
        <p:nvSpPr>
          <p:cNvPr id="7" name="Rectangle 12"/>
          <p:cNvSpPr>
            <a:spLocks noGrp="1" noChangeArrowheads="1"/>
          </p:cNvSpPr>
          <p:nvPr>
            <p:ph type="sldNum" sz="quarter" idx="12"/>
          </p:nvPr>
        </p:nvSpPr>
        <p:spPr/>
        <p:txBody>
          <a:bodyPr/>
          <a:lstStyle>
            <a:lvl1pPr>
              <a:defRPr/>
            </a:lvl1pPr>
          </a:lstStyle>
          <a:p>
            <a:pPr eaLnBrk="0" fontAlgn="base" hangingPunct="0">
              <a:spcAft>
                <a:spcPct val="0"/>
              </a:spcAft>
            </a:pPr>
            <a:fld id="{D8B18566-0CDB-4A8B-9FBA-9E0E70B31526}"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3608641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815CC68B-FF59-4DED-97DA-AEAD2E3D7FCD}" type="datetimeFigureOut">
              <a:rPr lang="en-US" smtClean="0">
                <a:solidFill>
                  <a:srgbClr val="DBF5F9">
                    <a:shade val="90000"/>
                  </a:srgbClr>
                </a:solidFill>
              </a:rPr>
              <a:pPr>
                <a:defRPr/>
              </a:pPr>
              <a:t>7/12/23</a:t>
            </a:fld>
            <a:endParaRPr lang="en-ZA">
              <a:solidFill>
                <a:srgbClr val="DBF5F9">
                  <a:shade val="90000"/>
                </a:srgbClr>
              </a:solidFill>
            </a:endParaRPr>
          </a:p>
        </p:txBody>
      </p:sp>
      <p:sp>
        <p:nvSpPr>
          <p:cNvPr id="5" name="Footer Placeholder 18"/>
          <p:cNvSpPr>
            <a:spLocks noGrp="1"/>
          </p:cNvSpPr>
          <p:nvPr>
            <p:ph type="ftr" sz="quarter" idx="11"/>
          </p:nvPr>
        </p:nvSpPr>
        <p:spPr/>
        <p:txBody>
          <a:bodyPr/>
          <a:lstStyle>
            <a:lvl1pPr>
              <a:defRPr/>
            </a:lvl1pPr>
          </a:lstStyle>
          <a:p>
            <a:pPr>
              <a:defRPr/>
            </a:pPr>
            <a:endParaRPr lang="en-ZA">
              <a:solidFill>
                <a:srgbClr val="DBF5F9">
                  <a:shade val="90000"/>
                </a:srgbClr>
              </a:solidFill>
            </a:endParaRP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fontAlgn="base">
              <a:spcBef>
                <a:spcPct val="0"/>
              </a:spcBef>
              <a:spcAft>
                <a:spcPct val="0"/>
              </a:spcAft>
              <a:defRPr/>
            </a:pPr>
            <a:fld id="{770D80E0-93F0-49E6-A698-A65ECA6A9FC7}"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1623385922"/>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6D2EC33-72E4-4CA5-AA7E-57FC878EB188}"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30407192-BC90-49FD-83F1-E08198E14092}"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1340215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A6C98A8-0144-4D77-A02A-CBD6CE2E5D0C}" type="datetimeFigureOut">
              <a:rPr lang="en-US" smtClean="0">
                <a:solidFill>
                  <a:srgbClr val="DBF5F9">
                    <a:shade val="90000"/>
                  </a:srgbClr>
                </a:solidFill>
              </a:rPr>
              <a:pPr>
                <a:defRPr/>
              </a:pPr>
              <a:t>7/12/23</a:t>
            </a:fld>
            <a:endParaRPr lang="en-ZA">
              <a:solidFill>
                <a:srgbClr val="DBF5F9">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ZA">
              <a:solidFill>
                <a:srgbClr val="DBF5F9">
                  <a:shade val="90000"/>
                </a:srgbClr>
              </a:solidFill>
            </a:endParaRP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fontAlgn="base">
              <a:spcBef>
                <a:spcPct val="0"/>
              </a:spcBef>
              <a:spcAft>
                <a:spcPct val="0"/>
              </a:spcAft>
              <a:defRPr/>
            </a:pPr>
            <a:fld id="{C6A35B0A-5BD6-4C2F-AF45-45661DB6C800}"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2575716742"/>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D4DB3D3-3E4A-411B-BAB0-89BE67BB70F7}"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EE684604-B566-4F78-9093-31CD03FFFB14}"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383213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C40F32F6-351F-496E-8060-3D96768BB2E3}"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8"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02A32F20-C771-423B-A542-95F2F7299099}"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849674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97664B8E-482A-4132-A262-6A4CF3E67E06}"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243768B0-3C80-40CD-BACF-35D29611F640}"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414623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C4C0D8-BEA6-4384-9842-FFB60E9953C1}" type="datetimeFigureOut">
              <a:rPr lang="en-ZA" smtClean="0"/>
              <a:t>2023/07/12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63519F3-A76C-4876-94B9-05F3C6FD6DD9}" type="slidenum">
              <a:rPr lang="en-ZA" smtClean="0"/>
              <a:t>‹#›</a:t>
            </a:fld>
            <a:endParaRPr lang="en-ZA"/>
          </a:p>
        </p:txBody>
      </p:sp>
    </p:spTree>
    <p:extLst>
      <p:ext uri="{BB962C8B-B14F-4D97-AF65-F5344CB8AC3E}">
        <p14:creationId xmlns:p14="http://schemas.microsoft.com/office/powerpoint/2010/main" val="121308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9FC3540-418A-48E5-A4C4-9289C0ABA3AD}"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3CCF81FB-0D49-4292-8D2F-22667A83ACA5}"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2110118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B01D9B9-42BE-4AFC-9D69-C9660B1DA4CB}"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719E1AF5-29AE-4148-BFA3-246048200DAF}"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3842928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A7E935F0-749E-4D68-8074-7CC834AF4180}"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fontAlgn="base">
              <a:spcBef>
                <a:spcPct val="0"/>
              </a:spcBef>
              <a:spcAft>
                <a:spcPct val="0"/>
              </a:spcAft>
              <a:defRPr/>
            </a:pPr>
            <a:fld id="{D53D383F-CC29-4395-A240-EFFE6C66F35B}"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2957785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5647C5D-A393-44AA-A985-5E0F92906B36}"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07F52738-998B-4AEB-A883-AD37824C77E5}"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1098601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FF5394D-CD22-47F3-BFBB-EB6C5E25F46E}"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988C9797-082F-40A5-BF05-5AE6095832A6}"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25754925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815CC68B-FF59-4DED-97DA-AEAD2E3D7FCD}" type="datetimeFigureOut">
              <a:rPr lang="en-US" smtClean="0">
                <a:solidFill>
                  <a:srgbClr val="DBF5F9">
                    <a:shade val="90000"/>
                  </a:srgbClr>
                </a:solidFill>
              </a:rPr>
              <a:pPr>
                <a:defRPr/>
              </a:pPr>
              <a:t>7/12/23</a:t>
            </a:fld>
            <a:endParaRPr lang="en-ZA">
              <a:solidFill>
                <a:srgbClr val="DBF5F9">
                  <a:shade val="90000"/>
                </a:srgbClr>
              </a:solidFill>
            </a:endParaRPr>
          </a:p>
        </p:txBody>
      </p:sp>
      <p:sp>
        <p:nvSpPr>
          <p:cNvPr id="5" name="Footer Placeholder 18"/>
          <p:cNvSpPr>
            <a:spLocks noGrp="1"/>
          </p:cNvSpPr>
          <p:nvPr>
            <p:ph type="ftr" sz="quarter" idx="11"/>
          </p:nvPr>
        </p:nvSpPr>
        <p:spPr/>
        <p:txBody>
          <a:bodyPr/>
          <a:lstStyle>
            <a:lvl1pPr>
              <a:defRPr/>
            </a:lvl1pPr>
          </a:lstStyle>
          <a:p>
            <a:pPr>
              <a:defRPr/>
            </a:pPr>
            <a:endParaRPr lang="en-ZA">
              <a:solidFill>
                <a:srgbClr val="DBF5F9">
                  <a:shade val="90000"/>
                </a:srgbClr>
              </a:solidFill>
            </a:endParaRP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fontAlgn="base">
              <a:spcBef>
                <a:spcPct val="0"/>
              </a:spcBef>
              <a:spcAft>
                <a:spcPct val="0"/>
              </a:spcAft>
              <a:defRPr/>
            </a:pPr>
            <a:fld id="{770D80E0-93F0-49E6-A698-A65ECA6A9FC7}"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375389367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6D2EC33-72E4-4CA5-AA7E-57FC878EB188}"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30407192-BC90-49FD-83F1-E08198E14092}"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14845820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A6C98A8-0144-4D77-A02A-CBD6CE2E5D0C}" type="datetimeFigureOut">
              <a:rPr lang="en-US" smtClean="0">
                <a:solidFill>
                  <a:srgbClr val="DBF5F9">
                    <a:shade val="90000"/>
                  </a:srgbClr>
                </a:solidFill>
              </a:rPr>
              <a:pPr>
                <a:defRPr/>
              </a:pPr>
              <a:t>7/12/23</a:t>
            </a:fld>
            <a:endParaRPr lang="en-ZA">
              <a:solidFill>
                <a:srgbClr val="DBF5F9">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ZA">
              <a:solidFill>
                <a:srgbClr val="DBF5F9">
                  <a:shade val="90000"/>
                </a:srgbClr>
              </a:solidFill>
            </a:endParaRP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fontAlgn="base">
              <a:spcBef>
                <a:spcPct val="0"/>
              </a:spcBef>
              <a:spcAft>
                <a:spcPct val="0"/>
              </a:spcAft>
              <a:defRPr/>
            </a:pPr>
            <a:fld id="{C6A35B0A-5BD6-4C2F-AF45-45661DB6C800}"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1621568020"/>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D4DB3D3-3E4A-411B-BAB0-89BE67BB70F7}"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EE684604-B566-4F78-9093-31CD03FFFB14}"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20576021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C40F32F6-351F-496E-8060-3D96768BB2E3}"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8"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02A32F20-C771-423B-A542-95F2F7299099}"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65959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6DC4C0D8-BEA6-4384-9842-FFB60E9953C1}" type="datetimeFigureOut">
              <a:rPr lang="en-ZA" smtClean="0"/>
              <a:t>2023/07/12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63519F3-A76C-4876-94B9-05F3C6FD6DD9}" type="slidenum">
              <a:rPr lang="en-ZA" smtClean="0"/>
              <a:t>‹#›</a:t>
            </a:fld>
            <a:endParaRPr lang="en-ZA"/>
          </a:p>
        </p:txBody>
      </p:sp>
    </p:spTree>
    <p:extLst>
      <p:ext uri="{BB962C8B-B14F-4D97-AF65-F5344CB8AC3E}">
        <p14:creationId xmlns:p14="http://schemas.microsoft.com/office/powerpoint/2010/main" val="1834478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97664B8E-482A-4132-A262-6A4CF3E67E06}"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243768B0-3C80-40CD-BACF-35D29611F640}"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37781244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9FC3540-418A-48E5-A4C4-9289C0ABA3AD}"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3CCF81FB-0D49-4292-8D2F-22667A83ACA5}"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3567089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B01D9B9-42BE-4AFC-9D69-C9660B1DA4CB}"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719E1AF5-29AE-4148-BFA3-246048200DAF}"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716825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A7E935F0-749E-4D68-8074-7CC834AF4180}"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fontAlgn="base">
              <a:spcBef>
                <a:spcPct val="0"/>
              </a:spcBef>
              <a:spcAft>
                <a:spcPct val="0"/>
              </a:spcAft>
              <a:defRPr/>
            </a:pPr>
            <a:fld id="{D53D383F-CC29-4395-A240-EFFE6C66F35B}"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20374891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5647C5D-A393-44AA-A985-5E0F92906B36}"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07F52738-998B-4AEB-A883-AD37824C77E5}"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22718305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FF5394D-CD22-47F3-BFBB-EB6C5E25F46E}"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ZA">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defRPr/>
            </a:pPr>
            <a:fld id="{988C9797-082F-40A5-BF05-5AE6095832A6}"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spTree>
    <p:extLst>
      <p:ext uri="{BB962C8B-B14F-4D97-AF65-F5344CB8AC3E}">
        <p14:creationId xmlns:p14="http://schemas.microsoft.com/office/powerpoint/2010/main" val="148690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6DC4C0D8-BEA6-4384-9842-FFB60E9953C1}" type="datetimeFigureOut">
              <a:rPr lang="en-ZA" smtClean="0"/>
              <a:t>2023/07/12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63519F3-A76C-4876-94B9-05F3C6FD6DD9}" type="slidenum">
              <a:rPr lang="en-ZA" smtClean="0"/>
              <a:t>‹#›</a:t>
            </a:fld>
            <a:endParaRPr lang="en-ZA"/>
          </a:p>
        </p:txBody>
      </p:sp>
    </p:spTree>
    <p:extLst>
      <p:ext uri="{BB962C8B-B14F-4D97-AF65-F5344CB8AC3E}">
        <p14:creationId xmlns:p14="http://schemas.microsoft.com/office/powerpoint/2010/main" val="319909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6DC4C0D8-BEA6-4384-9842-FFB60E9953C1}" type="datetimeFigureOut">
              <a:rPr lang="en-ZA" smtClean="0"/>
              <a:t>2023/07/12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63519F3-A76C-4876-94B9-05F3C6FD6DD9}" type="slidenum">
              <a:rPr lang="en-ZA" smtClean="0"/>
              <a:t>‹#›</a:t>
            </a:fld>
            <a:endParaRPr lang="en-ZA"/>
          </a:p>
        </p:txBody>
      </p:sp>
    </p:spTree>
    <p:extLst>
      <p:ext uri="{BB962C8B-B14F-4D97-AF65-F5344CB8AC3E}">
        <p14:creationId xmlns:p14="http://schemas.microsoft.com/office/powerpoint/2010/main" val="56535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4C0D8-BEA6-4384-9842-FFB60E9953C1}" type="datetimeFigureOut">
              <a:rPr lang="en-ZA" smtClean="0"/>
              <a:t>2023/07/12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63519F3-A76C-4876-94B9-05F3C6FD6DD9}" type="slidenum">
              <a:rPr lang="en-ZA" smtClean="0"/>
              <a:t>‹#›</a:t>
            </a:fld>
            <a:endParaRPr lang="en-ZA"/>
          </a:p>
        </p:txBody>
      </p:sp>
    </p:spTree>
    <p:extLst>
      <p:ext uri="{BB962C8B-B14F-4D97-AF65-F5344CB8AC3E}">
        <p14:creationId xmlns:p14="http://schemas.microsoft.com/office/powerpoint/2010/main" val="41844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C4C0D8-BEA6-4384-9842-FFB60E9953C1}" type="datetimeFigureOut">
              <a:rPr lang="en-ZA" smtClean="0"/>
              <a:t>2023/07/12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63519F3-A76C-4876-94B9-05F3C6FD6DD9}" type="slidenum">
              <a:rPr lang="en-ZA" smtClean="0"/>
              <a:t>‹#›</a:t>
            </a:fld>
            <a:endParaRPr lang="en-ZA"/>
          </a:p>
        </p:txBody>
      </p:sp>
    </p:spTree>
    <p:extLst>
      <p:ext uri="{BB962C8B-B14F-4D97-AF65-F5344CB8AC3E}">
        <p14:creationId xmlns:p14="http://schemas.microsoft.com/office/powerpoint/2010/main" val="107736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C4C0D8-BEA6-4384-9842-FFB60E9953C1}" type="datetimeFigureOut">
              <a:rPr lang="en-ZA" smtClean="0"/>
              <a:t>2023/07/12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63519F3-A76C-4876-94B9-05F3C6FD6DD9}" type="slidenum">
              <a:rPr lang="en-ZA" smtClean="0"/>
              <a:t>‹#›</a:t>
            </a:fld>
            <a:endParaRPr lang="en-ZA"/>
          </a:p>
        </p:txBody>
      </p:sp>
    </p:spTree>
    <p:extLst>
      <p:ext uri="{BB962C8B-B14F-4D97-AF65-F5344CB8AC3E}">
        <p14:creationId xmlns:p14="http://schemas.microsoft.com/office/powerpoint/2010/main" val="186836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1">
                <a:lumMod val="5000"/>
                <a:lumOff val="95000"/>
              </a:schemeClr>
            </a:gs>
            <a:gs pos="90000">
              <a:srgbClr val="BDD7EE"/>
            </a:gs>
            <a:gs pos="100000">
              <a:schemeClr val="accent1">
                <a:lumMod val="45000"/>
                <a:lumOff val="55000"/>
              </a:schemeClr>
            </a:gs>
            <a:gs pos="97000">
              <a:schemeClr val="accent1">
                <a:lumMod val="45000"/>
                <a:lumOff val="55000"/>
              </a:schemeClr>
            </a:gs>
            <a:gs pos="97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4C0D8-BEA6-4384-9842-FFB60E9953C1}" type="datetimeFigureOut">
              <a:rPr lang="en-ZA" smtClean="0"/>
              <a:t>2023/07/12</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519F3-A76C-4876-94B9-05F3C6FD6DD9}" type="slidenum">
              <a:rPr lang="en-ZA" smtClean="0"/>
              <a:t>‹#›</a:t>
            </a:fld>
            <a:endParaRPr lang="en-ZA"/>
          </a:p>
        </p:txBody>
      </p:sp>
    </p:spTree>
    <p:extLst>
      <p:ext uri="{BB962C8B-B14F-4D97-AF65-F5344CB8AC3E}">
        <p14:creationId xmlns:p14="http://schemas.microsoft.com/office/powerpoint/2010/main" val="722980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1">
                <a:lumMod val="5000"/>
                <a:lumOff val="95000"/>
              </a:schemeClr>
            </a:gs>
            <a:gs pos="90000">
              <a:srgbClr val="BDD7EE"/>
            </a:gs>
            <a:gs pos="100000">
              <a:schemeClr val="accent1">
                <a:lumMod val="45000"/>
                <a:lumOff val="55000"/>
              </a:schemeClr>
            </a:gs>
            <a:gs pos="97000">
              <a:schemeClr val="accent1">
                <a:lumMod val="45000"/>
                <a:lumOff val="55000"/>
              </a:schemeClr>
            </a:gs>
            <a:gs pos="97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8136" name="Rectangle 8"/>
          <p:cNvSpPr>
            <a:spLocks noGrp="1" noChangeArrowheads="1"/>
          </p:cNvSpPr>
          <p:nvPr>
            <p:ph type="title"/>
          </p:nvPr>
        </p:nvSpPr>
        <p:spPr bwMode="auto">
          <a:xfrm>
            <a:off x="914400" y="3048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9"/>
          <p:cNvSpPr>
            <a:spLocks noGrp="1" noChangeArrowheads="1"/>
          </p:cNvSpPr>
          <p:nvPr>
            <p:ph type="body" idx="1"/>
          </p:nvPr>
        </p:nvSpPr>
        <p:spPr bwMode="auto">
          <a:xfrm>
            <a:off x="914400" y="1849438"/>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8138" name="Rectangle 10"/>
          <p:cNvSpPr>
            <a:spLocks noGrp="1" noChangeArrowheads="1"/>
          </p:cNvSpPr>
          <p:nvPr>
            <p:ph type="dt" sz="half" idx="2"/>
          </p:nvPr>
        </p:nvSpPr>
        <p:spPr bwMode="auto">
          <a:xfrm>
            <a:off x="914400" y="6289675"/>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000" i="1">
                <a:latin typeface="+mn-lt"/>
              </a:defRPr>
            </a:lvl1pPr>
          </a:lstStyle>
          <a:p>
            <a:pPr eaLnBrk="0" fontAlgn="base" hangingPunct="0">
              <a:spcAft>
                <a:spcPct val="0"/>
              </a:spcAft>
              <a:defRPr/>
            </a:pPr>
            <a:r>
              <a:rPr lang="en-US">
                <a:solidFill>
                  <a:srgbClr val="003300"/>
                </a:solidFill>
              </a:rPr>
              <a:t>UKZN September 08</a:t>
            </a:r>
          </a:p>
        </p:txBody>
      </p:sp>
      <p:sp>
        <p:nvSpPr>
          <p:cNvPr id="48139" name="Rectangle 11"/>
          <p:cNvSpPr>
            <a:spLocks noGrp="1" noChangeArrowheads="1"/>
          </p:cNvSpPr>
          <p:nvPr>
            <p:ph type="ftr" sz="quarter" idx="3"/>
          </p:nvPr>
        </p:nvSpPr>
        <p:spPr bwMode="auto">
          <a:xfrm>
            <a:off x="4165600" y="6289675"/>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200" b="1">
                <a:latin typeface="Arial" charset="0"/>
              </a:defRPr>
            </a:lvl1pPr>
          </a:lstStyle>
          <a:p>
            <a:pPr eaLnBrk="0" fontAlgn="base" hangingPunct="0">
              <a:spcAft>
                <a:spcPct val="0"/>
              </a:spcAft>
              <a:defRPr/>
            </a:pPr>
            <a:r>
              <a:rPr lang="en-US">
                <a:solidFill>
                  <a:srgbClr val="003300"/>
                </a:solidFill>
              </a:rPr>
              <a:t>ENVS316</a:t>
            </a:r>
          </a:p>
        </p:txBody>
      </p:sp>
      <p:sp>
        <p:nvSpPr>
          <p:cNvPr id="48140" name="Rectangle 12"/>
          <p:cNvSpPr>
            <a:spLocks noGrp="1" noChangeArrowheads="1"/>
          </p:cNvSpPr>
          <p:nvPr>
            <p:ph type="sldNum" sz="quarter" idx="4"/>
          </p:nvPr>
        </p:nvSpPr>
        <p:spPr bwMode="auto">
          <a:xfrm>
            <a:off x="8737600" y="6289675"/>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Times New Roman" panose="02020603050405020304" pitchFamily="18" charset="0"/>
              </a:defRPr>
            </a:lvl1pPr>
          </a:lstStyle>
          <a:p>
            <a:pPr eaLnBrk="0" fontAlgn="base" hangingPunct="0">
              <a:spcAft>
                <a:spcPct val="0"/>
              </a:spcAft>
            </a:pPr>
            <a:fld id="{289135AD-3183-4656-998B-AF5842945FFF}" type="slidenum">
              <a:rPr lang="en-US" altLang="en-US" smtClean="0">
                <a:solidFill>
                  <a:srgbClr val="003300"/>
                </a:solidFill>
              </a:rPr>
              <a:pPr eaLnBrk="0" fontAlgn="base" hangingPunct="0">
                <a:spcAft>
                  <a:spcPct val="0"/>
                </a:spcAft>
              </a:pPr>
              <a:t>‹#›</a:t>
            </a:fld>
            <a:endParaRPr lang="en-US" altLang="en-US">
              <a:solidFill>
                <a:srgbClr val="003300"/>
              </a:solidFill>
            </a:endParaRPr>
          </a:p>
        </p:txBody>
      </p:sp>
    </p:spTree>
    <p:extLst>
      <p:ext uri="{BB962C8B-B14F-4D97-AF65-F5344CB8AC3E}">
        <p14:creationId xmlns:p14="http://schemas.microsoft.com/office/powerpoint/2010/main" val="444592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p:txStyles>
    <p:titleStyle>
      <a:lvl1pPr algn="l" rtl="0" eaLnBrk="0" fontAlgn="base" hangingPunct="0">
        <a:spcBef>
          <a:spcPct val="0"/>
        </a:spcBef>
        <a:spcAft>
          <a:spcPct val="0"/>
        </a:spcAft>
        <a:defRPr kumimoji="1" sz="4400" i="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i="1">
          <a:solidFill>
            <a:schemeClr val="tx2"/>
          </a:solidFill>
          <a:effectLst>
            <a:outerShdw blurRad="38100" dist="38100" dir="2700000" algn="tl">
              <a:srgbClr val="000000"/>
            </a:outerShdw>
          </a:effectLst>
          <a:latin typeface="Times New Roman" charset="0"/>
        </a:defRPr>
      </a:lvl2pPr>
      <a:lvl3pPr algn="l" rtl="0" eaLnBrk="0" fontAlgn="base" hangingPunct="0">
        <a:spcBef>
          <a:spcPct val="0"/>
        </a:spcBef>
        <a:spcAft>
          <a:spcPct val="0"/>
        </a:spcAft>
        <a:defRPr kumimoji="1" sz="4400" i="1">
          <a:solidFill>
            <a:schemeClr val="tx2"/>
          </a:solidFill>
          <a:effectLst>
            <a:outerShdw blurRad="38100" dist="38100" dir="2700000" algn="tl">
              <a:srgbClr val="000000"/>
            </a:outerShdw>
          </a:effectLst>
          <a:latin typeface="Times New Roman" charset="0"/>
        </a:defRPr>
      </a:lvl3pPr>
      <a:lvl4pPr algn="l" rtl="0" eaLnBrk="0" fontAlgn="base" hangingPunct="0">
        <a:spcBef>
          <a:spcPct val="0"/>
        </a:spcBef>
        <a:spcAft>
          <a:spcPct val="0"/>
        </a:spcAft>
        <a:defRPr kumimoji="1" sz="4400" i="1">
          <a:solidFill>
            <a:schemeClr val="tx2"/>
          </a:solidFill>
          <a:effectLst>
            <a:outerShdw blurRad="38100" dist="38100" dir="2700000" algn="tl">
              <a:srgbClr val="000000"/>
            </a:outerShdw>
          </a:effectLst>
          <a:latin typeface="Times New Roman" charset="0"/>
        </a:defRPr>
      </a:lvl4pPr>
      <a:lvl5pPr algn="l" rtl="0" eaLnBrk="0" fontAlgn="base" hangingPunct="0">
        <a:spcBef>
          <a:spcPct val="0"/>
        </a:spcBef>
        <a:spcAft>
          <a:spcPct val="0"/>
        </a:spcAft>
        <a:defRPr kumimoji="1" sz="4400" i="1">
          <a:solidFill>
            <a:schemeClr val="tx2"/>
          </a:solidFill>
          <a:effectLst>
            <a:outerShdw blurRad="38100" dist="38100" dir="2700000" algn="tl">
              <a:srgbClr val="000000"/>
            </a:outerShdw>
          </a:effectLst>
          <a:latin typeface="Times New Roman" charset="0"/>
        </a:defRPr>
      </a:lvl5pPr>
      <a:lvl6pPr marL="457200" algn="l" rtl="0" eaLnBrk="0" fontAlgn="base" hangingPunct="0">
        <a:spcBef>
          <a:spcPct val="0"/>
        </a:spcBef>
        <a:spcAft>
          <a:spcPct val="0"/>
        </a:spcAft>
        <a:defRPr kumimoji="1" sz="4400" i="1">
          <a:solidFill>
            <a:schemeClr val="tx2"/>
          </a:solidFill>
          <a:effectLst>
            <a:outerShdw blurRad="38100" dist="38100" dir="2700000" algn="tl">
              <a:srgbClr val="000000"/>
            </a:outerShdw>
          </a:effectLst>
          <a:latin typeface="Times New Roman" charset="0"/>
        </a:defRPr>
      </a:lvl6pPr>
      <a:lvl7pPr marL="914400" algn="l" rtl="0" eaLnBrk="0" fontAlgn="base" hangingPunct="0">
        <a:spcBef>
          <a:spcPct val="0"/>
        </a:spcBef>
        <a:spcAft>
          <a:spcPct val="0"/>
        </a:spcAft>
        <a:defRPr kumimoji="1" sz="4400" i="1">
          <a:solidFill>
            <a:schemeClr val="tx2"/>
          </a:solidFill>
          <a:effectLst>
            <a:outerShdw blurRad="38100" dist="38100" dir="2700000" algn="tl">
              <a:srgbClr val="000000"/>
            </a:outerShdw>
          </a:effectLst>
          <a:latin typeface="Times New Roman" charset="0"/>
        </a:defRPr>
      </a:lvl7pPr>
      <a:lvl8pPr marL="1371600" algn="l" rtl="0" eaLnBrk="0" fontAlgn="base" hangingPunct="0">
        <a:spcBef>
          <a:spcPct val="0"/>
        </a:spcBef>
        <a:spcAft>
          <a:spcPct val="0"/>
        </a:spcAft>
        <a:defRPr kumimoji="1" sz="4400" i="1">
          <a:solidFill>
            <a:schemeClr val="tx2"/>
          </a:solidFill>
          <a:effectLst>
            <a:outerShdw blurRad="38100" dist="38100" dir="2700000" algn="tl">
              <a:srgbClr val="000000"/>
            </a:outerShdw>
          </a:effectLst>
          <a:latin typeface="Times New Roman" charset="0"/>
        </a:defRPr>
      </a:lvl8pPr>
      <a:lvl9pPr marL="1828800" algn="l" rtl="0" eaLnBrk="0" fontAlgn="base" hangingPunct="0">
        <a:spcBef>
          <a:spcPct val="0"/>
        </a:spcBef>
        <a:spcAft>
          <a:spcPct val="0"/>
        </a:spcAft>
        <a:defRPr kumimoji="1" sz="4400" i="1">
          <a:solidFill>
            <a:schemeClr val="tx2"/>
          </a:solidFill>
          <a:effectLst>
            <a:outerShdw blurRad="38100" dist="38100" dir="2700000" algn="tl">
              <a:srgbClr val="000000"/>
            </a:outerShdw>
          </a:effectLst>
          <a:latin typeface="Times New Roman" charset="0"/>
        </a:defRPr>
      </a:lvl9pPr>
    </p:titleStyle>
    <p:bodyStyle>
      <a:lvl1pPr marL="342900" indent="-342900" algn="l" rtl="0" eaLnBrk="0" fontAlgn="base" hangingPunct="0">
        <a:spcBef>
          <a:spcPct val="20000"/>
        </a:spcBef>
        <a:spcAft>
          <a:spcPct val="0"/>
        </a:spcAft>
        <a:buClr>
          <a:schemeClr val="hlink"/>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1">
                <a:lumMod val="5000"/>
                <a:lumOff val="95000"/>
              </a:schemeClr>
            </a:gs>
            <a:gs pos="90000">
              <a:srgbClr val="BDD7EE"/>
            </a:gs>
            <a:gs pos="100000">
              <a:schemeClr val="accent1">
                <a:lumMod val="45000"/>
                <a:lumOff val="55000"/>
              </a:schemeClr>
            </a:gs>
            <a:gs pos="97000">
              <a:schemeClr val="accent1">
                <a:lumMod val="45000"/>
                <a:lumOff val="55000"/>
              </a:schemeClr>
            </a:gs>
            <a:gs pos="97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D0DFB4A7-9687-406A-82E2-238D4512FBB2}"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ZA">
              <a:solidFill>
                <a:srgbClr val="04617B">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anose="02030602050306030303" pitchFamily="18" charset="0"/>
              </a:defRPr>
            </a:lvl1pPr>
          </a:lstStyle>
          <a:p>
            <a:pPr fontAlgn="base">
              <a:spcBef>
                <a:spcPct val="0"/>
              </a:spcBef>
              <a:spcAft>
                <a:spcPct val="0"/>
              </a:spcAft>
              <a:defRPr/>
            </a:pPr>
            <a:fld id="{88EF9159-067B-4556-A52A-30AA73B74F3A}"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grpSp>
    </p:spTree>
    <p:extLst>
      <p:ext uri="{BB962C8B-B14F-4D97-AF65-F5344CB8AC3E}">
        <p14:creationId xmlns:p14="http://schemas.microsoft.com/office/powerpoint/2010/main" val="13734213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1">
                <a:lumMod val="5000"/>
                <a:lumOff val="95000"/>
              </a:schemeClr>
            </a:gs>
            <a:gs pos="90000">
              <a:srgbClr val="BDD7EE"/>
            </a:gs>
            <a:gs pos="100000">
              <a:schemeClr val="accent1">
                <a:lumMod val="45000"/>
                <a:lumOff val="55000"/>
              </a:schemeClr>
            </a:gs>
            <a:gs pos="97000">
              <a:schemeClr val="accent1">
                <a:lumMod val="45000"/>
                <a:lumOff val="55000"/>
              </a:schemeClr>
            </a:gs>
            <a:gs pos="97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D0DFB4A7-9687-406A-82E2-238D4512FBB2}" type="datetimeFigureOut">
              <a:rPr lang="en-US" smtClean="0">
                <a:solidFill>
                  <a:srgbClr val="04617B">
                    <a:shade val="90000"/>
                  </a:srgbClr>
                </a:solidFill>
              </a:rPr>
              <a:pPr>
                <a:defRPr/>
              </a:pPr>
              <a:t>7/12/23</a:t>
            </a:fld>
            <a:endParaRPr lang="en-ZA">
              <a:solidFill>
                <a:srgbClr val="04617B">
                  <a:shade val="90000"/>
                </a:srgb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ZA">
              <a:solidFill>
                <a:srgbClr val="04617B">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anose="02030602050306030303" pitchFamily="18" charset="0"/>
              </a:defRPr>
            </a:lvl1pPr>
          </a:lstStyle>
          <a:p>
            <a:pPr fontAlgn="base">
              <a:spcBef>
                <a:spcPct val="0"/>
              </a:spcBef>
              <a:spcAft>
                <a:spcPct val="0"/>
              </a:spcAft>
              <a:defRPr/>
            </a:pPr>
            <a:fld id="{88EF9159-067B-4556-A52A-30AA73B74F3A}" type="slidenum">
              <a:rPr lang="en-ZA" altLang="en-US" smtClean="0">
                <a:cs typeface="Arial" panose="020B0604020202020204" pitchFamily="34" charset="0"/>
              </a:rPr>
              <a:pPr fontAlgn="base">
                <a:spcBef>
                  <a:spcPct val="0"/>
                </a:spcBef>
                <a:spcAft>
                  <a:spcPct val="0"/>
                </a:spcAft>
                <a:defRPr/>
              </a:pPr>
              <a:t>‹#›</a:t>
            </a:fld>
            <a:endParaRPr lang="en-ZA" altLang="en-US">
              <a:cs typeface="Arial" panose="020B0604020202020204" pitchFamily="34" charset="0"/>
            </a:endParaRPr>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Arial" panose="020B0604020202020204" pitchFamily="34" charset="0"/>
              </a:endParaRPr>
            </a:p>
          </p:txBody>
        </p:sp>
      </p:grpSp>
    </p:spTree>
    <p:extLst>
      <p:ext uri="{BB962C8B-B14F-4D97-AF65-F5344CB8AC3E}">
        <p14:creationId xmlns:p14="http://schemas.microsoft.com/office/powerpoint/2010/main" val="290944003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a:xfrm>
            <a:off x="1892559" y="414655"/>
            <a:ext cx="7772400" cy="1143000"/>
          </a:xfrm>
        </p:spPr>
        <p:txBody>
          <a:bodyPr/>
          <a:lstStyle/>
          <a:p>
            <a:pPr algn="ctr"/>
            <a:r>
              <a:rPr lang="en-ZA" altLang="en-US" dirty="0">
                <a:solidFill>
                  <a:srgbClr val="002060"/>
                </a:solidFill>
                <a:effectLst/>
              </a:rPr>
              <a:t>Unsupervised Image Classification </a:t>
            </a:r>
          </a:p>
        </p:txBody>
      </p:sp>
      <p:pic>
        <p:nvPicPr>
          <p:cNvPr id="2" name="Picture 1"/>
          <p:cNvPicPr>
            <a:picLocks noChangeAspect="1"/>
          </p:cNvPicPr>
          <p:nvPr/>
        </p:nvPicPr>
        <p:blipFill>
          <a:blip r:embed="rId2"/>
          <a:stretch>
            <a:fillRect/>
          </a:stretch>
        </p:blipFill>
        <p:spPr>
          <a:xfrm>
            <a:off x="277855" y="2344189"/>
            <a:ext cx="5374554" cy="3732329"/>
          </a:xfrm>
          <a:prstGeom prst="rect">
            <a:avLst/>
          </a:prstGeom>
        </p:spPr>
      </p:pic>
      <p:pic>
        <p:nvPicPr>
          <p:cNvPr id="3" name="Picture 2"/>
          <p:cNvPicPr>
            <a:picLocks noChangeAspect="1"/>
          </p:cNvPicPr>
          <p:nvPr/>
        </p:nvPicPr>
        <p:blipFill>
          <a:blip r:embed="rId3"/>
          <a:stretch>
            <a:fillRect/>
          </a:stretch>
        </p:blipFill>
        <p:spPr>
          <a:xfrm>
            <a:off x="6171133" y="2261062"/>
            <a:ext cx="5648179" cy="3815456"/>
          </a:xfrm>
          <a:prstGeom prst="rect">
            <a:avLst/>
          </a:prstGeom>
        </p:spPr>
      </p:pic>
    </p:spTree>
    <p:extLst>
      <p:ext uri="{BB962C8B-B14F-4D97-AF65-F5344CB8AC3E}">
        <p14:creationId xmlns:p14="http://schemas.microsoft.com/office/powerpoint/2010/main" val="2191619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Types of Image classification in RS</a:t>
            </a:r>
            <a:endParaRPr lang="en-ZA" dirty="0">
              <a:solidFill>
                <a:schemeClr val="tx1"/>
              </a:solidFill>
            </a:endParaRPr>
          </a:p>
        </p:txBody>
      </p:sp>
      <p:sp>
        <p:nvSpPr>
          <p:cNvPr id="3" name="Content Placeholder 2"/>
          <p:cNvSpPr>
            <a:spLocks noGrp="1"/>
          </p:cNvSpPr>
          <p:nvPr>
            <p:ph idx="1"/>
          </p:nvPr>
        </p:nvSpPr>
        <p:spPr>
          <a:xfrm>
            <a:off x="914400" y="1641620"/>
            <a:ext cx="10363200" cy="4114800"/>
          </a:xfrm>
        </p:spPr>
        <p:txBody>
          <a:bodyPr/>
          <a:lstStyle/>
          <a:p>
            <a:r>
              <a:rPr lang="en-US" dirty="0"/>
              <a:t>Unsupervised Image Classification </a:t>
            </a:r>
          </a:p>
          <a:p>
            <a:r>
              <a:rPr lang="en-US" dirty="0"/>
              <a:t>Supervised Image Classification </a:t>
            </a:r>
            <a:endParaRPr lang="en-ZA" dirty="0"/>
          </a:p>
        </p:txBody>
      </p:sp>
      <p:pic>
        <p:nvPicPr>
          <p:cNvPr id="6" name="Picture 5"/>
          <p:cNvPicPr>
            <a:picLocks noChangeAspect="1"/>
          </p:cNvPicPr>
          <p:nvPr/>
        </p:nvPicPr>
        <p:blipFill>
          <a:blip r:embed="rId2"/>
          <a:stretch>
            <a:fillRect/>
          </a:stretch>
        </p:blipFill>
        <p:spPr>
          <a:xfrm>
            <a:off x="2884516" y="2818015"/>
            <a:ext cx="5371745" cy="3532909"/>
          </a:xfrm>
          <a:prstGeom prst="rect">
            <a:avLst/>
          </a:prstGeom>
        </p:spPr>
      </p:pic>
    </p:spTree>
    <p:extLst>
      <p:ext uri="{BB962C8B-B14F-4D97-AF65-F5344CB8AC3E}">
        <p14:creationId xmlns:p14="http://schemas.microsoft.com/office/powerpoint/2010/main" val="355932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4"/>
                </a:solidFill>
              </a:rPr>
              <a:t>Define unsupervised classification </a:t>
            </a:r>
            <a:endParaRPr lang="en-ZA" dirty="0">
              <a:solidFill>
                <a:schemeClr val="accent4"/>
              </a:solidFill>
            </a:endParaRPr>
          </a:p>
        </p:txBody>
      </p:sp>
      <p:sp>
        <p:nvSpPr>
          <p:cNvPr id="3" name="Content Placeholder 2"/>
          <p:cNvSpPr>
            <a:spLocks noGrp="1"/>
          </p:cNvSpPr>
          <p:nvPr>
            <p:ph idx="1"/>
          </p:nvPr>
        </p:nvSpPr>
        <p:spPr/>
        <p:txBody>
          <a:bodyPr/>
          <a:lstStyle/>
          <a:p>
            <a:pPr algn="just"/>
            <a:r>
              <a:rPr lang="en-US" dirty="0"/>
              <a:t>When access to domain knowledge or the experience of an analyst is missing, the data can still be analyzed by numerical exploration, whereby the data are grouped into subsets or clusters based on statistical similarity</a:t>
            </a:r>
            <a:endParaRPr lang="en-ZA" dirty="0"/>
          </a:p>
        </p:txBody>
      </p:sp>
    </p:spTree>
    <p:extLst>
      <p:ext uri="{BB962C8B-B14F-4D97-AF65-F5344CB8AC3E}">
        <p14:creationId xmlns:p14="http://schemas.microsoft.com/office/powerpoint/2010/main" val="391645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        </a:t>
            </a:r>
            <a:r>
              <a:rPr lang="en-US" b="1" dirty="0"/>
              <a:t>Basic  principles of Unsupervised Classification  </a:t>
            </a:r>
            <a:endParaRPr lang="en-ZA" b="1" dirty="0"/>
          </a:p>
        </p:txBody>
      </p:sp>
      <p:sp>
        <p:nvSpPr>
          <p:cNvPr id="8" name="Content Placeholder 7"/>
          <p:cNvSpPr>
            <a:spLocks noGrp="1"/>
          </p:cNvSpPr>
          <p:nvPr>
            <p:ph idx="1"/>
          </p:nvPr>
        </p:nvSpPr>
        <p:spPr/>
        <p:txBody>
          <a:bodyPr/>
          <a:lstStyle/>
          <a:p>
            <a:r>
              <a:rPr lang="en-US" dirty="0"/>
              <a:t>The process requires a minimal amount of initial input from the analyst</a:t>
            </a:r>
          </a:p>
          <a:p>
            <a:r>
              <a:rPr lang="en-US" dirty="0"/>
              <a:t> A numeric operation searches for natural grouping of the spectral properties of pixels</a:t>
            </a:r>
          </a:p>
          <a:p>
            <a:r>
              <a:rPr lang="en-US" dirty="0"/>
              <a:t>The analyst determines the information class for each spectral class after the spectral classes are formed </a:t>
            </a:r>
          </a:p>
          <a:p>
            <a:r>
              <a:rPr lang="en-US" dirty="0"/>
              <a:t>Understand the spectral/radiometric &amp; spatial characteristics of the sensor</a:t>
            </a:r>
          </a:p>
          <a:p>
            <a:r>
              <a:rPr lang="en-US" dirty="0"/>
              <a:t>Has to translate spectral classes into information classes</a:t>
            </a:r>
          </a:p>
          <a:p>
            <a:endParaRPr lang="en-ZA" dirty="0"/>
          </a:p>
        </p:txBody>
      </p:sp>
    </p:spTree>
    <p:extLst>
      <p:ext uri="{BB962C8B-B14F-4D97-AF65-F5344CB8AC3E}">
        <p14:creationId xmlns:p14="http://schemas.microsoft.com/office/powerpoint/2010/main" val="58712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1514" y="566290"/>
            <a:ext cx="4955572" cy="4803731"/>
          </a:xfrm>
          <a:prstGeom prst="rect">
            <a:avLst/>
          </a:prstGeom>
        </p:spPr>
      </p:pic>
      <p:sp>
        <p:nvSpPr>
          <p:cNvPr id="5" name="Rectangle 3"/>
          <p:cNvSpPr>
            <a:spLocks noChangeArrowheads="1"/>
          </p:cNvSpPr>
          <p:nvPr/>
        </p:nvSpPr>
        <p:spPr bwMode="auto">
          <a:xfrm>
            <a:off x="6035040" y="1022466"/>
            <a:ext cx="4846320" cy="3170741"/>
          </a:xfrm>
          <a:prstGeom prst="rect">
            <a:avLst/>
          </a:prstGeom>
          <a:noFill/>
          <a:ln w="9525">
            <a:noFill/>
            <a:miter lim="800000"/>
            <a:headEnd/>
            <a:tailEnd/>
          </a:ln>
          <a:effectLst/>
        </p:spPr>
        <p:txBody>
          <a:bodyPr wrap="square" lIns="92075" tIns="46038" rIns="92075" bIns="46038">
            <a:spAutoFit/>
          </a:bodyPr>
          <a:lstStyle/>
          <a:p>
            <a:pPr algn="ctr" eaLnBrk="0" fontAlgn="base" hangingPunct="0">
              <a:spcBef>
                <a:spcPct val="50000"/>
              </a:spcBef>
              <a:spcAft>
                <a:spcPct val="0"/>
              </a:spcAft>
              <a:defRPr/>
            </a:pPr>
            <a:r>
              <a:rPr lang="en-US" sz="2000" b="1" dirty="0">
                <a:latin typeface="Constantia"/>
                <a:cs typeface="Arial" charset="0"/>
              </a:rPr>
              <a:t>Unsupervised Classification</a:t>
            </a:r>
          </a:p>
          <a:p>
            <a:pPr algn="ctr" eaLnBrk="0" fontAlgn="base" hangingPunct="0">
              <a:spcBef>
                <a:spcPct val="50000"/>
              </a:spcBef>
              <a:spcAft>
                <a:spcPct val="0"/>
              </a:spcAft>
              <a:defRPr/>
            </a:pPr>
            <a:r>
              <a:rPr lang="en-US" sz="2000" dirty="0">
                <a:latin typeface="Constantia"/>
                <a:cs typeface="Arial" charset="0"/>
              </a:rPr>
              <a:t>Spectral classes are first grouped by the computer, based solely on the numerical information in the data by “cluster algorithms”, which determines natural groupings in the data.</a:t>
            </a:r>
          </a:p>
          <a:p>
            <a:pPr algn="ctr" eaLnBrk="0" fontAlgn="base" hangingPunct="0">
              <a:spcBef>
                <a:spcPct val="50000"/>
              </a:spcBef>
              <a:spcAft>
                <a:spcPct val="0"/>
              </a:spcAft>
              <a:defRPr/>
            </a:pPr>
            <a:r>
              <a:rPr lang="en-US" sz="2000" dirty="0">
                <a:latin typeface="Constantia"/>
                <a:cs typeface="Arial" charset="0"/>
              </a:rPr>
              <a:t> The analyst then matches these classes to their appropriate information (ground cover) classes</a:t>
            </a:r>
            <a:r>
              <a:rPr lang="en-US" sz="2000" b="1" dirty="0">
                <a:latin typeface="Arial" charset="0"/>
                <a:cs typeface="Arial" charset="0"/>
              </a:rPr>
              <a:t>.</a:t>
            </a:r>
          </a:p>
        </p:txBody>
      </p:sp>
    </p:spTree>
    <p:extLst>
      <p:ext uri="{BB962C8B-B14F-4D97-AF65-F5344CB8AC3E}">
        <p14:creationId xmlns:p14="http://schemas.microsoft.com/office/powerpoint/2010/main" val="151175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Steps in unsupervised classification </a:t>
            </a:r>
            <a:endParaRPr lang="en-ZA" b="1" dirty="0"/>
          </a:p>
        </p:txBody>
      </p:sp>
      <p:sp>
        <p:nvSpPr>
          <p:cNvPr id="3" name="Content Placeholder 2"/>
          <p:cNvSpPr>
            <a:spLocks noGrp="1"/>
          </p:cNvSpPr>
          <p:nvPr>
            <p:ph idx="1"/>
          </p:nvPr>
        </p:nvSpPr>
        <p:spPr/>
        <p:txBody>
          <a:bodyPr/>
          <a:lstStyle/>
          <a:p>
            <a:r>
              <a:rPr lang="en-ZA" dirty="0"/>
              <a:t>Statistical Clustering</a:t>
            </a:r>
          </a:p>
          <a:p>
            <a:r>
              <a:rPr lang="en-ZA" dirty="0"/>
              <a:t>Data Distribution Analysis</a:t>
            </a:r>
          </a:p>
          <a:p>
            <a:r>
              <a:rPr lang="en-ZA" dirty="0"/>
              <a:t>Cluster Formation</a:t>
            </a:r>
          </a:p>
          <a:p>
            <a:r>
              <a:rPr lang="en-US" dirty="0"/>
              <a:t>Determining the Optimal Number of Clusters</a:t>
            </a:r>
          </a:p>
          <a:p>
            <a:r>
              <a:rPr lang="en-ZA" dirty="0"/>
              <a:t>Cluster Interpretation</a:t>
            </a:r>
          </a:p>
          <a:p>
            <a:r>
              <a:rPr lang="en-ZA" dirty="0"/>
              <a:t>Post-Classification Refinement</a:t>
            </a:r>
          </a:p>
          <a:p>
            <a:r>
              <a:rPr lang="en-ZA" dirty="0"/>
              <a:t>Accuracy Assessment</a:t>
            </a:r>
          </a:p>
        </p:txBody>
      </p:sp>
    </p:spTree>
    <p:extLst>
      <p:ext uri="{BB962C8B-B14F-4D97-AF65-F5344CB8AC3E}">
        <p14:creationId xmlns:p14="http://schemas.microsoft.com/office/powerpoint/2010/main" val="362741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229" y="447156"/>
            <a:ext cx="10972800" cy="1143000"/>
          </a:xfrm>
        </p:spPr>
        <p:txBody>
          <a:bodyPr/>
          <a:lstStyle/>
          <a:p>
            <a:r>
              <a:rPr lang="en-US" dirty="0"/>
              <a:t>Unsupervised classification algorithms </a:t>
            </a:r>
            <a:endParaRPr lang="en-ZA" dirty="0"/>
          </a:p>
        </p:txBody>
      </p:sp>
      <p:sp>
        <p:nvSpPr>
          <p:cNvPr id="3" name="Content Placeholder 2"/>
          <p:cNvSpPr>
            <a:spLocks noGrp="1"/>
          </p:cNvSpPr>
          <p:nvPr>
            <p:ph idx="1"/>
          </p:nvPr>
        </p:nvSpPr>
        <p:spPr/>
        <p:txBody>
          <a:bodyPr/>
          <a:lstStyle/>
          <a:p>
            <a:r>
              <a:rPr lang="en-US" dirty="0"/>
              <a:t>In the absence of reliable training data it is possible to understand the structure of the data using statistical methods such as clustering algorithms. </a:t>
            </a:r>
          </a:p>
          <a:p>
            <a:r>
              <a:rPr lang="en-US" dirty="0"/>
              <a:t>Popular clustering algorithms are k-means and ISODATA</a:t>
            </a:r>
          </a:p>
          <a:p>
            <a:r>
              <a:rPr lang="en-US" dirty="0"/>
              <a:t>All feature vectors are points in an L-dimensional space where L is the number of bands (The letter K is reserved for the number of clusters!)</a:t>
            </a:r>
          </a:p>
          <a:p>
            <a:r>
              <a:rPr lang="en-US" dirty="0"/>
              <a:t>Members of a cluster are more similar to each other than to members of another cluster – </a:t>
            </a:r>
            <a:endParaRPr lang="en-ZA" dirty="0"/>
          </a:p>
        </p:txBody>
      </p:sp>
    </p:spTree>
    <p:extLst>
      <p:ext uri="{BB962C8B-B14F-4D97-AF65-F5344CB8AC3E}">
        <p14:creationId xmlns:p14="http://schemas.microsoft.com/office/powerpoint/2010/main" val="2314089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411" y="289214"/>
            <a:ext cx="10972800" cy="1143000"/>
          </a:xfrm>
        </p:spPr>
        <p:txBody>
          <a:bodyPr/>
          <a:lstStyle/>
          <a:p>
            <a:r>
              <a:rPr lang="en-US" dirty="0"/>
              <a:t>      K-Means clustering </a:t>
            </a:r>
            <a:endParaRPr lang="en-ZA" dirty="0"/>
          </a:p>
        </p:txBody>
      </p:sp>
      <p:sp>
        <p:nvSpPr>
          <p:cNvPr id="3" name="Content Placeholder 2"/>
          <p:cNvSpPr>
            <a:spLocks noGrp="1"/>
          </p:cNvSpPr>
          <p:nvPr>
            <p:ph idx="1"/>
          </p:nvPr>
        </p:nvSpPr>
        <p:spPr>
          <a:xfrm>
            <a:off x="393469" y="1685782"/>
            <a:ext cx="10972800" cy="4389437"/>
          </a:xfrm>
        </p:spPr>
        <p:txBody>
          <a:bodyPr/>
          <a:lstStyle/>
          <a:p>
            <a:r>
              <a:rPr lang="en-ZA" dirty="0"/>
              <a:t>Iterative algorithm</a:t>
            </a:r>
          </a:p>
          <a:p>
            <a:r>
              <a:rPr lang="en-ZA" dirty="0"/>
              <a:t>Number of clusters K is known by user</a:t>
            </a:r>
          </a:p>
          <a:p>
            <a:r>
              <a:rPr lang="en-ZA" dirty="0"/>
              <a:t>Most popular clustering algorithm</a:t>
            </a:r>
          </a:p>
          <a:p>
            <a:r>
              <a:rPr lang="en-ZA" dirty="0"/>
              <a:t>Initialize randomly K cluster mean vectors</a:t>
            </a:r>
          </a:p>
          <a:p>
            <a:r>
              <a:rPr lang="en-ZA" dirty="0"/>
              <a:t>Assign each pixel to any of the K clusters based on minimum feature distance</a:t>
            </a:r>
          </a:p>
          <a:p>
            <a:r>
              <a:rPr lang="en-ZA" dirty="0"/>
              <a:t>After all pixels are assigned to the K clusters, each cluster mean is recomputed.</a:t>
            </a:r>
          </a:p>
          <a:p>
            <a:r>
              <a:rPr lang="en-ZA" dirty="0"/>
              <a:t>Iterate till cluster mean vectors stabilize</a:t>
            </a:r>
          </a:p>
        </p:txBody>
      </p:sp>
      <p:pic>
        <p:nvPicPr>
          <p:cNvPr id="4" name="Picture 3"/>
          <p:cNvPicPr>
            <a:picLocks noChangeAspect="1"/>
          </p:cNvPicPr>
          <p:nvPr/>
        </p:nvPicPr>
        <p:blipFill>
          <a:blip r:embed="rId2"/>
          <a:stretch>
            <a:fillRect/>
          </a:stretch>
        </p:blipFill>
        <p:spPr>
          <a:xfrm>
            <a:off x="6730349" y="856211"/>
            <a:ext cx="5043417" cy="2531918"/>
          </a:xfrm>
          <a:prstGeom prst="rect">
            <a:avLst/>
          </a:prstGeom>
        </p:spPr>
      </p:pic>
    </p:spTree>
    <p:extLst>
      <p:ext uri="{BB962C8B-B14F-4D97-AF65-F5344CB8AC3E}">
        <p14:creationId xmlns:p14="http://schemas.microsoft.com/office/powerpoint/2010/main" val="345591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5716"/>
            <a:ext cx="10972800" cy="1143000"/>
          </a:xfrm>
        </p:spPr>
        <p:txBody>
          <a:bodyPr/>
          <a:lstStyle/>
          <a:p>
            <a:r>
              <a:rPr lang="en-ZA" dirty="0"/>
              <a:t>                 ISODATA ALGORITHM</a:t>
            </a:r>
          </a:p>
        </p:txBody>
      </p:sp>
      <p:sp>
        <p:nvSpPr>
          <p:cNvPr id="3" name="Content Placeholder 2"/>
          <p:cNvSpPr>
            <a:spLocks noGrp="1"/>
          </p:cNvSpPr>
          <p:nvPr>
            <p:ph idx="1"/>
          </p:nvPr>
        </p:nvSpPr>
        <p:spPr>
          <a:xfrm>
            <a:off x="609600" y="1760597"/>
            <a:ext cx="10972800" cy="4389437"/>
          </a:xfrm>
        </p:spPr>
        <p:txBody>
          <a:bodyPr/>
          <a:lstStyle/>
          <a:p>
            <a:r>
              <a:rPr lang="en-US" dirty="0"/>
              <a:t>Iterative Self-Organizing Data Analysis Technique </a:t>
            </a:r>
          </a:p>
          <a:p>
            <a:r>
              <a:rPr lang="en-US" dirty="0"/>
              <a:t> Developed in biology in the 1960’s by Ball and Hall</a:t>
            </a:r>
          </a:p>
          <a:p>
            <a:pPr marL="0" indent="0">
              <a:buNone/>
            </a:pPr>
            <a:r>
              <a:rPr lang="en-ZA" dirty="0"/>
              <a:t>User specific parameters for ISODATA</a:t>
            </a:r>
          </a:p>
          <a:p>
            <a:pPr>
              <a:buFont typeface="Arial" panose="020B0604020202020204" pitchFamily="34" charset="0"/>
              <a:buChar char="•"/>
            </a:pPr>
            <a:r>
              <a:rPr lang="en-US" dirty="0"/>
              <a:t>Minimum and maximum size of cluster</a:t>
            </a:r>
          </a:p>
          <a:p>
            <a:pPr>
              <a:buFont typeface="Arial" panose="020B0604020202020204" pitchFamily="34" charset="0"/>
              <a:buChar char="•"/>
            </a:pPr>
            <a:r>
              <a:rPr lang="en-ZA" dirty="0"/>
              <a:t>Maximum intra-cluster variance</a:t>
            </a:r>
          </a:p>
          <a:p>
            <a:pPr>
              <a:buFont typeface="Arial" panose="020B0604020202020204" pitchFamily="34" charset="0"/>
              <a:buChar char="•"/>
            </a:pPr>
            <a:r>
              <a:rPr lang="en-US" dirty="0"/>
              <a:t> Minimum separation between pairs of clusters</a:t>
            </a:r>
          </a:p>
          <a:p>
            <a:pPr>
              <a:buFont typeface="Arial" panose="020B0604020202020204" pitchFamily="34" charset="0"/>
              <a:buChar char="•"/>
            </a:pPr>
            <a:r>
              <a:rPr lang="en-US" dirty="0"/>
              <a:t>Maximum and minimum number of clusters </a:t>
            </a:r>
            <a:endParaRPr lang="en-ZA" dirty="0"/>
          </a:p>
        </p:txBody>
      </p:sp>
    </p:spTree>
    <p:extLst>
      <p:ext uri="{BB962C8B-B14F-4D97-AF65-F5344CB8AC3E}">
        <p14:creationId xmlns:p14="http://schemas.microsoft.com/office/powerpoint/2010/main" val="4214000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subTitle" idx="1"/>
          </p:nvPr>
        </p:nvSpPr>
        <p:spPr>
          <a:xfrm>
            <a:off x="2057400" y="500063"/>
            <a:ext cx="7854950" cy="4481512"/>
          </a:xfrm>
          <a:noFill/>
        </p:spPr>
        <p:txBody>
          <a:bodyPr/>
          <a:lstStyle/>
          <a:p>
            <a:pPr marR="0" algn="ctr" eaLnBrk="1" hangingPunct="1"/>
            <a:r>
              <a:rPr lang="en-US" altLang="en-US" sz="2000" b="1" dirty="0">
                <a:solidFill>
                  <a:schemeClr val="bg1"/>
                </a:solidFill>
              </a:rPr>
              <a:t>Advantages &amp; Disadvantages of Unsupervised Classification</a:t>
            </a:r>
          </a:p>
        </p:txBody>
      </p:sp>
      <p:sp>
        <p:nvSpPr>
          <p:cNvPr id="194563" name="Rectangle 3"/>
          <p:cNvSpPr txBox="1">
            <a:spLocks noChangeArrowheads="1"/>
          </p:cNvSpPr>
          <p:nvPr/>
        </p:nvSpPr>
        <p:spPr bwMode="auto">
          <a:xfrm>
            <a:off x="1881188" y="1500188"/>
            <a:ext cx="4114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1828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20000"/>
              </a:spcBef>
              <a:spcAft>
                <a:spcPct val="0"/>
              </a:spcAft>
              <a:buClr>
                <a:srgbClr val="0BD0D9"/>
              </a:buClr>
              <a:buSzPct val="95000"/>
            </a:pPr>
            <a:r>
              <a:rPr lang="en-US" altLang="en-US" sz="2000" dirty="0">
                <a:solidFill>
                  <a:schemeClr val="bg1"/>
                </a:solidFill>
                <a:latin typeface="Constantia" panose="02030602050306030303" pitchFamily="18" charset="0"/>
              </a:rPr>
              <a:t>Advantages</a:t>
            </a:r>
          </a:p>
          <a:p>
            <a:pPr fontAlgn="base">
              <a:spcBef>
                <a:spcPct val="20000"/>
              </a:spcBef>
              <a:spcAft>
                <a:spcPct val="0"/>
              </a:spcAft>
              <a:buClr>
                <a:srgbClr val="0BD0D9"/>
              </a:buClr>
              <a:buSzPct val="95000"/>
            </a:pPr>
            <a:r>
              <a:rPr lang="en-US" altLang="en-US" sz="2000" dirty="0">
                <a:solidFill>
                  <a:schemeClr val="bg1"/>
                </a:solidFill>
                <a:latin typeface="Constantia" panose="02030602050306030303" pitchFamily="18" charset="0"/>
              </a:rPr>
              <a:t>-No extensive prior knowledge of the region is required.</a:t>
            </a:r>
          </a:p>
          <a:p>
            <a:pPr fontAlgn="base">
              <a:spcBef>
                <a:spcPct val="20000"/>
              </a:spcBef>
              <a:spcAft>
                <a:spcPct val="0"/>
              </a:spcAft>
              <a:buClr>
                <a:srgbClr val="0BD0D9"/>
              </a:buClr>
              <a:buSzPct val="95000"/>
            </a:pPr>
            <a:endParaRPr lang="en-US" altLang="en-US" sz="2000" dirty="0">
              <a:solidFill>
                <a:schemeClr val="bg1"/>
              </a:solidFill>
              <a:latin typeface="Constantia" panose="02030602050306030303" pitchFamily="18" charset="0"/>
            </a:endParaRPr>
          </a:p>
          <a:p>
            <a:pPr fontAlgn="base">
              <a:spcBef>
                <a:spcPct val="20000"/>
              </a:spcBef>
              <a:spcAft>
                <a:spcPct val="0"/>
              </a:spcAft>
              <a:buClr>
                <a:srgbClr val="0BD0D9"/>
              </a:buClr>
              <a:buSzPct val="95000"/>
            </a:pPr>
            <a:r>
              <a:rPr lang="en-US" altLang="en-US" sz="2000" dirty="0">
                <a:solidFill>
                  <a:schemeClr val="bg1"/>
                </a:solidFill>
                <a:latin typeface="Constantia" panose="02030602050306030303" pitchFamily="18" charset="0"/>
              </a:rPr>
              <a:t>-Objectivity - human error is minimized.</a:t>
            </a:r>
          </a:p>
          <a:p>
            <a:pPr fontAlgn="base">
              <a:spcBef>
                <a:spcPct val="20000"/>
              </a:spcBef>
              <a:spcAft>
                <a:spcPct val="0"/>
              </a:spcAft>
              <a:buClr>
                <a:srgbClr val="0BD0D9"/>
              </a:buClr>
              <a:buSzPct val="95000"/>
            </a:pPr>
            <a:endParaRPr lang="en-US" altLang="en-US" sz="2000" dirty="0">
              <a:solidFill>
                <a:schemeClr val="bg1"/>
              </a:solidFill>
              <a:latin typeface="Constantia" panose="02030602050306030303" pitchFamily="18" charset="0"/>
            </a:endParaRPr>
          </a:p>
          <a:p>
            <a:pPr fontAlgn="base">
              <a:spcBef>
                <a:spcPct val="20000"/>
              </a:spcBef>
              <a:spcAft>
                <a:spcPct val="0"/>
              </a:spcAft>
              <a:buClr>
                <a:srgbClr val="0BD0D9"/>
              </a:buClr>
              <a:buSzPct val="95000"/>
            </a:pPr>
            <a:r>
              <a:rPr lang="en-US" altLang="en-US" sz="2000" dirty="0">
                <a:solidFill>
                  <a:schemeClr val="bg1"/>
                </a:solidFill>
                <a:latin typeface="Constantia" panose="02030602050306030303" pitchFamily="18" charset="0"/>
              </a:rPr>
              <a:t>-Unique classes are recognized as distinct units - even if they have small spatial extent.</a:t>
            </a:r>
          </a:p>
        </p:txBody>
      </p:sp>
      <p:sp>
        <p:nvSpPr>
          <p:cNvPr id="6" name="Rectangle 4"/>
          <p:cNvSpPr txBox="1">
            <a:spLocks noChangeArrowheads="1"/>
          </p:cNvSpPr>
          <p:nvPr/>
        </p:nvSpPr>
        <p:spPr>
          <a:xfrm>
            <a:off x="5953125" y="1571625"/>
            <a:ext cx="4419600" cy="4114800"/>
          </a:xfrm>
          <a:prstGeom prst="rect">
            <a:avLst/>
          </a:prstGeom>
          <a:noFill/>
          <a:ln/>
        </p:spPr>
        <p:txBody>
          <a:bodyPr/>
          <a:lstStyle/>
          <a:p>
            <a:pPr marL="273050" indent="-273050" algn="ctr" eaLnBrk="0" fontAlgn="base" hangingPunct="0">
              <a:spcBef>
                <a:spcPct val="20000"/>
              </a:spcBef>
              <a:spcAft>
                <a:spcPct val="0"/>
              </a:spcAft>
              <a:buClr>
                <a:srgbClr val="0BD0D9"/>
              </a:buClr>
              <a:buSzPct val="95000"/>
              <a:defRPr/>
            </a:pPr>
            <a:r>
              <a:rPr lang="en-US" sz="2000" dirty="0">
                <a:solidFill>
                  <a:schemeClr val="bg1"/>
                </a:solidFill>
                <a:latin typeface="Constantia"/>
                <a:cs typeface="Arial" panose="020B0604020202020204" pitchFamily="34" charset="0"/>
              </a:rPr>
              <a:t>Disadvantages</a:t>
            </a:r>
          </a:p>
          <a:p>
            <a:pPr eaLnBrk="0" fontAlgn="base" hangingPunct="0">
              <a:spcBef>
                <a:spcPct val="20000"/>
              </a:spcBef>
              <a:spcAft>
                <a:spcPct val="0"/>
              </a:spcAft>
              <a:buClr>
                <a:srgbClr val="0BD0D9"/>
              </a:buClr>
              <a:buSzPct val="95000"/>
              <a:defRPr/>
            </a:pPr>
            <a:r>
              <a:rPr lang="en-US" sz="2000" dirty="0">
                <a:solidFill>
                  <a:schemeClr val="bg1"/>
                </a:solidFill>
                <a:latin typeface="Constantia"/>
                <a:cs typeface="Arial" panose="020B0604020202020204" pitchFamily="34" charset="0"/>
              </a:rPr>
              <a:t>- Spectrally distinct classes are identified that do not always correspond to information categories.</a:t>
            </a:r>
          </a:p>
          <a:p>
            <a:pPr marL="273050" indent="-273050" eaLnBrk="0" fontAlgn="base" hangingPunct="0">
              <a:spcBef>
                <a:spcPct val="20000"/>
              </a:spcBef>
              <a:spcAft>
                <a:spcPct val="0"/>
              </a:spcAft>
              <a:buClr>
                <a:srgbClr val="0BD0D9"/>
              </a:buClr>
              <a:buSzPct val="95000"/>
              <a:buFont typeface="Wingdings 2" pitchFamily="18" charset="2"/>
              <a:buChar char=""/>
              <a:defRPr/>
            </a:pPr>
            <a:endParaRPr lang="en-US" sz="2000" dirty="0">
              <a:solidFill>
                <a:schemeClr val="bg1"/>
              </a:solidFill>
              <a:latin typeface="Constantia"/>
              <a:cs typeface="Arial" panose="020B0604020202020204" pitchFamily="34" charset="0"/>
            </a:endParaRPr>
          </a:p>
          <a:p>
            <a:pPr eaLnBrk="0" fontAlgn="base" hangingPunct="0">
              <a:spcBef>
                <a:spcPct val="20000"/>
              </a:spcBef>
              <a:spcAft>
                <a:spcPct val="0"/>
              </a:spcAft>
              <a:buClr>
                <a:srgbClr val="0BD0D9"/>
              </a:buClr>
              <a:buSzPct val="95000"/>
              <a:defRPr/>
            </a:pPr>
            <a:r>
              <a:rPr lang="en-US" sz="2000" dirty="0">
                <a:solidFill>
                  <a:schemeClr val="bg1"/>
                </a:solidFill>
                <a:latin typeface="Constantia"/>
                <a:cs typeface="Arial" panose="020B0604020202020204" pitchFamily="34" charset="0"/>
              </a:rPr>
              <a:t>- Limited control over identity of classes, e.g. to match other classification schemes</a:t>
            </a:r>
          </a:p>
        </p:txBody>
      </p:sp>
    </p:spTree>
    <p:extLst>
      <p:ext uri="{BB962C8B-B14F-4D97-AF65-F5344CB8AC3E}">
        <p14:creationId xmlns:p14="http://schemas.microsoft.com/office/powerpoint/2010/main" val="10800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94" y="138270"/>
            <a:ext cx="10363200" cy="1083425"/>
          </a:xfrm>
        </p:spPr>
        <p:txBody>
          <a:bodyPr/>
          <a:lstStyle/>
          <a:p>
            <a:r>
              <a:rPr lang="en-US" dirty="0"/>
              <a:t>              </a:t>
            </a:r>
            <a:r>
              <a:rPr lang="en-US" dirty="0">
                <a:solidFill>
                  <a:schemeClr val="accent4"/>
                </a:solidFill>
              </a:rPr>
              <a:t>Structure of the image </a:t>
            </a:r>
            <a:endParaRPr lang="en-ZA" dirty="0">
              <a:solidFill>
                <a:schemeClr val="accent4"/>
              </a:solidFill>
            </a:endParaRPr>
          </a:p>
        </p:txBody>
      </p:sp>
      <p:pic>
        <p:nvPicPr>
          <p:cNvPr id="5" name="Picture 4"/>
          <p:cNvPicPr>
            <a:picLocks noChangeAspect="1"/>
          </p:cNvPicPr>
          <p:nvPr/>
        </p:nvPicPr>
        <p:blipFill>
          <a:blip r:embed="rId2"/>
          <a:stretch>
            <a:fillRect/>
          </a:stretch>
        </p:blipFill>
        <p:spPr>
          <a:xfrm>
            <a:off x="192665" y="1215223"/>
            <a:ext cx="7022782" cy="4966387"/>
          </a:xfrm>
          <a:prstGeom prst="rect">
            <a:avLst/>
          </a:prstGeom>
        </p:spPr>
      </p:pic>
      <p:sp>
        <p:nvSpPr>
          <p:cNvPr id="6" name="Rectangle 3"/>
          <p:cNvSpPr>
            <a:spLocks noChangeArrowheads="1"/>
          </p:cNvSpPr>
          <p:nvPr/>
        </p:nvSpPr>
        <p:spPr bwMode="auto">
          <a:xfrm>
            <a:off x="7215447" y="1845426"/>
            <a:ext cx="5054138" cy="3170741"/>
          </a:xfrm>
          <a:prstGeom prst="rect">
            <a:avLst/>
          </a:prstGeom>
          <a:noFill/>
          <a:ln w="9525">
            <a:noFill/>
            <a:miter lim="800000"/>
            <a:headEnd/>
            <a:tailEnd/>
          </a:ln>
          <a:effectLst/>
        </p:spPr>
        <p:txBody>
          <a:bodyPr wrap="square" lIns="92075" tIns="46038" rIns="92075" bIns="46038">
            <a:spAutoFit/>
          </a:bodyPr>
          <a:lstStyle/>
          <a:p>
            <a:pPr marL="342900" indent="-342900" algn="ctr" eaLnBrk="0" fontAlgn="base" hangingPunct="0">
              <a:spcBef>
                <a:spcPct val="50000"/>
              </a:spcBef>
              <a:spcAft>
                <a:spcPct val="0"/>
              </a:spcAft>
              <a:buFontTx/>
              <a:buChar char="-"/>
              <a:defRPr/>
            </a:pPr>
            <a:r>
              <a:rPr lang="en-US" sz="2000" dirty="0">
                <a:solidFill>
                  <a:prstClr val="black"/>
                </a:solidFill>
                <a:latin typeface="Arial" charset="0"/>
                <a:cs typeface="Arial" charset="0"/>
              </a:rPr>
              <a:t>Structured in rows and columns</a:t>
            </a:r>
          </a:p>
          <a:p>
            <a:pPr marL="342900" indent="-342900" algn="ctr" eaLnBrk="0" fontAlgn="base" hangingPunct="0">
              <a:spcBef>
                <a:spcPct val="50000"/>
              </a:spcBef>
              <a:spcAft>
                <a:spcPct val="0"/>
              </a:spcAft>
              <a:buFontTx/>
              <a:buChar char="-"/>
              <a:defRPr/>
            </a:pPr>
            <a:r>
              <a:rPr lang="en-US" sz="2000" dirty="0">
                <a:solidFill>
                  <a:prstClr val="black"/>
                </a:solidFill>
                <a:latin typeface="Arial" charset="0"/>
                <a:cs typeface="Arial" charset="0"/>
              </a:rPr>
              <a:t>Have several spectral bands, depending with the characteristics of the sensor</a:t>
            </a:r>
          </a:p>
          <a:p>
            <a:pPr marL="342900" indent="-342900" algn="ctr" eaLnBrk="0" fontAlgn="base" hangingPunct="0">
              <a:spcBef>
                <a:spcPct val="50000"/>
              </a:spcBef>
              <a:spcAft>
                <a:spcPct val="0"/>
              </a:spcAft>
              <a:buFontTx/>
              <a:buChar char="-"/>
              <a:defRPr/>
            </a:pPr>
            <a:r>
              <a:rPr lang="en-US" sz="2000" dirty="0">
                <a:solidFill>
                  <a:prstClr val="black"/>
                </a:solidFill>
                <a:latin typeface="Arial" charset="0"/>
                <a:cs typeface="Arial" charset="0"/>
              </a:rPr>
              <a:t>Each pixel has a Digital Number (DN) value</a:t>
            </a:r>
          </a:p>
          <a:p>
            <a:pPr marL="342900" indent="-342900" algn="ctr" eaLnBrk="0" fontAlgn="base" hangingPunct="0">
              <a:spcBef>
                <a:spcPct val="50000"/>
              </a:spcBef>
              <a:spcAft>
                <a:spcPct val="0"/>
              </a:spcAft>
              <a:buFontTx/>
              <a:buChar char="-"/>
              <a:defRPr/>
            </a:pPr>
            <a:r>
              <a:rPr lang="en-US" sz="2000" dirty="0">
                <a:solidFill>
                  <a:prstClr val="black"/>
                </a:solidFill>
                <a:latin typeface="Arial" charset="0"/>
                <a:cs typeface="Arial" charset="0"/>
              </a:rPr>
              <a:t>DN values range from 0-255 </a:t>
            </a:r>
          </a:p>
          <a:p>
            <a:pPr marL="342900" indent="-342900" algn="ctr" eaLnBrk="0" fontAlgn="base" hangingPunct="0">
              <a:spcBef>
                <a:spcPct val="50000"/>
              </a:spcBef>
              <a:spcAft>
                <a:spcPct val="0"/>
              </a:spcAft>
              <a:buFontTx/>
              <a:buChar char="-"/>
              <a:defRPr/>
            </a:pPr>
            <a:r>
              <a:rPr lang="en-US" sz="2000" dirty="0">
                <a:solidFill>
                  <a:prstClr val="black"/>
                </a:solidFill>
                <a:latin typeface="Arial" charset="0"/>
                <a:cs typeface="Arial" charset="0"/>
              </a:rPr>
              <a:t>Each pixel is square – spatial resolution</a:t>
            </a:r>
          </a:p>
        </p:txBody>
      </p:sp>
    </p:spTree>
    <p:extLst>
      <p:ext uri="{BB962C8B-B14F-4D97-AF65-F5344CB8AC3E}">
        <p14:creationId xmlns:p14="http://schemas.microsoft.com/office/powerpoint/2010/main" val="244976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        Understanding DN Values </a:t>
            </a:r>
            <a:endParaRPr lang="en-ZA" dirty="0">
              <a:solidFill>
                <a:schemeClr val="accent4"/>
              </a:solidFill>
            </a:endParaRPr>
          </a:p>
        </p:txBody>
      </p:sp>
      <p:sp>
        <p:nvSpPr>
          <p:cNvPr id="5" name="Content Placeholder 4"/>
          <p:cNvSpPr>
            <a:spLocks noGrp="1"/>
          </p:cNvSpPr>
          <p:nvPr>
            <p:ph idx="1"/>
          </p:nvPr>
        </p:nvSpPr>
        <p:spPr>
          <a:xfrm>
            <a:off x="914400" y="1666558"/>
            <a:ext cx="10363200" cy="4114800"/>
          </a:xfrm>
        </p:spPr>
        <p:txBody>
          <a:bodyPr/>
          <a:lstStyle/>
          <a:p>
            <a:pPr algn="just"/>
            <a:r>
              <a:rPr lang="en-US" sz="2400" dirty="0"/>
              <a:t>In remote sensing, DN value refers to the Digital Number value. It is a term commonly used to describe the numerical representation of the brightness or radiance of a pixel in a digital image.</a:t>
            </a:r>
          </a:p>
          <a:p>
            <a:pPr algn="just"/>
            <a:r>
              <a:rPr lang="en-US" sz="2400" dirty="0"/>
              <a:t>When electromagnetic energy is captured by a remote sensing sensor, it is converted into digital form using an analog-to-digital converter</a:t>
            </a:r>
          </a:p>
          <a:p>
            <a:pPr algn="just"/>
            <a:r>
              <a:rPr lang="en-US" sz="2400" dirty="0"/>
              <a:t>The DN value typically ranges from 0 to a maximum value, which depends on the bit depth of the sensor.</a:t>
            </a:r>
          </a:p>
          <a:p>
            <a:pPr algn="just"/>
            <a:r>
              <a:rPr lang="en-US" sz="2400" dirty="0"/>
              <a:t>DN values close to 0 means low radiance or reflectance </a:t>
            </a:r>
            <a:r>
              <a:rPr lang="en-US" sz="2400" dirty="0" err="1"/>
              <a:t>e.g</a:t>
            </a:r>
            <a:r>
              <a:rPr lang="en-US" sz="2400" dirty="0"/>
              <a:t> water bodies, shadows – close to 255 means high reflectance snow areas, clouds, metal objects, buildings </a:t>
            </a:r>
            <a:endParaRPr lang="en-ZA" sz="2400" dirty="0"/>
          </a:p>
        </p:txBody>
      </p:sp>
    </p:spTree>
    <p:extLst>
      <p:ext uri="{BB962C8B-B14F-4D97-AF65-F5344CB8AC3E}">
        <p14:creationId xmlns:p14="http://schemas.microsoft.com/office/powerpoint/2010/main" val="110088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71600" y="465877"/>
            <a:ext cx="8686800" cy="5922819"/>
          </a:xfrm>
          <a:prstGeom prst="rect">
            <a:avLst/>
          </a:prstGeom>
        </p:spPr>
      </p:pic>
    </p:spTree>
    <p:extLst>
      <p:ext uri="{BB962C8B-B14F-4D97-AF65-F5344CB8AC3E}">
        <p14:creationId xmlns:p14="http://schemas.microsoft.com/office/powerpoint/2010/main" val="423644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14783" y="231255"/>
            <a:ext cx="9496425" cy="6257925"/>
          </a:xfrm>
          <a:prstGeom prst="rect">
            <a:avLst/>
          </a:prstGeom>
        </p:spPr>
      </p:pic>
    </p:spTree>
    <p:extLst>
      <p:ext uri="{BB962C8B-B14F-4D97-AF65-F5344CB8AC3E}">
        <p14:creationId xmlns:p14="http://schemas.microsoft.com/office/powerpoint/2010/main" val="415121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Classification in Remote Sensing </a:t>
            </a:r>
            <a:endParaRPr lang="en-ZA" dirty="0">
              <a:solidFill>
                <a:schemeClr val="tx1"/>
              </a:solidFill>
            </a:endParaRPr>
          </a:p>
        </p:txBody>
      </p:sp>
      <p:sp>
        <p:nvSpPr>
          <p:cNvPr id="5" name="Content Placeholder 4"/>
          <p:cNvSpPr>
            <a:spLocks noGrp="1"/>
          </p:cNvSpPr>
          <p:nvPr>
            <p:ph idx="1"/>
          </p:nvPr>
        </p:nvSpPr>
        <p:spPr/>
        <p:txBody>
          <a:bodyPr/>
          <a:lstStyle/>
          <a:p>
            <a:pPr algn="just">
              <a:buFont typeface="Arial" panose="020B0604020202020204" pitchFamily="34" charset="0"/>
              <a:buChar char="•"/>
            </a:pPr>
            <a:r>
              <a:rPr lang="en-US" dirty="0"/>
              <a:t>Classification in remote sensing refers to the process of categorizing or assigning land cover or land use classes to pixels or image objects within a remotely sensed image</a:t>
            </a:r>
          </a:p>
          <a:p>
            <a:pPr algn="just">
              <a:buFont typeface="Arial" panose="020B0604020202020204" pitchFamily="34" charset="0"/>
              <a:buChar char="•"/>
            </a:pPr>
            <a:r>
              <a:rPr lang="en-US" dirty="0"/>
              <a:t> It involves grouping similar pixels or objects based on their spectral, spatial, or temporal characteristics, allowing for the identification and mapping of different features on the Earth's surface.</a:t>
            </a:r>
            <a:endParaRPr lang="en-ZA" dirty="0"/>
          </a:p>
        </p:txBody>
      </p:sp>
    </p:spTree>
    <p:extLst>
      <p:ext uri="{BB962C8B-B14F-4D97-AF65-F5344CB8AC3E}">
        <p14:creationId xmlns:p14="http://schemas.microsoft.com/office/powerpoint/2010/main" val="404077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832" y="198417"/>
            <a:ext cx="10363200" cy="4114800"/>
          </a:xfrm>
        </p:spPr>
        <p:txBody>
          <a:bodyPr/>
          <a:lstStyle/>
          <a:p>
            <a:r>
              <a:rPr lang="en-US" dirty="0"/>
              <a:t>Classification is used to “smooth” out small variations in an image and to simplify it into a Land cover “map” </a:t>
            </a:r>
            <a:r>
              <a:rPr lang="en-US" dirty="0">
                <a:solidFill>
                  <a:schemeClr val="tx1">
                    <a:lumMod val="95000"/>
                  </a:schemeClr>
                </a:solidFill>
              </a:rPr>
              <a:t>*This is termed spectral pattern recognition.</a:t>
            </a:r>
          </a:p>
          <a:p>
            <a:endParaRPr lang="en-ZA" dirty="0"/>
          </a:p>
        </p:txBody>
      </p:sp>
      <p:grpSp>
        <p:nvGrpSpPr>
          <p:cNvPr id="6" name="Group 1"/>
          <p:cNvGrpSpPr>
            <a:grpSpLocks/>
          </p:cNvGrpSpPr>
          <p:nvPr/>
        </p:nvGrpSpPr>
        <p:grpSpPr bwMode="auto">
          <a:xfrm>
            <a:off x="1149638" y="1883987"/>
            <a:ext cx="8812213" cy="4471988"/>
            <a:chOff x="194142" y="2348880"/>
            <a:chExt cx="8811523" cy="4472136"/>
          </a:xfrm>
        </p:grpSpPr>
        <p:grpSp>
          <p:nvGrpSpPr>
            <p:cNvPr id="7" name="Group 6"/>
            <p:cNvGrpSpPr>
              <a:grpSpLocks/>
            </p:cNvGrpSpPr>
            <p:nvPr/>
          </p:nvGrpSpPr>
          <p:grpSpPr bwMode="auto">
            <a:xfrm>
              <a:off x="2339752" y="4293716"/>
              <a:ext cx="6665913" cy="2527300"/>
              <a:chOff x="736" y="2160"/>
              <a:chExt cx="4528" cy="2001"/>
            </a:xfrm>
          </p:grpSpPr>
          <p:pic>
            <p:nvPicPr>
              <p:cNvPr id="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 y="2160"/>
                <a:ext cx="4487" cy="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p:nvSpPr>
            <p:spPr bwMode="auto">
              <a:xfrm>
                <a:off x="736" y="2176"/>
                <a:ext cx="4528" cy="1984"/>
              </a:xfrm>
              <a:prstGeom prst="rect">
                <a:avLst/>
              </a:prstGeom>
              <a:noFill/>
              <a:ln w="50800">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ZA" alt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pic>
          <p:nvPicPr>
            <p:cNvPr id="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142" y="2348880"/>
              <a:ext cx="2118375" cy="211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6015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0723" y="376728"/>
            <a:ext cx="368617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stretch>
            <a:fillRect/>
          </a:stretch>
        </p:blipFill>
        <p:spPr>
          <a:xfrm>
            <a:off x="9726630" y="143440"/>
            <a:ext cx="2115495" cy="2115495"/>
          </a:xfrm>
          <a:prstGeom prst="rect">
            <a:avLst/>
          </a:prstGeom>
        </p:spPr>
      </p:pic>
      <p:pic>
        <p:nvPicPr>
          <p:cNvPr id="8"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821" y="1874721"/>
            <a:ext cx="4543425"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41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908050"/>
            <a:ext cx="5392737"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1" name="Rectangle 4"/>
          <p:cNvSpPr>
            <a:spLocks noGrp="1" noChangeArrowheads="1"/>
          </p:cNvSpPr>
          <p:nvPr>
            <p:ph type="subTitle" idx="1"/>
          </p:nvPr>
        </p:nvSpPr>
        <p:spPr>
          <a:xfrm>
            <a:off x="7096126" y="1000125"/>
            <a:ext cx="3000375" cy="3632200"/>
          </a:xfrm>
          <a:noFill/>
        </p:spPr>
        <p:txBody>
          <a:bodyPr vert="horz" wrap="square" lIns="92075" tIns="46038" rIns="92075" bIns="46038" numCol="1" anchor="t" anchorCtr="0" compatLnSpc="1">
            <a:prstTxWarp prst="textNoShape">
              <a:avLst/>
            </a:prstTxWarp>
            <a:spAutoFit/>
          </a:bodyPr>
          <a:lstStyle/>
          <a:p>
            <a:pPr marR="0" algn="l" eaLnBrk="1" hangingPunct="1">
              <a:spcBef>
                <a:spcPct val="50000"/>
              </a:spcBef>
            </a:pPr>
            <a:r>
              <a:rPr lang="en-US" altLang="en-US" sz="2000" b="1">
                <a:solidFill>
                  <a:srgbClr val="66FF66"/>
                </a:solidFill>
              </a:rPr>
              <a:t>Green arable land</a:t>
            </a:r>
          </a:p>
          <a:p>
            <a:pPr marR="0" algn="l" eaLnBrk="1" hangingPunct="1">
              <a:spcBef>
                <a:spcPct val="50000"/>
              </a:spcBef>
            </a:pPr>
            <a:r>
              <a:rPr lang="en-US" altLang="en-US" sz="2000" b="1">
                <a:solidFill>
                  <a:srgbClr val="FFFF00"/>
                </a:solidFill>
              </a:rPr>
              <a:t>Pasture</a:t>
            </a:r>
            <a:endParaRPr lang="en-US" altLang="en-US" sz="2000" b="1"/>
          </a:p>
          <a:p>
            <a:pPr marR="0" algn="l" eaLnBrk="1" hangingPunct="1">
              <a:spcBef>
                <a:spcPct val="50000"/>
              </a:spcBef>
            </a:pPr>
            <a:r>
              <a:rPr lang="en-US" altLang="en-US" sz="2000" b="1">
                <a:solidFill>
                  <a:srgbClr val="FF33CC"/>
                </a:solidFill>
              </a:rPr>
              <a:t>Deciduous forest</a:t>
            </a:r>
          </a:p>
          <a:p>
            <a:pPr marR="0" algn="l" eaLnBrk="1" hangingPunct="1">
              <a:spcBef>
                <a:spcPct val="50000"/>
              </a:spcBef>
            </a:pPr>
            <a:r>
              <a:rPr lang="en-US" altLang="en-US" sz="2000" b="1">
                <a:solidFill>
                  <a:srgbClr val="FFFFFF"/>
                </a:solidFill>
              </a:rPr>
              <a:t>Coniferous forest</a:t>
            </a:r>
          </a:p>
          <a:p>
            <a:pPr marR="0" algn="l" eaLnBrk="1" hangingPunct="1">
              <a:spcBef>
                <a:spcPct val="50000"/>
              </a:spcBef>
            </a:pPr>
            <a:r>
              <a:rPr lang="en-US" altLang="en-US" sz="2000" b="1"/>
              <a:t>Bare soil</a:t>
            </a:r>
          </a:p>
          <a:p>
            <a:pPr marR="0" algn="l" eaLnBrk="1" hangingPunct="1">
              <a:spcBef>
                <a:spcPct val="50000"/>
              </a:spcBef>
            </a:pPr>
            <a:r>
              <a:rPr lang="en-US" altLang="en-US" sz="2000" b="1">
                <a:solidFill>
                  <a:srgbClr val="FF99FF"/>
                </a:solidFill>
              </a:rPr>
              <a:t>Harvested arable land</a:t>
            </a:r>
          </a:p>
          <a:p>
            <a:pPr marR="0" algn="l" eaLnBrk="1" hangingPunct="1">
              <a:spcBef>
                <a:spcPct val="50000"/>
              </a:spcBef>
            </a:pPr>
            <a:r>
              <a:rPr lang="en-US" altLang="en-US" sz="2000" b="1">
                <a:solidFill>
                  <a:srgbClr val="FF3300"/>
                </a:solidFill>
              </a:rPr>
              <a:t>Town / village</a:t>
            </a:r>
          </a:p>
          <a:p>
            <a:pPr marR="0" algn="l" eaLnBrk="1" hangingPunct="1">
              <a:spcBef>
                <a:spcPct val="50000"/>
              </a:spcBef>
            </a:pPr>
            <a:r>
              <a:rPr lang="en-US" altLang="en-US" sz="2000" b="1">
                <a:solidFill>
                  <a:srgbClr val="33CCFF"/>
                </a:solidFill>
              </a:rPr>
              <a:t>Water</a:t>
            </a:r>
          </a:p>
        </p:txBody>
      </p:sp>
    </p:spTree>
    <p:extLst>
      <p:ext uri="{BB962C8B-B14F-4D97-AF65-F5344CB8AC3E}">
        <p14:creationId xmlns:p14="http://schemas.microsoft.com/office/powerpoint/2010/main" val="3032735168"/>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adow">
  <a:themeElements>
    <a:clrScheme name="Meadow 2">
      <a:dk1>
        <a:srgbClr val="003300"/>
      </a:dk1>
      <a:lt1>
        <a:srgbClr val="F1F7E9"/>
      </a:lt1>
      <a:dk2>
        <a:srgbClr val="FFFFFF"/>
      </a:dk2>
      <a:lt2>
        <a:srgbClr val="366B1B"/>
      </a:lt2>
      <a:accent1>
        <a:srgbClr val="8BAE6C"/>
      </a:accent1>
      <a:accent2>
        <a:srgbClr val="FF66FF"/>
      </a:accent2>
      <a:accent3>
        <a:srgbClr val="F7FAF2"/>
      </a:accent3>
      <a:accent4>
        <a:srgbClr val="002A00"/>
      </a:accent4>
      <a:accent5>
        <a:srgbClr val="C4D3BA"/>
      </a:accent5>
      <a:accent6>
        <a:srgbClr val="E75CE7"/>
      </a:accent6>
      <a:hlink>
        <a:srgbClr val="808000"/>
      </a:hlink>
      <a:folHlink>
        <a:srgbClr val="8DBA76"/>
      </a:folHlink>
    </a:clrScheme>
    <a:fontScheme name="Meadow">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FFFF"/>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Impact" pitchFamily="34" charset="0"/>
          </a:defRPr>
        </a:defPPr>
      </a:lstStyle>
    </a:spDef>
    <a:lnDef>
      <a:spPr bwMode="auto">
        <a:xfrm>
          <a:off x="0" y="0"/>
          <a:ext cx="1" cy="1"/>
        </a:xfrm>
        <a:custGeom>
          <a:avLst/>
          <a:gdLst/>
          <a:ahLst/>
          <a:cxnLst/>
          <a:rect l="0" t="0" r="0" b="0"/>
          <a:pathLst/>
        </a:custGeom>
        <a:noFill/>
        <a:ln w="9525" cap="flat" cmpd="sng" algn="ctr">
          <a:solidFill>
            <a:srgbClr val="FFFFFF"/>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Impact" pitchFamily="34" charset="0"/>
          </a:defRPr>
        </a:defPPr>
      </a:lstStyle>
    </a:lnDef>
  </a:objectDefaults>
  <a:extraClrSchemeLst>
    <a:extraClrScheme>
      <a:clrScheme name="Meadow 1">
        <a:dk1>
          <a:srgbClr val="112208"/>
        </a:dk1>
        <a:lt1>
          <a:srgbClr val="FFFFFF"/>
        </a:lt1>
        <a:dk2>
          <a:srgbClr val="3D541E"/>
        </a:dk2>
        <a:lt2>
          <a:srgbClr val="FFFFFF"/>
        </a:lt2>
        <a:accent1>
          <a:srgbClr val="8BAE6C"/>
        </a:accent1>
        <a:accent2>
          <a:srgbClr val="FF66FF"/>
        </a:accent2>
        <a:accent3>
          <a:srgbClr val="AFB3AB"/>
        </a:accent3>
        <a:accent4>
          <a:srgbClr val="DADADA"/>
        </a:accent4>
        <a:accent5>
          <a:srgbClr val="C4D3BA"/>
        </a:accent5>
        <a:accent6>
          <a:srgbClr val="E75CE7"/>
        </a:accent6>
        <a:hlink>
          <a:srgbClr val="808000"/>
        </a:hlink>
        <a:folHlink>
          <a:srgbClr val="162B0B"/>
        </a:folHlink>
      </a:clrScheme>
      <a:clrMap bg1="dk2" tx1="lt1" bg2="dk1" tx2="lt2" accent1="accent1" accent2="accent2" accent3="accent3" accent4="accent4" accent5="accent5" accent6="accent6" hlink="hlink" folHlink="folHlink"/>
    </a:extraClrScheme>
    <a:extraClrScheme>
      <a:clrScheme name="Meadow 2">
        <a:dk1>
          <a:srgbClr val="003300"/>
        </a:dk1>
        <a:lt1>
          <a:srgbClr val="F1F7E9"/>
        </a:lt1>
        <a:dk2>
          <a:srgbClr val="FFFFFF"/>
        </a:dk2>
        <a:lt2>
          <a:srgbClr val="366B1B"/>
        </a:lt2>
        <a:accent1>
          <a:srgbClr val="8BAE6C"/>
        </a:accent1>
        <a:accent2>
          <a:srgbClr val="FF66FF"/>
        </a:accent2>
        <a:accent3>
          <a:srgbClr val="F7FAF2"/>
        </a:accent3>
        <a:accent4>
          <a:srgbClr val="002A00"/>
        </a:accent4>
        <a:accent5>
          <a:srgbClr val="C4D3BA"/>
        </a:accent5>
        <a:accent6>
          <a:srgbClr val="E75CE7"/>
        </a:accent6>
        <a:hlink>
          <a:srgbClr val="808000"/>
        </a:hlink>
        <a:folHlink>
          <a:srgbClr val="8DBA76"/>
        </a:folHlink>
      </a:clrScheme>
      <a:clrMap bg1="lt1" tx1="dk1" bg2="lt2" tx2="dk2" accent1="accent1" accent2="accent2" accent3="accent3" accent4="accent4" accent5="accent5" accent6="accent6" hlink="hlink" folHlink="folHlink"/>
    </a:extraClrScheme>
    <a:extraClrScheme>
      <a:clrScheme name="Meadow 3">
        <a:dk1>
          <a:srgbClr val="000000"/>
        </a:dk1>
        <a:lt1>
          <a:srgbClr val="FFFFFF"/>
        </a:lt1>
        <a:dk2>
          <a:srgbClr val="000000"/>
        </a:dk2>
        <a:lt2>
          <a:srgbClr val="393939"/>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580</TotalTime>
  <Words>735</Words>
  <Application>Microsoft Macintosh PowerPoint</Application>
  <PresentationFormat>Widescreen</PresentationFormat>
  <Paragraphs>80</Paragraphs>
  <Slides>18</Slides>
  <Notes>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18</vt:i4>
      </vt:variant>
    </vt:vector>
  </HeadingPairs>
  <TitlesOfParts>
    <vt:vector size="28" baseType="lpstr">
      <vt:lpstr>Arial</vt:lpstr>
      <vt:lpstr>Calibri</vt:lpstr>
      <vt:lpstr>Calibri Light</vt:lpstr>
      <vt:lpstr>Constantia</vt:lpstr>
      <vt:lpstr>Times New Roman</vt:lpstr>
      <vt:lpstr>Wingdings 2</vt:lpstr>
      <vt:lpstr>Office Theme</vt:lpstr>
      <vt:lpstr>Meadow</vt:lpstr>
      <vt:lpstr>Flow</vt:lpstr>
      <vt:lpstr>1_Flow</vt:lpstr>
      <vt:lpstr>Unsupervised Image Classification </vt:lpstr>
      <vt:lpstr>              Structure of the image </vt:lpstr>
      <vt:lpstr>        Understanding DN Values </vt:lpstr>
      <vt:lpstr>PowerPoint Presentation</vt:lpstr>
      <vt:lpstr>PowerPoint Presentation</vt:lpstr>
      <vt:lpstr>  Classification in Remote Sensing </vt:lpstr>
      <vt:lpstr>PowerPoint Presentation</vt:lpstr>
      <vt:lpstr>PowerPoint Presentation</vt:lpstr>
      <vt:lpstr>PowerPoint Presentation</vt:lpstr>
      <vt:lpstr>Types of Image classification in RS</vt:lpstr>
      <vt:lpstr>    Define unsupervised classification </vt:lpstr>
      <vt:lpstr>        Basic  principles of Unsupervised Classification  </vt:lpstr>
      <vt:lpstr>PowerPoint Presentation</vt:lpstr>
      <vt:lpstr>Steps in unsupervised classification </vt:lpstr>
      <vt:lpstr>Unsupervised classification algorithms </vt:lpstr>
      <vt:lpstr>      K-Means clustering </vt:lpstr>
      <vt:lpstr>                 ISODATA 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of the Sensors</dc:title>
  <dc:creator>Trylee Nyasha Matongera</dc:creator>
  <cp:lastModifiedBy>Kallah-Dagadu, Gabriel</cp:lastModifiedBy>
  <cp:revision>39</cp:revision>
  <dcterms:created xsi:type="dcterms:W3CDTF">2023-07-06T09:15:13Z</dcterms:created>
  <dcterms:modified xsi:type="dcterms:W3CDTF">2023-07-12T07:00:58Z</dcterms:modified>
</cp:coreProperties>
</file>