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4"/>
  </p:notesMasterIdLst>
  <p:sldIdLst>
    <p:sldId id="256" r:id="rId2"/>
    <p:sldId id="257" r:id="rId3"/>
    <p:sldId id="259" r:id="rId4"/>
    <p:sldId id="258" r:id="rId5"/>
    <p:sldId id="261" r:id="rId6"/>
    <p:sldId id="262" r:id="rId7"/>
    <p:sldId id="263" r:id="rId8"/>
    <p:sldId id="265" r:id="rId9"/>
    <p:sldId id="260" r:id="rId10"/>
    <p:sldId id="264"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9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D827D-CCFC-3646-9094-0EAE263D90B6}"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421C6-9D50-F943-9131-72AA35675AEC}" type="slidenum">
              <a:rPr lang="en-US" smtClean="0"/>
              <a:t>‹#›</a:t>
            </a:fld>
            <a:endParaRPr lang="en-US"/>
          </a:p>
        </p:txBody>
      </p:sp>
    </p:spTree>
    <p:extLst>
      <p:ext uri="{BB962C8B-B14F-4D97-AF65-F5344CB8AC3E}">
        <p14:creationId xmlns:p14="http://schemas.microsoft.com/office/powerpoint/2010/main" val="27704630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is inherently messy. It cannot easily be transformed into anything that is either numeric or a factor, which makes it difficult to look at training cases with large swaths of text and feed it into a machine learning algorithm.</a:t>
            </a:r>
          </a:p>
          <a:p>
            <a:endParaRPr lang="en-US" dirty="0" smtClean="0"/>
          </a:p>
          <a:p>
            <a:r>
              <a:rPr lang="en-US" dirty="0" smtClean="0"/>
              <a:t>This</a:t>
            </a:r>
            <a:r>
              <a:rPr lang="en-US" baseline="0" dirty="0" smtClean="0"/>
              <a:t> data was taken from the </a:t>
            </a:r>
            <a:r>
              <a:rPr lang="en-US" baseline="0" dirty="0" err="1" smtClean="0"/>
              <a:t>Kaggle</a:t>
            </a:r>
            <a:r>
              <a:rPr lang="en-US" baseline="0" dirty="0" smtClean="0"/>
              <a:t> </a:t>
            </a:r>
            <a:r>
              <a:rPr lang="en-US" baseline="0" dirty="0" err="1" smtClean="0"/>
              <a:t>Adzuna</a:t>
            </a:r>
            <a:r>
              <a:rPr lang="en-US" baseline="0" dirty="0" smtClean="0"/>
              <a:t> Salary Prediction competition.</a:t>
            </a:r>
            <a:endParaRPr lang="en-US" dirty="0" smtClean="0"/>
          </a:p>
          <a:p>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2</a:t>
            </a:fld>
            <a:endParaRPr lang="en-US"/>
          </a:p>
        </p:txBody>
      </p:sp>
    </p:spTree>
    <p:extLst>
      <p:ext uri="{BB962C8B-B14F-4D97-AF65-F5344CB8AC3E}">
        <p14:creationId xmlns:p14="http://schemas.microsoft.com/office/powerpoint/2010/main" val="381236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this tutorial, we will show a method for using Latent Semantic Indexing (LSI) in the </a:t>
            </a:r>
            <a:r>
              <a:rPr lang="en-US" dirty="0" err="1" smtClean="0"/>
              <a:t>gensim</a:t>
            </a:r>
            <a:r>
              <a:rPr lang="en-US" dirty="0" smtClean="0"/>
              <a:t> package of Python to turn messy text into tidy features. These features represent the similarity between the document and the most significant topics gleaned from the text in all the documents. The use of features generated from LSI in a machine learning application leads to learning that is more accurate than traditional Term Frequency or TF-IDF models.</a:t>
            </a:r>
          </a:p>
          <a:p>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3</a:t>
            </a:fld>
            <a:endParaRPr lang="en-US"/>
          </a:p>
        </p:txBody>
      </p:sp>
    </p:spTree>
    <p:extLst>
      <p:ext uri="{BB962C8B-B14F-4D97-AF65-F5344CB8AC3E}">
        <p14:creationId xmlns:p14="http://schemas.microsoft.com/office/powerpoint/2010/main" val="338486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column of text we are focusing</a:t>
            </a:r>
            <a:r>
              <a:rPr lang="en-US" baseline="0" dirty="0" smtClean="0"/>
              <a:t> on right now is the CORPUS. A corpus, in NLP, is a collection of documents to be analyzed. In this example, each record has a text field “Job Description” that is messy. The Job Description records in the CSV file form the corpus.</a:t>
            </a:r>
          </a:p>
          <a:p>
            <a:endParaRPr lang="en-US" baseline="0" dirty="0" smtClean="0"/>
          </a:p>
        </p:txBody>
      </p:sp>
      <p:sp>
        <p:nvSpPr>
          <p:cNvPr id="4" name="Slide Number Placeholder 3"/>
          <p:cNvSpPr>
            <a:spLocks noGrp="1"/>
          </p:cNvSpPr>
          <p:nvPr>
            <p:ph type="sldNum" sz="quarter" idx="10"/>
          </p:nvPr>
        </p:nvSpPr>
        <p:spPr/>
        <p:txBody>
          <a:bodyPr/>
          <a:lstStyle/>
          <a:p>
            <a:fld id="{D2E421C6-9D50-F943-9131-72AA35675AEC}" type="slidenum">
              <a:rPr lang="en-US" smtClean="0"/>
              <a:t>4</a:t>
            </a:fld>
            <a:endParaRPr lang="en-US"/>
          </a:p>
        </p:txBody>
      </p:sp>
    </p:spTree>
    <p:extLst>
      <p:ext uri="{BB962C8B-B14F-4D97-AF65-F5344CB8AC3E}">
        <p14:creationId xmlns:p14="http://schemas.microsoft.com/office/powerpoint/2010/main" val="355694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a:t>
            </a:r>
            <a:r>
              <a:rPr lang="en-US" baseline="0" dirty="0" smtClean="0"/>
              <a:t> figure out what your vocabulary is. Do this from the corpus. This means that you are agnostic to language. You can even do this with very short documents, like tweets, though it is not as accurate.</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5</a:t>
            </a:fld>
            <a:endParaRPr lang="en-US"/>
          </a:p>
        </p:txBody>
      </p:sp>
    </p:spTree>
    <p:extLst>
      <p:ext uri="{BB962C8B-B14F-4D97-AF65-F5344CB8AC3E}">
        <p14:creationId xmlns:p14="http://schemas.microsoft.com/office/powerpoint/2010/main" val="393898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each word in the document, the bag of words maps the word’s ID in the dictionary to the count of how many times it appears in the document.</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6</a:t>
            </a:fld>
            <a:endParaRPr lang="en-US"/>
          </a:p>
        </p:txBody>
      </p:sp>
    </p:spTree>
    <p:extLst>
      <p:ext uri="{BB962C8B-B14F-4D97-AF65-F5344CB8AC3E}">
        <p14:creationId xmlns:p14="http://schemas.microsoft.com/office/powerpoint/2010/main" val="1443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the bag of words for a particular text string</a:t>
            </a:r>
            <a:r>
              <a:rPr lang="en-US" baseline="0" dirty="0" smtClean="0"/>
              <a:t> in the corpus</a:t>
            </a:r>
            <a:r>
              <a:rPr lang="en-US" dirty="0" smtClean="0"/>
              <a:t> to be the term vector. Then we can discount the terms</a:t>
            </a:r>
            <a:r>
              <a:rPr lang="en-US" baseline="0" dirty="0" smtClean="0"/>
              <a:t> that appear in many documents in the corpus, giving a TF-IDF vector. This vector then serves as a basis for computing the topics in the corpus. </a:t>
            </a:r>
          </a:p>
          <a:p>
            <a:endParaRPr lang="en-US" baseline="0" dirty="0" smtClean="0"/>
          </a:p>
          <a:p>
            <a:r>
              <a:rPr lang="en-US" baseline="0" dirty="0" smtClean="0"/>
              <a:t>In general, LSI analysis will compute many topics, and you want to adjust the number of topics used to your data set. LSI will compute the topics in order of their importance in the corpus. If you select too many topics, you incorporate noise into your feature set. If you select too few topics, you miss important features.</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7</a:t>
            </a:fld>
            <a:endParaRPr lang="en-US"/>
          </a:p>
        </p:txBody>
      </p:sp>
    </p:spTree>
    <p:extLst>
      <p:ext uri="{BB962C8B-B14F-4D97-AF65-F5344CB8AC3E}">
        <p14:creationId xmlns:p14="http://schemas.microsoft.com/office/powerpoint/2010/main" val="316359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 assign weights to particular words. The weight</a:t>
            </a:r>
            <a:r>
              <a:rPr lang="en-US" baseline="0" dirty="0" smtClean="0"/>
              <a:t> may be positive or negative.</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8</a:t>
            </a:fld>
            <a:endParaRPr lang="en-US"/>
          </a:p>
        </p:txBody>
      </p:sp>
    </p:spTree>
    <p:extLst>
      <p:ext uri="{BB962C8B-B14F-4D97-AF65-F5344CB8AC3E}">
        <p14:creationId xmlns:p14="http://schemas.microsoft.com/office/powerpoint/2010/main" val="41351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a set of topics, we can see how</a:t>
            </a:r>
            <a:r>
              <a:rPr lang="en-US" baseline="0" dirty="0" smtClean="0"/>
              <a:t> similar a particular piece of text is to each topic in the set. This typically produces one real number for each topic. </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9</a:t>
            </a:fld>
            <a:endParaRPr lang="en-US"/>
          </a:p>
        </p:txBody>
      </p:sp>
    </p:spTree>
    <p:extLst>
      <p:ext uri="{BB962C8B-B14F-4D97-AF65-F5344CB8AC3E}">
        <p14:creationId xmlns:p14="http://schemas.microsoft.com/office/powerpoint/2010/main" val="333845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compute the similarity of the text</a:t>
            </a:r>
            <a:r>
              <a:rPr lang="en-US" baseline="0" dirty="0" smtClean="0"/>
              <a:t> field in </a:t>
            </a:r>
            <a:r>
              <a:rPr lang="en-US" dirty="0" smtClean="0"/>
              <a:t>each record</a:t>
            </a:r>
            <a:r>
              <a:rPr lang="en-US" baseline="0" dirty="0" smtClean="0"/>
              <a:t> in the training set to the topics in the corpus using the LSI model. The resulting array of floats then serves as a neat way to characterize your text in the feature set used in training your ML model.</a:t>
            </a:r>
          </a:p>
          <a:p>
            <a:endParaRPr lang="en-US" baseline="0" dirty="0" smtClean="0"/>
          </a:p>
          <a:p>
            <a:r>
              <a:rPr lang="en-US" baseline="0" dirty="0" smtClean="0"/>
              <a:t>Once you have an ML model, for new examples, you can compute the similarity of the text field to each topic in your LSI model, and fold it into the example’s feature set accordingly.</a:t>
            </a:r>
            <a:endParaRPr lang="en-US" dirty="0"/>
          </a:p>
        </p:txBody>
      </p:sp>
      <p:sp>
        <p:nvSpPr>
          <p:cNvPr id="4" name="Slide Number Placeholder 3"/>
          <p:cNvSpPr>
            <a:spLocks noGrp="1"/>
          </p:cNvSpPr>
          <p:nvPr>
            <p:ph type="sldNum" sz="quarter" idx="10"/>
          </p:nvPr>
        </p:nvSpPr>
        <p:spPr/>
        <p:txBody>
          <a:bodyPr/>
          <a:lstStyle/>
          <a:p>
            <a:fld id="{D2E421C6-9D50-F943-9131-72AA35675AEC}" type="slidenum">
              <a:rPr lang="en-US" smtClean="0"/>
              <a:t>11</a:t>
            </a:fld>
            <a:endParaRPr lang="en-US"/>
          </a:p>
        </p:txBody>
      </p:sp>
    </p:spTree>
    <p:extLst>
      <p:ext uri="{BB962C8B-B14F-4D97-AF65-F5344CB8AC3E}">
        <p14:creationId xmlns:p14="http://schemas.microsoft.com/office/powerpoint/2010/main" val="112740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521BE2-AEFD-8343-B1B6-FD7FB7B13D37}"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21BE2-AEFD-8343-B1B6-FD7FB7B13D37}"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660CD-8C18-F840-9E7B-2B6A08A71F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21BE2-AEFD-8343-B1B6-FD7FB7B13D37}"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660CD-8C18-F840-9E7B-2B6A08A71FA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21BE2-AEFD-8343-B1B6-FD7FB7B13D37}"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660CD-8C18-F840-9E7B-2B6A08A71FA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521BE2-AEFD-8343-B1B6-FD7FB7B13D37}"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660CD-8C18-F840-9E7B-2B6A08A71F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D521BE2-AEFD-8343-B1B6-FD7FB7B13D37}"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660CD-8C18-F840-9E7B-2B6A08A71FA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521BE2-AEFD-8343-B1B6-FD7FB7B13D37}" type="datetimeFigureOut">
              <a:rPr lang="en-US" smtClean="0"/>
              <a:t>9/10/13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660CD-8C18-F840-9E7B-2B6A08A71F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521BE2-AEFD-8343-B1B6-FD7FB7B13D37}" type="datetimeFigureOut">
              <a:rPr lang="en-US" smtClean="0"/>
              <a:t>9/10/13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660CD-8C18-F840-9E7B-2B6A08A71F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D521BE2-AEFD-8343-B1B6-FD7FB7B13D37}" type="datetimeFigureOut">
              <a:rPr lang="en-US" smtClean="0"/>
              <a:t>9/10/13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660CD-8C18-F840-9E7B-2B6A08A71F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21BE2-AEFD-8343-B1B6-FD7FB7B13D37}"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521BE2-AEFD-8343-B1B6-FD7FB7B13D37}"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660CD-8C18-F840-9E7B-2B6A08A71FA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21BE2-AEFD-8343-B1B6-FD7FB7B13D37}" type="datetimeFigureOut">
              <a:rPr lang="en-US" smtClean="0"/>
              <a:t>9/10/13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6F660CD-8C18-F840-9E7B-2B6A08A71FA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stynodine/PythonModules/LsiTutorial/Mistys_LSI_tutorial.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t>
            </a:r>
            <a:r>
              <a:rPr lang="en-US" dirty="0" err="1" smtClean="0"/>
              <a:t>Gensim</a:t>
            </a:r>
            <a:r>
              <a:rPr lang="en-US" dirty="0" smtClean="0"/>
              <a:t> to do Latent Semantic Indexing of Text</a:t>
            </a:r>
            <a:endParaRPr lang="en-US" dirty="0"/>
          </a:p>
        </p:txBody>
      </p:sp>
      <p:sp>
        <p:nvSpPr>
          <p:cNvPr id="3" name="Subtitle 2"/>
          <p:cNvSpPr>
            <a:spLocks noGrp="1"/>
          </p:cNvSpPr>
          <p:nvPr>
            <p:ph type="subTitle" idx="1"/>
          </p:nvPr>
        </p:nvSpPr>
        <p:spPr/>
        <p:txBody>
          <a:bodyPr/>
          <a:lstStyle/>
          <a:p>
            <a:r>
              <a:rPr lang="en-US" dirty="0" smtClean="0"/>
              <a:t>Misty Nodine</a:t>
            </a:r>
          </a:p>
          <a:p>
            <a:r>
              <a:rPr lang="en-US" dirty="0" smtClean="0"/>
              <a:t>September 11, 2013</a:t>
            </a:r>
          </a:p>
        </p:txBody>
      </p:sp>
    </p:spTree>
    <p:extLst>
      <p:ext uri="{BB962C8B-B14F-4D97-AF65-F5344CB8AC3E}">
        <p14:creationId xmlns:p14="http://schemas.microsoft.com/office/powerpoint/2010/main" val="36879337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Finding the Topics in a Document</a:t>
            </a:r>
            <a:endParaRPr lang="en-US" dirty="0"/>
          </a:p>
        </p:txBody>
      </p:sp>
      <p:sp>
        <p:nvSpPr>
          <p:cNvPr id="4" name="Rectangle 3"/>
          <p:cNvSpPr/>
          <p:nvPr/>
        </p:nvSpPr>
        <p:spPr>
          <a:xfrm>
            <a:off x="232512" y="2600896"/>
            <a:ext cx="8674504" cy="4801315"/>
          </a:xfrm>
          <a:prstGeom prst="rect">
            <a:avLst/>
          </a:prstGeom>
        </p:spPr>
        <p:txBody>
          <a:bodyPr wrap="square">
            <a:spAutoFit/>
          </a:bodyPr>
          <a:lstStyle/>
          <a:p>
            <a:r>
              <a:rPr lang="en-US" dirty="0" err="1" smtClean="0">
                <a:latin typeface="Courier New"/>
              </a:rPr>
              <a:t>def</a:t>
            </a:r>
            <a:r>
              <a:rPr lang="en-US" dirty="0" smtClean="0">
                <a:latin typeface="Courier New"/>
              </a:rPr>
              <a:t> text2lsi(text, dictionary, </a:t>
            </a:r>
            <a:r>
              <a:rPr lang="en-US" dirty="0" err="1" smtClean="0">
                <a:latin typeface="Courier New"/>
              </a:rPr>
              <a:t>tfidf_model</a:t>
            </a:r>
            <a:r>
              <a:rPr lang="en-US" dirty="0" smtClean="0">
                <a:latin typeface="Courier New"/>
              </a:rPr>
              <a:t>, </a:t>
            </a:r>
            <a:r>
              <a:rPr lang="en-US" dirty="0" err="1" smtClean="0">
                <a:latin typeface="Courier New"/>
              </a:rPr>
              <a:t>lsi_model</a:t>
            </a:r>
            <a:r>
              <a:rPr lang="en-US" dirty="0" smtClean="0">
                <a:latin typeface="Courier New"/>
              </a:rPr>
              <a:t>):</a:t>
            </a:r>
          </a:p>
          <a:p>
            <a:r>
              <a:rPr lang="en-US" dirty="0">
                <a:latin typeface="Courier New"/>
              </a:rPr>
              <a:t> </a:t>
            </a:r>
            <a:r>
              <a:rPr lang="en-US" dirty="0" smtClean="0">
                <a:latin typeface="Courier New"/>
              </a:rPr>
              <a:t>   tokens = </a:t>
            </a:r>
            <a:r>
              <a:rPr lang="en-US" dirty="0" smtClean="0">
                <a:latin typeface="Courier New"/>
              </a:rPr>
              <a:t>dictionary.doc2bow(tokenize(text))</a:t>
            </a:r>
            <a:endParaRPr lang="en-US" dirty="0" smtClean="0">
              <a:latin typeface="Courier New"/>
            </a:endParaRPr>
          </a:p>
          <a:p>
            <a:r>
              <a:rPr lang="en-US" dirty="0" smtClean="0">
                <a:latin typeface="Courier New"/>
              </a:rPr>
              <a:t>    return </a:t>
            </a:r>
            <a:r>
              <a:rPr lang="en-US" dirty="0" err="1" smtClean="0">
                <a:latin typeface="Courier New"/>
              </a:rPr>
              <a:t>lsi_model</a:t>
            </a:r>
            <a:r>
              <a:rPr lang="en-US" dirty="0" smtClean="0">
                <a:latin typeface="Courier New"/>
              </a:rPr>
              <a:t>[</a:t>
            </a:r>
            <a:r>
              <a:rPr lang="en-US" dirty="0" err="1" smtClean="0">
                <a:latin typeface="Courier New"/>
              </a:rPr>
              <a:t>tfidf_model</a:t>
            </a:r>
            <a:r>
              <a:rPr lang="en-US" dirty="0" smtClean="0">
                <a:latin typeface="Courier New"/>
              </a:rPr>
              <a:t>[tokens]]</a:t>
            </a:r>
          </a:p>
          <a:p>
            <a:endParaRPr lang="en-US" dirty="0">
              <a:latin typeface="Courier New"/>
            </a:endParaRPr>
          </a:p>
          <a:p>
            <a:r>
              <a:rPr lang="en-US" dirty="0" smtClean="0">
                <a:latin typeface="Courier New"/>
              </a:rPr>
              <a:t>“Company XYZ is actively seeking </a:t>
            </a:r>
            <a:r>
              <a:rPr lang="en-US" dirty="0" err="1" smtClean="0">
                <a:latin typeface="Courier New"/>
              </a:rPr>
              <a:t>.net</a:t>
            </a:r>
            <a:r>
              <a:rPr lang="en-US" dirty="0" smtClean="0">
                <a:latin typeface="Courier New"/>
              </a:rPr>
              <a:t> software developers to work on our backend servers. Proficiency in SQL is a requirement.”</a:t>
            </a:r>
          </a:p>
          <a:p>
            <a:endParaRPr lang="en-US" dirty="0" smtClean="0">
              <a:latin typeface="Courier New"/>
            </a:endParaRPr>
          </a:p>
          <a:p>
            <a:r>
              <a:rPr lang="en-US" dirty="0" smtClean="0">
                <a:latin typeface="Courier New"/>
              </a:rPr>
              <a:t>First few LSI topics are: [(0, 0.11720663638483562), </a:t>
            </a:r>
          </a:p>
          <a:p>
            <a:r>
              <a:rPr lang="en-US" dirty="0">
                <a:latin typeface="Courier New"/>
              </a:rPr>
              <a:t> </a:t>
            </a:r>
            <a:r>
              <a:rPr lang="en-US" dirty="0" smtClean="0">
                <a:latin typeface="Courier New"/>
              </a:rPr>
              <a:t>                          (1, -0.1253705309432416), </a:t>
            </a:r>
          </a:p>
          <a:p>
            <a:r>
              <a:rPr lang="en-US" dirty="0">
                <a:latin typeface="Courier New"/>
              </a:rPr>
              <a:t> </a:t>
            </a:r>
            <a:r>
              <a:rPr lang="en-US" dirty="0" smtClean="0">
                <a:latin typeface="Courier New"/>
              </a:rPr>
              <a:t>                          (2, 0.0060785884779191689), </a:t>
            </a:r>
          </a:p>
          <a:p>
            <a:r>
              <a:rPr lang="en-US" dirty="0">
                <a:latin typeface="Courier New"/>
              </a:rPr>
              <a:t> </a:t>
            </a:r>
            <a:r>
              <a:rPr lang="en-US" dirty="0" smtClean="0">
                <a:latin typeface="Courier New"/>
              </a:rPr>
              <a:t>                          (3, -0.057803584368499326), </a:t>
            </a:r>
          </a:p>
          <a:p>
            <a:r>
              <a:rPr lang="en-US" dirty="0">
                <a:latin typeface="Courier New"/>
              </a:rPr>
              <a:t> </a:t>
            </a:r>
            <a:r>
              <a:rPr lang="en-US" dirty="0" smtClean="0">
                <a:latin typeface="Courier New"/>
              </a:rPr>
              <a:t>                          (4, -0.00084847871462808886), </a:t>
            </a:r>
          </a:p>
          <a:p>
            <a:r>
              <a:rPr lang="en-US" dirty="0">
                <a:latin typeface="Courier New"/>
              </a:rPr>
              <a:t> </a:t>
            </a:r>
            <a:r>
              <a:rPr lang="en-US" dirty="0" smtClean="0">
                <a:latin typeface="Courier New"/>
              </a:rPr>
              <a:t>                          …]</a:t>
            </a:r>
          </a:p>
          <a:p>
            <a:endParaRPr lang="en-US" dirty="0" smtClean="0">
              <a:latin typeface="Courier New"/>
            </a:endParaRPr>
          </a:p>
          <a:p>
            <a:endParaRPr lang="en-US" dirty="0">
              <a:latin typeface="Courier New"/>
            </a:endParaRPr>
          </a:p>
          <a:p>
            <a:endParaRPr lang="en-US" dirty="0">
              <a:latin typeface="Courier New"/>
            </a:endParaRPr>
          </a:p>
        </p:txBody>
      </p:sp>
    </p:spTree>
    <p:extLst>
      <p:ext uri="{BB962C8B-B14F-4D97-AF65-F5344CB8AC3E}">
        <p14:creationId xmlns:p14="http://schemas.microsoft.com/office/powerpoint/2010/main" val="33611148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Topics for ML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116171"/>
              </p:ext>
            </p:extLst>
          </p:nvPr>
        </p:nvGraphicFramePr>
        <p:xfrm>
          <a:off x="232512" y="2849207"/>
          <a:ext cx="4887288" cy="1483360"/>
        </p:xfrm>
        <a:graphic>
          <a:graphicData uri="http://schemas.openxmlformats.org/drawingml/2006/table">
            <a:tbl>
              <a:tblPr firstRow="1" bandRow="1">
                <a:tableStyleId>{5940675A-B579-460E-94D1-54222C63F5DA}</a:tableStyleId>
              </a:tblPr>
              <a:tblGrid>
                <a:gridCol w="751193"/>
                <a:gridCol w="713571"/>
                <a:gridCol w="737948"/>
                <a:gridCol w="671144"/>
                <a:gridCol w="671144"/>
                <a:gridCol w="479253"/>
                <a:gridCol w="863035"/>
              </a:tblGrid>
              <a:tr h="370840">
                <a:tc>
                  <a:txBody>
                    <a:bodyPr/>
                    <a:lstStyle/>
                    <a:p>
                      <a:r>
                        <a:rPr lang="en-US" dirty="0" smtClean="0"/>
                        <a:t>Id</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a:t>
                      </a:r>
                      <a:endParaRPr lang="en-US" dirty="0"/>
                    </a:p>
                  </a:txBody>
                  <a:tcPr/>
                </a:tc>
                <a:tc>
                  <a:txBody>
                    <a:bodyPr/>
                    <a:lstStyle/>
                    <a:p>
                      <a:r>
                        <a:rPr lang="en-US" dirty="0" err="1" smtClean="0"/>
                        <a:t>Tp</a:t>
                      </a:r>
                      <a:endParaRPr lang="en-US" dirty="0"/>
                    </a:p>
                  </a:txBody>
                  <a:tcPr/>
                </a:tc>
                <a:tc>
                  <a:txBody>
                    <a:bodyPr/>
                    <a:lstStyle/>
                    <a:p>
                      <a:r>
                        <a:rPr lang="en-US" dirty="0" smtClean="0"/>
                        <a:t>…</a:t>
                      </a:r>
                      <a:endParaRPr lang="en-US" dirty="0"/>
                    </a:p>
                  </a:txBody>
                  <a:tcPr/>
                </a:tc>
                <a:tc>
                  <a:txBody>
                    <a:bodyPr/>
                    <a:lstStyle/>
                    <a:p>
                      <a:r>
                        <a:rPr lang="en-US" dirty="0" smtClean="0"/>
                        <a:t>Target</a:t>
                      </a:r>
                      <a:endParaRPr lang="en-US" dirty="0"/>
                    </a:p>
                  </a:txBody>
                  <a:tcPr/>
                </a:tc>
              </a:tr>
              <a:tr h="370840">
                <a:tc>
                  <a:txBody>
                    <a:bodyPr/>
                    <a:lstStyle/>
                    <a:p>
                      <a:r>
                        <a:rPr lang="en-US" dirty="0" smtClean="0"/>
                        <a:t>a</a:t>
                      </a:r>
                      <a:endParaRPr lang="en-US" dirty="0"/>
                    </a:p>
                  </a:txBody>
                  <a:tcPr/>
                </a:tc>
                <a:tc>
                  <a:txBody>
                    <a:bodyPr/>
                    <a:lstStyle/>
                    <a:p>
                      <a:r>
                        <a:rPr lang="en-US" dirty="0" smtClean="0"/>
                        <a:t>0.02</a:t>
                      </a:r>
                      <a:endParaRPr lang="en-US" dirty="0"/>
                    </a:p>
                  </a:txBody>
                  <a:tcPr/>
                </a:tc>
                <a:tc>
                  <a:txBody>
                    <a:bodyPr/>
                    <a:lstStyle/>
                    <a:p>
                      <a:r>
                        <a:rPr lang="en-US" dirty="0" smtClean="0"/>
                        <a:t>0.00</a:t>
                      </a:r>
                      <a:endParaRPr lang="en-US" dirty="0"/>
                    </a:p>
                  </a:txBody>
                  <a:tcPr/>
                </a:tc>
                <a:tc>
                  <a:txBody>
                    <a:bodyPr/>
                    <a:lstStyle/>
                    <a:p>
                      <a:r>
                        <a:rPr lang="en-US" dirty="0" smtClean="0"/>
                        <a:t>0.13</a:t>
                      </a:r>
                      <a:endParaRPr lang="en-US" dirty="0"/>
                    </a:p>
                  </a:txBody>
                  <a:tcPr/>
                </a:tc>
                <a:tc>
                  <a:txBody>
                    <a:bodyPr/>
                    <a:lstStyle/>
                    <a:p>
                      <a:r>
                        <a:rPr lang="en-US" dirty="0" smtClean="0"/>
                        <a:t>0.01</a:t>
                      </a:r>
                      <a:endParaRPr lang="en-US" dirty="0"/>
                    </a:p>
                  </a:txBody>
                  <a:tcPr/>
                </a:tc>
                <a:tc>
                  <a:txBody>
                    <a:bodyPr/>
                    <a:lstStyle/>
                    <a:p>
                      <a:endParaRPr lang="en-US" dirty="0"/>
                    </a:p>
                  </a:txBody>
                  <a:tcPr/>
                </a:tc>
                <a:tc>
                  <a:txBody>
                    <a:bodyPr/>
                    <a:lstStyle/>
                    <a:p>
                      <a:r>
                        <a:rPr lang="en-US" dirty="0" smtClean="0"/>
                        <a:t>30,000</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b</a:t>
                      </a:r>
                      <a:endParaRPr lang="en-US" dirty="0"/>
                    </a:p>
                  </a:txBody>
                  <a:tcPr/>
                </a:tc>
                <a:tc>
                  <a:txBody>
                    <a:bodyPr/>
                    <a:lstStyle/>
                    <a:p>
                      <a:r>
                        <a:rPr lang="en-US" dirty="0" smtClean="0"/>
                        <a:t>0.15</a:t>
                      </a:r>
                      <a:endParaRPr lang="en-US" dirty="0"/>
                    </a:p>
                  </a:txBody>
                  <a:tcPr/>
                </a:tc>
                <a:tc>
                  <a:txBody>
                    <a:bodyPr/>
                    <a:lstStyle/>
                    <a:p>
                      <a:r>
                        <a:rPr lang="en-US" dirty="0" smtClean="0"/>
                        <a:t>0.06</a:t>
                      </a:r>
                      <a:endParaRPr lang="en-US" dirty="0"/>
                    </a:p>
                  </a:txBody>
                  <a:tcPr/>
                </a:tc>
                <a:tc>
                  <a:txBody>
                    <a:bodyPr/>
                    <a:lstStyle/>
                    <a:p>
                      <a:r>
                        <a:rPr lang="en-US" dirty="0" smtClean="0"/>
                        <a:t>-0.1</a:t>
                      </a:r>
                      <a:endParaRPr lang="en-US" dirty="0"/>
                    </a:p>
                  </a:txBody>
                  <a:tcPr/>
                </a:tc>
                <a:tc>
                  <a:txBody>
                    <a:bodyPr/>
                    <a:lstStyle/>
                    <a:p>
                      <a:r>
                        <a:rPr lang="en-US" dirty="0" smtClean="0"/>
                        <a:t>0.02</a:t>
                      </a:r>
                      <a:endParaRPr lang="en-US" dirty="0"/>
                    </a:p>
                  </a:txBody>
                  <a:tcPr/>
                </a:tc>
                <a:tc>
                  <a:txBody>
                    <a:bodyPr/>
                    <a:lstStyle/>
                    <a:p>
                      <a:endParaRPr lang="en-US" dirty="0"/>
                    </a:p>
                  </a:txBody>
                  <a:tcPr/>
                </a:tc>
                <a:tc>
                  <a:txBody>
                    <a:bodyPr/>
                    <a:lstStyle/>
                    <a:p>
                      <a:r>
                        <a:rPr lang="en-US" dirty="0" smtClean="0"/>
                        <a:t>25,000</a:t>
                      </a:r>
                      <a:endParaRPr lang="en-US" dirty="0"/>
                    </a:p>
                  </a:txBody>
                  <a:tcPr/>
                </a:tc>
              </a:tr>
            </a:tbl>
          </a:graphicData>
        </a:graphic>
      </p:graphicFrame>
      <p:sp>
        <p:nvSpPr>
          <p:cNvPr id="5" name="Process 4"/>
          <p:cNvSpPr/>
          <p:nvPr/>
        </p:nvSpPr>
        <p:spPr>
          <a:xfrm>
            <a:off x="5866507" y="3098177"/>
            <a:ext cx="1359306" cy="1034055"/>
          </a:xfrm>
          <a:prstGeom prst="flowChartProcess">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Train</a:t>
            </a:r>
            <a:endParaRPr lang="en-US" sz="2400" dirty="0">
              <a:solidFill>
                <a:srgbClr val="000000"/>
              </a:solidFill>
            </a:endParaRPr>
          </a:p>
        </p:txBody>
      </p:sp>
      <p:sp>
        <p:nvSpPr>
          <p:cNvPr id="6" name="Right Arrow 5"/>
          <p:cNvSpPr/>
          <p:nvPr/>
        </p:nvSpPr>
        <p:spPr>
          <a:xfrm>
            <a:off x="5191346" y="3339792"/>
            <a:ext cx="588648" cy="483044"/>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Right Arrow 6"/>
          <p:cNvSpPr/>
          <p:nvPr/>
        </p:nvSpPr>
        <p:spPr>
          <a:xfrm>
            <a:off x="4435615" y="5406208"/>
            <a:ext cx="1326493" cy="483044"/>
          </a:xfrm>
          <a:prstGeom prst="rightArrow">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359050075"/>
              </p:ext>
            </p:extLst>
          </p:nvPr>
        </p:nvGraphicFramePr>
        <p:xfrm>
          <a:off x="223938" y="5309159"/>
          <a:ext cx="4086477" cy="750221"/>
        </p:xfrm>
        <a:graphic>
          <a:graphicData uri="http://schemas.openxmlformats.org/drawingml/2006/table">
            <a:tbl>
              <a:tblPr firstRow="1" bandRow="1">
                <a:tableStyleId>{5940675A-B579-460E-94D1-54222C63F5DA}</a:tableStyleId>
              </a:tblPr>
              <a:tblGrid>
                <a:gridCol w="795789"/>
                <a:gridCol w="786599"/>
                <a:gridCol w="729043"/>
                <a:gridCol w="594599"/>
                <a:gridCol w="608109"/>
                <a:gridCol w="572338"/>
              </a:tblGrid>
              <a:tr h="379381">
                <a:tc>
                  <a:txBody>
                    <a:bodyPr/>
                    <a:lstStyle/>
                    <a:p>
                      <a:r>
                        <a:rPr lang="en-US" dirty="0" smtClean="0"/>
                        <a:t>Id</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a:t>
                      </a:r>
                      <a:endParaRPr lang="en-US" dirty="0"/>
                    </a:p>
                  </a:txBody>
                  <a:tcPr/>
                </a:tc>
                <a:tc>
                  <a:txBody>
                    <a:bodyPr/>
                    <a:lstStyle/>
                    <a:p>
                      <a:r>
                        <a:rPr lang="en-US" dirty="0" err="1" smtClean="0"/>
                        <a:t>Tp</a:t>
                      </a:r>
                      <a:endParaRPr lang="en-US" dirty="0"/>
                    </a:p>
                  </a:txBody>
                  <a:tcPr/>
                </a:tc>
                <a:tc>
                  <a:txBody>
                    <a:bodyPr/>
                    <a:lstStyle/>
                    <a:p>
                      <a:r>
                        <a:rPr lang="en-US" dirty="0" smtClean="0"/>
                        <a:t>…</a:t>
                      </a:r>
                      <a:endParaRPr lang="en-US" dirty="0"/>
                    </a:p>
                  </a:txBody>
                  <a:tcPr/>
                </a:tc>
              </a:tr>
              <a:tr h="370840">
                <a:tc>
                  <a:txBody>
                    <a:bodyPr/>
                    <a:lstStyle/>
                    <a:p>
                      <a:r>
                        <a:rPr lang="en-US" dirty="0" smtClean="0"/>
                        <a:t>x</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0.07</a:t>
                      </a:r>
                      <a:endParaRPr lang="en-US" dirty="0"/>
                    </a:p>
                  </a:txBody>
                  <a:tcPr/>
                </a:tc>
                <a:tc>
                  <a:txBody>
                    <a:bodyPr/>
                    <a:lstStyle/>
                    <a:p>
                      <a:r>
                        <a:rPr lang="en-US" dirty="0" smtClean="0"/>
                        <a:t>0.02</a:t>
                      </a:r>
                      <a:endParaRPr lang="en-US" dirty="0"/>
                    </a:p>
                  </a:txBody>
                  <a:tcPr/>
                </a:tc>
                <a:tc>
                  <a:txBody>
                    <a:bodyPr/>
                    <a:lstStyle/>
                    <a:p>
                      <a:endParaRPr lang="en-US" dirty="0"/>
                    </a:p>
                  </a:txBody>
                  <a:tcPr/>
                </a:tc>
              </a:tr>
            </a:tbl>
          </a:graphicData>
        </a:graphic>
      </p:graphicFrame>
      <p:sp>
        <p:nvSpPr>
          <p:cNvPr id="13" name="Punched Tape 12"/>
          <p:cNvSpPr/>
          <p:nvPr/>
        </p:nvSpPr>
        <p:spPr>
          <a:xfrm>
            <a:off x="5812701" y="5062389"/>
            <a:ext cx="1538313" cy="1162797"/>
          </a:xfrm>
          <a:prstGeom prst="flowChartPunchedTape">
            <a:avLst/>
          </a:prstGeom>
          <a:ln/>
        </p:spPr>
        <p:style>
          <a:lnRef idx="1">
            <a:schemeClr val="accent5"/>
          </a:lnRef>
          <a:fillRef idx="2">
            <a:schemeClr val="accent5"/>
          </a:fillRef>
          <a:effectRef idx="1">
            <a:schemeClr val="accent5"/>
          </a:effectRef>
          <a:fontRef idx="minor">
            <a:schemeClr val="dk1"/>
          </a:fontRef>
        </p:style>
        <p:txBody>
          <a:bodyPr/>
          <a:lstStyle/>
          <a:p>
            <a:pPr algn="ctr"/>
            <a:r>
              <a:rPr lang="en-US" sz="2000" dirty="0" smtClean="0">
                <a:solidFill>
                  <a:srgbClr val="000000"/>
                </a:solidFill>
              </a:rPr>
              <a:t>ML Model</a:t>
            </a:r>
            <a:endParaRPr lang="en-US" sz="2000" dirty="0">
              <a:solidFill>
                <a:srgbClr val="000000"/>
              </a:solidFill>
            </a:endParaRPr>
          </a:p>
        </p:txBody>
      </p:sp>
      <p:sp>
        <p:nvSpPr>
          <p:cNvPr id="14" name="Right Arrow 13"/>
          <p:cNvSpPr/>
          <p:nvPr/>
        </p:nvSpPr>
        <p:spPr>
          <a:xfrm rot="5400000">
            <a:off x="6159122" y="4411847"/>
            <a:ext cx="818039" cy="483044"/>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ight Arrow 14"/>
          <p:cNvSpPr/>
          <p:nvPr/>
        </p:nvSpPr>
        <p:spPr>
          <a:xfrm>
            <a:off x="7422414" y="5433392"/>
            <a:ext cx="608204" cy="483044"/>
          </a:xfrm>
          <a:prstGeom prst="rightArrow">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6" name="TextBox 15"/>
          <p:cNvSpPr txBox="1"/>
          <p:nvPr/>
        </p:nvSpPr>
        <p:spPr>
          <a:xfrm>
            <a:off x="8037323" y="5348597"/>
            <a:ext cx="1459909" cy="461665"/>
          </a:xfrm>
          <a:prstGeom prst="rect">
            <a:avLst/>
          </a:prstGeom>
          <a:noFill/>
        </p:spPr>
        <p:txBody>
          <a:bodyPr wrap="square" rtlCol="0">
            <a:spAutoFit/>
          </a:bodyPr>
          <a:lstStyle/>
          <a:p>
            <a:r>
              <a:rPr lang="en-US" sz="2400" dirty="0" smtClean="0"/>
              <a:t>30,000</a:t>
            </a:r>
            <a:endParaRPr lang="en-US" sz="2400" dirty="0"/>
          </a:p>
        </p:txBody>
      </p:sp>
    </p:spTree>
    <p:extLst>
      <p:ext uri="{BB962C8B-B14F-4D97-AF65-F5344CB8AC3E}">
        <p14:creationId xmlns:p14="http://schemas.microsoft.com/office/powerpoint/2010/main" val="25649990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2513" y="2997451"/>
            <a:ext cx="8674504" cy="3013082"/>
          </a:xfrm>
        </p:spPr>
        <p:txBody>
          <a:bodyPr>
            <a:normAutofit fontScale="92500" lnSpcReduction="10000"/>
          </a:bodyPr>
          <a:lstStyle/>
          <a:p>
            <a:pPr marL="0" indent="0" algn="ctr">
              <a:buNone/>
            </a:pPr>
            <a:r>
              <a:rPr lang="en-US" dirty="0" smtClean="0"/>
              <a:t>Additional tutorial information and code are available in my </a:t>
            </a:r>
            <a:r>
              <a:rPr lang="en-US" dirty="0" err="1" smtClean="0"/>
              <a:t>iPython</a:t>
            </a:r>
            <a:r>
              <a:rPr lang="en-US" dirty="0" smtClean="0"/>
              <a:t> notebook.</a:t>
            </a:r>
          </a:p>
          <a:p>
            <a:pPr marL="0" indent="0" algn="ctr">
              <a:buNone/>
            </a:pPr>
            <a:endParaRPr lang="en-US" dirty="0"/>
          </a:p>
          <a:p>
            <a:pPr marL="0" indent="0" algn="ctr">
              <a:buNone/>
            </a:pPr>
            <a:r>
              <a:rPr lang="en-US" dirty="0">
                <a:hlinkClick r:id="rId2"/>
              </a:rPr>
              <a:t>https://github.com/mistynodine/</a:t>
            </a:r>
            <a:r>
              <a:rPr lang="en-US" dirty="0" smtClean="0">
                <a:hlinkClick r:id="rId2"/>
              </a:rPr>
              <a:t>PythonModules/LsiTutorial/tree/master/Mistys_LSI_tutorial.ipynb</a:t>
            </a:r>
            <a:endParaRPr lang="en-US" dirty="0" smtClean="0"/>
          </a:p>
          <a:p>
            <a:pPr marL="0" indent="0" algn="ctr">
              <a:buNone/>
            </a:pPr>
            <a:endParaRPr lang="en-US" dirty="0"/>
          </a:p>
          <a:p>
            <a:pPr marL="0" indent="0" algn="ctr">
              <a:buNone/>
            </a:pPr>
            <a:r>
              <a:rPr lang="en-US" dirty="0" smtClean="0"/>
              <a:t>Misty Nodine</a:t>
            </a:r>
          </a:p>
          <a:p>
            <a:pPr marL="0" indent="0" algn="ctr">
              <a:buNone/>
            </a:pPr>
            <a:r>
              <a:rPr lang="en-US" dirty="0" err="1" smtClean="0"/>
              <a:t>nodine@alum.mit.edu</a:t>
            </a:r>
            <a:endParaRPr lang="en-US" dirty="0"/>
          </a:p>
        </p:txBody>
      </p:sp>
    </p:spTree>
    <p:extLst>
      <p:ext uri="{BB962C8B-B14F-4D97-AF65-F5344CB8AC3E}">
        <p14:creationId xmlns:p14="http://schemas.microsoft.com/office/powerpoint/2010/main" val="9719300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Text Data is Messy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27348432"/>
              </p:ext>
            </p:extLst>
          </p:nvPr>
        </p:nvGraphicFramePr>
        <p:xfrm>
          <a:off x="214627" y="2650591"/>
          <a:ext cx="8638733" cy="5406936"/>
        </p:xfrm>
        <a:graphic>
          <a:graphicData uri="http://schemas.openxmlformats.org/drawingml/2006/table">
            <a:tbl>
              <a:tblPr/>
              <a:tblGrid>
                <a:gridCol w="978079"/>
                <a:gridCol w="1400702"/>
                <a:gridCol w="4049092"/>
                <a:gridCol w="1030411"/>
                <a:gridCol w="1180449"/>
              </a:tblGrid>
              <a:tr h="0">
                <a:tc>
                  <a:txBody>
                    <a:bodyPr/>
                    <a:lstStyle/>
                    <a:p>
                      <a:pPr algn="l" fontAlgn="b"/>
                      <a:r>
                        <a:rPr lang="en-US" sz="1600" b="0" i="0" u="none" strike="noStrike" dirty="0">
                          <a:solidFill>
                            <a:srgbClr val="000000"/>
                          </a:solidFill>
                          <a:effectLst/>
                          <a:latin typeface="Calibri"/>
                        </a:rPr>
                        <a:t>Id</a:t>
                      </a:r>
                    </a:p>
                  </a:txBody>
                  <a:tcPr marL="10614" marR="10614" marT="106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Title</a:t>
                      </a:r>
                    </a:p>
                  </a:txBody>
                  <a:tcPr marL="10614" marR="10614" marT="106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FullDescription</a:t>
                      </a:r>
                    </a:p>
                  </a:txBody>
                  <a:tcPr marL="10614" marR="10614" marT="106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Location</a:t>
                      </a:r>
                    </a:p>
                  </a:txBody>
                  <a:tcPr marL="10614" marR="10614" marT="106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Company</a:t>
                      </a:r>
                    </a:p>
                  </a:txBody>
                  <a:tcPr marL="10614" marR="10614" marT="106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6081">
                <a:tc>
                  <a:txBody>
                    <a:bodyPr/>
                    <a:lstStyle/>
                    <a:p>
                      <a:pPr algn="l" fontAlgn="b"/>
                      <a:r>
                        <a:rPr lang="en-US" sz="1600" b="0" i="0" u="none" strike="noStrike" dirty="0">
                          <a:solidFill>
                            <a:srgbClr val="000000"/>
                          </a:solidFill>
                          <a:effectLst/>
                          <a:latin typeface="Calibri"/>
                        </a:rPr>
                        <a:t>13656201</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Lead Technical Architect, C  Banking</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Lead Technical Architect required for a Tier **** Investment Bank with excellent C skills. The main function of the role is to be the architectural lead, in particular designing solution architecture that will support the strategic vision. Draft the roadmap ...</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London</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Scope AT Limited</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6081">
                <a:tc>
                  <a:txBody>
                    <a:bodyPr/>
                    <a:lstStyle/>
                    <a:p>
                      <a:pPr algn="l" fontAlgn="b"/>
                      <a:r>
                        <a:rPr lang="en-US" sz="1600" b="0" i="0" u="none" strike="noStrike">
                          <a:solidFill>
                            <a:srgbClr val="000000"/>
                          </a:solidFill>
                          <a:effectLst/>
                          <a:latin typeface="Calibri"/>
                        </a:rPr>
                        <a:t>27754964</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Software Developers (All Levels)</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An exciting opportunity for skilled and motivated C++ and Java Software Developers has arisen within a Software and Consultancy services company based in Cambridge. The candidates will join a team of developers to help develop …</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Cambridge</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Indigo 21 Ltd</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4514">
                <a:tc>
                  <a:txBody>
                    <a:bodyPr/>
                    <a:lstStyle/>
                    <a:p>
                      <a:pPr algn="l" fontAlgn="b"/>
                      <a:r>
                        <a:rPr lang="en-US" sz="1600" b="0" i="0" u="none" strike="noStrike">
                          <a:solidFill>
                            <a:srgbClr val="000000"/>
                          </a:solidFill>
                          <a:effectLst/>
                          <a:latin typeface="Calibri"/>
                        </a:rPr>
                        <a:t>30292881</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WEB Developer requires both front and back end developers</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WEB Developer requires both front and back end developers Salary up to **** </a:t>
                      </a:r>
                      <a:r>
                        <a:rPr lang="en-US" sz="1600" b="0" i="0" u="none" strike="noStrike" dirty="0" err="1">
                          <a:solidFill>
                            <a:srgbClr val="000000"/>
                          </a:solidFill>
                          <a:effectLst/>
                          <a:latin typeface="Calibri"/>
                        </a:rPr>
                        <a:t>Farnham</a:t>
                      </a:r>
                      <a:r>
                        <a:rPr lang="en-US" sz="1600" b="0" i="0" u="none" strike="noStrike" dirty="0">
                          <a:solidFill>
                            <a:srgbClr val="000000"/>
                          </a:solidFill>
                          <a:effectLst/>
                          <a:latin typeface="Calibri"/>
                        </a:rPr>
                        <a:t> Surrey Our client is located in </a:t>
                      </a:r>
                      <a:r>
                        <a:rPr lang="en-US" sz="1600" b="0" i="0" u="none" strike="noStrike" dirty="0" err="1">
                          <a:solidFill>
                            <a:srgbClr val="000000"/>
                          </a:solidFill>
                          <a:effectLst/>
                          <a:latin typeface="Calibri"/>
                        </a:rPr>
                        <a:t>Farnham</a:t>
                      </a:r>
                      <a:r>
                        <a:rPr lang="en-US" sz="1600" b="0" i="0" u="none" strike="noStrike" dirty="0">
                          <a:solidFill>
                            <a:srgbClr val="000000"/>
                          </a:solidFill>
                          <a:effectLst/>
                          <a:latin typeface="Calibri"/>
                        </a:rPr>
                        <a:t> Surrey and are looking for Web developers both Frontend and Backend Developers to help develop and maintain new and existing projects. WEB Developer requirements  Applicants will either be </a:t>
                      </a:r>
                      <a:r>
                        <a:rPr lang="en-US" sz="1600" b="0" i="0" u="none" strike="noStrike" dirty="0" err="1">
                          <a:solidFill>
                            <a:srgbClr val="000000"/>
                          </a:solidFill>
                          <a:effectLst/>
                          <a:latin typeface="Calibri"/>
                        </a:rPr>
                        <a:t>nonGraduates</a:t>
                      </a:r>
                      <a:r>
                        <a:rPr lang="en-US" sz="1600" b="0" i="0" u="none" strike="noStrike" dirty="0">
                          <a:solidFill>
                            <a:srgbClr val="000000"/>
                          </a:solidFill>
                          <a:effectLst/>
                          <a:latin typeface="Calibri"/>
                        </a:rPr>
                        <a:t> with 12 years relevant experience ...</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Surrey</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Gregory Martin International</a:t>
                      </a:r>
                    </a:p>
                  </a:txBody>
                  <a:tcPr marL="10614" marR="10614" marT="106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175452" y="2014667"/>
            <a:ext cx="5476390" cy="646331"/>
          </a:xfrm>
          <a:prstGeom prst="rect">
            <a:avLst/>
          </a:prstGeom>
        </p:spPr>
        <p:txBody>
          <a:bodyPr wrap="square">
            <a:spAutoFit/>
          </a:bodyPr>
          <a:lstStyle/>
          <a:p>
            <a:r>
              <a:rPr lang="en-US" dirty="0" smtClean="0"/>
              <a:t>Salary Prediction: Data Set Features</a:t>
            </a:r>
          </a:p>
          <a:p>
            <a:r>
              <a:rPr lang="en-US" dirty="0" smtClean="0"/>
              <a:t>http://</a:t>
            </a:r>
            <a:r>
              <a:rPr lang="en-US" dirty="0" err="1" smtClean="0"/>
              <a:t>www.kaggle.com</a:t>
            </a:r>
            <a:r>
              <a:rPr lang="en-US" dirty="0" smtClean="0"/>
              <a:t>/c/job-salary-prediction/data</a:t>
            </a:r>
            <a:endParaRPr lang="en-US" dirty="0"/>
          </a:p>
        </p:txBody>
      </p:sp>
    </p:spTree>
    <p:extLst>
      <p:ext uri="{BB962C8B-B14F-4D97-AF65-F5344CB8AC3E}">
        <p14:creationId xmlns:p14="http://schemas.microsoft.com/office/powerpoint/2010/main" val="28341949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055" y="2675466"/>
            <a:ext cx="8513533" cy="3835943"/>
          </a:xfrm>
        </p:spPr>
        <p:txBody>
          <a:bodyPr>
            <a:normAutofit fontScale="92500" lnSpcReduction="20000"/>
          </a:bodyPr>
          <a:lstStyle/>
          <a:p>
            <a:r>
              <a:rPr lang="en-US" dirty="0" smtClean="0"/>
              <a:t>Using your training data, extract a fixed set of “topics” from the text.</a:t>
            </a:r>
          </a:p>
          <a:p>
            <a:r>
              <a:rPr lang="en-US" dirty="0" smtClean="0"/>
              <a:t>For each entry in the training set, compute the similarity between the text and each of the topics. </a:t>
            </a:r>
          </a:p>
          <a:p>
            <a:r>
              <a:rPr lang="en-US" dirty="0"/>
              <a:t>This array of floats becomes the training </a:t>
            </a:r>
            <a:r>
              <a:rPr lang="en-US" dirty="0" smtClean="0"/>
              <a:t>features used for that text field when training your model on that entry.</a:t>
            </a:r>
          </a:p>
          <a:p>
            <a:r>
              <a:rPr lang="en-US" dirty="0" smtClean="0"/>
              <a:t>When classifying / understanding a new entry, compute its similarity to the set of topics to generate its features.</a:t>
            </a:r>
          </a:p>
          <a:p>
            <a:endParaRPr lang="en-US" dirty="0"/>
          </a:p>
          <a:p>
            <a:r>
              <a:rPr lang="en-US" dirty="0" smtClean="0"/>
              <a:t>We will be using Python 2.7 and the </a:t>
            </a:r>
            <a:r>
              <a:rPr lang="en-US" dirty="0" err="1" smtClean="0"/>
              <a:t>Gensim</a:t>
            </a:r>
            <a:r>
              <a:rPr lang="en-US" dirty="0" smtClean="0"/>
              <a:t> package. </a:t>
            </a:r>
          </a:p>
          <a:p>
            <a:r>
              <a:rPr lang="en-US" dirty="0" err="1" smtClean="0"/>
              <a:t>Gensim</a:t>
            </a:r>
            <a:r>
              <a:rPr lang="en-US" dirty="0" smtClean="0"/>
              <a:t> has several options for computing topics. We will be using LSI over TFIDF.</a:t>
            </a:r>
            <a:endParaRPr lang="en-US" dirty="0"/>
          </a:p>
        </p:txBody>
      </p:sp>
      <p:sp>
        <p:nvSpPr>
          <p:cNvPr id="3" name="Title 2"/>
          <p:cNvSpPr>
            <a:spLocks noGrp="1"/>
          </p:cNvSpPr>
          <p:nvPr>
            <p:ph type="title"/>
          </p:nvPr>
        </p:nvSpPr>
        <p:spPr/>
        <p:txBody>
          <a:bodyPr/>
          <a:lstStyle/>
          <a:p>
            <a:r>
              <a:rPr lang="en-US" dirty="0" smtClean="0"/>
              <a:t>Making Messy Text Data Tidy</a:t>
            </a:r>
            <a:endParaRPr lang="en-US" dirty="0"/>
          </a:p>
        </p:txBody>
      </p:sp>
    </p:spTree>
    <p:extLst>
      <p:ext uri="{BB962C8B-B14F-4D97-AF65-F5344CB8AC3E}">
        <p14:creationId xmlns:p14="http://schemas.microsoft.com/office/powerpoint/2010/main" val="31847146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 Computation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48270502"/>
              </p:ext>
            </p:extLst>
          </p:nvPr>
        </p:nvGraphicFramePr>
        <p:xfrm>
          <a:off x="228860" y="2972961"/>
          <a:ext cx="3263316" cy="1651000"/>
        </p:xfrm>
        <a:graphic>
          <a:graphicData uri="http://schemas.openxmlformats.org/drawingml/2006/table">
            <a:tbl>
              <a:tblPr firstRow="1" bandRow="1">
                <a:tableStyleId>{1FECB4D8-DB02-4DC6-A0A2-4F2EBAE1DC90}</a:tableStyleId>
              </a:tblPr>
              <a:tblGrid>
                <a:gridCol w="605657"/>
                <a:gridCol w="1952069"/>
                <a:gridCol w="705590"/>
              </a:tblGrid>
              <a:tr h="370840">
                <a:tc>
                  <a:txBody>
                    <a:bodyPr/>
                    <a:lstStyle/>
                    <a:p>
                      <a:r>
                        <a:rPr lang="en-US" dirty="0" smtClean="0"/>
                        <a:t>Id</a:t>
                      </a:r>
                      <a:endParaRPr lang="en-US" dirty="0"/>
                    </a:p>
                  </a:txBody>
                  <a:tcPr/>
                </a:tc>
                <a:tc>
                  <a:txBody>
                    <a:bodyPr/>
                    <a:lstStyle/>
                    <a:p>
                      <a:r>
                        <a:rPr lang="en-US" dirty="0" smtClean="0"/>
                        <a:t>Job</a:t>
                      </a:r>
                      <a:r>
                        <a:rPr lang="en-US" baseline="0" dirty="0" smtClean="0"/>
                        <a:t> description</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Lead</a:t>
                      </a:r>
                      <a:r>
                        <a:rPr lang="en-US" baseline="0" dirty="0" smtClean="0"/>
                        <a:t> technical architect …</a:t>
                      </a:r>
                      <a:endParaRPr lang="en-US" dirty="0" smtClean="0"/>
                    </a:p>
                  </a:txBody>
                  <a:tcPr/>
                </a:tc>
                <a:tc>
                  <a:txBody>
                    <a:bodyPr/>
                    <a:lstStyle/>
                    <a:p>
                      <a:r>
                        <a:rPr lang="en-US" dirty="0" smtClean="0"/>
                        <a:t>…</a:t>
                      </a:r>
                    </a:p>
                  </a:txBody>
                  <a:tcPr/>
                </a:tc>
              </a:tr>
              <a:tr h="370840">
                <a:tc>
                  <a:txBody>
                    <a:bodyPr/>
                    <a:lstStyle/>
                    <a:p>
                      <a:endParaRPr lang="en-US"/>
                    </a:p>
                  </a:txBody>
                  <a:tcPr/>
                </a:tc>
                <a:tc>
                  <a:txBody>
                    <a:bodyPr/>
                    <a:lstStyle/>
                    <a:p>
                      <a:r>
                        <a:rPr lang="en-US" dirty="0" smtClean="0"/>
                        <a:t>An exciting opportunity </a:t>
                      </a:r>
                      <a:r>
                        <a:rPr lang="en-US" baseline="0" dirty="0" smtClean="0"/>
                        <a:t>…</a:t>
                      </a:r>
                      <a:endParaRPr lang="en-US" dirty="0" smtClean="0"/>
                    </a:p>
                  </a:txBody>
                  <a:tcPr/>
                </a:tc>
                <a:tc>
                  <a:txBody>
                    <a:bodyPr/>
                    <a:lstStyle/>
                    <a:p>
                      <a:r>
                        <a:rPr lang="en-US" dirty="0" smtClean="0"/>
                        <a:t>…</a:t>
                      </a:r>
                    </a:p>
                  </a:txBody>
                  <a:tcPr/>
                </a:tc>
              </a:tr>
            </a:tbl>
          </a:graphicData>
        </a:graphic>
      </p:graphicFrame>
      <p:sp>
        <p:nvSpPr>
          <p:cNvPr id="13" name="Process 12"/>
          <p:cNvSpPr/>
          <p:nvPr/>
        </p:nvSpPr>
        <p:spPr>
          <a:xfrm>
            <a:off x="3186524" y="5220739"/>
            <a:ext cx="1681542" cy="1237004"/>
          </a:xfrm>
          <a:prstGeom prst="flowChartProcess">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Build LSI Model </a:t>
            </a:r>
            <a:r>
              <a:rPr lang="en-US" sz="2400" dirty="0" smtClean="0">
                <a:solidFill>
                  <a:srgbClr val="000000"/>
                </a:solidFill>
              </a:rPr>
              <a:t>(</a:t>
            </a:r>
            <a:r>
              <a:rPr lang="en-US" sz="2400" dirty="0" err="1" smtClean="0">
                <a:solidFill>
                  <a:srgbClr val="000000"/>
                </a:solidFill>
              </a:rPr>
              <a:t>Gensim</a:t>
            </a:r>
            <a:r>
              <a:rPr lang="en-US" sz="2400" dirty="0" smtClean="0">
                <a:solidFill>
                  <a:srgbClr val="000000"/>
                </a:solidFill>
              </a:rPr>
              <a:t>)</a:t>
            </a:r>
            <a:endParaRPr lang="en-US" sz="2400" dirty="0">
              <a:solidFill>
                <a:srgbClr val="000000"/>
              </a:solidFill>
            </a:endParaRPr>
          </a:p>
        </p:txBody>
      </p:sp>
      <p:sp>
        <p:nvSpPr>
          <p:cNvPr id="14" name="Bent-Up Arrow 13"/>
          <p:cNvSpPr/>
          <p:nvPr/>
        </p:nvSpPr>
        <p:spPr>
          <a:xfrm rot="5400000">
            <a:off x="1613488" y="4722278"/>
            <a:ext cx="1376011" cy="1464099"/>
          </a:xfrm>
          <a:prstGeom prst="ben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Bent-Up Arrow 15"/>
          <p:cNvSpPr/>
          <p:nvPr/>
        </p:nvSpPr>
        <p:spPr>
          <a:xfrm>
            <a:off x="5082208" y="4766322"/>
            <a:ext cx="1376011" cy="1219635"/>
          </a:xfrm>
          <a:prstGeom prst="ben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TextBox 16"/>
          <p:cNvSpPr txBox="1"/>
          <p:nvPr/>
        </p:nvSpPr>
        <p:spPr>
          <a:xfrm>
            <a:off x="228860" y="2364655"/>
            <a:ext cx="3263316" cy="369332"/>
          </a:xfrm>
          <a:prstGeom prst="rect">
            <a:avLst/>
          </a:prstGeom>
          <a:noFill/>
        </p:spPr>
        <p:txBody>
          <a:bodyPr wrap="square" rtlCol="0">
            <a:spAutoFit/>
          </a:bodyPr>
          <a:lstStyle/>
          <a:p>
            <a:pPr algn="ctr"/>
            <a:r>
              <a:rPr lang="en-US" dirty="0" smtClean="0"/>
              <a:t>Messy CSV File</a:t>
            </a:r>
            <a:endParaRPr lang="en-US" dirty="0"/>
          </a:p>
        </p:txBody>
      </p:sp>
      <p:sp>
        <p:nvSpPr>
          <p:cNvPr id="18" name="Rectangle 17"/>
          <p:cNvSpPr/>
          <p:nvPr/>
        </p:nvSpPr>
        <p:spPr>
          <a:xfrm>
            <a:off x="799666" y="2870030"/>
            <a:ext cx="1775855" cy="1896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4128605813"/>
              </p:ext>
            </p:extLst>
          </p:nvPr>
        </p:nvGraphicFramePr>
        <p:xfrm>
          <a:off x="4833627" y="2735685"/>
          <a:ext cx="2579425" cy="1854200"/>
        </p:xfrm>
        <a:graphic>
          <a:graphicData uri="http://schemas.openxmlformats.org/drawingml/2006/table">
            <a:tbl>
              <a:tblPr firstRow="1" bandRow="1">
                <a:tableStyleId>{5940675A-B579-460E-94D1-54222C63F5DA}</a:tableStyleId>
              </a:tblPr>
              <a:tblGrid>
                <a:gridCol w="515885"/>
                <a:gridCol w="515885"/>
                <a:gridCol w="515885"/>
                <a:gridCol w="515885"/>
                <a:gridCol w="515885"/>
              </a:tblGrid>
              <a:tr h="370840">
                <a:tc>
                  <a:txBody>
                    <a:bodyPr/>
                    <a:lstStyle/>
                    <a:p>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a:t>
                      </a:r>
                      <a:endParaRPr lang="en-US" dirty="0"/>
                    </a:p>
                  </a:txBody>
                  <a:tcPr/>
                </a:tc>
                <a:tc>
                  <a:txBody>
                    <a:bodyPr/>
                    <a:lstStyle/>
                    <a:p>
                      <a:r>
                        <a:rPr lang="en-US" dirty="0" err="1" smtClean="0"/>
                        <a:t>Tp</a:t>
                      </a:r>
                      <a:endParaRPr lang="en-US" dirty="0"/>
                    </a:p>
                  </a:txBody>
                  <a:tcPr/>
                </a:tc>
              </a:tr>
              <a:tr h="370840">
                <a:tc>
                  <a:txBody>
                    <a:bodyPr/>
                    <a:lstStyle/>
                    <a:p>
                      <a:r>
                        <a:rPr lang="en-US" dirty="0" smtClean="0"/>
                        <a:t>W1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W2</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err="1" smtClean="0"/>
                        <a:t>Wq</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0" name="Rectangular Callout 19"/>
          <p:cNvSpPr/>
          <p:nvPr/>
        </p:nvSpPr>
        <p:spPr>
          <a:xfrm>
            <a:off x="6850174" y="5220412"/>
            <a:ext cx="2110498" cy="921921"/>
          </a:xfrm>
          <a:prstGeom prst="wedgeRectCallout">
            <a:avLst>
              <a:gd name="adj1" fmla="val -35445"/>
              <a:gd name="adj2" fmla="val -142505"/>
            </a:avLst>
          </a:prstGeom>
          <a:ln/>
        </p:spPr>
        <p:style>
          <a:lnRef idx="1">
            <a:schemeClr val="accent5"/>
          </a:lnRef>
          <a:fillRef idx="3">
            <a:schemeClr val="accent5"/>
          </a:fillRef>
          <a:effectRef idx="2">
            <a:schemeClr val="accent5"/>
          </a:effectRef>
          <a:fontRef idx="minor">
            <a:schemeClr val="lt1"/>
          </a:fontRef>
        </p:style>
        <p:txBody>
          <a:bodyPr/>
          <a:lstStyle/>
          <a:p>
            <a:r>
              <a:rPr lang="en-US" dirty="0" smtClean="0">
                <a:solidFill>
                  <a:srgbClr val="000000"/>
                </a:solidFill>
              </a:rPr>
              <a:t>Each cell is the weight of that word in the topic</a:t>
            </a:r>
            <a:endParaRPr lang="en-US" dirty="0">
              <a:solidFill>
                <a:srgbClr val="000000"/>
              </a:solidFill>
            </a:endParaRPr>
          </a:p>
        </p:txBody>
      </p:sp>
    </p:spTree>
    <p:extLst>
      <p:ext uri="{BB962C8B-B14F-4D97-AF65-F5344CB8AC3E}">
        <p14:creationId xmlns:p14="http://schemas.microsoft.com/office/powerpoint/2010/main" val="37557302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Dictionary of Words</a:t>
            </a:r>
            <a:endParaRPr lang="en-US" dirty="0"/>
          </a:p>
        </p:txBody>
      </p:sp>
      <p:sp>
        <p:nvSpPr>
          <p:cNvPr id="4" name="Rectangle 3"/>
          <p:cNvSpPr/>
          <p:nvPr/>
        </p:nvSpPr>
        <p:spPr>
          <a:xfrm>
            <a:off x="143087" y="2516779"/>
            <a:ext cx="8853359" cy="3139321"/>
          </a:xfrm>
          <a:prstGeom prst="rect">
            <a:avLst/>
          </a:prstGeom>
        </p:spPr>
        <p:txBody>
          <a:bodyPr wrap="square">
            <a:spAutoFit/>
          </a:bodyPr>
          <a:lstStyle/>
          <a:p>
            <a:r>
              <a:rPr lang="en-US" dirty="0" smtClean="0">
                <a:latin typeface="Courier New"/>
              </a:rPr>
              <a:t>from </a:t>
            </a:r>
            <a:r>
              <a:rPr lang="en-US" dirty="0" err="1" smtClean="0">
                <a:latin typeface="Courier New"/>
              </a:rPr>
              <a:t>gensim</a:t>
            </a:r>
            <a:r>
              <a:rPr lang="en-US" dirty="0" smtClean="0">
                <a:latin typeface="Courier New"/>
              </a:rPr>
              <a:t> import corpora</a:t>
            </a:r>
          </a:p>
          <a:p>
            <a:endParaRPr lang="en-US" dirty="0" smtClean="0">
              <a:latin typeface="Courier New"/>
            </a:endParaRPr>
          </a:p>
          <a:p>
            <a:r>
              <a:rPr lang="en-US" dirty="0" err="1" smtClean="0">
                <a:latin typeface="Courier New"/>
              </a:rPr>
              <a:t>def</a:t>
            </a:r>
            <a:r>
              <a:rPr lang="en-US" dirty="0" smtClean="0">
                <a:latin typeface="Courier New"/>
              </a:rPr>
              <a:t> </a:t>
            </a:r>
            <a:r>
              <a:rPr lang="en-US" dirty="0" err="1" smtClean="0">
                <a:latin typeface="Courier New"/>
              </a:rPr>
              <a:t>createDictionary</a:t>
            </a:r>
            <a:r>
              <a:rPr lang="en-US" dirty="0" smtClean="0">
                <a:latin typeface="Courier New"/>
              </a:rPr>
              <a:t>(</a:t>
            </a:r>
            <a:r>
              <a:rPr lang="en-US" dirty="0" err="1" smtClean="0">
                <a:latin typeface="Courier New"/>
              </a:rPr>
              <a:t>input_filename</a:t>
            </a:r>
            <a:r>
              <a:rPr lang="en-US" dirty="0" smtClean="0">
                <a:latin typeface="Courier New"/>
              </a:rPr>
              <a:t>):</a:t>
            </a:r>
          </a:p>
          <a:p>
            <a:r>
              <a:rPr lang="en-US" dirty="0" smtClean="0">
                <a:latin typeface="Courier New"/>
              </a:rPr>
              <a:t>    dictionary = </a:t>
            </a:r>
            <a:r>
              <a:rPr lang="en-US" dirty="0" err="1" smtClean="0">
                <a:latin typeface="Courier New"/>
              </a:rPr>
              <a:t>corpora.Dictionary</a:t>
            </a:r>
            <a:r>
              <a:rPr lang="en-US" dirty="0" smtClean="0">
                <a:latin typeface="Courier New"/>
              </a:rPr>
              <a:t>(tokenize(line) \    </a:t>
            </a:r>
          </a:p>
          <a:p>
            <a:r>
              <a:rPr lang="en-US" dirty="0">
                <a:latin typeface="Courier New"/>
              </a:rPr>
              <a:t> </a:t>
            </a:r>
            <a:r>
              <a:rPr lang="en-US" dirty="0" smtClean="0">
                <a:latin typeface="Courier New"/>
              </a:rPr>
              <a:t>                    for line in open(</a:t>
            </a:r>
            <a:r>
              <a:rPr lang="en-US" dirty="0" err="1" smtClean="0">
                <a:latin typeface="Courier New"/>
              </a:rPr>
              <a:t>input_filename</a:t>
            </a:r>
            <a:r>
              <a:rPr lang="en-US" dirty="0" smtClean="0">
                <a:latin typeface="Courier New"/>
              </a:rPr>
              <a:t>))</a:t>
            </a:r>
          </a:p>
          <a:p>
            <a:r>
              <a:rPr lang="en-US" dirty="0" smtClean="0">
                <a:latin typeface="Courier New"/>
              </a:rPr>
              <a:t>    # Remove words that appear only once</a:t>
            </a:r>
          </a:p>
          <a:p>
            <a:r>
              <a:rPr lang="en-US" dirty="0" smtClean="0">
                <a:latin typeface="Courier New"/>
              </a:rPr>
              <a:t>    </a:t>
            </a:r>
            <a:r>
              <a:rPr lang="en-US" dirty="0" err="1" smtClean="0">
                <a:latin typeface="Courier New"/>
              </a:rPr>
              <a:t>once_ids</a:t>
            </a:r>
            <a:r>
              <a:rPr lang="en-US" dirty="0" smtClean="0">
                <a:latin typeface="Courier New"/>
              </a:rPr>
              <a:t> = [</a:t>
            </a:r>
            <a:r>
              <a:rPr lang="en-US" dirty="0" err="1" smtClean="0">
                <a:latin typeface="Courier New"/>
              </a:rPr>
              <a:t>tokenid</a:t>
            </a:r>
            <a:r>
              <a:rPr lang="en-US" dirty="0" smtClean="0">
                <a:latin typeface="Courier New"/>
              </a:rPr>
              <a:t> for </a:t>
            </a:r>
            <a:r>
              <a:rPr lang="en-US" dirty="0" err="1" smtClean="0">
                <a:latin typeface="Courier New"/>
              </a:rPr>
              <a:t>tokenid</a:t>
            </a:r>
            <a:r>
              <a:rPr lang="en-US" dirty="0" smtClean="0">
                <a:latin typeface="Courier New"/>
              </a:rPr>
              <a:t>, </a:t>
            </a:r>
            <a:r>
              <a:rPr lang="en-US" dirty="0" err="1" smtClean="0">
                <a:latin typeface="Courier New"/>
              </a:rPr>
              <a:t>docfreq</a:t>
            </a:r>
            <a:r>
              <a:rPr lang="en-US" dirty="0" smtClean="0">
                <a:latin typeface="Courier New"/>
              </a:rPr>
              <a:t> in \ </a:t>
            </a:r>
          </a:p>
          <a:p>
            <a:r>
              <a:rPr lang="en-US" dirty="0">
                <a:latin typeface="Courier New"/>
              </a:rPr>
              <a:t> </a:t>
            </a:r>
            <a:r>
              <a:rPr lang="en-US" dirty="0" smtClean="0">
                <a:latin typeface="Courier New"/>
              </a:rPr>
              <a:t>                  </a:t>
            </a:r>
            <a:r>
              <a:rPr lang="en-US" dirty="0" err="1" smtClean="0">
                <a:latin typeface="Courier New"/>
              </a:rPr>
              <a:t>dictionary.dfs.iteritems</a:t>
            </a:r>
            <a:r>
              <a:rPr lang="en-US" dirty="0" smtClean="0">
                <a:latin typeface="Courier New"/>
              </a:rPr>
              <a:t>() if </a:t>
            </a:r>
            <a:r>
              <a:rPr lang="en-US" dirty="0" err="1" smtClean="0">
                <a:latin typeface="Courier New"/>
              </a:rPr>
              <a:t>docfreq</a:t>
            </a:r>
            <a:r>
              <a:rPr lang="en-US" dirty="0" smtClean="0">
                <a:latin typeface="Courier New"/>
              </a:rPr>
              <a:t> == 1]</a:t>
            </a:r>
          </a:p>
          <a:p>
            <a:r>
              <a:rPr lang="en-US" dirty="0" smtClean="0">
                <a:latin typeface="Courier New"/>
              </a:rPr>
              <a:t>    </a:t>
            </a:r>
            <a:r>
              <a:rPr lang="en-US" dirty="0" err="1" smtClean="0">
                <a:latin typeface="Courier New"/>
              </a:rPr>
              <a:t>dictionary.filter_tokens</a:t>
            </a:r>
            <a:r>
              <a:rPr lang="en-US" dirty="0" smtClean="0">
                <a:latin typeface="Courier New"/>
              </a:rPr>
              <a:t>(</a:t>
            </a:r>
            <a:r>
              <a:rPr lang="en-US" dirty="0" err="1" smtClean="0">
                <a:latin typeface="Courier New"/>
              </a:rPr>
              <a:t>once_ids</a:t>
            </a:r>
            <a:r>
              <a:rPr lang="en-US" dirty="0" smtClean="0">
                <a:latin typeface="Courier New"/>
              </a:rPr>
              <a:t>)</a:t>
            </a:r>
          </a:p>
          <a:p>
            <a:r>
              <a:rPr lang="en-US" dirty="0" smtClean="0">
                <a:latin typeface="Courier New"/>
              </a:rPr>
              <a:t>    </a:t>
            </a:r>
            <a:r>
              <a:rPr lang="en-US" dirty="0" err="1" smtClean="0">
                <a:latin typeface="Courier New"/>
              </a:rPr>
              <a:t>dictionary.compactify</a:t>
            </a:r>
            <a:r>
              <a:rPr lang="en-US" dirty="0" smtClean="0">
                <a:latin typeface="Courier New"/>
              </a:rPr>
              <a:t>()          # remove gaps in word ids</a:t>
            </a:r>
          </a:p>
          <a:p>
            <a:r>
              <a:rPr lang="en-US" dirty="0" smtClean="0">
                <a:latin typeface="Courier New"/>
              </a:rPr>
              <a:t>    return dictionary</a:t>
            </a:r>
          </a:p>
        </p:txBody>
      </p:sp>
    </p:spTree>
    <p:extLst>
      <p:ext uri="{BB962C8B-B14F-4D97-AF65-F5344CB8AC3E}">
        <p14:creationId xmlns:p14="http://schemas.microsoft.com/office/powerpoint/2010/main" val="3922262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Bag of Words</a:t>
            </a:r>
            <a:endParaRPr lang="en-US" dirty="0"/>
          </a:p>
        </p:txBody>
      </p:sp>
      <p:sp>
        <p:nvSpPr>
          <p:cNvPr id="4" name="Rectangle 3"/>
          <p:cNvSpPr/>
          <p:nvPr/>
        </p:nvSpPr>
        <p:spPr>
          <a:xfrm>
            <a:off x="268283" y="2391905"/>
            <a:ext cx="8585075" cy="3416320"/>
          </a:xfrm>
          <a:prstGeom prst="rect">
            <a:avLst/>
          </a:prstGeom>
        </p:spPr>
        <p:txBody>
          <a:bodyPr wrap="square">
            <a:spAutoFit/>
          </a:bodyPr>
          <a:lstStyle/>
          <a:p>
            <a:endParaRPr lang="en-US" dirty="0" smtClean="0">
              <a:latin typeface="Courier New"/>
            </a:endParaRPr>
          </a:p>
          <a:p>
            <a:r>
              <a:rPr lang="en-US" dirty="0" smtClean="0">
                <a:latin typeface="Courier New"/>
              </a:rPr>
              <a:t>doc = "We currently operate over 5000 websites. We are looking  for a system administrator to manage the servers.”</a:t>
            </a:r>
          </a:p>
          <a:p>
            <a:endParaRPr lang="en-US" dirty="0">
              <a:latin typeface="Courier New"/>
            </a:endParaRPr>
          </a:p>
          <a:p>
            <a:r>
              <a:rPr lang="en-US" dirty="0" smtClean="0">
                <a:latin typeface="Courier New"/>
              </a:rPr>
              <a:t># Tokens are: ['currently', 'operate', 'over', 'websites', 'are', 'looking', 'for', 'system', 'administrator', 'to', 'manage', 'servers']</a:t>
            </a:r>
          </a:p>
          <a:p>
            <a:endParaRPr lang="en-US" dirty="0" smtClean="0">
              <a:latin typeface="Courier New"/>
            </a:endParaRPr>
          </a:p>
          <a:p>
            <a:r>
              <a:rPr lang="en-US" dirty="0" smtClean="0">
                <a:latin typeface="Courier New"/>
              </a:rPr>
              <a:t>bow = dictionary.doc2bow(tokenize(</a:t>
            </a:r>
            <a:r>
              <a:rPr lang="en-US" dirty="0" err="1" smtClean="0">
                <a:latin typeface="Courier New"/>
              </a:rPr>
              <a:t>test_doc</a:t>
            </a:r>
            <a:r>
              <a:rPr lang="en-US" dirty="0" smtClean="0">
                <a:latin typeface="Courier New"/>
              </a:rPr>
              <a:t>, </a:t>
            </a:r>
            <a:r>
              <a:rPr lang="en-US" dirty="0" err="1" smtClean="0">
                <a:latin typeface="Courier New"/>
              </a:rPr>
              <a:t>stoplist</a:t>
            </a:r>
            <a:r>
              <a:rPr lang="en-US" dirty="0" smtClean="0">
                <a:latin typeface="Courier New"/>
              </a:rPr>
              <a:t>))</a:t>
            </a:r>
          </a:p>
          <a:p>
            <a:r>
              <a:rPr lang="en-US" dirty="0" smtClean="0">
                <a:latin typeface="Courier New"/>
              </a:rPr>
              <a:t># Bag of words is: [(2934, 1), (3402, 1), (5712, 1), (6896, 1), (12279, 1), (14326, 1), (14928, 1), (15743, 1), (21330, 1), (21475, 1), (25093, 1), (25496, 1)]</a:t>
            </a:r>
          </a:p>
        </p:txBody>
      </p:sp>
    </p:spTree>
    <p:extLst>
      <p:ext uri="{BB962C8B-B14F-4D97-AF65-F5344CB8AC3E}">
        <p14:creationId xmlns:p14="http://schemas.microsoft.com/office/powerpoint/2010/main" val="1992892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Computing the Models</a:t>
            </a:r>
            <a:endParaRPr lang="en-US" dirty="0"/>
          </a:p>
        </p:txBody>
      </p:sp>
      <p:sp>
        <p:nvSpPr>
          <p:cNvPr id="4" name="Rectangle 3"/>
          <p:cNvSpPr/>
          <p:nvPr/>
        </p:nvSpPr>
        <p:spPr>
          <a:xfrm>
            <a:off x="268283" y="2020686"/>
            <a:ext cx="8602961" cy="5078314"/>
          </a:xfrm>
          <a:prstGeom prst="rect">
            <a:avLst/>
          </a:prstGeom>
        </p:spPr>
        <p:txBody>
          <a:bodyPr wrap="square">
            <a:spAutoFit/>
          </a:bodyPr>
          <a:lstStyle/>
          <a:p>
            <a:r>
              <a:rPr lang="en-US" dirty="0" smtClean="0">
                <a:latin typeface="Courier New"/>
              </a:rPr>
              <a:t>from </a:t>
            </a:r>
            <a:r>
              <a:rPr lang="en-US" dirty="0" err="1" smtClean="0">
                <a:latin typeface="Courier New"/>
              </a:rPr>
              <a:t>gensim</a:t>
            </a:r>
            <a:r>
              <a:rPr lang="en-US" dirty="0" smtClean="0">
                <a:latin typeface="Courier New"/>
              </a:rPr>
              <a:t> import models</a:t>
            </a:r>
          </a:p>
          <a:p>
            <a:endParaRPr lang="en-US" dirty="0" smtClean="0">
              <a:latin typeface="Courier New"/>
            </a:endParaRPr>
          </a:p>
          <a:p>
            <a:r>
              <a:rPr lang="en-US" dirty="0" err="1" smtClean="0">
                <a:latin typeface="Courier New"/>
              </a:rPr>
              <a:t>def</a:t>
            </a:r>
            <a:r>
              <a:rPr lang="en-US" dirty="0" smtClean="0">
                <a:latin typeface="Courier New"/>
              </a:rPr>
              <a:t> </a:t>
            </a:r>
            <a:r>
              <a:rPr lang="en-US" dirty="0" err="1" smtClean="0">
                <a:latin typeface="Courier New"/>
              </a:rPr>
              <a:t>getBows</a:t>
            </a:r>
            <a:r>
              <a:rPr lang="en-US" dirty="0" smtClean="0">
                <a:latin typeface="Courier New"/>
              </a:rPr>
              <a:t>(filename, dictionary):</a:t>
            </a:r>
          </a:p>
          <a:p>
            <a:r>
              <a:rPr lang="en-US" dirty="0" smtClean="0">
                <a:latin typeface="Courier New"/>
              </a:rPr>
              <a:t>    corpus = [tokenize(line) for line in open(filename)]</a:t>
            </a:r>
          </a:p>
          <a:p>
            <a:r>
              <a:rPr lang="en-US" dirty="0" smtClean="0">
                <a:latin typeface="Courier New"/>
              </a:rPr>
              <a:t>    return [dictionary.doc2bow(text) for text in corpus]</a:t>
            </a:r>
          </a:p>
          <a:p>
            <a:endParaRPr lang="en-US" dirty="0">
              <a:latin typeface="Courier New"/>
            </a:endParaRPr>
          </a:p>
          <a:p>
            <a:r>
              <a:rPr lang="en-US" dirty="0" err="1" smtClean="0">
                <a:latin typeface="Courier New"/>
              </a:rPr>
              <a:t>def</a:t>
            </a:r>
            <a:r>
              <a:rPr lang="en-US" dirty="0" smtClean="0">
                <a:latin typeface="Courier New"/>
              </a:rPr>
              <a:t> </a:t>
            </a:r>
            <a:r>
              <a:rPr lang="en-US" dirty="0" err="1" smtClean="0">
                <a:latin typeface="Courier New"/>
              </a:rPr>
              <a:t>getTfidfModel</a:t>
            </a:r>
            <a:r>
              <a:rPr lang="en-US" dirty="0" smtClean="0">
                <a:latin typeface="Courier New"/>
              </a:rPr>
              <a:t>(bows):</a:t>
            </a:r>
          </a:p>
          <a:p>
            <a:r>
              <a:rPr lang="en-US" dirty="0" smtClean="0">
                <a:latin typeface="Courier New"/>
              </a:rPr>
              <a:t>    return </a:t>
            </a:r>
            <a:r>
              <a:rPr lang="en-US" dirty="0" err="1" smtClean="0">
                <a:latin typeface="Courier New"/>
              </a:rPr>
              <a:t>models.TfidfModel</a:t>
            </a:r>
            <a:r>
              <a:rPr lang="en-US" dirty="0" smtClean="0">
                <a:latin typeface="Courier New"/>
              </a:rPr>
              <a:t>(bows)</a:t>
            </a:r>
          </a:p>
          <a:p>
            <a:endParaRPr lang="en-US" dirty="0">
              <a:latin typeface="Courier New"/>
            </a:endParaRPr>
          </a:p>
          <a:p>
            <a:r>
              <a:rPr lang="en-US" dirty="0" err="1" smtClean="0">
                <a:latin typeface="Courier New"/>
              </a:rPr>
              <a:t>def</a:t>
            </a:r>
            <a:r>
              <a:rPr lang="en-US" dirty="0" smtClean="0">
                <a:latin typeface="Courier New"/>
              </a:rPr>
              <a:t> </a:t>
            </a:r>
            <a:r>
              <a:rPr lang="en-US" dirty="0" err="1" smtClean="0">
                <a:latin typeface="Courier New"/>
              </a:rPr>
              <a:t>getLSIModel</a:t>
            </a:r>
            <a:r>
              <a:rPr lang="en-US" dirty="0" smtClean="0">
                <a:latin typeface="Courier New"/>
              </a:rPr>
              <a:t>(bows, </a:t>
            </a:r>
            <a:r>
              <a:rPr lang="en-US" dirty="0" err="1" smtClean="0">
                <a:latin typeface="Courier New"/>
              </a:rPr>
              <a:t>corpus_tfidf</a:t>
            </a:r>
            <a:r>
              <a:rPr lang="en-US" dirty="0" smtClean="0">
                <a:latin typeface="Courier New"/>
              </a:rPr>
              <a:t>, dictionary, </a:t>
            </a:r>
            <a:r>
              <a:rPr lang="en-US" dirty="0" err="1" smtClean="0">
                <a:latin typeface="Courier New"/>
              </a:rPr>
              <a:t>topic_count</a:t>
            </a:r>
            <a:r>
              <a:rPr lang="en-US" dirty="0" smtClean="0">
                <a:latin typeface="Courier New"/>
              </a:rPr>
              <a:t>):</a:t>
            </a:r>
          </a:p>
          <a:p>
            <a:r>
              <a:rPr lang="en-US" dirty="0" smtClean="0">
                <a:latin typeface="Courier New"/>
              </a:rPr>
              <a:t>    return </a:t>
            </a:r>
            <a:r>
              <a:rPr lang="en-US" dirty="0" err="1" smtClean="0">
                <a:latin typeface="Courier New"/>
              </a:rPr>
              <a:t>models.LsiModel</a:t>
            </a:r>
            <a:r>
              <a:rPr lang="en-US" dirty="0" smtClean="0">
                <a:latin typeface="Courier New"/>
              </a:rPr>
              <a:t>(</a:t>
            </a:r>
            <a:r>
              <a:rPr lang="en-US" dirty="0" err="1" smtClean="0">
                <a:latin typeface="Courier New"/>
              </a:rPr>
              <a:t>corpus_tfidf</a:t>
            </a:r>
            <a:r>
              <a:rPr lang="en-US" dirty="0" smtClean="0">
                <a:latin typeface="Courier New"/>
              </a:rPr>
              <a:t>[bows], \ </a:t>
            </a:r>
          </a:p>
          <a:p>
            <a:r>
              <a:rPr lang="en-US" dirty="0">
                <a:latin typeface="Courier New"/>
              </a:rPr>
              <a:t> </a:t>
            </a:r>
            <a:r>
              <a:rPr lang="en-US" dirty="0" smtClean="0">
                <a:latin typeface="Courier New"/>
              </a:rPr>
              <a:t>          </a:t>
            </a:r>
            <a:r>
              <a:rPr lang="en-US" dirty="0" smtClean="0">
                <a:latin typeface="Courier New"/>
              </a:rPr>
              <a:t>id2word=dictionary, </a:t>
            </a:r>
            <a:r>
              <a:rPr lang="en-US" dirty="0" err="1" smtClean="0">
                <a:latin typeface="Courier New"/>
              </a:rPr>
              <a:t>num_topics</a:t>
            </a:r>
            <a:r>
              <a:rPr lang="en-US" dirty="0" smtClean="0">
                <a:latin typeface="Courier New"/>
              </a:rPr>
              <a:t>=</a:t>
            </a:r>
            <a:r>
              <a:rPr lang="en-US" dirty="0" err="1" smtClean="0">
                <a:latin typeface="Courier New"/>
              </a:rPr>
              <a:t>topic_count</a:t>
            </a:r>
            <a:r>
              <a:rPr lang="en-US" dirty="0" smtClean="0">
                <a:latin typeface="Courier New"/>
              </a:rPr>
              <a:t>)</a:t>
            </a:r>
            <a:endParaRPr lang="en-US" dirty="0" smtClean="0">
              <a:latin typeface="Courier New"/>
            </a:endParaRPr>
          </a:p>
          <a:p>
            <a:endParaRPr lang="en-US" dirty="0">
              <a:latin typeface="Courier New"/>
            </a:endParaRPr>
          </a:p>
          <a:p>
            <a:r>
              <a:rPr lang="en-US" dirty="0" err="1" smtClean="0">
                <a:latin typeface="Courier New"/>
              </a:rPr>
              <a:t>corpus_bows</a:t>
            </a:r>
            <a:r>
              <a:rPr lang="en-US" dirty="0" smtClean="0">
                <a:latin typeface="Courier New"/>
              </a:rPr>
              <a:t> = </a:t>
            </a:r>
            <a:r>
              <a:rPr lang="en-US" dirty="0" err="1" smtClean="0">
                <a:latin typeface="Courier New"/>
              </a:rPr>
              <a:t>getBows</a:t>
            </a:r>
            <a:r>
              <a:rPr lang="en-US" dirty="0" smtClean="0">
                <a:latin typeface="Courier New"/>
              </a:rPr>
              <a:t>(“./data/</a:t>
            </a:r>
            <a:r>
              <a:rPr lang="en-US" dirty="0" err="1" smtClean="0">
                <a:latin typeface="Courier New"/>
              </a:rPr>
              <a:t>Train_IT.csv</a:t>
            </a:r>
            <a:r>
              <a:rPr lang="en-US" dirty="0" smtClean="0">
                <a:latin typeface="Courier New"/>
              </a:rPr>
              <a:t>”, dictionary)</a:t>
            </a:r>
          </a:p>
          <a:p>
            <a:r>
              <a:rPr lang="en-US" dirty="0" err="1">
                <a:latin typeface="Courier New"/>
              </a:rPr>
              <a:t>t</a:t>
            </a:r>
            <a:r>
              <a:rPr lang="en-US" dirty="0" err="1" smtClean="0">
                <a:latin typeface="Courier New"/>
              </a:rPr>
              <a:t>fidf_model</a:t>
            </a:r>
            <a:r>
              <a:rPr lang="en-US" dirty="0" smtClean="0">
                <a:latin typeface="Courier New"/>
              </a:rPr>
              <a:t> = </a:t>
            </a:r>
            <a:r>
              <a:rPr lang="en-US" dirty="0" err="1" smtClean="0">
                <a:latin typeface="Courier New"/>
              </a:rPr>
              <a:t>getTfidfModel</a:t>
            </a:r>
            <a:r>
              <a:rPr lang="en-US" dirty="0" smtClean="0">
                <a:latin typeface="Courier New"/>
              </a:rPr>
              <a:t>(</a:t>
            </a:r>
            <a:r>
              <a:rPr lang="en-US" dirty="0" err="1" smtClean="0">
                <a:latin typeface="Courier New"/>
              </a:rPr>
              <a:t>corpus_bows</a:t>
            </a:r>
            <a:r>
              <a:rPr lang="en-US" dirty="0" smtClean="0">
                <a:latin typeface="Courier New"/>
              </a:rPr>
              <a:t>)</a:t>
            </a:r>
          </a:p>
          <a:p>
            <a:r>
              <a:rPr lang="en-US" dirty="0" err="1" smtClean="0">
                <a:latin typeface="Courier New"/>
              </a:rPr>
              <a:t>corpus_lsi</a:t>
            </a:r>
            <a:r>
              <a:rPr lang="en-US" dirty="0" smtClean="0">
                <a:latin typeface="Courier New"/>
              </a:rPr>
              <a:t> = </a:t>
            </a:r>
            <a:r>
              <a:rPr lang="en-US" dirty="0" err="1" smtClean="0">
                <a:latin typeface="Courier New"/>
              </a:rPr>
              <a:t>getLSIModel</a:t>
            </a:r>
            <a:r>
              <a:rPr lang="en-US" dirty="0" smtClean="0">
                <a:latin typeface="Courier New"/>
              </a:rPr>
              <a:t>(</a:t>
            </a:r>
            <a:r>
              <a:rPr lang="en-US" dirty="0" err="1" smtClean="0">
                <a:latin typeface="Courier New"/>
              </a:rPr>
              <a:t>corpus_bows</a:t>
            </a:r>
            <a:r>
              <a:rPr lang="en-US" dirty="0" smtClean="0">
                <a:latin typeface="Courier New"/>
              </a:rPr>
              <a:t>, \</a:t>
            </a:r>
          </a:p>
          <a:p>
            <a:r>
              <a:rPr lang="en-US" dirty="0">
                <a:latin typeface="Courier New"/>
              </a:rPr>
              <a:t> </a:t>
            </a:r>
            <a:r>
              <a:rPr lang="en-US" dirty="0" smtClean="0">
                <a:latin typeface="Courier New"/>
              </a:rPr>
              <a:t>                           </a:t>
            </a:r>
            <a:r>
              <a:rPr lang="en-US" dirty="0" err="1" smtClean="0">
                <a:latin typeface="Courier New"/>
              </a:rPr>
              <a:t>tfidf_model</a:t>
            </a:r>
            <a:r>
              <a:rPr lang="en-US" dirty="0" smtClean="0">
                <a:latin typeface="Courier New"/>
              </a:rPr>
              <a:t>, dictionary, 200)</a:t>
            </a:r>
          </a:p>
          <a:p>
            <a:endParaRPr lang="en-US" dirty="0">
              <a:latin typeface="Courier New"/>
            </a:endParaRPr>
          </a:p>
        </p:txBody>
      </p:sp>
    </p:spTree>
    <p:extLst>
      <p:ext uri="{BB962C8B-B14F-4D97-AF65-F5344CB8AC3E}">
        <p14:creationId xmlns:p14="http://schemas.microsoft.com/office/powerpoint/2010/main" val="15708095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an LSI Topic Looks Like</a:t>
            </a:r>
            <a:endParaRPr lang="en-US" dirty="0"/>
          </a:p>
        </p:txBody>
      </p:sp>
      <p:sp>
        <p:nvSpPr>
          <p:cNvPr id="4" name="TextBox 3"/>
          <p:cNvSpPr txBox="1"/>
          <p:nvPr/>
        </p:nvSpPr>
        <p:spPr>
          <a:xfrm>
            <a:off x="778730" y="2951601"/>
            <a:ext cx="7249288" cy="3139321"/>
          </a:xfrm>
          <a:prstGeom prst="rect">
            <a:avLst/>
          </a:prstGeom>
          <a:noFill/>
        </p:spPr>
        <p:txBody>
          <a:bodyPr wrap="none" rtlCol="0">
            <a:spAutoFit/>
          </a:bodyPr>
          <a:lstStyle/>
          <a:p>
            <a:r>
              <a:rPr lang="tr-TR" dirty="0" err="1" smtClean="0">
                <a:latin typeface="Courier New"/>
              </a:rPr>
              <a:t>Topic</a:t>
            </a:r>
            <a:r>
              <a:rPr lang="tr-TR" dirty="0" smtClean="0">
                <a:latin typeface="Courier New"/>
              </a:rPr>
              <a:t> 0 is: [(0.22658075980725881,  'net'),</a:t>
            </a:r>
          </a:p>
          <a:p>
            <a:r>
              <a:rPr lang="tr-TR" dirty="0">
                <a:latin typeface="Courier New"/>
              </a:rPr>
              <a:t> </a:t>
            </a:r>
            <a:r>
              <a:rPr lang="tr-TR" dirty="0" smtClean="0">
                <a:latin typeface="Courier New"/>
              </a:rPr>
              <a:t>            (0.14218184673368597,  '</a:t>
            </a:r>
            <a:r>
              <a:rPr lang="tr-TR" dirty="0" err="1" smtClean="0">
                <a:latin typeface="Courier New"/>
              </a:rPr>
              <a:t>developer</a:t>
            </a:r>
            <a:r>
              <a:rPr lang="tr-TR" dirty="0" smtClean="0">
                <a:latin typeface="Courier New"/>
              </a:rPr>
              <a:t>'), </a:t>
            </a:r>
          </a:p>
          <a:p>
            <a:r>
              <a:rPr lang="tr-TR" dirty="0">
                <a:latin typeface="Courier New"/>
              </a:rPr>
              <a:t> </a:t>
            </a:r>
            <a:r>
              <a:rPr lang="tr-TR" dirty="0" smtClean="0">
                <a:latin typeface="Courier New"/>
              </a:rPr>
              <a:t>            (0.1223306965157543,   '</a:t>
            </a:r>
            <a:r>
              <a:rPr lang="tr-TR" dirty="0" err="1" smtClean="0">
                <a:latin typeface="Courier New"/>
              </a:rPr>
              <a:t>asp</a:t>
            </a:r>
            <a:r>
              <a:rPr lang="tr-TR" dirty="0" smtClean="0">
                <a:latin typeface="Courier New"/>
              </a:rPr>
              <a:t>'), </a:t>
            </a:r>
          </a:p>
          <a:p>
            <a:r>
              <a:rPr lang="tr-TR" dirty="0">
                <a:latin typeface="Courier New"/>
              </a:rPr>
              <a:t> </a:t>
            </a:r>
            <a:r>
              <a:rPr lang="tr-TR" dirty="0" smtClean="0">
                <a:latin typeface="Courier New"/>
              </a:rPr>
              <a:t>            (0.11933616192619613,  'software'), </a:t>
            </a:r>
          </a:p>
          <a:p>
            <a:r>
              <a:rPr lang="tr-TR" dirty="0">
                <a:latin typeface="Courier New"/>
              </a:rPr>
              <a:t> </a:t>
            </a:r>
            <a:r>
              <a:rPr lang="tr-TR" dirty="0" smtClean="0">
                <a:latin typeface="Courier New"/>
              </a:rPr>
              <a:t>            (0.1127069193752397,   'web'), </a:t>
            </a:r>
          </a:p>
          <a:p>
            <a:r>
              <a:rPr lang="tr-TR" dirty="0">
                <a:latin typeface="Courier New"/>
              </a:rPr>
              <a:t> </a:t>
            </a:r>
            <a:r>
              <a:rPr lang="tr-TR" dirty="0" smtClean="0">
                <a:latin typeface="Courier New"/>
              </a:rPr>
              <a:t>            (0.10985619748257568,  '</a:t>
            </a:r>
            <a:r>
              <a:rPr lang="tr-TR" dirty="0" err="1" smtClean="0">
                <a:latin typeface="Courier New"/>
              </a:rPr>
              <a:t>sql</a:t>
            </a:r>
            <a:r>
              <a:rPr lang="tr-TR" dirty="0" smtClean="0">
                <a:latin typeface="Courier New"/>
              </a:rPr>
              <a:t>'), </a:t>
            </a:r>
          </a:p>
          <a:p>
            <a:r>
              <a:rPr lang="tr-TR" dirty="0">
                <a:latin typeface="Courier New"/>
              </a:rPr>
              <a:t> </a:t>
            </a:r>
            <a:r>
              <a:rPr lang="tr-TR" dirty="0" smtClean="0">
                <a:latin typeface="Courier New"/>
              </a:rPr>
              <a:t>            (0.098785093501989552, '</a:t>
            </a:r>
            <a:r>
              <a:rPr lang="tr-TR" dirty="0" err="1" smtClean="0">
                <a:latin typeface="Courier New"/>
              </a:rPr>
              <a:t>support</a:t>
            </a:r>
            <a:r>
              <a:rPr lang="tr-TR" dirty="0" smtClean="0">
                <a:latin typeface="Courier New"/>
              </a:rPr>
              <a:t>'), </a:t>
            </a:r>
          </a:p>
          <a:p>
            <a:r>
              <a:rPr lang="tr-TR" dirty="0">
                <a:latin typeface="Courier New"/>
              </a:rPr>
              <a:t> </a:t>
            </a:r>
            <a:r>
              <a:rPr lang="tr-TR" dirty="0" smtClean="0">
                <a:latin typeface="Courier New"/>
              </a:rPr>
              <a:t>            (0.095997020915663339, 'server'), </a:t>
            </a:r>
          </a:p>
          <a:p>
            <a:r>
              <a:rPr lang="tr-TR" dirty="0">
                <a:latin typeface="Courier New"/>
              </a:rPr>
              <a:t> </a:t>
            </a:r>
            <a:r>
              <a:rPr lang="tr-TR" dirty="0" smtClean="0">
                <a:latin typeface="Courier New"/>
              </a:rPr>
              <a:t>            (0.093096872247903806, '</a:t>
            </a:r>
            <a:r>
              <a:rPr lang="tr-TR" dirty="0" err="1" smtClean="0">
                <a:latin typeface="Courier New"/>
              </a:rPr>
              <a:t>development</a:t>
            </a:r>
            <a:r>
              <a:rPr lang="tr-TR" dirty="0" smtClean="0">
                <a:latin typeface="Courier New"/>
              </a:rPr>
              <a:t>'), </a:t>
            </a:r>
          </a:p>
          <a:p>
            <a:r>
              <a:rPr lang="tr-TR" dirty="0">
                <a:latin typeface="Courier New"/>
              </a:rPr>
              <a:t> </a:t>
            </a:r>
            <a:r>
              <a:rPr lang="tr-TR" dirty="0" smtClean="0">
                <a:latin typeface="Courier New"/>
              </a:rPr>
              <a:t>            (0.088535058440318379, '</a:t>
            </a:r>
            <a:r>
              <a:rPr lang="tr-TR" dirty="0" err="1" smtClean="0">
                <a:latin typeface="Courier New"/>
              </a:rPr>
              <a:t>project</a:t>
            </a:r>
            <a:r>
              <a:rPr lang="tr-TR" dirty="0" smtClean="0">
                <a:latin typeface="Courier New"/>
              </a:rPr>
              <a:t>')]</a:t>
            </a:r>
          </a:p>
          <a:p>
            <a:endParaRPr lang="en-US" dirty="0" smtClean="0">
              <a:latin typeface="Courier New"/>
            </a:endParaRPr>
          </a:p>
        </p:txBody>
      </p:sp>
    </p:spTree>
    <p:extLst>
      <p:ext uri="{BB962C8B-B14F-4D97-AF65-F5344CB8AC3E}">
        <p14:creationId xmlns:p14="http://schemas.microsoft.com/office/powerpoint/2010/main" val="29650799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Find the Topics in a Document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8240841"/>
              </p:ext>
            </p:extLst>
          </p:nvPr>
        </p:nvGraphicFramePr>
        <p:xfrm>
          <a:off x="719896" y="4270977"/>
          <a:ext cx="2579425" cy="1854200"/>
        </p:xfrm>
        <a:graphic>
          <a:graphicData uri="http://schemas.openxmlformats.org/drawingml/2006/table">
            <a:tbl>
              <a:tblPr firstRow="1" bandRow="1">
                <a:tableStyleId>{5940675A-B579-460E-94D1-54222C63F5DA}</a:tableStyleId>
              </a:tblPr>
              <a:tblGrid>
                <a:gridCol w="515885"/>
                <a:gridCol w="515885"/>
                <a:gridCol w="515885"/>
                <a:gridCol w="515885"/>
                <a:gridCol w="515885"/>
              </a:tblGrid>
              <a:tr h="370840">
                <a:tc>
                  <a:txBody>
                    <a:bodyPr/>
                    <a:lstStyle/>
                    <a:p>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a:t>
                      </a:r>
                      <a:endParaRPr lang="en-US" dirty="0"/>
                    </a:p>
                  </a:txBody>
                  <a:tcPr/>
                </a:tc>
                <a:tc>
                  <a:txBody>
                    <a:bodyPr/>
                    <a:lstStyle/>
                    <a:p>
                      <a:r>
                        <a:rPr lang="en-US" dirty="0" err="1" smtClean="0"/>
                        <a:t>Tp</a:t>
                      </a:r>
                      <a:endParaRPr lang="en-US" dirty="0"/>
                    </a:p>
                  </a:txBody>
                  <a:tcPr/>
                </a:tc>
              </a:tr>
              <a:tr h="370840">
                <a:tc>
                  <a:txBody>
                    <a:bodyPr/>
                    <a:lstStyle/>
                    <a:p>
                      <a:r>
                        <a:rPr lang="en-US" dirty="0" smtClean="0"/>
                        <a:t>W1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W2</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err="1" smtClean="0"/>
                        <a:t>Wq</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19564596"/>
              </p:ext>
            </p:extLst>
          </p:nvPr>
        </p:nvGraphicFramePr>
        <p:xfrm>
          <a:off x="318290" y="2776193"/>
          <a:ext cx="3263316" cy="1010920"/>
        </p:xfrm>
        <a:graphic>
          <a:graphicData uri="http://schemas.openxmlformats.org/drawingml/2006/table">
            <a:tbl>
              <a:tblPr firstRow="1" bandRow="1">
                <a:tableStyleId>{1FECB4D8-DB02-4DC6-A0A2-4F2EBAE1DC90}</a:tableStyleId>
              </a:tblPr>
              <a:tblGrid>
                <a:gridCol w="605657"/>
                <a:gridCol w="1952069"/>
                <a:gridCol w="705590"/>
              </a:tblGrid>
              <a:tr h="370840">
                <a:tc>
                  <a:txBody>
                    <a:bodyPr/>
                    <a:lstStyle/>
                    <a:p>
                      <a:r>
                        <a:rPr lang="en-US" dirty="0" smtClean="0"/>
                        <a:t>Id</a:t>
                      </a:r>
                      <a:endParaRPr lang="en-US" dirty="0"/>
                    </a:p>
                  </a:txBody>
                  <a:tcPr/>
                </a:tc>
                <a:tc>
                  <a:txBody>
                    <a:bodyPr/>
                    <a:lstStyle/>
                    <a:p>
                      <a:r>
                        <a:rPr lang="en-US" dirty="0" smtClean="0"/>
                        <a:t>Job</a:t>
                      </a:r>
                      <a:r>
                        <a:rPr lang="en-US" baseline="0" dirty="0" smtClean="0"/>
                        <a:t> description</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WEB Developer </a:t>
                      </a:r>
                      <a:r>
                        <a:rPr lang="en-US" baseline="0" dirty="0" smtClean="0"/>
                        <a:t>…</a:t>
                      </a:r>
                      <a:endParaRPr lang="en-US" dirty="0" smtClean="0"/>
                    </a:p>
                  </a:txBody>
                  <a:tcPr/>
                </a:tc>
                <a:tc>
                  <a:txBody>
                    <a:bodyPr/>
                    <a:lstStyle/>
                    <a:p>
                      <a:r>
                        <a:rPr lang="en-US" dirty="0" smtClean="0"/>
                        <a:t>…</a:t>
                      </a:r>
                    </a:p>
                  </a:txBody>
                  <a:tcPr/>
                </a:tc>
              </a:tr>
            </a:tbl>
          </a:graphicData>
        </a:graphic>
      </p:graphicFrame>
      <p:sp>
        <p:nvSpPr>
          <p:cNvPr id="7" name="Rectangle 6"/>
          <p:cNvSpPr/>
          <p:nvPr/>
        </p:nvSpPr>
        <p:spPr>
          <a:xfrm>
            <a:off x="889096" y="2673262"/>
            <a:ext cx="1775855" cy="12622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Process 7"/>
          <p:cNvSpPr/>
          <p:nvPr/>
        </p:nvSpPr>
        <p:spPr>
          <a:xfrm>
            <a:off x="4274653" y="2776193"/>
            <a:ext cx="1359306" cy="3348984"/>
          </a:xfrm>
          <a:prstGeom prst="flowChartProcess">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Get LSI Topics</a:t>
            </a:r>
          </a:p>
          <a:p>
            <a:pPr algn="ctr"/>
            <a:r>
              <a:rPr lang="en-US" sz="2400" dirty="0" smtClean="0">
                <a:solidFill>
                  <a:srgbClr val="000000"/>
                </a:solidFill>
              </a:rPr>
              <a:t>(</a:t>
            </a:r>
            <a:r>
              <a:rPr lang="en-US" sz="2400" dirty="0" err="1" smtClean="0">
                <a:solidFill>
                  <a:srgbClr val="000000"/>
                </a:solidFill>
              </a:rPr>
              <a:t>Gensim</a:t>
            </a:r>
            <a:r>
              <a:rPr lang="en-US" sz="2400" dirty="0" smtClean="0">
                <a:solidFill>
                  <a:srgbClr val="000000"/>
                </a:solidFill>
              </a:rPr>
              <a:t>)</a:t>
            </a:r>
            <a:endParaRPr lang="en-US" sz="2400" dirty="0">
              <a:solidFill>
                <a:srgbClr val="000000"/>
              </a:solidFill>
            </a:endParaRPr>
          </a:p>
        </p:txBody>
      </p:sp>
      <p:sp>
        <p:nvSpPr>
          <p:cNvPr id="10" name="Right Arrow 9"/>
          <p:cNvSpPr/>
          <p:nvPr/>
        </p:nvSpPr>
        <p:spPr>
          <a:xfrm>
            <a:off x="3599492" y="3017808"/>
            <a:ext cx="588648" cy="483044"/>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ight Arrow 10"/>
          <p:cNvSpPr/>
          <p:nvPr/>
        </p:nvSpPr>
        <p:spPr>
          <a:xfrm>
            <a:off x="3317207" y="4994784"/>
            <a:ext cx="880245" cy="483044"/>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615476014"/>
              </p:ext>
            </p:extLst>
          </p:nvPr>
        </p:nvGraphicFramePr>
        <p:xfrm>
          <a:off x="6363298" y="4029841"/>
          <a:ext cx="2507948" cy="741680"/>
        </p:xfrm>
        <a:graphic>
          <a:graphicData uri="http://schemas.openxmlformats.org/drawingml/2006/table">
            <a:tbl>
              <a:tblPr firstRow="1" bandRow="1">
                <a:tableStyleId>{5940675A-B579-460E-94D1-54222C63F5DA}</a:tableStyleId>
              </a:tblPr>
              <a:tblGrid>
                <a:gridCol w="626987"/>
                <a:gridCol w="626987"/>
                <a:gridCol w="626987"/>
                <a:gridCol w="626987"/>
              </a:tblGrid>
              <a:tr h="37084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a:t>
                      </a:r>
                      <a:endParaRPr lang="en-US" dirty="0"/>
                    </a:p>
                  </a:txBody>
                  <a:tcPr/>
                </a:tc>
                <a:tc>
                  <a:txBody>
                    <a:bodyPr/>
                    <a:lstStyle/>
                    <a:p>
                      <a:r>
                        <a:rPr lang="en-US" dirty="0" err="1" smtClean="0"/>
                        <a:t>Tp</a:t>
                      </a:r>
                      <a:endParaRPr lang="en-US" dirty="0"/>
                    </a:p>
                  </a:txBody>
                  <a:tcPr/>
                </a:tc>
              </a:tr>
              <a:tr h="370840">
                <a:tc>
                  <a:txBody>
                    <a:bodyPr/>
                    <a:lstStyle/>
                    <a:p>
                      <a:r>
                        <a:rPr lang="en-US" dirty="0" smtClean="0"/>
                        <a:t>0.02</a:t>
                      </a:r>
                      <a:endParaRPr lang="en-US" dirty="0"/>
                    </a:p>
                  </a:txBody>
                  <a:tcPr/>
                </a:tc>
                <a:tc>
                  <a:txBody>
                    <a:bodyPr/>
                    <a:lstStyle/>
                    <a:p>
                      <a:r>
                        <a:rPr lang="en-US" dirty="0" smtClean="0"/>
                        <a:t>0.00</a:t>
                      </a:r>
                      <a:endParaRPr lang="en-US" dirty="0"/>
                    </a:p>
                  </a:txBody>
                  <a:tcPr/>
                </a:tc>
                <a:tc>
                  <a:txBody>
                    <a:bodyPr/>
                    <a:lstStyle/>
                    <a:p>
                      <a:r>
                        <a:rPr lang="en-US" dirty="0" smtClean="0"/>
                        <a:t>0.13</a:t>
                      </a:r>
                      <a:endParaRPr lang="en-US" dirty="0"/>
                    </a:p>
                  </a:txBody>
                  <a:tcPr/>
                </a:tc>
                <a:tc>
                  <a:txBody>
                    <a:bodyPr/>
                    <a:lstStyle/>
                    <a:p>
                      <a:r>
                        <a:rPr lang="en-US" dirty="0" smtClean="0"/>
                        <a:t>0.01</a:t>
                      </a:r>
                      <a:endParaRPr lang="en-US" dirty="0"/>
                    </a:p>
                  </a:txBody>
                  <a:tcPr/>
                </a:tc>
              </a:tr>
            </a:tbl>
          </a:graphicData>
        </a:graphic>
      </p:graphicFrame>
      <p:sp>
        <p:nvSpPr>
          <p:cNvPr id="13" name="Right Arrow 12"/>
          <p:cNvSpPr/>
          <p:nvPr/>
        </p:nvSpPr>
        <p:spPr>
          <a:xfrm>
            <a:off x="5701466" y="4118272"/>
            <a:ext cx="588648" cy="483044"/>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1153299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1343</TotalTime>
  <Words>1616</Words>
  <Application>Microsoft Macintosh PowerPoint</Application>
  <PresentationFormat>On-screen Show (4:3)</PresentationFormat>
  <Paragraphs>203</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Using Gensim to do Latent Semantic Indexing of Text</vt:lpstr>
      <vt:lpstr>Text Data is Messy</vt:lpstr>
      <vt:lpstr>Making Messy Text Data Tidy</vt:lpstr>
      <vt:lpstr>Topic Computation</vt:lpstr>
      <vt:lpstr>The Dictionary of Words</vt:lpstr>
      <vt:lpstr>Bag of Words</vt:lpstr>
      <vt:lpstr>Computing the Models</vt:lpstr>
      <vt:lpstr>What an LSI Topic Looks Like</vt:lpstr>
      <vt:lpstr>Find the Topics in a Document</vt:lpstr>
      <vt:lpstr>Finding the Topics in a Document</vt:lpstr>
      <vt:lpstr>Using Topics for ML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Gensim to do Latent Semantic Indexing of Text</dc:title>
  <dc:creator>Marian Nodine</dc:creator>
  <cp:lastModifiedBy>Marian Nodine</cp:lastModifiedBy>
  <cp:revision>23</cp:revision>
  <dcterms:created xsi:type="dcterms:W3CDTF">2013-09-10T19:39:24Z</dcterms:created>
  <dcterms:modified xsi:type="dcterms:W3CDTF">2013-09-11T18:02:45Z</dcterms:modified>
</cp:coreProperties>
</file>