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7" r:id="rId3"/>
    <p:sldId id="265" r:id="rId4"/>
    <p:sldId id="258" r:id="rId5"/>
    <p:sldId id="259" r:id="rId6"/>
    <p:sldId id="261" r:id="rId7"/>
    <p:sldId id="260"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9A3F42-5C33-4657-81EF-09107D90BB64}" v="1480" dt="2020-07-28T15:15:11.6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8" d="100"/>
          <a:sy n="98" d="100"/>
        </p:scale>
        <p:origin x="96"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8T14:42:03.11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8T14:42:03.11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8T14:47:05.799"/>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9387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55738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183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4687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53577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53719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0517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74512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53121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67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38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7/28/2020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2426425741"/>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2" r:id="rId6"/>
    <p:sldLayoutId id="2147483778" r:id="rId7"/>
    <p:sldLayoutId id="2147483779" r:id="rId8"/>
    <p:sldLayoutId id="2147483780" r:id="rId9"/>
    <p:sldLayoutId id="2147483781" r:id="rId10"/>
    <p:sldLayoutId id="2147483783"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1">
            <a:extLst>
              <a:ext uri="{FF2B5EF4-FFF2-40B4-BE49-F238E27FC236}">
                <a16:creationId xmlns:a16="http://schemas.microsoft.com/office/drawing/2014/main" id="{5E0D0E5A-6E97-46A9-AF74-EAEA1E044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9417" y="6756322"/>
            <a:ext cx="5657849" cy="101678"/>
          </a:xfrm>
          <a:custGeom>
            <a:avLst/>
            <a:gdLst>
              <a:gd name="connsiteX0" fmla="*/ 0 w 2374107"/>
              <a:gd name="connsiteY0" fmla="*/ 0 h 45719"/>
              <a:gd name="connsiteX1" fmla="*/ 2374107 w 2374107"/>
              <a:gd name="connsiteY1" fmla="*/ 0 h 45719"/>
              <a:gd name="connsiteX2" fmla="*/ 2374107 w 2374107"/>
              <a:gd name="connsiteY2" fmla="*/ 45719 h 45719"/>
              <a:gd name="connsiteX3" fmla="*/ 0 w 2374107"/>
              <a:gd name="connsiteY3" fmla="*/ 45719 h 45719"/>
              <a:gd name="connsiteX4" fmla="*/ 0 w 2374107"/>
              <a:gd name="connsiteY4" fmla="*/ 0 h 45719"/>
              <a:gd name="connsiteX0" fmla="*/ 0 w 2430067"/>
              <a:gd name="connsiteY0" fmla="*/ 0 h 64769"/>
              <a:gd name="connsiteX1" fmla="*/ 2430067 w 2430067"/>
              <a:gd name="connsiteY1" fmla="*/ 19050 h 64769"/>
              <a:gd name="connsiteX2" fmla="*/ 2430067 w 2430067"/>
              <a:gd name="connsiteY2" fmla="*/ 64769 h 64769"/>
              <a:gd name="connsiteX3" fmla="*/ 55960 w 2430067"/>
              <a:gd name="connsiteY3" fmla="*/ 64769 h 64769"/>
              <a:gd name="connsiteX4" fmla="*/ 0 w 2430067"/>
              <a:gd name="connsiteY4" fmla="*/ 0 h 64769"/>
              <a:gd name="connsiteX0" fmla="*/ 0 w 2431088"/>
              <a:gd name="connsiteY0" fmla="*/ 0 h 94534"/>
              <a:gd name="connsiteX1" fmla="*/ 2431088 w 2431088"/>
              <a:gd name="connsiteY1" fmla="*/ 48815 h 94534"/>
              <a:gd name="connsiteX2" fmla="*/ 2431088 w 2431088"/>
              <a:gd name="connsiteY2" fmla="*/ 94534 h 94534"/>
              <a:gd name="connsiteX3" fmla="*/ 56981 w 2431088"/>
              <a:gd name="connsiteY3" fmla="*/ 94534 h 94534"/>
              <a:gd name="connsiteX4" fmla="*/ 0 w 2431088"/>
              <a:gd name="connsiteY4" fmla="*/ 0 h 94534"/>
              <a:gd name="connsiteX0" fmla="*/ 0 w 2425473"/>
              <a:gd name="connsiteY0" fmla="*/ 0 h 101678"/>
              <a:gd name="connsiteX1" fmla="*/ 2425473 w 2425473"/>
              <a:gd name="connsiteY1" fmla="*/ 55959 h 101678"/>
              <a:gd name="connsiteX2" fmla="*/ 2425473 w 2425473"/>
              <a:gd name="connsiteY2" fmla="*/ 101678 h 101678"/>
              <a:gd name="connsiteX3" fmla="*/ 51366 w 2425473"/>
              <a:gd name="connsiteY3" fmla="*/ 101678 h 101678"/>
              <a:gd name="connsiteX4" fmla="*/ 0 w 2425473"/>
              <a:gd name="connsiteY4" fmla="*/ 0 h 101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473" h="101678">
                <a:moveTo>
                  <a:pt x="0" y="0"/>
                </a:moveTo>
                <a:lnTo>
                  <a:pt x="2425473" y="55959"/>
                </a:lnTo>
                <a:lnTo>
                  <a:pt x="2425473" y="101678"/>
                </a:lnTo>
                <a:lnTo>
                  <a:pt x="51366" y="10167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2">
            <a:extLst>
              <a:ext uri="{FF2B5EF4-FFF2-40B4-BE49-F238E27FC236}">
                <a16:creationId xmlns:a16="http://schemas.microsoft.com/office/drawing/2014/main" id="{E197A7FD-CD8D-4609-AE35-64C89063E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8697" y="6809135"/>
            <a:ext cx="160496" cy="48864"/>
          </a:xfrm>
          <a:custGeom>
            <a:avLst/>
            <a:gdLst>
              <a:gd name="connsiteX0" fmla="*/ 0 w 91440"/>
              <a:gd name="connsiteY0" fmla="*/ 0 h 27432"/>
              <a:gd name="connsiteX1" fmla="*/ 91440 w 91440"/>
              <a:gd name="connsiteY1" fmla="*/ 0 h 27432"/>
              <a:gd name="connsiteX2" fmla="*/ 91440 w 91440"/>
              <a:gd name="connsiteY2" fmla="*/ 27432 h 27432"/>
              <a:gd name="connsiteX3" fmla="*/ 0 w 91440"/>
              <a:gd name="connsiteY3" fmla="*/ 27432 h 27432"/>
              <a:gd name="connsiteX4" fmla="*/ 0 w 91440"/>
              <a:gd name="connsiteY4" fmla="*/ 0 h 27432"/>
              <a:gd name="connsiteX0" fmla="*/ 0 w 128350"/>
              <a:gd name="connsiteY0" fmla="*/ 0 h 36957"/>
              <a:gd name="connsiteX1" fmla="*/ 128350 w 128350"/>
              <a:gd name="connsiteY1" fmla="*/ 9525 h 36957"/>
              <a:gd name="connsiteX2" fmla="*/ 128350 w 128350"/>
              <a:gd name="connsiteY2" fmla="*/ 36957 h 36957"/>
              <a:gd name="connsiteX3" fmla="*/ 36910 w 128350"/>
              <a:gd name="connsiteY3" fmla="*/ 36957 h 36957"/>
              <a:gd name="connsiteX4" fmla="*/ 0 w 128350"/>
              <a:gd name="connsiteY4" fmla="*/ 0 h 36957"/>
              <a:gd name="connsiteX0" fmla="*/ 0 w 128350"/>
              <a:gd name="connsiteY0" fmla="*/ 0 h 36957"/>
              <a:gd name="connsiteX1" fmla="*/ 83106 w 128350"/>
              <a:gd name="connsiteY1" fmla="*/ 11906 h 36957"/>
              <a:gd name="connsiteX2" fmla="*/ 128350 w 128350"/>
              <a:gd name="connsiteY2" fmla="*/ 36957 h 36957"/>
              <a:gd name="connsiteX3" fmla="*/ 36910 w 128350"/>
              <a:gd name="connsiteY3" fmla="*/ 36957 h 36957"/>
              <a:gd name="connsiteX4" fmla="*/ 0 w 128350"/>
              <a:gd name="connsiteY4" fmla="*/ 0 h 36957"/>
              <a:gd name="connsiteX0" fmla="*/ 0 w 162878"/>
              <a:gd name="connsiteY0" fmla="*/ 0 h 44101"/>
              <a:gd name="connsiteX1" fmla="*/ 117634 w 162878"/>
              <a:gd name="connsiteY1" fmla="*/ 19050 h 44101"/>
              <a:gd name="connsiteX2" fmla="*/ 162878 w 162878"/>
              <a:gd name="connsiteY2" fmla="*/ 44101 h 44101"/>
              <a:gd name="connsiteX3" fmla="*/ 71438 w 162878"/>
              <a:gd name="connsiteY3" fmla="*/ 44101 h 44101"/>
              <a:gd name="connsiteX4" fmla="*/ 0 w 162878"/>
              <a:gd name="connsiteY4" fmla="*/ 0 h 44101"/>
              <a:gd name="connsiteX0" fmla="*/ 0 w 160496"/>
              <a:gd name="connsiteY0" fmla="*/ 0 h 48864"/>
              <a:gd name="connsiteX1" fmla="*/ 115252 w 160496"/>
              <a:gd name="connsiteY1" fmla="*/ 23813 h 48864"/>
              <a:gd name="connsiteX2" fmla="*/ 160496 w 160496"/>
              <a:gd name="connsiteY2" fmla="*/ 48864 h 48864"/>
              <a:gd name="connsiteX3" fmla="*/ 69056 w 160496"/>
              <a:gd name="connsiteY3" fmla="*/ 48864 h 48864"/>
              <a:gd name="connsiteX4" fmla="*/ 0 w 160496"/>
              <a:gd name="connsiteY4" fmla="*/ 0 h 48864"/>
              <a:gd name="connsiteX0" fmla="*/ 0 w 160496"/>
              <a:gd name="connsiteY0" fmla="*/ 0 h 48864"/>
              <a:gd name="connsiteX1" fmla="*/ 115252 w 160496"/>
              <a:gd name="connsiteY1" fmla="*/ 23813 h 48864"/>
              <a:gd name="connsiteX2" fmla="*/ 160496 w 160496"/>
              <a:gd name="connsiteY2" fmla="*/ 48864 h 48864"/>
              <a:gd name="connsiteX3" fmla="*/ 61912 w 160496"/>
              <a:gd name="connsiteY3" fmla="*/ 48864 h 48864"/>
              <a:gd name="connsiteX4" fmla="*/ 0 w 160496"/>
              <a:gd name="connsiteY4" fmla="*/ 0 h 48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496" h="48864">
                <a:moveTo>
                  <a:pt x="0" y="0"/>
                </a:moveTo>
                <a:lnTo>
                  <a:pt x="115252" y="23813"/>
                </a:lnTo>
                <a:lnTo>
                  <a:pt x="160496" y="48864"/>
                </a:lnTo>
                <a:lnTo>
                  <a:pt x="61912" y="48864"/>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a:p>
        </p:txBody>
      </p:sp>
      <p:sp>
        <p:nvSpPr>
          <p:cNvPr id="2" name="Title 1"/>
          <p:cNvSpPr>
            <a:spLocks noGrp="1"/>
          </p:cNvSpPr>
          <p:nvPr>
            <p:ph type="ctrTitle"/>
          </p:nvPr>
        </p:nvSpPr>
        <p:spPr>
          <a:xfrm>
            <a:off x="2558716" y="595876"/>
            <a:ext cx="7247096" cy="3258408"/>
          </a:xfrm>
        </p:spPr>
        <p:txBody>
          <a:bodyPr>
            <a:normAutofit/>
          </a:bodyPr>
          <a:lstStyle/>
          <a:p>
            <a:pPr algn="ctr"/>
            <a:r>
              <a:rPr lang="en-US" sz="6000" dirty="0">
                <a:solidFill>
                  <a:srgbClr val="FFFFFF"/>
                </a:solidFill>
              </a:rPr>
              <a:t>COVID-19 Healthcare Capacity in Monterrey, MEX </a:t>
            </a:r>
          </a:p>
        </p:txBody>
      </p:sp>
      <p:sp>
        <p:nvSpPr>
          <p:cNvPr id="3" name="Subtitle 2"/>
          <p:cNvSpPr>
            <a:spLocks noGrp="1"/>
          </p:cNvSpPr>
          <p:nvPr>
            <p:ph type="subTitle" idx="1"/>
          </p:nvPr>
        </p:nvSpPr>
        <p:spPr>
          <a:xfrm>
            <a:off x="2634916" y="4533813"/>
            <a:ext cx="6930189" cy="938463"/>
          </a:xfrm>
        </p:spPr>
        <p:txBody>
          <a:bodyPr>
            <a:normAutofit/>
          </a:bodyPr>
          <a:lstStyle/>
          <a:p>
            <a:pPr algn="ctr">
              <a:lnSpc>
                <a:spcPct val="100000"/>
              </a:lnSpc>
            </a:pPr>
            <a:r>
              <a:rPr lang="en-US" sz="2200" dirty="0">
                <a:solidFill>
                  <a:srgbClr val="FFFFFF"/>
                </a:solidFill>
              </a:rPr>
              <a:t>                                                By </a:t>
            </a:r>
            <a:r>
              <a:rPr lang="en-US" sz="2200" dirty="0" err="1">
                <a:solidFill>
                  <a:srgbClr val="FFFFFF"/>
                </a:solidFill>
              </a:rPr>
              <a:t>Marifer</a:t>
            </a:r>
            <a:r>
              <a:rPr lang="en-US" sz="2200" dirty="0">
                <a:solidFill>
                  <a:srgbClr val="FFFFFF"/>
                </a:solidFill>
              </a:rPr>
              <a:t> </a:t>
            </a:r>
            <a:r>
              <a:rPr lang="en-US" sz="2200" dirty="0" err="1">
                <a:solidFill>
                  <a:srgbClr val="FFFFFF"/>
                </a:solidFill>
              </a:rPr>
              <a:t>Contrera</a:t>
            </a:r>
            <a:endParaRPr lang="en-US" sz="2200" dirty="0">
              <a:solidFill>
                <a:srgbClr val="FFFFFF"/>
              </a:solidFill>
            </a:endParaRPr>
          </a:p>
          <a:p>
            <a:pPr algn="ctr">
              <a:lnSpc>
                <a:spcPct val="100000"/>
              </a:lnSpc>
            </a:pPr>
            <a:r>
              <a:rPr lang="en-US" sz="2200" dirty="0">
                <a:solidFill>
                  <a:srgbClr val="FFFFFF"/>
                </a:solidFill>
              </a:rPr>
              <a:t>                                  28/07/2020</a:t>
            </a:r>
          </a:p>
        </p:txBody>
      </p:sp>
      <p:sp>
        <p:nvSpPr>
          <p:cNvPr id="26" name="Rectangle 6">
            <a:extLst>
              <a:ext uri="{FF2B5EF4-FFF2-40B4-BE49-F238E27FC236}">
                <a16:creationId xmlns:a16="http://schemas.microsoft.com/office/drawing/2014/main" id="{C0B64B74-19BE-47D9-8BB8-7081BF0E0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BC555F-3E94-42F8-AFEF-BBD1F5115CB7}"/>
              </a:ext>
            </a:extLst>
          </p:cNvPr>
          <p:cNvSpPr>
            <a:spLocks noGrp="1"/>
          </p:cNvSpPr>
          <p:nvPr>
            <p:ph type="title"/>
          </p:nvPr>
        </p:nvSpPr>
        <p:spPr>
          <a:xfrm>
            <a:off x="630936" y="640823"/>
            <a:ext cx="3419856" cy="5583148"/>
          </a:xfrm>
        </p:spPr>
        <p:txBody>
          <a:bodyPr anchor="ctr">
            <a:normAutofit/>
          </a:bodyPr>
          <a:lstStyle/>
          <a:p>
            <a:r>
              <a:rPr lang="en-US" sz="3800" b="1" dirty="0">
                <a:latin typeface="Times New Roman"/>
                <a:cs typeface="Times New Roman"/>
              </a:rPr>
              <a:t>DATA COLLECTED FROM WIKIPEDIA</a:t>
            </a:r>
            <a:endParaRPr lang="en-US" sz="3800" dirty="0">
              <a:latin typeface="Times New Roman"/>
              <a:cs typeface="Times New Roman"/>
            </a:endParaRPr>
          </a:p>
        </p:txBody>
      </p:sp>
      <mc:AlternateContent xmlns:mc="http://schemas.openxmlformats.org/markup-compatibility/2006" xmlns:p14="http://schemas.microsoft.com/office/powerpoint/2010/main">
        <mc:Choice Requires="p14">
          <p:contentPart p14:bwMode="auto" r:id="rId2">
            <p14:nvContentPartPr>
              <p14:cNvPr id="19"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9"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20"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0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ED7BB02-72EA-4042-BD62-1EDB3EFAEC0F}"/>
              </a:ext>
            </a:extLst>
          </p:cNvPr>
          <p:cNvSpPr>
            <a:spLocks noGrp="1"/>
          </p:cNvSpPr>
          <p:nvPr>
            <p:ph idx="1"/>
          </p:nvPr>
        </p:nvSpPr>
        <p:spPr>
          <a:xfrm>
            <a:off x="4654296" y="4798577"/>
            <a:ext cx="6894576" cy="1428487"/>
          </a:xfrm>
        </p:spPr>
        <p:txBody>
          <a:bodyPr anchor="t">
            <a:normAutofit/>
          </a:bodyPr>
          <a:lstStyle/>
          <a:p>
            <a:r>
              <a:rPr lang="en-US" sz="2000" dirty="0"/>
              <a:t>The above Data Frame is collected from Wikipedia We only need the Column 1  and 2 </a:t>
            </a:r>
          </a:p>
        </p:txBody>
      </p:sp>
      <p:sp>
        <p:nvSpPr>
          <p:cNvPr id="5" name="TextBox 4">
            <a:extLst>
              <a:ext uri="{FF2B5EF4-FFF2-40B4-BE49-F238E27FC236}">
                <a16:creationId xmlns:a16="http://schemas.microsoft.com/office/drawing/2014/main" id="{079C1152-7D4A-425C-811D-598B723179BB}"/>
              </a:ext>
            </a:extLst>
          </p:cNvPr>
          <p:cNvSpPr txBox="1"/>
          <p:nvPr/>
        </p:nvSpPr>
        <p:spPr>
          <a:xfrm>
            <a:off x="4654296" y="3642859"/>
            <a:ext cx="6894576" cy="263776"/>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1300">
                <a:solidFill>
                  <a:srgbClr val="FFFFFF"/>
                </a:solidFill>
              </a:rPr>
              <a:t>Click to add text</a:t>
            </a:r>
          </a:p>
        </p:txBody>
      </p:sp>
      <p:pic>
        <p:nvPicPr>
          <p:cNvPr id="8" name="Picture 7">
            <a:extLst>
              <a:ext uri="{FF2B5EF4-FFF2-40B4-BE49-F238E27FC236}">
                <a16:creationId xmlns:a16="http://schemas.microsoft.com/office/drawing/2014/main" id="{080E696F-C1DB-426A-A590-FE56D3A7EE6C}"/>
              </a:ext>
            </a:extLst>
          </p:cNvPr>
          <p:cNvPicPr>
            <a:picLocks noChangeAspect="1"/>
          </p:cNvPicPr>
          <p:nvPr/>
        </p:nvPicPr>
        <p:blipFill>
          <a:blip r:embed="rId4"/>
          <a:stretch>
            <a:fillRect/>
          </a:stretch>
        </p:blipFill>
        <p:spPr>
          <a:xfrm>
            <a:off x="4654296" y="1638436"/>
            <a:ext cx="6819900" cy="1647825"/>
          </a:xfrm>
          <a:prstGeom prst="rect">
            <a:avLst/>
          </a:prstGeom>
        </p:spPr>
      </p:pic>
    </p:spTree>
    <p:extLst>
      <p:ext uri="{BB962C8B-B14F-4D97-AF65-F5344CB8AC3E}">
        <p14:creationId xmlns:p14="http://schemas.microsoft.com/office/powerpoint/2010/main" val="322942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BC555F-3E94-42F8-AFEF-BBD1F5115CB7}"/>
              </a:ext>
            </a:extLst>
          </p:cNvPr>
          <p:cNvSpPr>
            <a:spLocks noGrp="1"/>
          </p:cNvSpPr>
          <p:nvPr>
            <p:ph type="title"/>
          </p:nvPr>
        </p:nvSpPr>
        <p:spPr>
          <a:xfrm>
            <a:off x="630936" y="640823"/>
            <a:ext cx="3419856" cy="5583148"/>
          </a:xfrm>
        </p:spPr>
        <p:txBody>
          <a:bodyPr anchor="ctr">
            <a:normAutofit/>
          </a:bodyPr>
          <a:lstStyle/>
          <a:p>
            <a:r>
              <a:rPr lang="en-US" sz="3800" b="1" dirty="0">
                <a:latin typeface="Times New Roman"/>
                <a:cs typeface="Times New Roman"/>
              </a:rPr>
              <a:t>DATA COLLECTED FROM WIKIPEDIA</a:t>
            </a:r>
            <a:endParaRPr lang="en-US" sz="3800" dirty="0">
              <a:latin typeface="Times New Roman"/>
              <a:cs typeface="Times New Roman"/>
            </a:endParaRPr>
          </a:p>
        </p:txBody>
      </p:sp>
      <mc:AlternateContent xmlns:mc="http://schemas.openxmlformats.org/markup-compatibility/2006" xmlns:p14="http://schemas.microsoft.com/office/powerpoint/2010/main">
        <mc:Choice Requires="p14">
          <p:contentPart p14:bwMode="auto" r:id="rId2">
            <p14:nvContentPartPr>
              <p14:cNvPr id="19"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9"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20"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0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ED7BB02-72EA-4042-BD62-1EDB3EFAEC0F}"/>
              </a:ext>
            </a:extLst>
          </p:cNvPr>
          <p:cNvSpPr>
            <a:spLocks noGrp="1"/>
          </p:cNvSpPr>
          <p:nvPr>
            <p:ph idx="1"/>
          </p:nvPr>
        </p:nvSpPr>
        <p:spPr>
          <a:xfrm>
            <a:off x="4693922" y="4795484"/>
            <a:ext cx="6894576" cy="1428487"/>
          </a:xfrm>
        </p:spPr>
        <p:txBody>
          <a:bodyPr anchor="t">
            <a:normAutofit/>
          </a:bodyPr>
          <a:lstStyle/>
          <a:p>
            <a:r>
              <a:rPr lang="en-US" sz="2000" dirty="0"/>
              <a:t>This </a:t>
            </a:r>
            <a:r>
              <a:rPr lang="en-US" sz="2000" dirty="0" err="1"/>
              <a:t>dataFrame</a:t>
            </a:r>
            <a:r>
              <a:rPr lang="en-US" sz="2000" dirty="0"/>
              <a:t> is also </a:t>
            </a:r>
            <a:r>
              <a:rPr lang="en-US" sz="2000" dirty="0" err="1"/>
              <a:t>neeed</a:t>
            </a:r>
            <a:r>
              <a:rPr lang="en-US" sz="2000" dirty="0"/>
              <a:t> it , it was extract from the official page of Mexico </a:t>
            </a:r>
            <a:r>
              <a:rPr lang="en-US" sz="2000" dirty="0" err="1"/>
              <a:t>Gobernment</a:t>
            </a:r>
            <a:r>
              <a:rPr lang="en-US" sz="2000" dirty="0"/>
              <a:t> We add a column with the total cases for each of the cities/ towns( </a:t>
            </a:r>
            <a:r>
              <a:rPr lang="en-US" sz="2000" dirty="0" err="1"/>
              <a:t>municipios</a:t>
            </a:r>
            <a:r>
              <a:rPr lang="en-US" sz="2000" dirty="0"/>
              <a:t>)</a:t>
            </a:r>
          </a:p>
        </p:txBody>
      </p:sp>
      <p:sp>
        <p:nvSpPr>
          <p:cNvPr id="5" name="TextBox 4">
            <a:extLst>
              <a:ext uri="{FF2B5EF4-FFF2-40B4-BE49-F238E27FC236}">
                <a16:creationId xmlns:a16="http://schemas.microsoft.com/office/drawing/2014/main" id="{079C1152-7D4A-425C-811D-598B723179BB}"/>
              </a:ext>
            </a:extLst>
          </p:cNvPr>
          <p:cNvSpPr txBox="1"/>
          <p:nvPr/>
        </p:nvSpPr>
        <p:spPr>
          <a:xfrm>
            <a:off x="4709680" y="3969501"/>
            <a:ext cx="6894576" cy="263776"/>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1300" dirty="0">
                <a:solidFill>
                  <a:srgbClr val="FFFFFF"/>
                </a:solidFill>
              </a:rPr>
              <a:t>Click to add text</a:t>
            </a:r>
          </a:p>
        </p:txBody>
      </p:sp>
      <p:pic>
        <p:nvPicPr>
          <p:cNvPr id="4" name="Picture 3">
            <a:extLst>
              <a:ext uri="{FF2B5EF4-FFF2-40B4-BE49-F238E27FC236}">
                <a16:creationId xmlns:a16="http://schemas.microsoft.com/office/drawing/2014/main" id="{DBB01542-4A6E-4797-AAC7-84937AFA1FE6}"/>
              </a:ext>
            </a:extLst>
          </p:cNvPr>
          <p:cNvPicPr>
            <a:picLocks noChangeAspect="1"/>
          </p:cNvPicPr>
          <p:nvPr/>
        </p:nvPicPr>
        <p:blipFill>
          <a:blip r:embed="rId4"/>
          <a:stretch>
            <a:fillRect/>
          </a:stretch>
        </p:blipFill>
        <p:spPr>
          <a:xfrm>
            <a:off x="4529848" y="1344778"/>
            <a:ext cx="7254240" cy="2546655"/>
          </a:xfrm>
          <a:prstGeom prst="rect">
            <a:avLst/>
          </a:prstGeom>
        </p:spPr>
      </p:pic>
    </p:spTree>
    <p:extLst>
      <p:ext uri="{BB962C8B-B14F-4D97-AF65-F5344CB8AC3E}">
        <p14:creationId xmlns:p14="http://schemas.microsoft.com/office/powerpoint/2010/main" val="1784883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84247B-799B-4713-BE25-4B3AEDC1EF3B}"/>
              </a:ext>
            </a:extLst>
          </p:cNvPr>
          <p:cNvSpPr>
            <a:spLocks noGrp="1"/>
          </p:cNvSpPr>
          <p:nvPr>
            <p:ph type="title"/>
          </p:nvPr>
        </p:nvSpPr>
        <p:spPr>
          <a:xfrm>
            <a:off x="630936" y="640823"/>
            <a:ext cx="3419856" cy="5583148"/>
          </a:xfrm>
        </p:spPr>
        <p:txBody>
          <a:bodyPr anchor="ctr">
            <a:normAutofit/>
          </a:bodyPr>
          <a:lstStyle/>
          <a:p>
            <a:r>
              <a:rPr lang="en-US" sz="6000" dirty="0"/>
              <a:t>Cleaned Data Frame</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16"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0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3E92F7E-9259-494B-A27C-0B7DD8BE640F}"/>
              </a:ext>
            </a:extLst>
          </p:cNvPr>
          <p:cNvSpPr>
            <a:spLocks noGrp="1"/>
          </p:cNvSpPr>
          <p:nvPr>
            <p:ph idx="1"/>
          </p:nvPr>
        </p:nvSpPr>
        <p:spPr>
          <a:xfrm>
            <a:off x="4654296" y="4798577"/>
            <a:ext cx="6894576" cy="1428487"/>
          </a:xfrm>
        </p:spPr>
        <p:txBody>
          <a:bodyPr anchor="t">
            <a:normAutofit/>
          </a:bodyPr>
          <a:lstStyle/>
          <a:p>
            <a:r>
              <a:rPr lang="en-US" sz="2000" dirty="0"/>
              <a:t>We also need to group merge both tables, in the first table we only need the first 2 columns, this table was used to identified only the cities in the state of Nuevo Leon,. We also use  Geocoder to locate each city and the API for foursquare to get nearby hospitals</a:t>
            </a:r>
          </a:p>
        </p:txBody>
      </p:sp>
      <p:sp>
        <p:nvSpPr>
          <p:cNvPr id="5" name="TextBox 4">
            <a:extLst>
              <a:ext uri="{FF2B5EF4-FFF2-40B4-BE49-F238E27FC236}">
                <a16:creationId xmlns:a16="http://schemas.microsoft.com/office/drawing/2014/main" id="{0859DC6B-8F66-4473-A5E4-4863F81F1720}"/>
              </a:ext>
            </a:extLst>
          </p:cNvPr>
          <p:cNvSpPr txBox="1"/>
          <p:nvPr/>
        </p:nvSpPr>
        <p:spPr>
          <a:xfrm>
            <a:off x="4654296" y="3970990"/>
            <a:ext cx="6894576" cy="345809"/>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1300">
                <a:solidFill>
                  <a:srgbClr val="FFFFFF"/>
                </a:solidFill>
              </a:rPr>
              <a:t>Click to add text</a:t>
            </a:r>
          </a:p>
        </p:txBody>
      </p:sp>
      <p:pic>
        <p:nvPicPr>
          <p:cNvPr id="11" name="Picture 10">
            <a:extLst>
              <a:ext uri="{FF2B5EF4-FFF2-40B4-BE49-F238E27FC236}">
                <a16:creationId xmlns:a16="http://schemas.microsoft.com/office/drawing/2014/main" id="{1570A902-96AF-4FAA-9B1B-DFE59279C48F}"/>
              </a:ext>
            </a:extLst>
          </p:cNvPr>
          <p:cNvPicPr>
            <a:picLocks noChangeAspect="1"/>
          </p:cNvPicPr>
          <p:nvPr/>
        </p:nvPicPr>
        <p:blipFill>
          <a:blip r:embed="rId4"/>
          <a:stretch>
            <a:fillRect/>
          </a:stretch>
        </p:blipFill>
        <p:spPr>
          <a:xfrm>
            <a:off x="4998175" y="955222"/>
            <a:ext cx="3467100" cy="2857500"/>
          </a:xfrm>
          <a:prstGeom prst="rect">
            <a:avLst/>
          </a:prstGeom>
        </p:spPr>
      </p:pic>
    </p:spTree>
    <p:extLst>
      <p:ext uri="{BB962C8B-B14F-4D97-AF65-F5344CB8AC3E}">
        <p14:creationId xmlns:p14="http://schemas.microsoft.com/office/powerpoint/2010/main" val="1495797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AF16-1F7D-4EF1-A6F1-0BF013EE1D92}"/>
              </a:ext>
            </a:extLst>
          </p:cNvPr>
          <p:cNvSpPr>
            <a:spLocks noGrp="1"/>
          </p:cNvSpPr>
          <p:nvPr>
            <p:ph type="title"/>
          </p:nvPr>
        </p:nvSpPr>
        <p:spPr/>
        <p:txBody>
          <a:bodyPr>
            <a:normAutofit fontScale="90000"/>
          </a:bodyPr>
          <a:lstStyle/>
          <a:p>
            <a:r>
              <a:rPr lang="en-US" dirty="0"/>
              <a:t>Map of Monterrey and surroundings hospitals. </a:t>
            </a:r>
          </a:p>
        </p:txBody>
      </p:sp>
      <p:sp>
        <p:nvSpPr>
          <p:cNvPr id="7" name="TextBox 6">
            <a:extLst>
              <a:ext uri="{FF2B5EF4-FFF2-40B4-BE49-F238E27FC236}">
                <a16:creationId xmlns:a16="http://schemas.microsoft.com/office/drawing/2014/main" id="{BFEC992C-2F0C-44D0-A6B4-BCDE69E21755}"/>
              </a:ext>
            </a:extLst>
          </p:cNvPr>
          <p:cNvSpPr txBox="1"/>
          <p:nvPr/>
        </p:nvSpPr>
        <p:spPr>
          <a:xfrm rot="-10800000" flipV="1">
            <a:off x="2078967" y="5857609"/>
            <a:ext cx="31601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Neighborhood of Mumbai</a:t>
            </a:r>
          </a:p>
        </p:txBody>
      </p:sp>
      <p:sp>
        <p:nvSpPr>
          <p:cNvPr id="8" name="TextBox 7">
            <a:extLst>
              <a:ext uri="{FF2B5EF4-FFF2-40B4-BE49-F238E27FC236}">
                <a16:creationId xmlns:a16="http://schemas.microsoft.com/office/drawing/2014/main" id="{FD041E56-0A19-4DF5-95FC-8F6B56A6068B}"/>
              </a:ext>
            </a:extLst>
          </p:cNvPr>
          <p:cNvSpPr txBox="1"/>
          <p:nvPr/>
        </p:nvSpPr>
        <p:spPr>
          <a:xfrm rot="-10800000" flipV="1">
            <a:off x="7771502" y="5862022"/>
            <a:ext cx="32320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Electronic city of Bangalore</a:t>
            </a:r>
          </a:p>
        </p:txBody>
      </p:sp>
      <p:pic>
        <p:nvPicPr>
          <p:cNvPr id="11" name="Picture 10">
            <a:extLst>
              <a:ext uri="{FF2B5EF4-FFF2-40B4-BE49-F238E27FC236}">
                <a16:creationId xmlns:a16="http://schemas.microsoft.com/office/drawing/2014/main" id="{7089A859-9B33-4D9A-97AF-DE5EF5D76FEE}"/>
              </a:ext>
            </a:extLst>
          </p:cNvPr>
          <p:cNvPicPr/>
          <p:nvPr/>
        </p:nvPicPr>
        <p:blipFill>
          <a:blip r:embed="rId2"/>
          <a:stretch>
            <a:fillRect/>
          </a:stretch>
        </p:blipFill>
        <p:spPr>
          <a:xfrm>
            <a:off x="669902" y="2042366"/>
            <a:ext cx="6741092" cy="4018799"/>
          </a:xfrm>
          <a:prstGeom prst="rect">
            <a:avLst/>
          </a:prstGeom>
        </p:spPr>
      </p:pic>
    </p:spTree>
    <p:extLst>
      <p:ext uri="{BB962C8B-B14F-4D97-AF65-F5344CB8AC3E}">
        <p14:creationId xmlns:p14="http://schemas.microsoft.com/office/powerpoint/2010/main" val="2260959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2E7F9-FCFD-4688-9140-F2FBA8DF52C3}"/>
              </a:ext>
            </a:extLst>
          </p:cNvPr>
          <p:cNvSpPr>
            <a:spLocks noGrp="1"/>
          </p:cNvSpPr>
          <p:nvPr>
            <p:ph type="title"/>
          </p:nvPr>
        </p:nvSpPr>
        <p:spPr>
          <a:xfrm>
            <a:off x="635000" y="640823"/>
            <a:ext cx="3634319" cy="5554394"/>
          </a:xfrm>
        </p:spPr>
        <p:txBody>
          <a:bodyPr anchor="ctr">
            <a:normAutofit/>
          </a:bodyPr>
          <a:lstStyle/>
          <a:p>
            <a:r>
              <a:rPr lang="en-US" sz="4200" dirty="0"/>
              <a:t>Clusters base on Hospital reach near</a:t>
            </a:r>
          </a:p>
        </p:txBody>
      </p:sp>
      <p:sp>
        <p:nvSpPr>
          <p:cNvPr id="1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5207FF7-6585-45BC-B8E1-797340093CBE}"/>
              </a:ext>
            </a:extLst>
          </p:cNvPr>
          <p:cNvPicPr/>
          <p:nvPr/>
        </p:nvPicPr>
        <p:blipFill>
          <a:blip r:embed="rId2"/>
          <a:stretch>
            <a:fillRect/>
          </a:stretch>
        </p:blipFill>
        <p:spPr>
          <a:xfrm>
            <a:off x="5074184" y="1929384"/>
            <a:ext cx="5943600" cy="3957043"/>
          </a:xfrm>
          <a:prstGeom prst="rect">
            <a:avLst/>
          </a:prstGeom>
        </p:spPr>
      </p:pic>
    </p:spTree>
    <p:extLst>
      <p:ext uri="{BB962C8B-B14F-4D97-AF65-F5344CB8AC3E}">
        <p14:creationId xmlns:p14="http://schemas.microsoft.com/office/powerpoint/2010/main" val="267667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2CEE-3E3F-4752-8DA3-4ACF254491AD}"/>
              </a:ext>
            </a:extLst>
          </p:cNvPr>
          <p:cNvSpPr>
            <a:spLocks noGrp="1"/>
          </p:cNvSpPr>
          <p:nvPr>
            <p:ph type="title"/>
          </p:nvPr>
        </p:nvSpPr>
        <p:spPr/>
        <p:txBody>
          <a:bodyPr>
            <a:normAutofit/>
          </a:bodyPr>
          <a:lstStyle/>
          <a:p>
            <a:r>
              <a:rPr lang="en-US" dirty="0"/>
              <a:t>Clustering Risk by city / K means </a:t>
            </a:r>
          </a:p>
        </p:txBody>
      </p:sp>
      <p:sp>
        <p:nvSpPr>
          <p:cNvPr id="7" name="TextBox 6">
            <a:extLst>
              <a:ext uri="{FF2B5EF4-FFF2-40B4-BE49-F238E27FC236}">
                <a16:creationId xmlns:a16="http://schemas.microsoft.com/office/drawing/2014/main" id="{B70ADC47-A373-455C-8BD2-2B608B70193C}"/>
              </a:ext>
            </a:extLst>
          </p:cNvPr>
          <p:cNvSpPr txBox="1"/>
          <p:nvPr/>
        </p:nvSpPr>
        <p:spPr>
          <a:xfrm rot="-10800000" flipV="1">
            <a:off x="1316967" y="5970752"/>
            <a:ext cx="91411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shows that Electronic city of  Bangalore is similar to some neighborhood of Mumbai which are colored in somewhat light green color</a:t>
            </a:r>
          </a:p>
        </p:txBody>
      </p:sp>
      <p:pic>
        <p:nvPicPr>
          <p:cNvPr id="10" name="Picture 9">
            <a:extLst>
              <a:ext uri="{FF2B5EF4-FFF2-40B4-BE49-F238E27FC236}">
                <a16:creationId xmlns:a16="http://schemas.microsoft.com/office/drawing/2014/main" id="{232E8A96-A4EB-45AF-9B87-96225B10F6C6}"/>
              </a:ext>
            </a:extLst>
          </p:cNvPr>
          <p:cNvPicPr/>
          <p:nvPr/>
        </p:nvPicPr>
        <p:blipFill>
          <a:blip r:embed="rId2">
            <a:extLst>
              <a:ext uri="{28A0092B-C50C-407E-A947-70E740481C1C}">
                <a14:useLocalDpi xmlns:a14="http://schemas.microsoft.com/office/drawing/2010/main" val="0"/>
              </a:ext>
            </a:extLst>
          </a:blip>
          <a:stretch>
            <a:fillRect/>
          </a:stretch>
        </p:blipFill>
        <p:spPr>
          <a:xfrm>
            <a:off x="1238794" y="2441702"/>
            <a:ext cx="3648075" cy="2343150"/>
          </a:xfrm>
          <a:prstGeom prst="rect">
            <a:avLst/>
          </a:prstGeom>
        </p:spPr>
      </p:pic>
      <p:pic>
        <p:nvPicPr>
          <p:cNvPr id="11" name="Picture 10">
            <a:extLst>
              <a:ext uri="{FF2B5EF4-FFF2-40B4-BE49-F238E27FC236}">
                <a16:creationId xmlns:a16="http://schemas.microsoft.com/office/drawing/2014/main" id="{1C14E09E-8A43-46F2-81B2-9A185C197FB9}"/>
              </a:ext>
            </a:extLst>
          </p:cNvPr>
          <p:cNvPicPr/>
          <p:nvPr/>
        </p:nvPicPr>
        <p:blipFill>
          <a:blip r:embed="rId3"/>
          <a:stretch>
            <a:fillRect/>
          </a:stretch>
        </p:blipFill>
        <p:spPr>
          <a:xfrm>
            <a:off x="6676618" y="2550423"/>
            <a:ext cx="3989886" cy="2125708"/>
          </a:xfrm>
          <a:prstGeom prst="rect">
            <a:avLst/>
          </a:prstGeom>
        </p:spPr>
      </p:pic>
    </p:spTree>
    <p:extLst>
      <p:ext uri="{BB962C8B-B14F-4D97-AF65-F5344CB8AC3E}">
        <p14:creationId xmlns:p14="http://schemas.microsoft.com/office/powerpoint/2010/main" val="2438467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31016A-D908-4137-8F52-C9EC20CDD78A}"/>
              </a:ext>
            </a:extLst>
          </p:cNvPr>
          <p:cNvSpPr>
            <a:spLocks noGrp="1"/>
          </p:cNvSpPr>
          <p:nvPr>
            <p:ph type="title"/>
          </p:nvPr>
        </p:nvSpPr>
        <p:spPr>
          <a:xfrm>
            <a:off x="950167" y="730742"/>
            <a:ext cx="3571810" cy="3573516"/>
          </a:xfrm>
        </p:spPr>
        <p:txBody>
          <a:bodyPr vert="horz" lIns="91440" tIns="45720" rIns="91440" bIns="45720" rtlCol="0" anchor="b">
            <a:normAutofit/>
          </a:bodyPr>
          <a:lstStyle/>
          <a:p>
            <a:pPr>
              <a:lnSpc>
                <a:spcPct val="90000"/>
              </a:lnSpc>
            </a:pPr>
            <a:r>
              <a:rPr lang="en-US" sz="3600" dirty="0"/>
              <a:t>Health care </a:t>
            </a:r>
            <a:r>
              <a:rPr lang="en-US" sz="3600" dirty="0" err="1"/>
              <a:t>Systen</a:t>
            </a:r>
            <a:r>
              <a:rPr lang="en-US" sz="3600" dirty="0"/>
              <a:t>. </a:t>
            </a:r>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2891D8"/>
          </a:solidFill>
          <a:ln w="38100" cap="rnd">
            <a:solidFill>
              <a:srgbClr val="2891D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C41E6130-4C41-469F-9754-132A23D06A88}"/>
              </a:ext>
            </a:extLst>
          </p:cNvPr>
          <p:cNvSpPr>
            <a:spLocks noGrp="1"/>
          </p:cNvSpPr>
          <p:nvPr>
            <p:ph idx="1"/>
          </p:nvPr>
        </p:nvSpPr>
        <p:spPr/>
        <p:txBody>
          <a:bodyPr/>
          <a:lstStyle/>
          <a:p>
            <a:endParaRPr lang="en-US" dirty="0"/>
          </a:p>
        </p:txBody>
      </p:sp>
      <p:pic>
        <p:nvPicPr>
          <p:cNvPr id="10" name="Picture 9">
            <a:extLst>
              <a:ext uri="{FF2B5EF4-FFF2-40B4-BE49-F238E27FC236}">
                <a16:creationId xmlns:a16="http://schemas.microsoft.com/office/drawing/2014/main" id="{A374596D-2ACE-4CDA-85D3-F113D0B910B7}"/>
              </a:ext>
            </a:extLst>
          </p:cNvPr>
          <p:cNvPicPr/>
          <p:nvPr/>
        </p:nvPicPr>
        <p:blipFill>
          <a:blip r:embed="rId2"/>
          <a:stretch>
            <a:fillRect/>
          </a:stretch>
        </p:blipFill>
        <p:spPr>
          <a:xfrm>
            <a:off x="4858696" y="2198990"/>
            <a:ext cx="6607071" cy="3695972"/>
          </a:xfrm>
          <a:prstGeom prst="rect">
            <a:avLst/>
          </a:prstGeom>
        </p:spPr>
      </p:pic>
    </p:spTree>
    <p:extLst>
      <p:ext uri="{BB962C8B-B14F-4D97-AF65-F5344CB8AC3E}">
        <p14:creationId xmlns:p14="http://schemas.microsoft.com/office/powerpoint/2010/main" val="2642563739"/>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Sketchy_SerifHand">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18</TotalTime>
  <Words>274</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Modern Love</vt:lpstr>
      <vt:lpstr>The Hand</vt:lpstr>
      <vt:lpstr>Times New Roman</vt:lpstr>
      <vt:lpstr>SketchyVTI</vt:lpstr>
      <vt:lpstr>COVID-19 Healthcare Capacity in Monterrey, MEX </vt:lpstr>
      <vt:lpstr>DATA COLLECTED FROM WIKIPEDIA</vt:lpstr>
      <vt:lpstr>DATA COLLECTED FROM WIKIPEDIA</vt:lpstr>
      <vt:lpstr>Cleaned Data Frame</vt:lpstr>
      <vt:lpstr>Map of Monterrey and surroundings hospitals. </vt:lpstr>
      <vt:lpstr>Clusters base on Hospital reach near</vt:lpstr>
      <vt:lpstr>Clustering Risk by city / K means </vt:lpstr>
      <vt:lpstr>Health care Systen.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Carlos de la Garza</dc:creator>
  <cp:lastModifiedBy>Carlos Enrique de la Garza Vela</cp:lastModifiedBy>
  <cp:revision>327</cp:revision>
  <dcterms:created xsi:type="dcterms:W3CDTF">2020-07-28T14:32:49Z</dcterms:created>
  <dcterms:modified xsi:type="dcterms:W3CDTF">2020-07-28T20:21:42Z</dcterms:modified>
</cp:coreProperties>
</file>