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ey Lindsted" userId="39c9baab32188e35" providerId="LiveId" clId="{F44EBB11-58CA-4584-B3E9-8BD97EEB5205}"/>
    <pc:docChg chg="modSld">
      <pc:chgData name="Casey Lindsted" userId="39c9baab32188e35" providerId="LiveId" clId="{F44EBB11-58CA-4584-B3E9-8BD97EEB5205}" dt="2024-12-13T01:40:47.463" v="65" actId="20577"/>
      <pc:docMkLst>
        <pc:docMk/>
      </pc:docMkLst>
      <pc:sldChg chg="modSp mod">
        <pc:chgData name="Casey Lindsted" userId="39c9baab32188e35" providerId="LiveId" clId="{F44EBB11-58CA-4584-B3E9-8BD97EEB5205}" dt="2024-12-13T01:39:31.284" v="5" actId="20577"/>
        <pc:sldMkLst>
          <pc:docMk/>
          <pc:sldMk cId="2791752389" sldId="261"/>
        </pc:sldMkLst>
        <pc:spChg chg="mod">
          <ac:chgData name="Casey Lindsted" userId="39c9baab32188e35" providerId="LiveId" clId="{F44EBB11-58CA-4584-B3E9-8BD97EEB5205}" dt="2024-12-13T01:39:31.284" v="5" actId="20577"/>
          <ac:spMkLst>
            <pc:docMk/>
            <pc:sldMk cId="2791752389" sldId="261"/>
            <ac:spMk id="3" creationId="{B69DA488-7A9A-C5CB-1872-DA22E201C16C}"/>
          </ac:spMkLst>
        </pc:spChg>
      </pc:sldChg>
      <pc:sldChg chg="modSp mod">
        <pc:chgData name="Casey Lindsted" userId="39c9baab32188e35" providerId="LiveId" clId="{F44EBB11-58CA-4584-B3E9-8BD97EEB5205}" dt="2024-12-13T01:40:47.463" v="65" actId="20577"/>
        <pc:sldMkLst>
          <pc:docMk/>
          <pc:sldMk cId="379934874" sldId="264"/>
        </pc:sldMkLst>
        <pc:spChg chg="mod">
          <ac:chgData name="Casey Lindsted" userId="39c9baab32188e35" providerId="LiveId" clId="{F44EBB11-58CA-4584-B3E9-8BD97EEB5205}" dt="2024-12-13T01:40:11.712" v="38" actId="20577"/>
          <ac:spMkLst>
            <pc:docMk/>
            <pc:sldMk cId="379934874" sldId="264"/>
            <ac:spMk id="2" creationId="{C80CA641-EEFD-8D05-A1DB-B4AB1783C800}"/>
          </ac:spMkLst>
        </pc:spChg>
        <pc:spChg chg="mod">
          <ac:chgData name="Casey Lindsted" userId="39c9baab32188e35" providerId="LiveId" clId="{F44EBB11-58CA-4584-B3E9-8BD97EEB5205}" dt="2024-12-13T01:40:47.463" v="65" actId="20577"/>
          <ac:spMkLst>
            <pc:docMk/>
            <pc:sldMk cId="379934874" sldId="264"/>
            <ac:spMk id="3" creationId="{DE235494-D1B6-522F-A0D1-E163DFD03C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0DF99-4F09-4854-A885-DD6CAA3DCCC2}"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AC2B0-DBE2-48B7-8FFE-0B20D84C5297}" type="slidenum">
              <a:rPr lang="en-US" smtClean="0"/>
              <a:t>‹#›</a:t>
            </a:fld>
            <a:endParaRPr lang="en-US"/>
          </a:p>
        </p:txBody>
      </p:sp>
    </p:spTree>
    <p:extLst>
      <p:ext uri="{BB962C8B-B14F-4D97-AF65-F5344CB8AC3E}">
        <p14:creationId xmlns:p14="http://schemas.microsoft.com/office/powerpoint/2010/main" val="1010214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6AC2B0-DBE2-48B7-8FFE-0B20D84C5297}" type="slidenum">
              <a:rPr lang="en-US" smtClean="0"/>
              <a:t>7</a:t>
            </a:fld>
            <a:endParaRPr lang="en-US"/>
          </a:p>
        </p:txBody>
      </p:sp>
    </p:spTree>
    <p:extLst>
      <p:ext uri="{BB962C8B-B14F-4D97-AF65-F5344CB8AC3E}">
        <p14:creationId xmlns:p14="http://schemas.microsoft.com/office/powerpoint/2010/main" val="1223559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6AC2B0-DBE2-48B7-8FFE-0B20D84C5297}" type="slidenum">
              <a:rPr lang="en-US" smtClean="0"/>
              <a:t>8</a:t>
            </a:fld>
            <a:endParaRPr lang="en-US"/>
          </a:p>
        </p:txBody>
      </p:sp>
    </p:spTree>
    <p:extLst>
      <p:ext uri="{BB962C8B-B14F-4D97-AF65-F5344CB8AC3E}">
        <p14:creationId xmlns:p14="http://schemas.microsoft.com/office/powerpoint/2010/main" val="87916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6AC2B0-DBE2-48B7-8FFE-0B20D84C5297}" type="slidenum">
              <a:rPr lang="en-US" smtClean="0"/>
              <a:t>9</a:t>
            </a:fld>
            <a:endParaRPr lang="en-US"/>
          </a:p>
        </p:txBody>
      </p:sp>
    </p:spTree>
    <p:extLst>
      <p:ext uri="{BB962C8B-B14F-4D97-AF65-F5344CB8AC3E}">
        <p14:creationId xmlns:p14="http://schemas.microsoft.com/office/powerpoint/2010/main" val="24076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3268-4593-D617-B179-444E902E3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A79E59-C7C4-E742-A34E-A545642640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FBE081-88EB-7447-DC5E-273FBA3C9C26}"/>
              </a:ext>
            </a:extLst>
          </p:cNvPr>
          <p:cNvSpPr>
            <a:spLocks noGrp="1"/>
          </p:cNvSpPr>
          <p:nvPr>
            <p:ph type="dt" sz="half" idx="10"/>
          </p:nvPr>
        </p:nvSpPr>
        <p:spPr/>
        <p:txBody>
          <a:bodyPr/>
          <a:lstStyle/>
          <a:p>
            <a:fld id="{3427F551-8F8E-4A59-B701-CAB5251C3FDC}" type="datetimeFigureOut">
              <a:rPr lang="en-US" smtClean="0"/>
              <a:t>12/12/2024</a:t>
            </a:fld>
            <a:endParaRPr lang="en-US"/>
          </a:p>
        </p:txBody>
      </p:sp>
      <p:sp>
        <p:nvSpPr>
          <p:cNvPr id="5" name="Footer Placeholder 4">
            <a:extLst>
              <a:ext uri="{FF2B5EF4-FFF2-40B4-BE49-F238E27FC236}">
                <a16:creationId xmlns:a16="http://schemas.microsoft.com/office/drawing/2014/main" id="{EC5AC0B3-3221-7707-B37D-FDF1D3C72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D9423-F86E-F20E-A8B9-E74F2B99B35E}"/>
              </a:ext>
            </a:extLst>
          </p:cNvPr>
          <p:cNvSpPr>
            <a:spLocks noGrp="1"/>
          </p:cNvSpPr>
          <p:nvPr>
            <p:ph type="sldNum" sz="quarter" idx="12"/>
          </p:nvPr>
        </p:nvSpPr>
        <p:spPr/>
        <p:txBody>
          <a:bodyPr/>
          <a:lstStyle/>
          <a:p>
            <a:fld id="{C1347E2E-AFF9-4945-BC9E-C36DB3B62F6D}" type="slidenum">
              <a:rPr lang="en-US" smtClean="0"/>
              <a:t>‹#›</a:t>
            </a:fld>
            <a:endParaRPr lang="en-US"/>
          </a:p>
        </p:txBody>
      </p:sp>
    </p:spTree>
    <p:extLst>
      <p:ext uri="{BB962C8B-B14F-4D97-AF65-F5344CB8AC3E}">
        <p14:creationId xmlns:p14="http://schemas.microsoft.com/office/powerpoint/2010/main" val="39437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2565-CAF5-03D7-E87F-9112BC5814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8C5DD6-7C1B-3E6A-EABE-A06727951C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D312D-6C6C-5067-D305-926A273D2432}"/>
              </a:ext>
            </a:extLst>
          </p:cNvPr>
          <p:cNvSpPr>
            <a:spLocks noGrp="1"/>
          </p:cNvSpPr>
          <p:nvPr>
            <p:ph type="dt" sz="half" idx="10"/>
          </p:nvPr>
        </p:nvSpPr>
        <p:spPr/>
        <p:txBody>
          <a:bodyPr/>
          <a:lstStyle/>
          <a:p>
            <a:fld id="{3427F551-8F8E-4A59-B701-CAB5251C3FDC}" type="datetimeFigureOut">
              <a:rPr lang="en-US" smtClean="0"/>
              <a:t>12/12/2024</a:t>
            </a:fld>
            <a:endParaRPr lang="en-US"/>
          </a:p>
        </p:txBody>
      </p:sp>
      <p:sp>
        <p:nvSpPr>
          <p:cNvPr id="5" name="Footer Placeholder 4">
            <a:extLst>
              <a:ext uri="{FF2B5EF4-FFF2-40B4-BE49-F238E27FC236}">
                <a16:creationId xmlns:a16="http://schemas.microsoft.com/office/drawing/2014/main" id="{29C93E20-3EFF-06B2-28AF-759D0E607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28C80-E85D-0705-0ED4-DFC54FE6A72E}"/>
              </a:ext>
            </a:extLst>
          </p:cNvPr>
          <p:cNvSpPr>
            <a:spLocks noGrp="1"/>
          </p:cNvSpPr>
          <p:nvPr>
            <p:ph type="sldNum" sz="quarter" idx="12"/>
          </p:nvPr>
        </p:nvSpPr>
        <p:spPr/>
        <p:txBody>
          <a:bodyPr/>
          <a:lstStyle/>
          <a:p>
            <a:fld id="{C1347E2E-AFF9-4945-BC9E-C36DB3B62F6D}" type="slidenum">
              <a:rPr lang="en-US" smtClean="0"/>
              <a:t>‹#›</a:t>
            </a:fld>
            <a:endParaRPr lang="en-US"/>
          </a:p>
        </p:txBody>
      </p:sp>
    </p:spTree>
    <p:extLst>
      <p:ext uri="{BB962C8B-B14F-4D97-AF65-F5344CB8AC3E}">
        <p14:creationId xmlns:p14="http://schemas.microsoft.com/office/powerpoint/2010/main" val="370162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9C208-5511-6DA2-F1E6-8978B098A3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BEA420-7209-8B42-A257-1BE922A760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5E329-C579-4164-04CF-86E0D93C04C7}"/>
              </a:ext>
            </a:extLst>
          </p:cNvPr>
          <p:cNvSpPr>
            <a:spLocks noGrp="1"/>
          </p:cNvSpPr>
          <p:nvPr>
            <p:ph type="dt" sz="half" idx="10"/>
          </p:nvPr>
        </p:nvSpPr>
        <p:spPr/>
        <p:txBody>
          <a:bodyPr/>
          <a:lstStyle/>
          <a:p>
            <a:fld id="{3427F551-8F8E-4A59-B701-CAB5251C3FDC}" type="datetimeFigureOut">
              <a:rPr lang="en-US" smtClean="0"/>
              <a:t>12/12/2024</a:t>
            </a:fld>
            <a:endParaRPr lang="en-US"/>
          </a:p>
        </p:txBody>
      </p:sp>
      <p:sp>
        <p:nvSpPr>
          <p:cNvPr id="5" name="Footer Placeholder 4">
            <a:extLst>
              <a:ext uri="{FF2B5EF4-FFF2-40B4-BE49-F238E27FC236}">
                <a16:creationId xmlns:a16="http://schemas.microsoft.com/office/drawing/2014/main" id="{DFDFD240-79C8-8B29-EA3E-40A93C1B1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D7B8A-98B9-7681-28F2-74F1F297EE79}"/>
              </a:ext>
            </a:extLst>
          </p:cNvPr>
          <p:cNvSpPr>
            <a:spLocks noGrp="1"/>
          </p:cNvSpPr>
          <p:nvPr>
            <p:ph type="sldNum" sz="quarter" idx="12"/>
          </p:nvPr>
        </p:nvSpPr>
        <p:spPr/>
        <p:txBody>
          <a:bodyPr/>
          <a:lstStyle/>
          <a:p>
            <a:fld id="{C1347E2E-AFF9-4945-BC9E-C36DB3B62F6D}" type="slidenum">
              <a:rPr lang="en-US" smtClean="0"/>
              <a:t>‹#›</a:t>
            </a:fld>
            <a:endParaRPr lang="en-US"/>
          </a:p>
        </p:txBody>
      </p:sp>
    </p:spTree>
    <p:extLst>
      <p:ext uri="{BB962C8B-B14F-4D97-AF65-F5344CB8AC3E}">
        <p14:creationId xmlns:p14="http://schemas.microsoft.com/office/powerpoint/2010/main" val="10942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3AA0-1543-6172-1165-3D0C08574B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AA717-FF58-7F91-18E3-838588774D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33DAD-E2E2-82E7-D55D-864EE690EB99}"/>
              </a:ext>
            </a:extLst>
          </p:cNvPr>
          <p:cNvSpPr>
            <a:spLocks noGrp="1"/>
          </p:cNvSpPr>
          <p:nvPr>
            <p:ph type="dt" sz="half" idx="10"/>
          </p:nvPr>
        </p:nvSpPr>
        <p:spPr/>
        <p:txBody>
          <a:bodyPr/>
          <a:lstStyle/>
          <a:p>
            <a:fld id="{3427F551-8F8E-4A59-B701-CAB5251C3FDC}" type="datetimeFigureOut">
              <a:rPr lang="en-US" smtClean="0"/>
              <a:t>12/12/2024</a:t>
            </a:fld>
            <a:endParaRPr lang="en-US"/>
          </a:p>
        </p:txBody>
      </p:sp>
      <p:sp>
        <p:nvSpPr>
          <p:cNvPr id="5" name="Footer Placeholder 4">
            <a:extLst>
              <a:ext uri="{FF2B5EF4-FFF2-40B4-BE49-F238E27FC236}">
                <a16:creationId xmlns:a16="http://schemas.microsoft.com/office/drawing/2014/main" id="{F419380A-CFA0-7DA9-F7D0-1D35CDE5F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08707-3A65-9687-6EDF-DB03B7A9D006}"/>
              </a:ext>
            </a:extLst>
          </p:cNvPr>
          <p:cNvSpPr>
            <a:spLocks noGrp="1"/>
          </p:cNvSpPr>
          <p:nvPr>
            <p:ph type="sldNum" sz="quarter" idx="12"/>
          </p:nvPr>
        </p:nvSpPr>
        <p:spPr/>
        <p:txBody>
          <a:bodyPr/>
          <a:lstStyle/>
          <a:p>
            <a:fld id="{C1347E2E-AFF9-4945-BC9E-C36DB3B62F6D}" type="slidenum">
              <a:rPr lang="en-US" smtClean="0"/>
              <a:t>‹#›</a:t>
            </a:fld>
            <a:endParaRPr lang="en-US"/>
          </a:p>
        </p:txBody>
      </p:sp>
    </p:spTree>
    <p:extLst>
      <p:ext uri="{BB962C8B-B14F-4D97-AF65-F5344CB8AC3E}">
        <p14:creationId xmlns:p14="http://schemas.microsoft.com/office/powerpoint/2010/main" val="155213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7343-3FE2-EE92-9D7C-06E6E47E8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698D88-26B0-3654-28C8-021F74590A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845A1-9740-6987-EC0B-E52509C83109}"/>
              </a:ext>
            </a:extLst>
          </p:cNvPr>
          <p:cNvSpPr>
            <a:spLocks noGrp="1"/>
          </p:cNvSpPr>
          <p:nvPr>
            <p:ph type="dt" sz="half" idx="10"/>
          </p:nvPr>
        </p:nvSpPr>
        <p:spPr/>
        <p:txBody>
          <a:bodyPr/>
          <a:lstStyle/>
          <a:p>
            <a:fld id="{3427F551-8F8E-4A59-B701-CAB5251C3FDC}" type="datetimeFigureOut">
              <a:rPr lang="en-US" smtClean="0"/>
              <a:t>12/12/2024</a:t>
            </a:fld>
            <a:endParaRPr lang="en-US"/>
          </a:p>
        </p:txBody>
      </p:sp>
      <p:sp>
        <p:nvSpPr>
          <p:cNvPr id="5" name="Footer Placeholder 4">
            <a:extLst>
              <a:ext uri="{FF2B5EF4-FFF2-40B4-BE49-F238E27FC236}">
                <a16:creationId xmlns:a16="http://schemas.microsoft.com/office/drawing/2014/main" id="{6926C717-21E4-1A0E-9E6B-DE05D3BD3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E58FA-DB7A-5900-2008-44B1C1570BE3}"/>
              </a:ext>
            </a:extLst>
          </p:cNvPr>
          <p:cNvSpPr>
            <a:spLocks noGrp="1"/>
          </p:cNvSpPr>
          <p:nvPr>
            <p:ph type="sldNum" sz="quarter" idx="12"/>
          </p:nvPr>
        </p:nvSpPr>
        <p:spPr/>
        <p:txBody>
          <a:bodyPr/>
          <a:lstStyle/>
          <a:p>
            <a:fld id="{C1347E2E-AFF9-4945-BC9E-C36DB3B62F6D}" type="slidenum">
              <a:rPr lang="en-US" smtClean="0"/>
              <a:t>‹#›</a:t>
            </a:fld>
            <a:endParaRPr lang="en-US"/>
          </a:p>
        </p:txBody>
      </p:sp>
    </p:spTree>
    <p:extLst>
      <p:ext uri="{BB962C8B-B14F-4D97-AF65-F5344CB8AC3E}">
        <p14:creationId xmlns:p14="http://schemas.microsoft.com/office/powerpoint/2010/main" val="360267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15EC-FE2B-10A1-6B28-2979088AF1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3A564A-B601-C4DA-50FD-0741BB4876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806152-4B0A-F182-1989-4FD58499F6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B1C50E-4E0E-3A1F-3776-4B07853A45A0}"/>
              </a:ext>
            </a:extLst>
          </p:cNvPr>
          <p:cNvSpPr>
            <a:spLocks noGrp="1"/>
          </p:cNvSpPr>
          <p:nvPr>
            <p:ph type="dt" sz="half" idx="10"/>
          </p:nvPr>
        </p:nvSpPr>
        <p:spPr/>
        <p:txBody>
          <a:bodyPr/>
          <a:lstStyle/>
          <a:p>
            <a:fld id="{3427F551-8F8E-4A59-B701-CAB5251C3FDC}" type="datetimeFigureOut">
              <a:rPr lang="en-US" smtClean="0"/>
              <a:t>12/12/2024</a:t>
            </a:fld>
            <a:endParaRPr lang="en-US"/>
          </a:p>
        </p:txBody>
      </p:sp>
      <p:sp>
        <p:nvSpPr>
          <p:cNvPr id="6" name="Footer Placeholder 5">
            <a:extLst>
              <a:ext uri="{FF2B5EF4-FFF2-40B4-BE49-F238E27FC236}">
                <a16:creationId xmlns:a16="http://schemas.microsoft.com/office/drawing/2014/main" id="{30C3CB2A-F89A-FF33-253C-F85137DA8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075C11-9FEC-A1B1-4F60-F221A18454C2}"/>
              </a:ext>
            </a:extLst>
          </p:cNvPr>
          <p:cNvSpPr>
            <a:spLocks noGrp="1"/>
          </p:cNvSpPr>
          <p:nvPr>
            <p:ph type="sldNum" sz="quarter" idx="12"/>
          </p:nvPr>
        </p:nvSpPr>
        <p:spPr/>
        <p:txBody>
          <a:bodyPr/>
          <a:lstStyle/>
          <a:p>
            <a:fld id="{C1347E2E-AFF9-4945-BC9E-C36DB3B62F6D}" type="slidenum">
              <a:rPr lang="en-US" smtClean="0"/>
              <a:t>‹#›</a:t>
            </a:fld>
            <a:endParaRPr lang="en-US"/>
          </a:p>
        </p:txBody>
      </p:sp>
    </p:spTree>
    <p:extLst>
      <p:ext uri="{BB962C8B-B14F-4D97-AF65-F5344CB8AC3E}">
        <p14:creationId xmlns:p14="http://schemas.microsoft.com/office/powerpoint/2010/main" val="167651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4E36-D77A-B7CE-7C1E-90BCB5C058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25E043-EA2F-1122-05A7-0A49E033E3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E87318-D56B-1CF4-3F9F-E249B246E7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E15285-6436-9B31-7CDC-5D293BA06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BD287D-9252-8755-0094-2276EEA5C2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907F10-0039-4094-71CF-EC1AF8C5788C}"/>
              </a:ext>
            </a:extLst>
          </p:cNvPr>
          <p:cNvSpPr>
            <a:spLocks noGrp="1"/>
          </p:cNvSpPr>
          <p:nvPr>
            <p:ph type="dt" sz="half" idx="10"/>
          </p:nvPr>
        </p:nvSpPr>
        <p:spPr/>
        <p:txBody>
          <a:bodyPr/>
          <a:lstStyle/>
          <a:p>
            <a:fld id="{3427F551-8F8E-4A59-B701-CAB5251C3FDC}" type="datetimeFigureOut">
              <a:rPr lang="en-US" smtClean="0"/>
              <a:t>12/12/2024</a:t>
            </a:fld>
            <a:endParaRPr lang="en-US"/>
          </a:p>
        </p:txBody>
      </p:sp>
      <p:sp>
        <p:nvSpPr>
          <p:cNvPr id="8" name="Footer Placeholder 7">
            <a:extLst>
              <a:ext uri="{FF2B5EF4-FFF2-40B4-BE49-F238E27FC236}">
                <a16:creationId xmlns:a16="http://schemas.microsoft.com/office/drawing/2014/main" id="{CA349B29-BE39-83B0-559B-04F103200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8CA6BF-989F-05FE-63C5-AE0FC00D7806}"/>
              </a:ext>
            </a:extLst>
          </p:cNvPr>
          <p:cNvSpPr>
            <a:spLocks noGrp="1"/>
          </p:cNvSpPr>
          <p:nvPr>
            <p:ph type="sldNum" sz="quarter" idx="12"/>
          </p:nvPr>
        </p:nvSpPr>
        <p:spPr/>
        <p:txBody>
          <a:bodyPr/>
          <a:lstStyle/>
          <a:p>
            <a:fld id="{C1347E2E-AFF9-4945-BC9E-C36DB3B62F6D}" type="slidenum">
              <a:rPr lang="en-US" smtClean="0"/>
              <a:t>‹#›</a:t>
            </a:fld>
            <a:endParaRPr lang="en-US"/>
          </a:p>
        </p:txBody>
      </p:sp>
    </p:spTree>
    <p:extLst>
      <p:ext uri="{BB962C8B-B14F-4D97-AF65-F5344CB8AC3E}">
        <p14:creationId xmlns:p14="http://schemas.microsoft.com/office/powerpoint/2010/main" val="388841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C680-69DD-4772-CCC3-2404D4AD71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3D99AB-12C9-6DE9-25A5-2DFE5B420BCC}"/>
              </a:ext>
            </a:extLst>
          </p:cNvPr>
          <p:cNvSpPr>
            <a:spLocks noGrp="1"/>
          </p:cNvSpPr>
          <p:nvPr>
            <p:ph type="dt" sz="half" idx="10"/>
          </p:nvPr>
        </p:nvSpPr>
        <p:spPr/>
        <p:txBody>
          <a:bodyPr/>
          <a:lstStyle/>
          <a:p>
            <a:fld id="{3427F551-8F8E-4A59-B701-CAB5251C3FDC}" type="datetimeFigureOut">
              <a:rPr lang="en-US" smtClean="0"/>
              <a:t>12/12/2024</a:t>
            </a:fld>
            <a:endParaRPr lang="en-US"/>
          </a:p>
        </p:txBody>
      </p:sp>
      <p:sp>
        <p:nvSpPr>
          <p:cNvPr id="4" name="Footer Placeholder 3">
            <a:extLst>
              <a:ext uri="{FF2B5EF4-FFF2-40B4-BE49-F238E27FC236}">
                <a16:creationId xmlns:a16="http://schemas.microsoft.com/office/drawing/2014/main" id="{A165BF0D-82BF-82A1-EA16-AE27BC0E61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53D1DF-359B-8AB6-1370-CE0D1CF768A5}"/>
              </a:ext>
            </a:extLst>
          </p:cNvPr>
          <p:cNvSpPr>
            <a:spLocks noGrp="1"/>
          </p:cNvSpPr>
          <p:nvPr>
            <p:ph type="sldNum" sz="quarter" idx="12"/>
          </p:nvPr>
        </p:nvSpPr>
        <p:spPr/>
        <p:txBody>
          <a:bodyPr/>
          <a:lstStyle/>
          <a:p>
            <a:fld id="{C1347E2E-AFF9-4945-BC9E-C36DB3B62F6D}" type="slidenum">
              <a:rPr lang="en-US" smtClean="0"/>
              <a:t>‹#›</a:t>
            </a:fld>
            <a:endParaRPr lang="en-US"/>
          </a:p>
        </p:txBody>
      </p:sp>
    </p:spTree>
    <p:extLst>
      <p:ext uri="{BB962C8B-B14F-4D97-AF65-F5344CB8AC3E}">
        <p14:creationId xmlns:p14="http://schemas.microsoft.com/office/powerpoint/2010/main" val="415208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7D0938-5AA7-A1C0-7422-4ED7D2FB3B10}"/>
              </a:ext>
            </a:extLst>
          </p:cNvPr>
          <p:cNvSpPr>
            <a:spLocks noGrp="1"/>
          </p:cNvSpPr>
          <p:nvPr>
            <p:ph type="dt" sz="half" idx="10"/>
          </p:nvPr>
        </p:nvSpPr>
        <p:spPr/>
        <p:txBody>
          <a:bodyPr/>
          <a:lstStyle/>
          <a:p>
            <a:fld id="{3427F551-8F8E-4A59-B701-CAB5251C3FDC}" type="datetimeFigureOut">
              <a:rPr lang="en-US" smtClean="0"/>
              <a:t>12/12/2024</a:t>
            </a:fld>
            <a:endParaRPr lang="en-US"/>
          </a:p>
        </p:txBody>
      </p:sp>
      <p:sp>
        <p:nvSpPr>
          <p:cNvPr id="3" name="Footer Placeholder 2">
            <a:extLst>
              <a:ext uri="{FF2B5EF4-FFF2-40B4-BE49-F238E27FC236}">
                <a16:creationId xmlns:a16="http://schemas.microsoft.com/office/drawing/2014/main" id="{7CB3F10B-712B-AABC-68BF-07D0A67FCF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8A829-A886-2297-62D2-94327B86E287}"/>
              </a:ext>
            </a:extLst>
          </p:cNvPr>
          <p:cNvSpPr>
            <a:spLocks noGrp="1"/>
          </p:cNvSpPr>
          <p:nvPr>
            <p:ph type="sldNum" sz="quarter" idx="12"/>
          </p:nvPr>
        </p:nvSpPr>
        <p:spPr/>
        <p:txBody>
          <a:bodyPr/>
          <a:lstStyle/>
          <a:p>
            <a:fld id="{C1347E2E-AFF9-4945-BC9E-C36DB3B62F6D}" type="slidenum">
              <a:rPr lang="en-US" smtClean="0"/>
              <a:t>‹#›</a:t>
            </a:fld>
            <a:endParaRPr lang="en-US"/>
          </a:p>
        </p:txBody>
      </p:sp>
    </p:spTree>
    <p:extLst>
      <p:ext uri="{BB962C8B-B14F-4D97-AF65-F5344CB8AC3E}">
        <p14:creationId xmlns:p14="http://schemas.microsoft.com/office/powerpoint/2010/main" val="212935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AAA2-7AB0-8C40-ABCE-E6ED1A0841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902E00-0EB8-6FEF-EE8E-CECB058E7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325DA9-C8F3-C05C-0583-C68CACE1B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02EB6-5299-EE79-0DCE-028DEEDE1479}"/>
              </a:ext>
            </a:extLst>
          </p:cNvPr>
          <p:cNvSpPr>
            <a:spLocks noGrp="1"/>
          </p:cNvSpPr>
          <p:nvPr>
            <p:ph type="dt" sz="half" idx="10"/>
          </p:nvPr>
        </p:nvSpPr>
        <p:spPr/>
        <p:txBody>
          <a:bodyPr/>
          <a:lstStyle/>
          <a:p>
            <a:fld id="{3427F551-8F8E-4A59-B701-CAB5251C3FDC}" type="datetimeFigureOut">
              <a:rPr lang="en-US" smtClean="0"/>
              <a:t>12/12/2024</a:t>
            </a:fld>
            <a:endParaRPr lang="en-US"/>
          </a:p>
        </p:txBody>
      </p:sp>
      <p:sp>
        <p:nvSpPr>
          <p:cNvPr id="6" name="Footer Placeholder 5">
            <a:extLst>
              <a:ext uri="{FF2B5EF4-FFF2-40B4-BE49-F238E27FC236}">
                <a16:creationId xmlns:a16="http://schemas.microsoft.com/office/drawing/2014/main" id="{79A5CAD6-5D14-C71C-CF9A-5A2B023A5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53F454-BF1A-EF21-6335-B99C38026342}"/>
              </a:ext>
            </a:extLst>
          </p:cNvPr>
          <p:cNvSpPr>
            <a:spLocks noGrp="1"/>
          </p:cNvSpPr>
          <p:nvPr>
            <p:ph type="sldNum" sz="quarter" idx="12"/>
          </p:nvPr>
        </p:nvSpPr>
        <p:spPr/>
        <p:txBody>
          <a:bodyPr/>
          <a:lstStyle/>
          <a:p>
            <a:fld id="{C1347E2E-AFF9-4945-BC9E-C36DB3B62F6D}" type="slidenum">
              <a:rPr lang="en-US" smtClean="0"/>
              <a:t>‹#›</a:t>
            </a:fld>
            <a:endParaRPr lang="en-US"/>
          </a:p>
        </p:txBody>
      </p:sp>
    </p:spTree>
    <p:extLst>
      <p:ext uri="{BB962C8B-B14F-4D97-AF65-F5344CB8AC3E}">
        <p14:creationId xmlns:p14="http://schemas.microsoft.com/office/powerpoint/2010/main" val="34468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9E2E-CAAA-4843-6A33-5E648BF77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247B26-02B1-33B0-1763-D87F635C5A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8F2DAE-C75F-6836-BDF7-494774582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FC522-14A6-3F98-FBAB-FC77DF1AF044}"/>
              </a:ext>
            </a:extLst>
          </p:cNvPr>
          <p:cNvSpPr>
            <a:spLocks noGrp="1"/>
          </p:cNvSpPr>
          <p:nvPr>
            <p:ph type="dt" sz="half" idx="10"/>
          </p:nvPr>
        </p:nvSpPr>
        <p:spPr/>
        <p:txBody>
          <a:bodyPr/>
          <a:lstStyle/>
          <a:p>
            <a:fld id="{3427F551-8F8E-4A59-B701-CAB5251C3FDC}" type="datetimeFigureOut">
              <a:rPr lang="en-US" smtClean="0"/>
              <a:t>12/12/2024</a:t>
            </a:fld>
            <a:endParaRPr lang="en-US"/>
          </a:p>
        </p:txBody>
      </p:sp>
      <p:sp>
        <p:nvSpPr>
          <p:cNvPr id="6" name="Footer Placeholder 5">
            <a:extLst>
              <a:ext uri="{FF2B5EF4-FFF2-40B4-BE49-F238E27FC236}">
                <a16:creationId xmlns:a16="http://schemas.microsoft.com/office/drawing/2014/main" id="{007B4C4E-2176-E8E1-AEA6-FDF7EAAA69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83253-3472-5505-65D0-79C462DD5626}"/>
              </a:ext>
            </a:extLst>
          </p:cNvPr>
          <p:cNvSpPr>
            <a:spLocks noGrp="1"/>
          </p:cNvSpPr>
          <p:nvPr>
            <p:ph type="sldNum" sz="quarter" idx="12"/>
          </p:nvPr>
        </p:nvSpPr>
        <p:spPr/>
        <p:txBody>
          <a:bodyPr/>
          <a:lstStyle/>
          <a:p>
            <a:fld id="{C1347E2E-AFF9-4945-BC9E-C36DB3B62F6D}" type="slidenum">
              <a:rPr lang="en-US" smtClean="0"/>
              <a:t>‹#›</a:t>
            </a:fld>
            <a:endParaRPr lang="en-US"/>
          </a:p>
        </p:txBody>
      </p:sp>
    </p:spTree>
    <p:extLst>
      <p:ext uri="{BB962C8B-B14F-4D97-AF65-F5344CB8AC3E}">
        <p14:creationId xmlns:p14="http://schemas.microsoft.com/office/powerpoint/2010/main" val="235759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C23C9-4556-99E4-78A4-8FFF21227B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3CBB0E-F067-1CC7-3D4D-F4703B229C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FAE1-ACED-426E-B588-804B3A8274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427F551-8F8E-4A59-B701-CAB5251C3FDC}" type="datetimeFigureOut">
              <a:rPr lang="en-US" smtClean="0"/>
              <a:t>12/12/2024</a:t>
            </a:fld>
            <a:endParaRPr lang="en-US"/>
          </a:p>
        </p:txBody>
      </p:sp>
      <p:sp>
        <p:nvSpPr>
          <p:cNvPr id="5" name="Footer Placeholder 4">
            <a:extLst>
              <a:ext uri="{FF2B5EF4-FFF2-40B4-BE49-F238E27FC236}">
                <a16:creationId xmlns:a16="http://schemas.microsoft.com/office/drawing/2014/main" id="{CA2F171C-1CF4-1E01-AF41-9B183D9C89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71A7A63-FEDC-ABD6-AEB0-E8FE27676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347E2E-AFF9-4945-BC9E-C36DB3B62F6D}" type="slidenum">
              <a:rPr lang="en-US" smtClean="0"/>
              <a:t>‹#›</a:t>
            </a:fld>
            <a:endParaRPr lang="en-US"/>
          </a:p>
        </p:txBody>
      </p:sp>
    </p:spTree>
    <p:extLst>
      <p:ext uri="{BB962C8B-B14F-4D97-AF65-F5344CB8AC3E}">
        <p14:creationId xmlns:p14="http://schemas.microsoft.com/office/powerpoint/2010/main" val="711085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159911&amp;picture=&amp;jazyk=C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hadley/babynam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clindsted/Final-Project-Baby-Name-Popularity" TargetMode="External"/><Relationship Id="rId1" Type="http://schemas.openxmlformats.org/officeDocument/2006/relationships/slideLayout" Target="../slideLayouts/slideLayout2.xml"/><Relationship Id="rId4" Type="http://schemas.openxmlformats.org/officeDocument/2006/relationships/hyperlink" Target="https://stevenmortimer.com/tips-for-making-professional-shiny-apps-with-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324641-2C8C-4B7A-5073-2391023CD6D2}"/>
              </a:ext>
            </a:extLst>
          </p:cNvPr>
          <p:cNvSpPr>
            <a:spLocks noGrp="1"/>
          </p:cNvSpPr>
          <p:nvPr>
            <p:ph type="ctrTitle"/>
          </p:nvPr>
        </p:nvSpPr>
        <p:spPr>
          <a:xfrm>
            <a:off x="965201" y="1036674"/>
            <a:ext cx="3689096" cy="3514364"/>
          </a:xfrm>
        </p:spPr>
        <p:txBody>
          <a:bodyPr anchor="b">
            <a:normAutofit fontScale="90000"/>
          </a:bodyPr>
          <a:lstStyle/>
          <a:p>
            <a:pPr algn="r"/>
            <a:r>
              <a:rPr lang="en-US" sz="6700" b="1" dirty="0"/>
              <a:t>Baby Name Popularity</a:t>
            </a:r>
          </a:p>
        </p:txBody>
      </p:sp>
      <p:sp>
        <p:nvSpPr>
          <p:cNvPr id="3" name="Subtitle 2">
            <a:extLst>
              <a:ext uri="{FF2B5EF4-FFF2-40B4-BE49-F238E27FC236}">
                <a16:creationId xmlns:a16="http://schemas.microsoft.com/office/drawing/2014/main" id="{8FA0563E-88B8-CE6A-476D-F666D7F5CA70}"/>
              </a:ext>
            </a:extLst>
          </p:cNvPr>
          <p:cNvSpPr>
            <a:spLocks noGrp="1"/>
          </p:cNvSpPr>
          <p:nvPr>
            <p:ph type="subTitle" idx="1"/>
          </p:nvPr>
        </p:nvSpPr>
        <p:spPr>
          <a:xfrm>
            <a:off x="965202" y="4582814"/>
            <a:ext cx="3689094" cy="1312657"/>
          </a:xfrm>
        </p:spPr>
        <p:txBody>
          <a:bodyPr anchor="t">
            <a:normAutofit/>
          </a:bodyPr>
          <a:lstStyle/>
          <a:p>
            <a:pPr algn="r"/>
            <a:r>
              <a:rPr lang="en-US" sz="2000"/>
              <a:t>By Casey Lindsted</a:t>
            </a:r>
          </a:p>
        </p:txBody>
      </p:sp>
      <p:pic>
        <p:nvPicPr>
          <p:cNvPr id="5" name="Picture 4" descr="A crib with a bed and drawers&#10;&#10;Description automatically generated">
            <a:extLst>
              <a:ext uri="{FF2B5EF4-FFF2-40B4-BE49-F238E27FC236}">
                <a16:creationId xmlns:a16="http://schemas.microsoft.com/office/drawing/2014/main" id="{CE2B96F3-C844-F7BB-EAAA-1733214AEB6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42862" y="1701969"/>
            <a:ext cx="4811872" cy="2887123"/>
          </a:xfrm>
          <a:prstGeom prst="rect">
            <a:avLst/>
          </a:prstGeom>
        </p:spPr>
      </p:pic>
    </p:spTree>
    <p:extLst>
      <p:ext uri="{BB962C8B-B14F-4D97-AF65-F5344CB8AC3E}">
        <p14:creationId xmlns:p14="http://schemas.microsoft.com/office/powerpoint/2010/main" val="3076070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4BBF-5BC4-DC86-F5EC-4B3DA5900E48}"/>
              </a:ext>
            </a:extLst>
          </p:cNvPr>
          <p:cNvSpPr>
            <a:spLocks noGrp="1"/>
          </p:cNvSpPr>
          <p:nvPr>
            <p:ph type="title"/>
          </p:nvPr>
        </p:nvSpPr>
        <p:spPr/>
        <p:txBody>
          <a:bodyPr/>
          <a:lstStyle/>
          <a:p>
            <a:r>
              <a:rPr lang="en-US" b="1" dirty="0"/>
              <a:t>What does this mean?</a:t>
            </a:r>
          </a:p>
        </p:txBody>
      </p:sp>
      <p:sp>
        <p:nvSpPr>
          <p:cNvPr id="3" name="Content Placeholder 2">
            <a:extLst>
              <a:ext uri="{FF2B5EF4-FFF2-40B4-BE49-F238E27FC236}">
                <a16:creationId xmlns:a16="http://schemas.microsoft.com/office/drawing/2014/main" id="{A0498CEC-55E3-235D-4F8F-EBEE97BB0646}"/>
              </a:ext>
            </a:extLst>
          </p:cNvPr>
          <p:cNvSpPr>
            <a:spLocks noGrp="1"/>
          </p:cNvSpPr>
          <p:nvPr>
            <p:ph idx="1"/>
          </p:nvPr>
        </p:nvSpPr>
        <p:spPr/>
        <p:txBody>
          <a:bodyPr/>
          <a:lstStyle/>
          <a:p>
            <a:r>
              <a:rPr lang="en-US" dirty="0"/>
              <a:t>Population is not the deciding factor. Our birth rate is actually down from its peak in the 1960’s, yet our most popular names are scarcely at 1.0% popularity, compared to 8% in 1880.</a:t>
            </a:r>
          </a:p>
          <a:p>
            <a:r>
              <a:rPr lang="en-US" dirty="0"/>
              <a:t>The next graph explains what’s going on.</a:t>
            </a:r>
          </a:p>
        </p:txBody>
      </p:sp>
    </p:spTree>
    <p:extLst>
      <p:ext uri="{BB962C8B-B14F-4D97-AF65-F5344CB8AC3E}">
        <p14:creationId xmlns:p14="http://schemas.microsoft.com/office/powerpoint/2010/main" val="114262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680B-B340-C8E0-0719-83D604488B2E}"/>
              </a:ext>
            </a:extLst>
          </p:cNvPr>
          <p:cNvSpPr>
            <a:spLocks noGrp="1"/>
          </p:cNvSpPr>
          <p:nvPr>
            <p:ph type="title"/>
          </p:nvPr>
        </p:nvSpPr>
        <p:spPr>
          <a:xfrm>
            <a:off x="104775" y="-237500"/>
            <a:ext cx="11468100" cy="1325563"/>
          </a:xfrm>
        </p:spPr>
        <p:txBody>
          <a:bodyPr/>
          <a:lstStyle/>
          <a:p>
            <a:r>
              <a:rPr lang="en-US" b="1" dirty="0"/>
              <a:t>Name variety is key to explaining popularity.</a:t>
            </a:r>
          </a:p>
        </p:txBody>
      </p:sp>
      <p:sp>
        <p:nvSpPr>
          <p:cNvPr id="3" name="Content Placeholder 2">
            <a:extLst>
              <a:ext uri="{FF2B5EF4-FFF2-40B4-BE49-F238E27FC236}">
                <a16:creationId xmlns:a16="http://schemas.microsoft.com/office/drawing/2014/main" id="{E75F498B-E8B1-DD2F-5D7A-C2C3108E4734}"/>
              </a:ext>
            </a:extLst>
          </p:cNvPr>
          <p:cNvSpPr>
            <a:spLocks noGrp="1"/>
          </p:cNvSpPr>
          <p:nvPr>
            <p:ph idx="1"/>
          </p:nvPr>
        </p:nvSpPr>
        <p:spPr>
          <a:xfrm>
            <a:off x="104775" y="770306"/>
            <a:ext cx="10515600" cy="4351338"/>
          </a:xfrm>
        </p:spPr>
        <p:txBody>
          <a:bodyPr/>
          <a:lstStyle/>
          <a:p>
            <a:r>
              <a:rPr lang="en-US" dirty="0"/>
              <a:t>Here we can see that the number of distinct baby names has done virtually nothing but rise until scarcely after 2010. Even during peak population years, the number of distinct names was relatively small compared to post -1980. </a:t>
            </a:r>
          </a:p>
          <a:p>
            <a:r>
              <a:rPr lang="en-US" dirty="0"/>
              <a:t>Due to a high variety of baby names in recent times, our most popular names scarcely rise above 1.0%.</a:t>
            </a:r>
          </a:p>
        </p:txBody>
      </p:sp>
      <p:pic>
        <p:nvPicPr>
          <p:cNvPr id="5" name="Picture 4">
            <a:extLst>
              <a:ext uri="{FF2B5EF4-FFF2-40B4-BE49-F238E27FC236}">
                <a16:creationId xmlns:a16="http://schemas.microsoft.com/office/drawing/2014/main" id="{E4F9909D-1C71-438F-E4D5-421B295001E7}"/>
              </a:ext>
            </a:extLst>
          </p:cNvPr>
          <p:cNvPicPr>
            <a:picLocks noChangeAspect="1"/>
          </p:cNvPicPr>
          <p:nvPr/>
        </p:nvPicPr>
        <p:blipFill>
          <a:blip r:embed="rId2"/>
          <a:stretch>
            <a:fillRect/>
          </a:stretch>
        </p:blipFill>
        <p:spPr>
          <a:xfrm>
            <a:off x="3590924" y="3462905"/>
            <a:ext cx="8601075" cy="3317478"/>
          </a:xfrm>
          <a:prstGeom prst="rect">
            <a:avLst/>
          </a:prstGeom>
        </p:spPr>
      </p:pic>
    </p:spTree>
    <p:extLst>
      <p:ext uri="{BB962C8B-B14F-4D97-AF65-F5344CB8AC3E}">
        <p14:creationId xmlns:p14="http://schemas.microsoft.com/office/powerpoint/2010/main" val="4130193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6F47-84B7-51BD-547D-E1C0F6910A7C}"/>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49FA4651-3E58-C129-5F2E-A98B1262DDB0}"/>
              </a:ext>
            </a:extLst>
          </p:cNvPr>
          <p:cNvSpPr>
            <a:spLocks noGrp="1"/>
          </p:cNvSpPr>
          <p:nvPr>
            <p:ph idx="1"/>
          </p:nvPr>
        </p:nvSpPr>
        <p:spPr/>
        <p:txBody>
          <a:bodyPr/>
          <a:lstStyle/>
          <a:p>
            <a:r>
              <a:rPr lang="en-US" dirty="0"/>
              <a:t>Demographic change doesn’t influence baby name popularity so much as cultural change. While you can have a million babies born with the same name, if the population is sufficiently large enough and the number of other baby names is sufficiently varied, it won’t breach the threshold of being “popular”.</a:t>
            </a:r>
          </a:p>
        </p:txBody>
      </p:sp>
    </p:spTree>
    <p:extLst>
      <p:ext uri="{BB962C8B-B14F-4D97-AF65-F5344CB8AC3E}">
        <p14:creationId xmlns:p14="http://schemas.microsoft.com/office/powerpoint/2010/main" val="98837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06B3-3B49-016E-B8E9-34316D3F5B60}"/>
              </a:ext>
            </a:extLst>
          </p:cNvPr>
          <p:cNvSpPr>
            <a:spLocks noGrp="1"/>
          </p:cNvSpPr>
          <p:nvPr>
            <p:ph type="title"/>
          </p:nvPr>
        </p:nvSpPr>
        <p:spPr/>
        <p:txBody>
          <a:bodyPr/>
          <a:lstStyle/>
          <a:p>
            <a:r>
              <a:rPr lang="en-US" b="1" dirty="0"/>
              <a:t>Question: How does demographic change affect baby name popularity? </a:t>
            </a:r>
          </a:p>
        </p:txBody>
      </p:sp>
      <p:sp>
        <p:nvSpPr>
          <p:cNvPr id="3" name="Content Placeholder 2">
            <a:extLst>
              <a:ext uri="{FF2B5EF4-FFF2-40B4-BE49-F238E27FC236}">
                <a16:creationId xmlns:a16="http://schemas.microsoft.com/office/drawing/2014/main" id="{66BF4120-D901-9F90-85E2-7DD0ABF5B29E}"/>
              </a:ext>
            </a:extLst>
          </p:cNvPr>
          <p:cNvSpPr>
            <a:spLocks noGrp="1"/>
          </p:cNvSpPr>
          <p:nvPr>
            <p:ph idx="1"/>
          </p:nvPr>
        </p:nvSpPr>
        <p:spPr/>
        <p:txBody>
          <a:bodyPr/>
          <a:lstStyle/>
          <a:p>
            <a:r>
              <a:rPr lang="en-US" dirty="0"/>
              <a:t>The dataset I’ve chosen to investigate this question is the </a:t>
            </a:r>
            <a:r>
              <a:rPr lang="en-US" dirty="0" err="1">
                <a:hlinkClick r:id="rId2"/>
              </a:rPr>
              <a:t>babynames</a:t>
            </a:r>
            <a:r>
              <a:rPr lang="en-US" dirty="0"/>
              <a:t> dataset.</a:t>
            </a:r>
          </a:p>
          <a:p>
            <a:r>
              <a:rPr lang="en-US" dirty="0"/>
              <a:t>This dataset sources data from the Social Security Administration. It lists by year the name of every baby born from 1880-2017.</a:t>
            </a:r>
          </a:p>
          <a:p>
            <a:r>
              <a:rPr lang="en-US" dirty="0"/>
              <a:t>We’ll use this dataset to examine the popularity of particular names as well as general trends in the U.S.</a:t>
            </a:r>
          </a:p>
          <a:p>
            <a:endParaRPr lang="en-US" dirty="0"/>
          </a:p>
        </p:txBody>
      </p:sp>
      <p:pic>
        <p:nvPicPr>
          <p:cNvPr id="5" name="Picture 4">
            <a:extLst>
              <a:ext uri="{FF2B5EF4-FFF2-40B4-BE49-F238E27FC236}">
                <a16:creationId xmlns:a16="http://schemas.microsoft.com/office/drawing/2014/main" id="{196AFD68-DB09-2CEA-662A-B1C12A6C3689}"/>
              </a:ext>
            </a:extLst>
          </p:cNvPr>
          <p:cNvPicPr>
            <a:picLocks noChangeAspect="1"/>
          </p:cNvPicPr>
          <p:nvPr/>
        </p:nvPicPr>
        <p:blipFill>
          <a:blip r:embed="rId3"/>
          <a:stretch>
            <a:fillRect/>
          </a:stretch>
        </p:blipFill>
        <p:spPr>
          <a:xfrm>
            <a:off x="7964424" y="4425696"/>
            <a:ext cx="4227576" cy="2432304"/>
          </a:xfrm>
          <a:prstGeom prst="rect">
            <a:avLst/>
          </a:prstGeom>
        </p:spPr>
      </p:pic>
    </p:spTree>
    <p:extLst>
      <p:ext uri="{BB962C8B-B14F-4D97-AF65-F5344CB8AC3E}">
        <p14:creationId xmlns:p14="http://schemas.microsoft.com/office/powerpoint/2010/main" val="2764725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923A-7AAA-7E5E-8101-C44BF18BFADC}"/>
              </a:ext>
            </a:extLst>
          </p:cNvPr>
          <p:cNvSpPr>
            <a:spLocks noGrp="1"/>
          </p:cNvSpPr>
          <p:nvPr>
            <p:ph type="title"/>
          </p:nvPr>
        </p:nvSpPr>
        <p:spPr/>
        <p:txBody>
          <a:bodyPr/>
          <a:lstStyle/>
          <a:p>
            <a:r>
              <a:rPr lang="en-US" b="1" dirty="0"/>
              <a:t>Shiny App:</a:t>
            </a:r>
          </a:p>
        </p:txBody>
      </p:sp>
      <p:sp>
        <p:nvSpPr>
          <p:cNvPr id="3" name="Content Placeholder 2">
            <a:extLst>
              <a:ext uri="{FF2B5EF4-FFF2-40B4-BE49-F238E27FC236}">
                <a16:creationId xmlns:a16="http://schemas.microsoft.com/office/drawing/2014/main" id="{CE6BE0B8-2831-73AD-5C9B-8A51FC39CE26}"/>
              </a:ext>
            </a:extLst>
          </p:cNvPr>
          <p:cNvSpPr>
            <a:spLocks noGrp="1"/>
          </p:cNvSpPr>
          <p:nvPr>
            <p:ph idx="1"/>
          </p:nvPr>
        </p:nvSpPr>
        <p:spPr>
          <a:xfrm>
            <a:off x="838200" y="1853057"/>
            <a:ext cx="10515600" cy="899287"/>
          </a:xfrm>
        </p:spPr>
        <p:txBody>
          <a:bodyPr/>
          <a:lstStyle/>
          <a:p>
            <a:r>
              <a:rPr lang="en-US" dirty="0">
                <a:hlinkClick r:id="rId2"/>
              </a:rPr>
              <a:t>Code for my Shiny App</a:t>
            </a:r>
            <a:r>
              <a:rPr lang="en-US" dirty="0"/>
              <a:t>.</a:t>
            </a:r>
          </a:p>
          <a:p>
            <a:endParaRPr lang="en-US" dirty="0"/>
          </a:p>
        </p:txBody>
      </p:sp>
      <p:pic>
        <p:nvPicPr>
          <p:cNvPr id="5" name="Picture 4" descr="A blue hexagon with white text&#10;&#10;Description automatically generated">
            <a:extLst>
              <a:ext uri="{FF2B5EF4-FFF2-40B4-BE49-F238E27FC236}">
                <a16:creationId xmlns:a16="http://schemas.microsoft.com/office/drawing/2014/main" id="{2627B908-16C4-292E-65BE-A0C3555AC40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148570" y="1690688"/>
            <a:ext cx="4458548" cy="5167312"/>
          </a:xfrm>
          <a:prstGeom prst="rect">
            <a:avLst/>
          </a:prstGeom>
        </p:spPr>
      </p:pic>
    </p:spTree>
    <p:extLst>
      <p:ext uri="{BB962C8B-B14F-4D97-AF65-F5344CB8AC3E}">
        <p14:creationId xmlns:p14="http://schemas.microsoft.com/office/powerpoint/2010/main" val="407860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4DC5-7671-170E-7B42-70D919A5C3A1}"/>
              </a:ext>
            </a:extLst>
          </p:cNvPr>
          <p:cNvSpPr>
            <a:spLocks noGrp="1"/>
          </p:cNvSpPr>
          <p:nvPr>
            <p:ph type="title"/>
          </p:nvPr>
        </p:nvSpPr>
        <p:spPr/>
        <p:txBody>
          <a:bodyPr/>
          <a:lstStyle/>
          <a:p>
            <a:r>
              <a:rPr lang="en-US" b="1" dirty="0"/>
              <a:t>Functionality:</a:t>
            </a:r>
          </a:p>
        </p:txBody>
      </p:sp>
      <p:sp>
        <p:nvSpPr>
          <p:cNvPr id="3" name="Content Placeholder 2">
            <a:extLst>
              <a:ext uri="{FF2B5EF4-FFF2-40B4-BE49-F238E27FC236}">
                <a16:creationId xmlns:a16="http://schemas.microsoft.com/office/drawing/2014/main" id="{E4A65C61-AF9F-AD1D-D79A-D557A358E293}"/>
              </a:ext>
            </a:extLst>
          </p:cNvPr>
          <p:cNvSpPr>
            <a:spLocks noGrp="1"/>
          </p:cNvSpPr>
          <p:nvPr>
            <p:ph idx="1"/>
          </p:nvPr>
        </p:nvSpPr>
        <p:spPr/>
        <p:txBody>
          <a:bodyPr>
            <a:normAutofit lnSpcReduction="10000"/>
          </a:bodyPr>
          <a:lstStyle/>
          <a:p>
            <a:r>
              <a:rPr lang="en-US" dirty="0"/>
              <a:t>To run my app, all you’ll need are the requisite packages. No data downloads required as the data exists in the packages.</a:t>
            </a:r>
          </a:p>
          <a:p>
            <a:r>
              <a:rPr lang="en-US" dirty="0"/>
              <a:t>The App starts with a default name in the text input box.</a:t>
            </a:r>
          </a:p>
          <a:p>
            <a:endParaRPr lang="en-US" dirty="0"/>
          </a:p>
          <a:p>
            <a:endParaRPr lang="en-US" dirty="0"/>
          </a:p>
          <a:p>
            <a:endParaRPr lang="en-US" dirty="0"/>
          </a:p>
          <a:p>
            <a:endParaRPr lang="en-US" dirty="0"/>
          </a:p>
          <a:p>
            <a:r>
              <a:rPr lang="en-US" dirty="0"/>
              <a:t>You can enter any name of your choosing. The name is used to filter the dataset, generate summary statistics, and custom visualizations.</a:t>
            </a:r>
          </a:p>
          <a:p>
            <a:endParaRPr lang="en-US" dirty="0"/>
          </a:p>
        </p:txBody>
      </p:sp>
      <p:pic>
        <p:nvPicPr>
          <p:cNvPr id="5" name="Picture 4">
            <a:extLst>
              <a:ext uri="{FF2B5EF4-FFF2-40B4-BE49-F238E27FC236}">
                <a16:creationId xmlns:a16="http://schemas.microsoft.com/office/drawing/2014/main" id="{C68BE653-2F49-2536-96F9-40039F459050}"/>
              </a:ext>
            </a:extLst>
          </p:cNvPr>
          <p:cNvPicPr>
            <a:picLocks noChangeAspect="1"/>
          </p:cNvPicPr>
          <p:nvPr/>
        </p:nvPicPr>
        <p:blipFill>
          <a:blip r:embed="rId2"/>
          <a:stretch>
            <a:fillRect/>
          </a:stretch>
        </p:blipFill>
        <p:spPr>
          <a:xfrm>
            <a:off x="9696219" y="2205644"/>
            <a:ext cx="1657581" cy="895475"/>
          </a:xfrm>
          <a:prstGeom prst="rect">
            <a:avLst/>
          </a:prstGeom>
        </p:spPr>
      </p:pic>
      <p:pic>
        <p:nvPicPr>
          <p:cNvPr id="7" name="Picture 6">
            <a:extLst>
              <a:ext uri="{FF2B5EF4-FFF2-40B4-BE49-F238E27FC236}">
                <a16:creationId xmlns:a16="http://schemas.microsoft.com/office/drawing/2014/main" id="{714031AD-D743-F79B-F284-D5C2B3315F02}"/>
              </a:ext>
            </a:extLst>
          </p:cNvPr>
          <p:cNvPicPr>
            <a:picLocks noChangeAspect="1"/>
          </p:cNvPicPr>
          <p:nvPr/>
        </p:nvPicPr>
        <p:blipFill>
          <a:blip r:embed="rId3"/>
          <a:stretch>
            <a:fillRect/>
          </a:stretch>
        </p:blipFill>
        <p:spPr>
          <a:xfrm>
            <a:off x="2395119" y="3363030"/>
            <a:ext cx="5992061" cy="127652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951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2DA0-4595-7610-7B03-E1B222122DCA}"/>
              </a:ext>
            </a:extLst>
          </p:cNvPr>
          <p:cNvSpPr>
            <a:spLocks noGrp="1"/>
          </p:cNvSpPr>
          <p:nvPr>
            <p:ph type="title"/>
          </p:nvPr>
        </p:nvSpPr>
        <p:spPr>
          <a:xfrm>
            <a:off x="104775" y="-225426"/>
            <a:ext cx="10515600" cy="1325563"/>
          </a:xfrm>
        </p:spPr>
        <p:txBody>
          <a:bodyPr/>
          <a:lstStyle/>
          <a:p>
            <a:r>
              <a:rPr lang="en-US" b="1" dirty="0"/>
              <a:t>Proportion Graph:</a:t>
            </a:r>
          </a:p>
        </p:txBody>
      </p:sp>
      <p:sp>
        <p:nvSpPr>
          <p:cNvPr id="3" name="Content Placeholder 2">
            <a:extLst>
              <a:ext uri="{FF2B5EF4-FFF2-40B4-BE49-F238E27FC236}">
                <a16:creationId xmlns:a16="http://schemas.microsoft.com/office/drawing/2014/main" id="{1A219C92-4776-3715-37BF-4E49CEBC2A76}"/>
              </a:ext>
            </a:extLst>
          </p:cNvPr>
          <p:cNvSpPr>
            <a:spLocks noGrp="1"/>
          </p:cNvSpPr>
          <p:nvPr>
            <p:ph idx="1"/>
          </p:nvPr>
        </p:nvSpPr>
        <p:spPr>
          <a:xfrm>
            <a:off x="295275" y="854075"/>
            <a:ext cx="10515600" cy="4351338"/>
          </a:xfrm>
        </p:spPr>
        <p:txBody>
          <a:bodyPr>
            <a:normAutofit/>
          </a:bodyPr>
          <a:lstStyle/>
          <a:p>
            <a:r>
              <a:rPr lang="en-US" sz="2000" dirty="0"/>
              <a:t>Here I’ve used my own name as an example. On the graph, you’ll see the proportion of babies (both male and female) who were named “Casey” for every year on record. </a:t>
            </a:r>
          </a:p>
          <a:p>
            <a:r>
              <a:rPr lang="en-US" sz="2000" dirty="0"/>
              <a:t>It also lists the year that the name peaked in popularity as well as its max proportion.</a:t>
            </a:r>
          </a:p>
        </p:txBody>
      </p:sp>
      <p:pic>
        <p:nvPicPr>
          <p:cNvPr id="5" name="Picture 4">
            <a:extLst>
              <a:ext uri="{FF2B5EF4-FFF2-40B4-BE49-F238E27FC236}">
                <a16:creationId xmlns:a16="http://schemas.microsoft.com/office/drawing/2014/main" id="{885F75CB-674A-1954-A628-FA854C1E33FF}"/>
              </a:ext>
            </a:extLst>
          </p:cNvPr>
          <p:cNvPicPr>
            <a:picLocks noChangeAspect="1"/>
          </p:cNvPicPr>
          <p:nvPr/>
        </p:nvPicPr>
        <p:blipFill>
          <a:blip r:embed="rId2"/>
          <a:stretch>
            <a:fillRect/>
          </a:stretch>
        </p:blipFill>
        <p:spPr>
          <a:xfrm>
            <a:off x="459001" y="1965324"/>
            <a:ext cx="11535902" cy="4492626"/>
          </a:xfrm>
          <a:prstGeom prst="rect">
            <a:avLst/>
          </a:prstGeom>
        </p:spPr>
      </p:pic>
    </p:spTree>
    <p:extLst>
      <p:ext uri="{BB962C8B-B14F-4D97-AF65-F5344CB8AC3E}">
        <p14:creationId xmlns:p14="http://schemas.microsoft.com/office/powerpoint/2010/main" val="101276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1383-EED4-F79B-C31F-E07B62CDED26}"/>
              </a:ext>
            </a:extLst>
          </p:cNvPr>
          <p:cNvSpPr>
            <a:spLocks noGrp="1"/>
          </p:cNvSpPr>
          <p:nvPr>
            <p:ph type="title"/>
          </p:nvPr>
        </p:nvSpPr>
        <p:spPr>
          <a:xfrm>
            <a:off x="0" y="-187325"/>
            <a:ext cx="10515600" cy="1325563"/>
          </a:xfrm>
        </p:spPr>
        <p:txBody>
          <a:bodyPr/>
          <a:lstStyle/>
          <a:p>
            <a:r>
              <a:rPr lang="en-US" b="1" dirty="0"/>
              <a:t>Count Graph:</a:t>
            </a:r>
          </a:p>
        </p:txBody>
      </p:sp>
      <p:sp>
        <p:nvSpPr>
          <p:cNvPr id="3" name="Content Placeholder 2">
            <a:extLst>
              <a:ext uri="{FF2B5EF4-FFF2-40B4-BE49-F238E27FC236}">
                <a16:creationId xmlns:a16="http://schemas.microsoft.com/office/drawing/2014/main" id="{B69DA488-7A9A-C5CB-1872-DA22E201C16C}"/>
              </a:ext>
            </a:extLst>
          </p:cNvPr>
          <p:cNvSpPr>
            <a:spLocks noGrp="1"/>
          </p:cNvSpPr>
          <p:nvPr>
            <p:ph idx="1"/>
          </p:nvPr>
        </p:nvSpPr>
        <p:spPr>
          <a:xfrm>
            <a:off x="142875" y="799306"/>
            <a:ext cx="10515600" cy="4351338"/>
          </a:xfrm>
        </p:spPr>
        <p:txBody>
          <a:bodyPr>
            <a:normAutofit/>
          </a:bodyPr>
          <a:lstStyle/>
          <a:p>
            <a:r>
              <a:rPr lang="en-US" sz="1800" dirty="0"/>
              <a:t>Likewise, this graph shows the popularity of a name in terms of how many babies were given that name in a particular year.</a:t>
            </a:r>
          </a:p>
          <a:p>
            <a:r>
              <a:rPr lang="en-US" sz="1800" dirty="0"/>
              <a:t>At first, it seems contradictory that the year the name peaked in popularity (the highest proportion in a year was for males) would feature so many females with that name. However, as we’ll see soon, name popularity is more complicated than you might think and depends on other factors.</a:t>
            </a:r>
          </a:p>
          <a:p>
            <a:r>
              <a:rPr lang="en-US" sz="1800" dirty="0"/>
              <a:t>Give the name app a try for yourself. I’ve spent a few hours testing it out with family and friends; it’s surprisingly fun.</a:t>
            </a:r>
          </a:p>
        </p:txBody>
      </p:sp>
      <p:pic>
        <p:nvPicPr>
          <p:cNvPr id="5" name="Picture 4">
            <a:extLst>
              <a:ext uri="{FF2B5EF4-FFF2-40B4-BE49-F238E27FC236}">
                <a16:creationId xmlns:a16="http://schemas.microsoft.com/office/drawing/2014/main" id="{B9C8E1AA-5C94-C674-A304-B67630526C8B}"/>
              </a:ext>
            </a:extLst>
          </p:cNvPr>
          <p:cNvPicPr>
            <a:picLocks noChangeAspect="1"/>
          </p:cNvPicPr>
          <p:nvPr/>
        </p:nvPicPr>
        <p:blipFill>
          <a:blip r:embed="rId2"/>
          <a:stretch>
            <a:fillRect/>
          </a:stretch>
        </p:blipFill>
        <p:spPr>
          <a:xfrm>
            <a:off x="0" y="2843784"/>
            <a:ext cx="12192000" cy="3944810"/>
          </a:xfrm>
          <a:prstGeom prst="rect">
            <a:avLst/>
          </a:prstGeom>
        </p:spPr>
      </p:pic>
    </p:spTree>
    <p:extLst>
      <p:ext uri="{BB962C8B-B14F-4D97-AF65-F5344CB8AC3E}">
        <p14:creationId xmlns:p14="http://schemas.microsoft.com/office/powerpoint/2010/main" val="279175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E381-00C5-041E-DC4A-D135ADB68CD3}"/>
              </a:ext>
            </a:extLst>
          </p:cNvPr>
          <p:cNvSpPr>
            <a:spLocks noGrp="1"/>
          </p:cNvSpPr>
          <p:nvPr>
            <p:ph type="title"/>
          </p:nvPr>
        </p:nvSpPr>
        <p:spPr/>
        <p:txBody>
          <a:bodyPr/>
          <a:lstStyle/>
          <a:p>
            <a:r>
              <a:rPr lang="en-US" b="1" dirty="0"/>
              <a:t>Table:</a:t>
            </a:r>
          </a:p>
        </p:txBody>
      </p:sp>
      <p:sp>
        <p:nvSpPr>
          <p:cNvPr id="3" name="Content Placeholder 2">
            <a:extLst>
              <a:ext uri="{FF2B5EF4-FFF2-40B4-BE49-F238E27FC236}">
                <a16:creationId xmlns:a16="http://schemas.microsoft.com/office/drawing/2014/main" id="{992EDD14-723F-5287-A8B4-54FA203EC362}"/>
              </a:ext>
            </a:extLst>
          </p:cNvPr>
          <p:cNvSpPr>
            <a:spLocks noGrp="1"/>
          </p:cNvSpPr>
          <p:nvPr>
            <p:ph idx="1"/>
          </p:nvPr>
        </p:nvSpPr>
        <p:spPr>
          <a:xfrm>
            <a:off x="583651" y="1387475"/>
            <a:ext cx="10515600" cy="4351338"/>
          </a:xfrm>
        </p:spPr>
        <p:txBody>
          <a:bodyPr/>
          <a:lstStyle/>
          <a:p>
            <a:r>
              <a:rPr lang="en-US" dirty="0"/>
              <a:t>The next section of the app looks at factors that contribute to name popularity. A </a:t>
            </a:r>
            <a:r>
              <a:rPr lang="en-US" dirty="0" err="1"/>
              <a:t>reactable</a:t>
            </a:r>
            <a:r>
              <a:rPr lang="en-US" dirty="0"/>
              <a:t> lists the number of babies born each year and the number of distinct names. This info is visualized later on.</a:t>
            </a:r>
          </a:p>
        </p:txBody>
      </p:sp>
      <p:pic>
        <p:nvPicPr>
          <p:cNvPr id="7" name="Picture 6">
            <a:extLst>
              <a:ext uri="{FF2B5EF4-FFF2-40B4-BE49-F238E27FC236}">
                <a16:creationId xmlns:a16="http://schemas.microsoft.com/office/drawing/2014/main" id="{D6F65FB6-D908-6276-AB2B-0A95A62C601F}"/>
              </a:ext>
            </a:extLst>
          </p:cNvPr>
          <p:cNvPicPr>
            <a:picLocks noChangeAspect="1"/>
          </p:cNvPicPr>
          <p:nvPr/>
        </p:nvPicPr>
        <p:blipFill>
          <a:blip r:embed="rId3"/>
          <a:stretch>
            <a:fillRect/>
          </a:stretch>
        </p:blipFill>
        <p:spPr>
          <a:xfrm>
            <a:off x="583651" y="3429000"/>
            <a:ext cx="11519997" cy="3428999"/>
          </a:xfrm>
          <a:prstGeom prst="rect">
            <a:avLst/>
          </a:prstGeom>
        </p:spPr>
      </p:pic>
    </p:spTree>
    <p:extLst>
      <p:ext uri="{BB962C8B-B14F-4D97-AF65-F5344CB8AC3E}">
        <p14:creationId xmlns:p14="http://schemas.microsoft.com/office/powerpoint/2010/main" val="87494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CB67-D870-298E-6C7E-E9AD387F2883}"/>
              </a:ext>
            </a:extLst>
          </p:cNvPr>
          <p:cNvSpPr>
            <a:spLocks noGrp="1"/>
          </p:cNvSpPr>
          <p:nvPr>
            <p:ph type="title"/>
          </p:nvPr>
        </p:nvSpPr>
        <p:spPr>
          <a:xfrm>
            <a:off x="238124" y="100806"/>
            <a:ext cx="11610975" cy="1325563"/>
          </a:xfrm>
        </p:spPr>
        <p:txBody>
          <a:bodyPr>
            <a:normAutofit/>
          </a:bodyPr>
          <a:lstStyle/>
          <a:p>
            <a:r>
              <a:rPr lang="en-US" sz="3200" b="1" dirty="0"/>
              <a:t>How does population relate to name popularity?</a:t>
            </a:r>
          </a:p>
        </p:txBody>
      </p:sp>
      <p:sp>
        <p:nvSpPr>
          <p:cNvPr id="3" name="Content Placeholder 2">
            <a:extLst>
              <a:ext uri="{FF2B5EF4-FFF2-40B4-BE49-F238E27FC236}">
                <a16:creationId xmlns:a16="http://schemas.microsoft.com/office/drawing/2014/main" id="{209B9D5F-370C-FA9A-C2D4-A0D708643C8C}"/>
              </a:ext>
            </a:extLst>
          </p:cNvPr>
          <p:cNvSpPr>
            <a:spLocks noGrp="1"/>
          </p:cNvSpPr>
          <p:nvPr>
            <p:ph idx="1"/>
          </p:nvPr>
        </p:nvSpPr>
        <p:spPr>
          <a:xfrm>
            <a:off x="342900" y="1368425"/>
            <a:ext cx="10515600" cy="4351338"/>
          </a:xfrm>
        </p:spPr>
        <p:txBody>
          <a:bodyPr>
            <a:normAutofit/>
          </a:bodyPr>
          <a:lstStyle/>
          <a:p>
            <a:r>
              <a:rPr lang="en-US" sz="2000" dirty="0"/>
              <a:t>You might assume that the years in which certain baby names reached their highest popularity would be in the years that saw the greatest number of babies born. This graph on my app shows an increase of babies born during the mid-20 century as well as some dips and a slow decline in the 2000’s.</a:t>
            </a:r>
          </a:p>
        </p:txBody>
      </p:sp>
      <p:pic>
        <p:nvPicPr>
          <p:cNvPr id="5" name="Picture 4">
            <a:extLst>
              <a:ext uri="{FF2B5EF4-FFF2-40B4-BE49-F238E27FC236}">
                <a16:creationId xmlns:a16="http://schemas.microsoft.com/office/drawing/2014/main" id="{2D4B6E8B-09F0-A4E3-F6F6-086BCD0D521C}"/>
              </a:ext>
            </a:extLst>
          </p:cNvPr>
          <p:cNvPicPr>
            <a:picLocks noChangeAspect="1"/>
          </p:cNvPicPr>
          <p:nvPr/>
        </p:nvPicPr>
        <p:blipFill>
          <a:blip r:embed="rId3"/>
          <a:stretch>
            <a:fillRect/>
          </a:stretch>
        </p:blipFill>
        <p:spPr>
          <a:xfrm>
            <a:off x="0" y="2693988"/>
            <a:ext cx="12192000" cy="4048125"/>
          </a:xfrm>
          <a:prstGeom prst="rect">
            <a:avLst/>
          </a:prstGeom>
        </p:spPr>
      </p:pic>
    </p:spTree>
    <p:extLst>
      <p:ext uri="{BB962C8B-B14F-4D97-AF65-F5344CB8AC3E}">
        <p14:creationId xmlns:p14="http://schemas.microsoft.com/office/powerpoint/2010/main" val="121916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A641-EEFD-8D05-A1DB-B4AB1783C800}"/>
              </a:ext>
            </a:extLst>
          </p:cNvPr>
          <p:cNvSpPr>
            <a:spLocks noGrp="1"/>
          </p:cNvSpPr>
          <p:nvPr>
            <p:ph type="title"/>
          </p:nvPr>
        </p:nvSpPr>
        <p:spPr>
          <a:xfrm>
            <a:off x="76200" y="-55562"/>
            <a:ext cx="10515600" cy="1325563"/>
          </a:xfrm>
        </p:spPr>
        <p:txBody>
          <a:bodyPr>
            <a:normAutofit/>
          </a:bodyPr>
          <a:lstStyle/>
          <a:p>
            <a:r>
              <a:rPr lang="en-US" sz="2800" b="1" dirty="0"/>
              <a:t>Trends in Baby Name Popularity:</a:t>
            </a:r>
          </a:p>
        </p:txBody>
      </p:sp>
      <p:sp>
        <p:nvSpPr>
          <p:cNvPr id="3" name="Content Placeholder 2">
            <a:extLst>
              <a:ext uri="{FF2B5EF4-FFF2-40B4-BE49-F238E27FC236}">
                <a16:creationId xmlns:a16="http://schemas.microsoft.com/office/drawing/2014/main" id="{DE235494-D1B6-522F-A0D1-E163DFD03CB3}"/>
              </a:ext>
            </a:extLst>
          </p:cNvPr>
          <p:cNvSpPr>
            <a:spLocks noGrp="1"/>
          </p:cNvSpPr>
          <p:nvPr>
            <p:ph idx="1"/>
          </p:nvPr>
        </p:nvSpPr>
        <p:spPr>
          <a:xfrm>
            <a:off x="381000" y="939800"/>
            <a:ext cx="10515600" cy="4351338"/>
          </a:xfrm>
        </p:spPr>
        <p:txBody>
          <a:bodyPr>
            <a:normAutofit/>
          </a:bodyPr>
          <a:lstStyle/>
          <a:p>
            <a:r>
              <a:rPr lang="en-US" sz="2400" dirty="0"/>
              <a:t>This chart shows the most popular male and female name for each year on record. What do we see? The years with the names highest in popularity are the earliest on record. Why might that be?</a:t>
            </a:r>
          </a:p>
        </p:txBody>
      </p:sp>
      <p:pic>
        <p:nvPicPr>
          <p:cNvPr id="5" name="Picture 4">
            <a:extLst>
              <a:ext uri="{FF2B5EF4-FFF2-40B4-BE49-F238E27FC236}">
                <a16:creationId xmlns:a16="http://schemas.microsoft.com/office/drawing/2014/main" id="{96B2EDFE-AD20-01B1-56FC-B88B09A951A1}"/>
              </a:ext>
            </a:extLst>
          </p:cNvPr>
          <p:cNvPicPr>
            <a:picLocks noChangeAspect="1"/>
          </p:cNvPicPr>
          <p:nvPr/>
        </p:nvPicPr>
        <p:blipFill>
          <a:blip r:embed="rId3"/>
          <a:stretch>
            <a:fillRect/>
          </a:stretch>
        </p:blipFill>
        <p:spPr>
          <a:xfrm>
            <a:off x="0" y="2394590"/>
            <a:ext cx="12192000" cy="4463410"/>
          </a:xfrm>
          <a:prstGeom prst="rect">
            <a:avLst/>
          </a:prstGeom>
        </p:spPr>
      </p:pic>
    </p:spTree>
    <p:extLst>
      <p:ext uri="{BB962C8B-B14F-4D97-AF65-F5344CB8AC3E}">
        <p14:creationId xmlns:p14="http://schemas.microsoft.com/office/powerpoint/2010/main" val="379934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652</Words>
  <Application>Microsoft Office PowerPoint</Application>
  <PresentationFormat>Widescreen</PresentationFormat>
  <Paragraphs>40</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Baby Name Popularity</vt:lpstr>
      <vt:lpstr>Question: How does demographic change affect baby name popularity? </vt:lpstr>
      <vt:lpstr>Shiny App:</vt:lpstr>
      <vt:lpstr>Functionality:</vt:lpstr>
      <vt:lpstr>Proportion Graph:</vt:lpstr>
      <vt:lpstr>Count Graph:</vt:lpstr>
      <vt:lpstr>Table:</vt:lpstr>
      <vt:lpstr>How does population relate to name popularity?</vt:lpstr>
      <vt:lpstr>Trends in Baby Name Popularity:</vt:lpstr>
      <vt:lpstr>What does this mean?</vt:lpstr>
      <vt:lpstr>Name variety is key to explaining popularity.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Casey Lindsted</dc:creator>
  <cp:lastModifiedBy>Casey Lindsted</cp:lastModifiedBy>
  <cp:revision>1</cp:revision>
  <dcterms:created xsi:type="dcterms:W3CDTF">2024-12-13T00:46:59Z</dcterms:created>
  <dcterms:modified xsi:type="dcterms:W3CDTF">2024-12-13T01:40:50Z</dcterms:modified>
</cp:coreProperties>
</file>