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4719"/>
  </p:normalViewPr>
  <p:slideViewPr>
    <p:cSldViewPr snapToGrid="0" snapToObjects="1">
      <p:cViewPr>
        <p:scale>
          <a:sx n="109" d="100"/>
          <a:sy n="109" d="100"/>
        </p:scale>
        <p:origin x="8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9B1-2E5E-D046-2CFE-414A34486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67D34-A0EE-407C-A432-9CF6C496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725B-794C-812B-FCE1-91F47F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8C2B-FB02-F5E6-9333-D7F9C9E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4E27-610C-858D-F1B8-BED7D4FA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747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A9DC-B589-C210-6976-B0414BC5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A66A5-0711-9614-3383-D352BEFD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9CBB-129C-1A00-3B84-97BF0011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B655-B4A8-AB77-EFB0-17E87199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D125-40D2-0C92-1605-41B91AE0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0708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10C98-67AD-B67A-90C8-93467D5B2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F8B2-DE1C-32F0-46FB-B55A5794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AE3A-3930-7ADD-4419-6A950894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B739-B9DD-A9BA-0186-4D2AAF02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6AED-3567-3BB8-6AE8-C897937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82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188D-0337-C148-07E9-24EB2B42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5FD-B6CA-0FF6-D3F1-17FD9C15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BD0A-04DE-CDD8-BAB6-09432E50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2D0A6-6102-BA85-D89D-89B8D50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9F62-231B-5135-FE1E-B672FA26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467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3E0B-1E3E-2D30-E9AE-869A3792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1A5EA-20E6-0273-3DF3-4B8A93D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6D79-015A-A510-D4BB-B764774E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7D57-020D-B0AA-A5BA-7114A85C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E953-C82C-AED6-4330-72878550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143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16D-6A0B-8524-085A-B393E236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ED7-57C4-B926-0DBC-DB07029E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CBEE5-5F07-B795-3BC1-9A5FC7A2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8807C-24F2-9E39-2A62-CFB5ABAA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A97A-A404-1568-77F3-E0C45362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015B-E23E-D5F5-5E20-C6178E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818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6916-D108-765D-586C-971C48DD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1C562-09EC-96EB-FB4E-4F7151EC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AC3F-31FB-B890-B47B-ED1F5F9E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9E57C-F198-6FC1-3F66-3D356FFFF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42733-B7FD-305D-B014-038D8FB67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987E-59BD-C990-EB81-A7324400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3AE03-B4C9-65F9-2EA6-93639CDD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50997-1E59-B5C7-C727-3874177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17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C946-8980-72B4-A268-CF4952BF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D5DAD-932C-0385-C7B0-1DAD3423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5BBB1-EE6F-F9C7-4AD2-56095B5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543CD-5579-4899-B8D4-EA401E3E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814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E5D7F-1FFA-C32C-3379-F183BA3F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ED884-181D-A0DE-47B3-FF7A5630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B476-C599-B602-D0A6-8424114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3444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34C4-637E-834E-B383-C6CDE67D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9E23-9305-D71E-91F0-FA0B0207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341ED-ED4C-F4CC-E422-382D2676E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AD7B-0362-5909-7ECC-D7483AC3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9BE23-FFDC-8C4D-722B-F44A27C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4585C-9462-0774-F70E-E14C0F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644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6C94-C39D-2C62-B4E2-43F37E00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29AAB-B233-A513-3A61-BE146517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AB4BC-B0A2-838C-5E9F-2E443E42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9850-FBD1-6118-322F-C9CBD9C4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2EEDD-7E4A-2393-B113-2C5426C8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9F12-E28B-FAC6-FFC1-789C4319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17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0F21B-E824-CE43-26C2-17CD08A9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35C3F-9464-C3DF-52E3-0492F4945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81C2-4985-F7E2-326C-ECA67B888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C263-4DBE-B440-9186-8EF37B6C0BFD}" type="datetimeFigureOut">
              <a:rPr lang="en-FI" smtClean="0"/>
              <a:t>18.7.2022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E63B-468C-0728-4A1B-FC5BE6529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F8F2-E318-07D1-14B9-2E5B5ACC5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7DF8-FA45-0D44-9BD0-BF396DC1B7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466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39000"/>
                <a:lumOff val="61000"/>
                <a:alpha val="72198"/>
              </a:schemeClr>
            </a:gs>
            <a:gs pos="71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8AFD6F-AEE9-C2EC-6EB2-36CF04C92D1F}"/>
              </a:ext>
            </a:extLst>
          </p:cNvPr>
          <p:cNvSpPr txBox="1"/>
          <p:nvPr/>
        </p:nvSpPr>
        <p:spPr>
          <a:xfrm>
            <a:off x="562827" y="665017"/>
            <a:ext cx="740143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FI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8B29A-C0FE-C2A6-8FD0-8A86124DD599}"/>
              </a:ext>
            </a:extLst>
          </p:cNvPr>
          <p:cNvSpPr txBox="1"/>
          <p:nvPr/>
        </p:nvSpPr>
        <p:spPr>
          <a:xfrm>
            <a:off x="2428875" y="267725"/>
            <a:ext cx="3491345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Going to the link:</a:t>
            </a:r>
          </a:p>
          <a:p>
            <a:endParaRPr lang="en-GB" sz="1200" dirty="0"/>
          </a:p>
          <a:p>
            <a:r>
              <a:rPr lang="en-GB" sz="1200" dirty="0"/>
              <a:t>https://</a:t>
            </a:r>
            <a:r>
              <a:rPr lang="en-GB" sz="1200" dirty="0" err="1"/>
              <a:t>studies.cs.Helsinki.fi</a:t>
            </a:r>
            <a:r>
              <a:rPr lang="en-GB" sz="1200" dirty="0"/>
              <a:t>/</a:t>
            </a:r>
            <a:r>
              <a:rPr lang="en-GB" sz="1200" dirty="0" err="1"/>
              <a:t>exampleapp</a:t>
            </a:r>
            <a:r>
              <a:rPr lang="en-GB" sz="1200" dirty="0"/>
              <a:t>/notes</a:t>
            </a:r>
            <a:endParaRPr lang="en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0FC46-1F6A-84A0-6F3A-8151C421FED1}"/>
              </a:ext>
            </a:extLst>
          </p:cNvPr>
          <p:cNvSpPr txBox="1"/>
          <p:nvPr/>
        </p:nvSpPr>
        <p:spPr>
          <a:xfrm>
            <a:off x="6811157" y="317783"/>
            <a:ext cx="5226534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FI" sz="1200" dirty="0"/>
              <a:t>HTTP GET request: where the web browser and server communicate through HTTP protocol. HTML code is being processes by the browser and producing the content and structure of the page from the server.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319F4-A944-C238-9942-808F216B01ED}"/>
              </a:ext>
            </a:extLst>
          </p:cNvPr>
          <p:cNvSpPr txBox="1"/>
          <p:nvPr/>
        </p:nvSpPr>
        <p:spPr>
          <a:xfrm>
            <a:off x="7396410" y="1302883"/>
            <a:ext cx="3491345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FI" sz="1200" dirty="0"/>
              <a:t>HTML code links </a:t>
            </a:r>
            <a:r>
              <a:rPr lang="en-FI" sz="1200" dirty="0">
                <a:sym typeface="Wingdings" pitchFamily="2" charset="2"/>
              </a:rPr>
              <a:t> CSS style sheets ( HTTP GET : </a:t>
            </a:r>
            <a:r>
              <a:rPr lang="en-GB" sz="1200" dirty="0"/>
              <a:t>https://</a:t>
            </a:r>
            <a:r>
              <a:rPr lang="en-GB" sz="1200" dirty="0" err="1"/>
              <a:t>studies.cs.Helsinki.fi</a:t>
            </a:r>
            <a:r>
              <a:rPr lang="en-GB" sz="1200" dirty="0"/>
              <a:t>/</a:t>
            </a:r>
            <a:r>
              <a:rPr lang="en-GB" sz="1200" dirty="0" err="1"/>
              <a:t>exampleapp</a:t>
            </a:r>
            <a:r>
              <a:rPr lang="en-GB" sz="1200" dirty="0"/>
              <a:t>/notes/</a:t>
            </a:r>
            <a:r>
              <a:rPr lang="en-GB" sz="1200" dirty="0" err="1"/>
              <a:t>main.css</a:t>
            </a:r>
            <a:r>
              <a:rPr lang="en-GB" sz="1200" dirty="0"/>
              <a:t>)</a:t>
            </a:r>
            <a:endParaRPr lang="en-FI" sz="1200" dirty="0"/>
          </a:p>
          <a:p>
            <a:endParaRPr lang="en-FI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1A4E3-4FEE-C44D-8876-1ECB991171BB}"/>
              </a:ext>
            </a:extLst>
          </p:cNvPr>
          <p:cNvSpPr txBox="1"/>
          <p:nvPr/>
        </p:nvSpPr>
        <p:spPr>
          <a:xfrm>
            <a:off x="8546346" y="2472649"/>
            <a:ext cx="3491345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FI" sz="1200" dirty="0"/>
              <a:t>HTML code </a:t>
            </a:r>
            <a:r>
              <a:rPr lang="en-FI" sz="1200" dirty="0">
                <a:sym typeface="Wingdings" pitchFamily="2" charset="2"/>
              </a:rPr>
              <a:t> Javascript code ( HTTP GET : </a:t>
            </a:r>
            <a:r>
              <a:rPr lang="en-GB" sz="1200" dirty="0"/>
              <a:t>https://</a:t>
            </a:r>
            <a:r>
              <a:rPr lang="en-GB" sz="1200" dirty="0" err="1"/>
              <a:t>studies.cs.Helsinki.fi</a:t>
            </a:r>
            <a:r>
              <a:rPr lang="en-GB" sz="1200" dirty="0"/>
              <a:t>/</a:t>
            </a:r>
            <a:r>
              <a:rPr lang="en-GB" sz="1200" dirty="0" err="1"/>
              <a:t>exampleapp</a:t>
            </a:r>
            <a:r>
              <a:rPr lang="en-GB" sz="1200" dirty="0"/>
              <a:t>/notes/</a:t>
            </a:r>
            <a:r>
              <a:rPr lang="en-GB" sz="1200" dirty="0" err="1"/>
              <a:t>main.js</a:t>
            </a:r>
            <a:r>
              <a:rPr lang="en-GB" sz="1200" dirty="0"/>
              <a:t>)</a:t>
            </a:r>
            <a:endParaRPr lang="en-FI" sz="1200" dirty="0"/>
          </a:p>
          <a:p>
            <a:endParaRPr lang="en-FI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6E73B-71ED-77AA-62B1-05BAD7F591F1}"/>
              </a:ext>
            </a:extLst>
          </p:cNvPr>
          <p:cNvSpPr txBox="1"/>
          <p:nvPr/>
        </p:nvSpPr>
        <p:spPr>
          <a:xfrm>
            <a:off x="8546346" y="3730607"/>
            <a:ext cx="3491345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FI" sz="1200" i="1" dirty="0"/>
              <a:t>Browser will execute the javascript code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63CE2F69-C721-B2F7-7C83-7E044905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98" y="1103187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88E05-8E1A-75D6-F282-B590B6866692}"/>
              </a:ext>
            </a:extLst>
          </p:cNvPr>
          <p:cNvCxnSpPr>
            <a:cxnSpLocks/>
          </p:cNvCxnSpPr>
          <p:nvPr/>
        </p:nvCxnSpPr>
        <p:spPr>
          <a:xfrm flipV="1">
            <a:off x="1390098" y="849683"/>
            <a:ext cx="927800" cy="5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19BC89-978F-4EE4-0CC7-B3F89C708EE3}"/>
              </a:ext>
            </a:extLst>
          </p:cNvPr>
          <p:cNvCxnSpPr>
            <a:cxnSpLocks/>
          </p:cNvCxnSpPr>
          <p:nvPr/>
        </p:nvCxnSpPr>
        <p:spPr>
          <a:xfrm>
            <a:off x="6021571" y="590890"/>
            <a:ext cx="68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DC4C74-35FC-9557-9967-DE79C03050B8}"/>
              </a:ext>
            </a:extLst>
          </p:cNvPr>
          <p:cNvCxnSpPr>
            <a:cxnSpLocks/>
          </p:cNvCxnSpPr>
          <p:nvPr/>
        </p:nvCxnSpPr>
        <p:spPr>
          <a:xfrm>
            <a:off x="9053380" y="973128"/>
            <a:ext cx="0" cy="27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E2DFC-B366-8C0B-FA8D-6D2311C25172}"/>
              </a:ext>
            </a:extLst>
          </p:cNvPr>
          <p:cNvCxnSpPr>
            <a:cxnSpLocks/>
          </p:cNvCxnSpPr>
          <p:nvPr/>
        </p:nvCxnSpPr>
        <p:spPr>
          <a:xfrm>
            <a:off x="9886152" y="2133880"/>
            <a:ext cx="214778" cy="3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932C10-F236-1C2E-C2F6-46B167DFE4A5}"/>
              </a:ext>
            </a:extLst>
          </p:cNvPr>
          <p:cNvCxnSpPr>
            <a:cxnSpLocks/>
          </p:cNvCxnSpPr>
          <p:nvPr/>
        </p:nvCxnSpPr>
        <p:spPr>
          <a:xfrm>
            <a:off x="10055974" y="3296303"/>
            <a:ext cx="214778" cy="3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15B0C7-5C48-73EF-4DBF-37B28D09AA68}"/>
              </a:ext>
            </a:extLst>
          </p:cNvPr>
          <p:cNvSpPr txBox="1"/>
          <p:nvPr/>
        </p:nvSpPr>
        <p:spPr>
          <a:xfrm>
            <a:off x="8525079" y="4451383"/>
            <a:ext cx="3491345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browser</a:t>
            </a:r>
            <a:r>
              <a:rPr lang="fi-FI" sz="1200" dirty="0"/>
              <a:t> </a:t>
            </a:r>
            <a:r>
              <a:rPr lang="fi-FI" sz="1200" dirty="0" err="1"/>
              <a:t>shows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information</a:t>
            </a:r>
            <a:r>
              <a:rPr lang="fi-FI" sz="1200" dirty="0"/>
              <a:t>/</a:t>
            </a:r>
            <a:r>
              <a:rPr lang="fi-FI" sz="1200" dirty="0" err="1"/>
              <a:t>page</a:t>
            </a:r>
            <a:r>
              <a:rPr lang="fi-FI" sz="1200" dirty="0"/>
              <a:t> to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browser</a:t>
            </a:r>
            <a:endParaRPr lang="en-FI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DFEE77-53A9-49CF-C11E-5FC045CBC22D}"/>
              </a:ext>
            </a:extLst>
          </p:cNvPr>
          <p:cNvCxnSpPr>
            <a:cxnSpLocks/>
          </p:cNvCxnSpPr>
          <p:nvPr/>
        </p:nvCxnSpPr>
        <p:spPr>
          <a:xfrm>
            <a:off x="10184629" y="4038599"/>
            <a:ext cx="214778" cy="3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0D9521-78F2-4214-1E65-6197F54AA439}"/>
              </a:ext>
            </a:extLst>
          </p:cNvPr>
          <p:cNvSpPr txBox="1"/>
          <p:nvPr/>
        </p:nvSpPr>
        <p:spPr>
          <a:xfrm>
            <a:off x="8546346" y="5279624"/>
            <a:ext cx="3491345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b="1" u="sng" dirty="0" err="1"/>
              <a:t>Create</a:t>
            </a:r>
            <a:r>
              <a:rPr lang="fi-FI" sz="1200" b="1" u="sng" dirty="0"/>
              <a:t> a </a:t>
            </a:r>
            <a:r>
              <a:rPr lang="fi-FI" sz="1200" b="1" u="sng" dirty="0" err="1"/>
              <a:t>new</a:t>
            </a:r>
            <a:r>
              <a:rPr lang="fi-FI" sz="1200" b="1" u="sng" dirty="0"/>
              <a:t> </a:t>
            </a:r>
            <a:r>
              <a:rPr lang="fi-FI" sz="1200" b="1" u="sng" dirty="0" err="1"/>
              <a:t>note</a:t>
            </a:r>
            <a:r>
              <a:rPr lang="fi-FI" sz="1200" b="1" u="sng" dirty="0"/>
              <a:t> </a:t>
            </a:r>
            <a:r>
              <a:rPr lang="fi-FI" sz="1200" b="1" u="sng" dirty="0">
                <a:sym typeface="Wingdings" pitchFamily="2" charset="2"/>
              </a:rPr>
              <a:t> SAVE </a:t>
            </a:r>
            <a:endParaRPr lang="en-FI" sz="1200" b="1" u="sn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168A2F-F249-27C6-CCB2-2BA039AECDF8}"/>
              </a:ext>
            </a:extLst>
          </p:cNvPr>
          <p:cNvCxnSpPr>
            <a:cxnSpLocks/>
          </p:cNvCxnSpPr>
          <p:nvPr/>
        </p:nvCxnSpPr>
        <p:spPr>
          <a:xfrm>
            <a:off x="10399407" y="4930623"/>
            <a:ext cx="214778" cy="3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A9DDBD-144A-9132-97FD-DF9B4CA8391B}"/>
              </a:ext>
            </a:extLst>
          </p:cNvPr>
          <p:cNvSpPr txBox="1"/>
          <p:nvPr/>
        </p:nvSpPr>
        <p:spPr>
          <a:xfrm>
            <a:off x="8546345" y="5965476"/>
            <a:ext cx="3491345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notes</a:t>
            </a:r>
            <a:r>
              <a:rPr lang="fi-FI" sz="1200" dirty="0"/>
              <a:t> </a:t>
            </a:r>
            <a:r>
              <a:rPr lang="fi-FI" sz="1200" dirty="0" err="1"/>
              <a:t>page</a:t>
            </a:r>
            <a:r>
              <a:rPr lang="fi-FI" sz="1200" dirty="0"/>
              <a:t> </a:t>
            </a:r>
            <a:r>
              <a:rPr lang="fi-FI" sz="1200" dirty="0" err="1"/>
              <a:t>contains</a:t>
            </a:r>
            <a:r>
              <a:rPr lang="fi-FI" sz="1200" dirty="0"/>
              <a:t> a ”</a:t>
            </a:r>
            <a:r>
              <a:rPr lang="fi-FI" sz="1200" dirty="0" err="1"/>
              <a:t>form-element</a:t>
            </a:r>
            <a:r>
              <a:rPr lang="fi-FI" sz="1200" dirty="0"/>
              <a:t>” </a:t>
            </a:r>
            <a:r>
              <a:rPr lang="fi-FI" sz="1200" dirty="0" err="1"/>
              <a:t>where</a:t>
            </a:r>
            <a:r>
              <a:rPr lang="fi-FI" sz="1200" dirty="0"/>
              <a:t> it </a:t>
            </a:r>
            <a:r>
              <a:rPr lang="fi-FI" sz="1200" dirty="0" err="1"/>
              <a:t>allows</a:t>
            </a:r>
            <a:r>
              <a:rPr lang="fi-FI" sz="1200" dirty="0"/>
              <a:t> </a:t>
            </a:r>
            <a:r>
              <a:rPr lang="fi-FI" sz="1200" dirty="0" err="1"/>
              <a:t>users</a:t>
            </a:r>
            <a:r>
              <a:rPr lang="fi-FI" sz="1200" dirty="0"/>
              <a:t> to  </a:t>
            </a:r>
            <a:r>
              <a:rPr lang="fi-FI" sz="1200" dirty="0" err="1"/>
              <a:t>enter</a:t>
            </a:r>
            <a:r>
              <a:rPr lang="fi-FI" sz="1200" dirty="0"/>
              <a:t> data </a:t>
            </a:r>
            <a:r>
              <a:rPr lang="fi-FI" sz="1200" dirty="0" err="1"/>
              <a:t>that</a:t>
            </a:r>
            <a:r>
              <a:rPr lang="fi-FI" sz="1200" dirty="0"/>
              <a:t> </a:t>
            </a:r>
            <a:r>
              <a:rPr lang="fi-FI" sz="1200" dirty="0" err="1"/>
              <a:t>will</a:t>
            </a:r>
            <a:r>
              <a:rPr lang="fi-FI" sz="1200" dirty="0"/>
              <a:t> </a:t>
            </a:r>
            <a:r>
              <a:rPr lang="fi-FI" sz="1200" dirty="0" err="1"/>
              <a:t>be</a:t>
            </a:r>
            <a:r>
              <a:rPr lang="fi-FI" sz="1200" dirty="0"/>
              <a:t> </a:t>
            </a:r>
            <a:r>
              <a:rPr lang="fi-FI" sz="1200" dirty="0" err="1"/>
              <a:t>sent</a:t>
            </a:r>
            <a:r>
              <a:rPr lang="fi-FI" sz="1200" dirty="0"/>
              <a:t> to </a:t>
            </a:r>
            <a:r>
              <a:rPr lang="fi-FI" sz="1200" dirty="0" err="1"/>
              <a:t>the</a:t>
            </a:r>
            <a:r>
              <a:rPr lang="fi-FI" sz="1200" dirty="0"/>
              <a:t> web </a:t>
            </a:r>
            <a:r>
              <a:rPr lang="fi-FI" sz="1200" dirty="0" err="1"/>
              <a:t>server</a:t>
            </a:r>
            <a:r>
              <a:rPr lang="fi-FI" sz="1200" dirty="0"/>
              <a:t> for </a:t>
            </a:r>
            <a:r>
              <a:rPr lang="fi-FI" sz="1200" dirty="0" err="1"/>
              <a:t>processing</a:t>
            </a:r>
            <a:r>
              <a:rPr lang="fi-FI" sz="1200" dirty="0"/>
              <a:t> and </a:t>
            </a:r>
            <a:r>
              <a:rPr lang="fi-FI" sz="1200" dirty="0" err="1"/>
              <a:t>storing</a:t>
            </a:r>
            <a:r>
              <a:rPr lang="fi-FI" sz="1200" dirty="0"/>
              <a:t>, </a:t>
            </a:r>
            <a:r>
              <a:rPr lang="fi-FI" sz="1200" dirty="0" err="1"/>
              <a:t>or</a:t>
            </a:r>
            <a:r>
              <a:rPr lang="fi-FI" sz="1200" dirty="0"/>
              <a:t> </a:t>
            </a:r>
            <a:r>
              <a:rPr lang="fi-FI" sz="1200" dirty="0" err="1"/>
              <a:t>used</a:t>
            </a:r>
            <a:r>
              <a:rPr lang="fi-FI" sz="1200" dirty="0"/>
              <a:t> to </a:t>
            </a:r>
            <a:r>
              <a:rPr lang="fi-FI" sz="1200" dirty="0" err="1"/>
              <a:t>update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interface</a:t>
            </a:r>
            <a:r>
              <a:rPr lang="fi-FI" sz="1200" dirty="0"/>
              <a:t> </a:t>
            </a:r>
            <a:r>
              <a:rPr lang="fi-FI" sz="1200" dirty="0" err="1"/>
              <a:t>immediately</a:t>
            </a:r>
            <a:r>
              <a:rPr lang="fi-FI" sz="1200" dirty="0"/>
              <a:t>.</a:t>
            </a:r>
            <a:endParaRPr lang="en-FI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D4362-2088-6524-C618-CC04828E4419}"/>
              </a:ext>
            </a:extLst>
          </p:cNvPr>
          <p:cNvCxnSpPr>
            <a:cxnSpLocks/>
          </p:cNvCxnSpPr>
          <p:nvPr/>
        </p:nvCxnSpPr>
        <p:spPr>
          <a:xfrm>
            <a:off x="10163362" y="5574198"/>
            <a:ext cx="214778" cy="3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775CA2-0215-B403-E34C-1BAD379DADF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690338" y="5739911"/>
            <a:ext cx="856007" cy="64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99639EC-E480-C744-1E98-0EA877CCD70E}"/>
              </a:ext>
            </a:extLst>
          </p:cNvPr>
          <p:cNvSpPr txBox="1"/>
          <p:nvPr/>
        </p:nvSpPr>
        <p:spPr>
          <a:xfrm>
            <a:off x="4620015" y="3739148"/>
            <a:ext cx="3491345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 err="1"/>
              <a:t>Submitting</a:t>
            </a:r>
            <a:r>
              <a:rPr lang="fi-FI" sz="1200" dirty="0"/>
              <a:t>  </a:t>
            </a:r>
            <a:r>
              <a:rPr lang="fi-FI" sz="1200" dirty="0" err="1"/>
              <a:t>forms</a:t>
            </a:r>
            <a:r>
              <a:rPr lang="fi-FI" sz="1200" dirty="0"/>
              <a:t> </a:t>
            </a:r>
            <a:r>
              <a:rPr lang="fi-FI" sz="1200" dirty="0" err="1"/>
              <a:t>produces</a:t>
            </a:r>
            <a:r>
              <a:rPr lang="fi-FI" sz="1200" dirty="0"/>
              <a:t> HTTP </a:t>
            </a:r>
            <a:r>
              <a:rPr lang="fi-FI" sz="1200" dirty="0" err="1"/>
              <a:t>requests</a:t>
            </a:r>
            <a:r>
              <a:rPr lang="fi-FI" sz="1200" dirty="0"/>
              <a:t>. </a:t>
            </a:r>
          </a:p>
          <a:p>
            <a:r>
              <a:rPr lang="fi-FI" sz="1200" dirty="0" err="1"/>
              <a:t>Fetching</a:t>
            </a:r>
            <a:r>
              <a:rPr lang="fi-FI" sz="1200" dirty="0"/>
              <a:t> / </a:t>
            </a:r>
            <a:r>
              <a:rPr lang="fi-FI" sz="1200" dirty="0" err="1"/>
              <a:t>processing</a:t>
            </a:r>
            <a:r>
              <a:rPr lang="fi-FI" sz="1200" dirty="0"/>
              <a:t>:</a:t>
            </a:r>
          </a:p>
          <a:p>
            <a:r>
              <a:rPr lang="fi-FI" sz="1200" dirty="0" err="1"/>
              <a:t>Main.css</a:t>
            </a:r>
            <a:r>
              <a:rPr lang="fi-FI" sz="1200" dirty="0"/>
              <a:t> , </a:t>
            </a:r>
            <a:r>
              <a:rPr lang="fi-FI" sz="1200" dirty="0" err="1"/>
              <a:t>main.js</a:t>
            </a:r>
            <a:r>
              <a:rPr lang="fi-FI" sz="1200" dirty="0"/>
              <a:t> , </a:t>
            </a:r>
            <a:r>
              <a:rPr lang="fi-FI" sz="1200" dirty="0" err="1"/>
              <a:t>data.json</a:t>
            </a:r>
            <a:r>
              <a:rPr lang="fi-FI" sz="1200" dirty="0"/>
              <a:t> (CSS, </a:t>
            </a:r>
            <a:r>
              <a:rPr lang="fi-FI" sz="1200" dirty="0" err="1"/>
              <a:t>Javascript</a:t>
            </a:r>
            <a:r>
              <a:rPr lang="fi-FI" sz="1200" dirty="0"/>
              <a:t> </a:t>
            </a:r>
            <a:r>
              <a:rPr lang="fi-FI" sz="1200" dirty="0" err="1"/>
              <a:t>code</a:t>
            </a:r>
            <a:r>
              <a:rPr lang="fi-FI" sz="1200" dirty="0"/>
              <a:t>, </a:t>
            </a:r>
            <a:r>
              <a:rPr lang="fi-FI" sz="1200" dirty="0" err="1"/>
              <a:t>raw</a:t>
            </a:r>
            <a:r>
              <a:rPr lang="fi-FI" sz="1200" dirty="0"/>
              <a:t> data)</a:t>
            </a:r>
            <a:endParaRPr lang="en-FI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620DF2-362B-3A12-0FDD-307B3B002760}"/>
              </a:ext>
            </a:extLst>
          </p:cNvPr>
          <p:cNvSpPr txBox="1"/>
          <p:nvPr/>
        </p:nvSpPr>
        <p:spPr>
          <a:xfrm>
            <a:off x="4626996" y="5156502"/>
            <a:ext cx="3491345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/>
              <a:t>HTTP Post (</a:t>
            </a:r>
            <a:r>
              <a:rPr lang="fi-FI" sz="1200" dirty="0" err="1"/>
              <a:t>sends</a:t>
            </a:r>
            <a:r>
              <a:rPr lang="fi-FI" sz="1200" dirty="0"/>
              <a:t> data to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server</a:t>
            </a:r>
            <a:r>
              <a:rPr lang="fi-FI" sz="1200" dirty="0"/>
              <a:t>) </a:t>
            </a:r>
            <a:r>
              <a:rPr lang="fi-FI" sz="1200" dirty="0" err="1"/>
              <a:t>request</a:t>
            </a:r>
            <a:r>
              <a:rPr lang="fi-FI" sz="1200" dirty="0"/>
              <a:t> to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server</a:t>
            </a:r>
            <a:r>
              <a:rPr lang="fi-FI" sz="1200" dirty="0"/>
              <a:t> </a:t>
            </a:r>
            <a:r>
              <a:rPr lang="fi-FI" sz="1200" dirty="0" err="1"/>
              <a:t>address</a:t>
            </a:r>
            <a:r>
              <a:rPr lang="fi-FI" sz="1200" dirty="0"/>
              <a:t> </a:t>
            </a:r>
            <a:r>
              <a:rPr lang="fi-FI" sz="1200" dirty="0" err="1"/>
              <a:t>new_note</a:t>
            </a:r>
            <a:r>
              <a:rPr lang="fi-FI" sz="1200" dirty="0"/>
              <a:t> </a:t>
            </a:r>
            <a:r>
              <a:rPr lang="fi-FI" sz="1200" dirty="0">
                <a:sym typeface="Wingdings" pitchFamily="2" charset="2"/>
              </a:rPr>
              <a:t> URL </a:t>
            </a:r>
            <a:r>
              <a:rPr lang="fi-FI" sz="1200" dirty="0" err="1">
                <a:sym typeface="Wingdings" pitchFamily="2" charset="2"/>
              </a:rPr>
              <a:t>redirect</a:t>
            </a:r>
            <a:endParaRPr lang="en-FI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71DC50-BA69-27CA-F1D9-8F0972910DEA}"/>
              </a:ext>
            </a:extLst>
          </p:cNvPr>
          <p:cNvCxnSpPr>
            <a:cxnSpLocks/>
          </p:cNvCxnSpPr>
          <p:nvPr/>
        </p:nvCxnSpPr>
        <p:spPr>
          <a:xfrm flipH="1" flipV="1">
            <a:off x="6709806" y="4605263"/>
            <a:ext cx="671250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A456E3-7385-4F7B-15A6-7FC7E0A16DFF}"/>
              </a:ext>
            </a:extLst>
          </p:cNvPr>
          <p:cNvSpPr txBox="1"/>
          <p:nvPr/>
        </p:nvSpPr>
        <p:spPr>
          <a:xfrm>
            <a:off x="175575" y="3248054"/>
            <a:ext cx="3491345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/>
              <a:t>Data is </a:t>
            </a:r>
            <a:r>
              <a:rPr lang="fi-FI" sz="1200" dirty="0" err="1"/>
              <a:t>being</a:t>
            </a:r>
            <a:r>
              <a:rPr lang="fi-FI" sz="1200" dirty="0"/>
              <a:t> </a:t>
            </a:r>
            <a:r>
              <a:rPr lang="fi-FI" sz="1200" dirty="0" err="1"/>
              <a:t>sent</a:t>
            </a:r>
            <a:r>
              <a:rPr lang="fi-FI" sz="1200" dirty="0"/>
              <a:t> as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body</a:t>
            </a:r>
            <a:r>
              <a:rPr lang="fi-FI" sz="1200" dirty="0"/>
              <a:t> of </a:t>
            </a:r>
            <a:r>
              <a:rPr lang="fi-FI" sz="1200" dirty="0" err="1"/>
              <a:t>the</a:t>
            </a:r>
            <a:r>
              <a:rPr lang="fi-FI" sz="1200" dirty="0"/>
              <a:t> post-</a:t>
            </a:r>
            <a:r>
              <a:rPr lang="fi-FI" sz="1200" dirty="0" err="1"/>
              <a:t>request</a:t>
            </a:r>
            <a:endParaRPr lang="en-FI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F49848-D697-3986-CE40-7563E1F1CADF}"/>
              </a:ext>
            </a:extLst>
          </p:cNvPr>
          <p:cNvCxnSpPr>
            <a:cxnSpLocks/>
          </p:cNvCxnSpPr>
          <p:nvPr/>
        </p:nvCxnSpPr>
        <p:spPr>
          <a:xfrm flipH="1" flipV="1">
            <a:off x="7224348" y="3386554"/>
            <a:ext cx="360483" cy="3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594CF2-353A-FF9C-BAEF-64A11B2EEF97}"/>
              </a:ext>
            </a:extLst>
          </p:cNvPr>
          <p:cNvSpPr txBox="1"/>
          <p:nvPr/>
        </p:nvSpPr>
        <p:spPr>
          <a:xfrm>
            <a:off x="4591883" y="2857505"/>
            <a:ext cx="3491345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 err="1"/>
              <a:t>With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use</a:t>
            </a:r>
            <a:r>
              <a:rPr lang="fi-FI" sz="1200" dirty="0"/>
              <a:t> of </a:t>
            </a:r>
            <a:r>
              <a:rPr lang="fi-FI" sz="1200" dirty="0" err="1"/>
              <a:t>attributes</a:t>
            </a:r>
            <a:r>
              <a:rPr lang="fi-FI" sz="1200" dirty="0"/>
              <a:t> </a:t>
            </a:r>
            <a:r>
              <a:rPr lang="fi-FI" sz="1200" u="sng" dirty="0"/>
              <a:t>action</a:t>
            </a:r>
            <a:r>
              <a:rPr lang="fi-FI" sz="1200" dirty="0"/>
              <a:t> and </a:t>
            </a:r>
            <a:r>
              <a:rPr lang="fi-FI" sz="1200" u="sng" dirty="0" err="1"/>
              <a:t>method</a:t>
            </a:r>
            <a:r>
              <a:rPr lang="fi-FI" sz="1200" dirty="0"/>
              <a:t>, </a:t>
            </a:r>
            <a:r>
              <a:rPr lang="fi-FI" sz="1200" dirty="0" err="1"/>
              <a:t>which</a:t>
            </a:r>
            <a:r>
              <a:rPr lang="fi-FI" sz="1200" dirty="0"/>
              <a:t> </a:t>
            </a:r>
            <a:r>
              <a:rPr lang="fi-FI" sz="1200" dirty="0" err="1"/>
              <a:t>submits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form</a:t>
            </a:r>
            <a:r>
              <a:rPr lang="fi-FI" sz="1200" dirty="0"/>
              <a:t> and </a:t>
            </a:r>
            <a:r>
              <a:rPr lang="fi-FI" sz="1200" dirty="0" err="1"/>
              <a:t>proceed</a:t>
            </a:r>
            <a:r>
              <a:rPr lang="fi-FI" sz="1200" dirty="0"/>
              <a:t> as </a:t>
            </a:r>
            <a:r>
              <a:rPr lang="fi-FI" sz="1200" dirty="0" err="1"/>
              <a:t>done</a:t>
            </a:r>
            <a:r>
              <a:rPr lang="fi-FI" sz="1200" dirty="0"/>
              <a:t> to </a:t>
            </a:r>
            <a:r>
              <a:rPr lang="fi-FI" sz="1200" dirty="0" err="1"/>
              <a:t>the</a:t>
            </a:r>
            <a:r>
              <a:rPr lang="fi-FI" sz="1200" dirty="0"/>
              <a:t> HTTP </a:t>
            </a:r>
            <a:r>
              <a:rPr lang="fi-FI" sz="1200" dirty="0" err="1"/>
              <a:t>post</a:t>
            </a:r>
            <a:r>
              <a:rPr lang="fi-FI" sz="1200" dirty="0"/>
              <a:t> </a:t>
            </a:r>
            <a:r>
              <a:rPr lang="fi-FI" sz="1200" dirty="0" err="1"/>
              <a:t>request</a:t>
            </a:r>
            <a:r>
              <a:rPr lang="fi-FI" sz="1200" dirty="0"/>
              <a:t> ti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adress</a:t>
            </a:r>
            <a:r>
              <a:rPr lang="fi-FI" sz="1200" dirty="0"/>
              <a:t> </a:t>
            </a:r>
            <a:r>
              <a:rPr lang="fi-FI" sz="1200" dirty="0" err="1"/>
              <a:t>new_note</a:t>
            </a:r>
            <a:r>
              <a:rPr lang="fi-FI" sz="1200" dirty="0"/>
              <a:t>.</a:t>
            </a:r>
            <a:endParaRPr lang="en-FI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0B42B9-A702-86CA-C978-6FF8799AA504}"/>
              </a:ext>
            </a:extLst>
          </p:cNvPr>
          <p:cNvCxnSpPr>
            <a:cxnSpLocks/>
          </p:cNvCxnSpPr>
          <p:nvPr/>
        </p:nvCxnSpPr>
        <p:spPr>
          <a:xfrm flipH="1">
            <a:off x="3666283" y="3042171"/>
            <a:ext cx="924963" cy="3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59B9BA-D0B6-AA27-1B39-5F3FBDAA1254}"/>
              </a:ext>
            </a:extLst>
          </p:cNvPr>
          <p:cNvCxnSpPr>
            <a:cxnSpLocks/>
          </p:cNvCxnSpPr>
          <p:nvPr/>
        </p:nvCxnSpPr>
        <p:spPr>
          <a:xfrm>
            <a:off x="1921247" y="3524724"/>
            <a:ext cx="0" cy="67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063FD8-0388-EC90-442D-C8749B48ADC3}"/>
              </a:ext>
            </a:extLst>
          </p:cNvPr>
          <p:cNvSpPr txBox="1"/>
          <p:nvPr/>
        </p:nvSpPr>
        <p:spPr>
          <a:xfrm>
            <a:off x="92035" y="4231525"/>
            <a:ext cx="3491345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b="1" dirty="0"/>
              <a:t>New </a:t>
            </a:r>
            <a:r>
              <a:rPr lang="fi-FI" sz="1200" b="1" dirty="0" err="1"/>
              <a:t>note</a:t>
            </a:r>
            <a:r>
              <a:rPr lang="fi-FI" sz="1200" b="1" dirty="0"/>
              <a:t> </a:t>
            </a:r>
            <a:r>
              <a:rPr lang="fi-FI" sz="1200" dirty="0" err="1"/>
              <a:t>now</a:t>
            </a:r>
            <a:r>
              <a:rPr lang="fi-FI" sz="1200" dirty="0"/>
              <a:t> is </a:t>
            </a:r>
            <a:r>
              <a:rPr lang="fi-FI" sz="1200" dirty="0" err="1"/>
              <a:t>being</a:t>
            </a:r>
            <a:r>
              <a:rPr lang="fi-FI" sz="1200" dirty="0"/>
              <a:t> </a:t>
            </a:r>
            <a:r>
              <a:rPr lang="fi-FI" sz="1200" dirty="0" err="1"/>
              <a:t>shown</a:t>
            </a:r>
            <a:r>
              <a:rPr lang="fi-FI" sz="1200" dirty="0"/>
              <a:t> to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note</a:t>
            </a:r>
            <a:r>
              <a:rPr lang="fi-FI" sz="1200" dirty="0"/>
              <a:t> </a:t>
            </a:r>
            <a:r>
              <a:rPr lang="fi-FI" sz="1200" dirty="0" err="1"/>
              <a:t>page</a:t>
            </a:r>
            <a:r>
              <a:rPr lang="fi-FI" sz="1200" dirty="0"/>
              <a:t> </a:t>
            </a:r>
            <a:r>
              <a:rPr lang="fi-FI" sz="1200" dirty="0">
                <a:sym typeface="Wingdings" pitchFamily="2" charset="2"/>
              </a:rPr>
              <a:t> </a:t>
            </a:r>
            <a:endParaRPr lang="en-FI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0807E4-D762-4968-F0EE-CEC85D9B8BB3}"/>
              </a:ext>
            </a:extLst>
          </p:cNvPr>
          <p:cNvSpPr txBox="1"/>
          <p:nvPr/>
        </p:nvSpPr>
        <p:spPr>
          <a:xfrm>
            <a:off x="0" y="6211669"/>
            <a:ext cx="194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1200" i="1" dirty="0">
                <a:solidFill>
                  <a:schemeClr val="accent1"/>
                </a:solidFill>
              </a:rPr>
              <a:t>Cline Casano</a:t>
            </a:r>
          </a:p>
          <a:p>
            <a:r>
              <a:rPr lang="en-GB" sz="1200" i="1" dirty="0">
                <a:solidFill>
                  <a:schemeClr val="accent1"/>
                </a:solidFill>
              </a:rPr>
              <a:t>F</a:t>
            </a:r>
            <a:r>
              <a:rPr lang="en-FI" sz="1200" i="1" dirty="0">
                <a:solidFill>
                  <a:schemeClr val="accent1"/>
                </a:solidFill>
              </a:rPr>
              <a:t>ull stack 2022</a:t>
            </a:r>
          </a:p>
          <a:p>
            <a:r>
              <a:rPr lang="en-GB" sz="1200" i="1" dirty="0">
                <a:solidFill>
                  <a:schemeClr val="accent1"/>
                </a:solidFill>
              </a:rPr>
              <a:t>U</a:t>
            </a:r>
            <a:r>
              <a:rPr lang="en-FI" sz="1200" i="1" dirty="0">
                <a:solidFill>
                  <a:schemeClr val="accent1"/>
                </a:solidFill>
              </a:rPr>
              <a:t>niversity of Helsinki</a:t>
            </a:r>
          </a:p>
        </p:txBody>
      </p:sp>
    </p:spTree>
    <p:extLst>
      <p:ext uri="{BB962C8B-B14F-4D97-AF65-F5344CB8AC3E}">
        <p14:creationId xmlns:p14="http://schemas.microsoft.com/office/powerpoint/2010/main" val="329955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Cline Casano</dc:creator>
  <cp:lastModifiedBy>Cline Casano</cp:lastModifiedBy>
  <cp:revision>1</cp:revision>
  <dcterms:created xsi:type="dcterms:W3CDTF">2022-07-18T08:23:20Z</dcterms:created>
  <dcterms:modified xsi:type="dcterms:W3CDTF">2022-07-18T09:36:40Z</dcterms:modified>
</cp:coreProperties>
</file>