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88" r:id="rId3"/>
    <p:sldId id="297" r:id="rId4"/>
    <p:sldId id="264" r:id="rId5"/>
    <p:sldId id="258" r:id="rId6"/>
    <p:sldId id="265" r:id="rId7"/>
    <p:sldId id="266" r:id="rId8"/>
    <p:sldId id="292" r:id="rId9"/>
    <p:sldId id="267" r:id="rId10"/>
    <p:sldId id="298" r:id="rId11"/>
    <p:sldId id="273" r:id="rId12"/>
    <p:sldId id="274" r:id="rId13"/>
    <p:sldId id="262" r:id="rId14"/>
    <p:sldId id="260" r:id="rId15"/>
    <p:sldId id="271" r:id="rId16"/>
    <p:sldId id="272" r:id="rId1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192" autoAdjust="0"/>
    <p:restoredTop sz="89939" autoAdjust="0"/>
  </p:normalViewPr>
  <p:slideViewPr>
    <p:cSldViewPr snapToGrid="0" showGuides="1">
      <p:cViewPr varScale="1">
        <p:scale>
          <a:sx n="100" d="100"/>
          <a:sy n="100" d="100"/>
        </p:scale>
        <p:origin x="448" y="176"/>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FB079B-D3AB-4D40-86D9-3ED8D7AB21C2}" type="datetimeFigureOut">
              <a:rPr kumimoji="1" lang="ja-JP" altLang="en-US" smtClean="0"/>
              <a:t>2021/2/7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65C0AE-AAAB-41A1-BFDF-1E935AF505A8}" type="slidenum">
              <a:rPr kumimoji="1" lang="ja-JP" altLang="en-US" smtClean="0"/>
              <a:t>‹#›</a:t>
            </a:fld>
            <a:endParaRPr kumimoji="1" lang="ja-JP" altLang="en-US"/>
          </a:p>
        </p:txBody>
      </p:sp>
    </p:spTree>
    <p:extLst>
      <p:ext uri="{BB962C8B-B14F-4D97-AF65-F5344CB8AC3E}">
        <p14:creationId xmlns:p14="http://schemas.microsoft.com/office/powerpoint/2010/main" val="248992884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5765C0AE-AAAB-41A1-BFDF-1E935AF505A8}" type="slidenum">
              <a:rPr kumimoji="1" lang="ja-JP" altLang="en-US" smtClean="0"/>
              <a:t>2</a:t>
            </a:fld>
            <a:endParaRPr kumimoji="1" lang="ja-JP" altLang="en-US"/>
          </a:p>
        </p:txBody>
      </p:sp>
    </p:spTree>
    <p:extLst>
      <p:ext uri="{BB962C8B-B14F-4D97-AF65-F5344CB8AC3E}">
        <p14:creationId xmlns:p14="http://schemas.microsoft.com/office/powerpoint/2010/main" val="3483032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5765C0AE-AAAB-41A1-BFDF-1E935AF505A8}" type="slidenum">
              <a:rPr kumimoji="1" lang="ja-JP" altLang="en-US" smtClean="0"/>
              <a:t>3</a:t>
            </a:fld>
            <a:endParaRPr kumimoji="1" lang="ja-JP" altLang="en-US"/>
          </a:p>
        </p:txBody>
      </p:sp>
    </p:spTree>
    <p:extLst>
      <p:ext uri="{BB962C8B-B14F-4D97-AF65-F5344CB8AC3E}">
        <p14:creationId xmlns:p14="http://schemas.microsoft.com/office/powerpoint/2010/main" val="39086555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dirty="0"/>
              <a:t>https://</a:t>
            </a:r>
            <a:r>
              <a:rPr lang="en-US" altLang="ja-JP" sz="1200" dirty="0" err="1"/>
              <a:t>github.com</a:t>
            </a:r>
            <a:r>
              <a:rPr lang="en-US" altLang="ja-JP" sz="1200" dirty="0"/>
              <a:t>/</a:t>
            </a:r>
            <a:r>
              <a:rPr lang="en-US" altLang="ja-JP" sz="1200" dirty="0" err="1"/>
              <a:t>clinfo</a:t>
            </a:r>
            <a:r>
              <a:rPr lang="en-US" altLang="ja-JP" sz="1200" dirty="0"/>
              <a:t>/2020_Patients_Transport/blob/main/</a:t>
            </a:r>
            <a:r>
              <a:rPr lang="en-US" altLang="ja-JP" sz="1200" dirty="0" err="1"/>
              <a:t>resultB_google_prediction</a:t>
            </a:r>
            <a:r>
              <a:rPr lang="en-US" altLang="ja-JP" sz="1200" dirty="0"/>
              <a:t>/</a:t>
            </a:r>
            <a:r>
              <a:rPr lang="en-US" altLang="ja-JP" sz="1200" dirty="0" err="1"/>
              <a:t>all_severe.png</a:t>
            </a:r>
            <a:endParaRPr kumimoji="1" lang="ja-JP" altLang="en-US" sz="1200"/>
          </a:p>
        </p:txBody>
      </p:sp>
      <p:sp>
        <p:nvSpPr>
          <p:cNvPr id="4" name="スライド番号プレースホルダー 3"/>
          <p:cNvSpPr>
            <a:spLocks noGrp="1"/>
          </p:cNvSpPr>
          <p:nvPr>
            <p:ph type="sldNum" sz="quarter" idx="5"/>
          </p:nvPr>
        </p:nvSpPr>
        <p:spPr/>
        <p:txBody>
          <a:bodyPr/>
          <a:lstStyle/>
          <a:p>
            <a:fld id="{5765C0AE-AAAB-41A1-BFDF-1E935AF505A8}" type="slidenum">
              <a:rPr kumimoji="1" lang="ja-JP" altLang="en-US" smtClean="0"/>
              <a:t>5</a:t>
            </a:fld>
            <a:endParaRPr kumimoji="1" lang="ja-JP" altLang="en-US"/>
          </a:p>
        </p:txBody>
      </p:sp>
    </p:spTree>
    <p:extLst>
      <p:ext uri="{BB962C8B-B14F-4D97-AF65-F5344CB8AC3E}">
        <p14:creationId xmlns:p14="http://schemas.microsoft.com/office/powerpoint/2010/main" val="4146179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5765C0AE-AAAB-41A1-BFDF-1E935AF505A8}" type="slidenum">
              <a:rPr kumimoji="1" lang="ja-JP" altLang="en-US" smtClean="0"/>
              <a:t>6</a:t>
            </a:fld>
            <a:endParaRPr kumimoji="1" lang="ja-JP" altLang="en-US"/>
          </a:p>
        </p:txBody>
      </p:sp>
    </p:spTree>
    <p:extLst>
      <p:ext uri="{BB962C8B-B14F-4D97-AF65-F5344CB8AC3E}">
        <p14:creationId xmlns:p14="http://schemas.microsoft.com/office/powerpoint/2010/main" val="34000716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 altLang="ja-JP" dirty="0"/>
              <a:t>2020_Patients_Transport/</a:t>
            </a:r>
            <a:r>
              <a:rPr kumimoji="1" lang="en" altLang="ja-JP" dirty="0" err="1"/>
              <a:t>slide_png_list</a:t>
            </a:r>
            <a:r>
              <a:rPr kumimoji="1" lang="en" altLang="ja-JP" dirty="0"/>
              <a:t>/transport_mean_100_202X-XX-XX.txt</a:t>
            </a:r>
            <a:endParaRPr kumimoji="1" lang="ja-JP" altLang="en-US"/>
          </a:p>
        </p:txBody>
      </p:sp>
      <p:sp>
        <p:nvSpPr>
          <p:cNvPr id="4" name="スライド番号プレースホルダー 3"/>
          <p:cNvSpPr>
            <a:spLocks noGrp="1"/>
          </p:cNvSpPr>
          <p:nvPr>
            <p:ph type="sldNum" sz="quarter" idx="5"/>
          </p:nvPr>
        </p:nvSpPr>
        <p:spPr/>
        <p:txBody>
          <a:bodyPr/>
          <a:lstStyle/>
          <a:p>
            <a:fld id="{5765C0AE-AAAB-41A1-BFDF-1E935AF505A8}" type="slidenum">
              <a:rPr kumimoji="1" lang="ja-JP" altLang="en-US" smtClean="0"/>
              <a:t>8</a:t>
            </a:fld>
            <a:endParaRPr kumimoji="1" lang="ja-JP" altLang="en-US"/>
          </a:p>
        </p:txBody>
      </p:sp>
    </p:spTree>
    <p:extLst>
      <p:ext uri="{BB962C8B-B14F-4D97-AF65-F5344CB8AC3E}">
        <p14:creationId xmlns:p14="http://schemas.microsoft.com/office/powerpoint/2010/main" val="22976319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 altLang="ja-JP" dirty="0"/>
              <a:t>2020_Patients_Transport/</a:t>
            </a:r>
            <a:r>
              <a:rPr kumimoji="1" lang="en" altLang="ja-JP" dirty="0" err="1"/>
              <a:t>slide_png_list</a:t>
            </a:r>
            <a:r>
              <a:rPr kumimoji="1" lang="en" altLang="ja-JP" dirty="0"/>
              <a:t>/transport_mean_080_202X-XX-XX.txt</a:t>
            </a:r>
            <a:endParaRPr kumimoji="1" lang="ja-JP" altLang="en-US"/>
          </a:p>
          <a:p>
            <a:endParaRPr kumimoji="1" lang="ja-JP" altLang="en-US"/>
          </a:p>
        </p:txBody>
      </p:sp>
      <p:sp>
        <p:nvSpPr>
          <p:cNvPr id="4" name="スライド番号プレースホルダー 3"/>
          <p:cNvSpPr>
            <a:spLocks noGrp="1"/>
          </p:cNvSpPr>
          <p:nvPr>
            <p:ph type="sldNum" sz="quarter" idx="5"/>
          </p:nvPr>
        </p:nvSpPr>
        <p:spPr/>
        <p:txBody>
          <a:bodyPr/>
          <a:lstStyle/>
          <a:p>
            <a:fld id="{5765C0AE-AAAB-41A1-BFDF-1E935AF505A8}" type="slidenum">
              <a:rPr kumimoji="1" lang="ja-JP" altLang="en-US" smtClean="0"/>
              <a:t>10</a:t>
            </a:fld>
            <a:endParaRPr kumimoji="1" lang="ja-JP" altLang="en-US"/>
          </a:p>
        </p:txBody>
      </p:sp>
    </p:spTree>
    <p:extLst>
      <p:ext uri="{BB962C8B-B14F-4D97-AF65-F5344CB8AC3E}">
        <p14:creationId xmlns:p14="http://schemas.microsoft.com/office/powerpoint/2010/main" val="38812900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5765C0AE-AAAB-41A1-BFDF-1E935AF505A8}" type="slidenum">
              <a:rPr kumimoji="1" lang="ja-JP" altLang="en-US" smtClean="0"/>
              <a:t>11</a:t>
            </a:fld>
            <a:endParaRPr kumimoji="1" lang="ja-JP" altLang="en-US"/>
          </a:p>
        </p:txBody>
      </p:sp>
    </p:spTree>
    <p:extLst>
      <p:ext uri="{BB962C8B-B14F-4D97-AF65-F5344CB8AC3E}">
        <p14:creationId xmlns:p14="http://schemas.microsoft.com/office/powerpoint/2010/main" val="41751140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5765C0AE-AAAB-41A1-BFDF-1E935AF505A8}" type="slidenum">
              <a:rPr kumimoji="1" lang="ja-JP" altLang="en-US" smtClean="0"/>
              <a:t>15</a:t>
            </a:fld>
            <a:endParaRPr kumimoji="1" lang="ja-JP" altLang="en-US"/>
          </a:p>
        </p:txBody>
      </p:sp>
    </p:spTree>
    <p:extLst>
      <p:ext uri="{BB962C8B-B14F-4D97-AF65-F5344CB8AC3E}">
        <p14:creationId xmlns:p14="http://schemas.microsoft.com/office/powerpoint/2010/main" val="6536630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4CE470-3660-498C-B31D-829A62B699C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98F6FB6B-B4DA-4FD0-A1E4-13EAC04E35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19982080-0220-4503-B153-00A17FD362D1}"/>
              </a:ext>
            </a:extLst>
          </p:cNvPr>
          <p:cNvSpPr>
            <a:spLocks noGrp="1"/>
          </p:cNvSpPr>
          <p:nvPr>
            <p:ph type="dt" sz="half" idx="10"/>
          </p:nvPr>
        </p:nvSpPr>
        <p:spPr/>
        <p:txBody>
          <a:bodyPr/>
          <a:lstStyle/>
          <a:p>
            <a:fld id="{82B151AF-06DE-48E4-A7BF-D6B09BBC70F6}" type="datetimeFigureOut">
              <a:rPr kumimoji="1" lang="ja-JP" altLang="en-US" smtClean="0"/>
              <a:t>2021/2/7</a:t>
            </a:fld>
            <a:endParaRPr kumimoji="1" lang="ja-JP" altLang="en-US"/>
          </a:p>
        </p:txBody>
      </p:sp>
      <p:sp>
        <p:nvSpPr>
          <p:cNvPr id="5" name="フッター プレースホルダー 4">
            <a:extLst>
              <a:ext uri="{FF2B5EF4-FFF2-40B4-BE49-F238E27FC236}">
                <a16:creationId xmlns:a16="http://schemas.microsoft.com/office/drawing/2014/main" id="{AD6BDF65-2655-452D-9BD2-E754B730E76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BE6A4D9-D7AE-4245-8363-22093C8660D2}"/>
              </a:ext>
            </a:extLst>
          </p:cNvPr>
          <p:cNvSpPr>
            <a:spLocks noGrp="1"/>
          </p:cNvSpPr>
          <p:nvPr>
            <p:ph type="sldNum" sz="quarter" idx="12"/>
          </p:nvPr>
        </p:nvSpPr>
        <p:spPr/>
        <p:txBody>
          <a:bodyPr/>
          <a:lstStyle/>
          <a:p>
            <a:fld id="{09A150AD-7FF1-4212-B0FB-A247041EAE82}" type="slidenum">
              <a:rPr kumimoji="1" lang="ja-JP" altLang="en-US" smtClean="0"/>
              <a:t>‹#›</a:t>
            </a:fld>
            <a:endParaRPr kumimoji="1" lang="ja-JP" altLang="en-US"/>
          </a:p>
        </p:txBody>
      </p:sp>
    </p:spTree>
    <p:extLst>
      <p:ext uri="{BB962C8B-B14F-4D97-AF65-F5344CB8AC3E}">
        <p14:creationId xmlns:p14="http://schemas.microsoft.com/office/powerpoint/2010/main" val="773975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B9B897-56F3-4D79-9ACD-0CB4011D09B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D7E3554-BA6D-4559-8C1F-9E65DF2FE83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9ED1ADA-F10D-4819-923B-559ABC79AEF6}"/>
              </a:ext>
            </a:extLst>
          </p:cNvPr>
          <p:cNvSpPr>
            <a:spLocks noGrp="1"/>
          </p:cNvSpPr>
          <p:nvPr>
            <p:ph type="dt" sz="half" idx="10"/>
          </p:nvPr>
        </p:nvSpPr>
        <p:spPr/>
        <p:txBody>
          <a:bodyPr/>
          <a:lstStyle/>
          <a:p>
            <a:fld id="{82B151AF-06DE-48E4-A7BF-D6B09BBC70F6}" type="datetimeFigureOut">
              <a:rPr kumimoji="1" lang="ja-JP" altLang="en-US" smtClean="0"/>
              <a:t>2021/2/7</a:t>
            </a:fld>
            <a:endParaRPr kumimoji="1" lang="ja-JP" altLang="en-US"/>
          </a:p>
        </p:txBody>
      </p:sp>
      <p:sp>
        <p:nvSpPr>
          <p:cNvPr id="5" name="フッター プレースホルダー 4">
            <a:extLst>
              <a:ext uri="{FF2B5EF4-FFF2-40B4-BE49-F238E27FC236}">
                <a16:creationId xmlns:a16="http://schemas.microsoft.com/office/drawing/2014/main" id="{76CD45D7-312A-47F8-A2F5-383B6DD3E7B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CBB6099-72C5-435D-B4EA-B8929E5333CC}"/>
              </a:ext>
            </a:extLst>
          </p:cNvPr>
          <p:cNvSpPr>
            <a:spLocks noGrp="1"/>
          </p:cNvSpPr>
          <p:nvPr>
            <p:ph type="sldNum" sz="quarter" idx="12"/>
          </p:nvPr>
        </p:nvSpPr>
        <p:spPr/>
        <p:txBody>
          <a:bodyPr/>
          <a:lstStyle/>
          <a:p>
            <a:fld id="{09A150AD-7FF1-4212-B0FB-A247041EAE82}" type="slidenum">
              <a:rPr kumimoji="1" lang="ja-JP" altLang="en-US" smtClean="0"/>
              <a:t>‹#›</a:t>
            </a:fld>
            <a:endParaRPr kumimoji="1" lang="ja-JP" altLang="en-US"/>
          </a:p>
        </p:txBody>
      </p:sp>
    </p:spTree>
    <p:extLst>
      <p:ext uri="{BB962C8B-B14F-4D97-AF65-F5344CB8AC3E}">
        <p14:creationId xmlns:p14="http://schemas.microsoft.com/office/powerpoint/2010/main" val="1638989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EC53C071-FFB5-421B-B461-1F0FA9FD6598}"/>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1B6BBA8-F80F-44C8-913C-849C1CD48EC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5D8D800-6243-4443-82E5-4CE6D894671B}"/>
              </a:ext>
            </a:extLst>
          </p:cNvPr>
          <p:cNvSpPr>
            <a:spLocks noGrp="1"/>
          </p:cNvSpPr>
          <p:nvPr>
            <p:ph type="dt" sz="half" idx="10"/>
          </p:nvPr>
        </p:nvSpPr>
        <p:spPr/>
        <p:txBody>
          <a:bodyPr/>
          <a:lstStyle/>
          <a:p>
            <a:fld id="{82B151AF-06DE-48E4-A7BF-D6B09BBC70F6}" type="datetimeFigureOut">
              <a:rPr kumimoji="1" lang="ja-JP" altLang="en-US" smtClean="0"/>
              <a:t>2021/2/7</a:t>
            </a:fld>
            <a:endParaRPr kumimoji="1" lang="ja-JP" altLang="en-US"/>
          </a:p>
        </p:txBody>
      </p:sp>
      <p:sp>
        <p:nvSpPr>
          <p:cNvPr id="5" name="フッター プレースホルダー 4">
            <a:extLst>
              <a:ext uri="{FF2B5EF4-FFF2-40B4-BE49-F238E27FC236}">
                <a16:creationId xmlns:a16="http://schemas.microsoft.com/office/drawing/2014/main" id="{691AE6E5-CDAA-4068-B4F3-AACEDD048F4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BE5611A-FD96-4092-85A8-D7D3EF13D3B5}"/>
              </a:ext>
            </a:extLst>
          </p:cNvPr>
          <p:cNvSpPr>
            <a:spLocks noGrp="1"/>
          </p:cNvSpPr>
          <p:nvPr>
            <p:ph type="sldNum" sz="quarter" idx="12"/>
          </p:nvPr>
        </p:nvSpPr>
        <p:spPr/>
        <p:txBody>
          <a:bodyPr/>
          <a:lstStyle/>
          <a:p>
            <a:fld id="{09A150AD-7FF1-4212-B0FB-A247041EAE82}" type="slidenum">
              <a:rPr kumimoji="1" lang="ja-JP" altLang="en-US" smtClean="0"/>
              <a:t>‹#›</a:t>
            </a:fld>
            <a:endParaRPr kumimoji="1" lang="ja-JP" altLang="en-US"/>
          </a:p>
        </p:txBody>
      </p:sp>
    </p:spTree>
    <p:extLst>
      <p:ext uri="{BB962C8B-B14F-4D97-AF65-F5344CB8AC3E}">
        <p14:creationId xmlns:p14="http://schemas.microsoft.com/office/powerpoint/2010/main" val="3967086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A151CF-7CF3-4E54-AD37-B11C33A7A53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BC5DB4A-3F24-4908-9466-EE8C12A66BD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C09817A-3193-46EF-876E-42CE1D8F512E}"/>
              </a:ext>
            </a:extLst>
          </p:cNvPr>
          <p:cNvSpPr>
            <a:spLocks noGrp="1"/>
          </p:cNvSpPr>
          <p:nvPr>
            <p:ph type="dt" sz="half" idx="10"/>
          </p:nvPr>
        </p:nvSpPr>
        <p:spPr/>
        <p:txBody>
          <a:bodyPr/>
          <a:lstStyle/>
          <a:p>
            <a:fld id="{82B151AF-06DE-48E4-A7BF-D6B09BBC70F6}" type="datetimeFigureOut">
              <a:rPr kumimoji="1" lang="ja-JP" altLang="en-US" smtClean="0"/>
              <a:t>2021/2/7</a:t>
            </a:fld>
            <a:endParaRPr kumimoji="1" lang="ja-JP" altLang="en-US"/>
          </a:p>
        </p:txBody>
      </p:sp>
      <p:sp>
        <p:nvSpPr>
          <p:cNvPr id="5" name="フッター プレースホルダー 4">
            <a:extLst>
              <a:ext uri="{FF2B5EF4-FFF2-40B4-BE49-F238E27FC236}">
                <a16:creationId xmlns:a16="http://schemas.microsoft.com/office/drawing/2014/main" id="{7F86E8B5-DB4F-4C71-8BBB-AADAEEF5B57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AEE3723-E266-4DAA-9E94-D7256E92AC27}"/>
              </a:ext>
            </a:extLst>
          </p:cNvPr>
          <p:cNvSpPr>
            <a:spLocks noGrp="1"/>
          </p:cNvSpPr>
          <p:nvPr>
            <p:ph type="sldNum" sz="quarter" idx="12"/>
          </p:nvPr>
        </p:nvSpPr>
        <p:spPr/>
        <p:txBody>
          <a:bodyPr/>
          <a:lstStyle/>
          <a:p>
            <a:fld id="{09A150AD-7FF1-4212-B0FB-A247041EAE82}" type="slidenum">
              <a:rPr kumimoji="1" lang="ja-JP" altLang="en-US" smtClean="0"/>
              <a:t>‹#›</a:t>
            </a:fld>
            <a:endParaRPr kumimoji="1" lang="ja-JP" altLang="en-US"/>
          </a:p>
        </p:txBody>
      </p:sp>
    </p:spTree>
    <p:extLst>
      <p:ext uri="{BB962C8B-B14F-4D97-AF65-F5344CB8AC3E}">
        <p14:creationId xmlns:p14="http://schemas.microsoft.com/office/powerpoint/2010/main" val="3780646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98F20F-508C-459B-884B-D7B0A36EFDF3}"/>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7D8D2F4-E625-4CD9-BFE4-C351D45C2E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BFF3BC9E-68F0-4492-A3F3-6CD91493CC9C}"/>
              </a:ext>
            </a:extLst>
          </p:cNvPr>
          <p:cNvSpPr>
            <a:spLocks noGrp="1"/>
          </p:cNvSpPr>
          <p:nvPr>
            <p:ph type="dt" sz="half" idx="10"/>
          </p:nvPr>
        </p:nvSpPr>
        <p:spPr/>
        <p:txBody>
          <a:bodyPr/>
          <a:lstStyle/>
          <a:p>
            <a:fld id="{82B151AF-06DE-48E4-A7BF-D6B09BBC70F6}" type="datetimeFigureOut">
              <a:rPr kumimoji="1" lang="ja-JP" altLang="en-US" smtClean="0"/>
              <a:t>2021/2/7</a:t>
            </a:fld>
            <a:endParaRPr kumimoji="1" lang="ja-JP" altLang="en-US"/>
          </a:p>
        </p:txBody>
      </p:sp>
      <p:sp>
        <p:nvSpPr>
          <p:cNvPr id="5" name="フッター プレースホルダー 4">
            <a:extLst>
              <a:ext uri="{FF2B5EF4-FFF2-40B4-BE49-F238E27FC236}">
                <a16:creationId xmlns:a16="http://schemas.microsoft.com/office/drawing/2014/main" id="{0CDF25CA-213D-4479-B4AA-9474487232B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33FB3A2-C263-45C9-A28B-198C258E8034}"/>
              </a:ext>
            </a:extLst>
          </p:cNvPr>
          <p:cNvSpPr>
            <a:spLocks noGrp="1"/>
          </p:cNvSpPr>
          <p:nvPr>
            <p:ph type="sldNum" sz="quarter" idx="12"/>
          </p:nvPr>
        </p:nvSpPr>
        <p:spPr/>
        <p:txBody>
          <a:bodyPr/>
          <a:lstStyle/>
          <a:p>
            <a:fld id="{09A150AD-7FF1-4212-B0FB-A247041EAE82}" type="slidenum">
              <a:rPr kumimoji="1" lang="ja-JP" altLang="en-US" smtClean="0"/>
              <a:t>‹#›</a:t>
            </a:fld>
            <a:endParaRPr kumimoji="1" lang="ja-JP" altLang="en-US"/>
          </a:p>
        </p:txBody>
      </p:sp>
    </p:spTree>
    <p:extLst>
      <p:ext uri="{BB962C8B-B14F-4D97-AF65-F5344CB8AC3E}">
        <p14:creationId xmlns:p14="http://schemas.microsoft.com/office/powerpoint/2010/main" val="2960312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464720-1B28-4173-8E37-4BD99E91564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D17348A-D241-4FEB-A0BF-4D69C3673101}"/>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56053FE-314A-43F1-9F44-0BDA314D186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A1F0AF84-ED61-41D5-A264-277DEF306BBF}"/>
              </a:ext>
            </a:extLst>
          </p:cNvPr>
          <p:cNvSpPr>
            <a:spLocks noGrp="1"/>
          </p:cNvSpPr>
          <p:nvPr>
            <p:ph type="dt" sz="half" idx="10"/>
          </p:nvPr>
        </p:nvSpPr>
        <p:spPr/>
        <p:txBody>
          <a:bodyPr/>
          <a:lstStyle/>
          <a:p>
            <a:fld id="{82B151AF-06DE-48E4-A7BF-D6B09BBC70F6}" type="datetimeFigureOut">
              <a:rPr kumimoji="1" lang="ja-JP" altLang="en-US" smtClean="0"/>
              <a:t>2021/2/7</a:t>
            </a:fld>
            <a:endParaRPr kumimoji="1" lang="ja-JP" altLang="en-US"/>
          </a:p>
        </p:txBody>
      </p:sp>
      <p:sp>
        <p:nvSpPr>
          <p:cNvPr id="6" name="フッター プレースホルダー 5">
            <a:extLst>
              <a:ext uri="{FF2B5EF4-FFF2-40B4-BE49-F238E27FC236}">
                <a16:creationId xmlns:a16="http://schemas.microsoft.com/office/drawing/2014/main" id="{74C228E3-98FC-43DD-AD12-35EAC3F53FA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A4E3536-2EC8-4A10-8491-FFED74F68148}"/>
              </a:ext>
            </a:extLst>
          </p:cNvPr>
          <p:cNvSpPr>
            <a:spLocks noGrp="1"/>
          </p:cNvSpPr>
          <p:nvPr>
            <p:ph type="sldNum" sz="quarter" idx="12"/>
          </p:nvPr>
        </p:nvSpPr>
        <p:spPr/>
        <p:txBody>
          <a:bodyPr/>
          <a:lstStyle/>
          <a:p>
            <a:fld id="{09A150AD-7FF1-4212-B0FB-A247041EAE82}" type="slidenum">
              <a:rPr kumimoji="1" lang="ja-JP" altLang="en-US" smtClean="0"/>
              <a:t>‹#›</a:t>
            </a:fld>
            <a:endParaRPr kumimoji="1" lang="ja-JP" altLang="en-US"/>
          </a:p>
        </p:txBody>
      </p:sp>
    </p:spTree>
    <p:extLst>
      <p:ext uri="{BB962C8B-B14F-4D97-AF65-F5344CB8AC3E}">
        <p14:creationId xmlns:p14="http://schemas.microsoft.com/office/powerpoint/2010/main" val="4155254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D04E95-D073-4E76-8ED0-335CFB385AA7}"/>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FC0F6F0-9406-4415-92CD-FF00C49FB1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57182940-B9B2-4EF5-9726-0599286706FE}"/>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B4E3358-FEE9-44BD-A3B5-84B341FAE4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B9A8612A-24D1-4577-9053-A570CA69DE95}"/>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BDC963C-B8EE-4B98-BA21-634A9E388385}"/>
              </a:ext>
            </a:extLst>
          </p:cNvPr>
          <p:cNvSpPr>
            <a:spLocks noGrp="1"/>
          </p:cNvSpPr>
          <p:nvPr>
            <p:ph type="dt" sz="half" idx="10"/>
          </p:nvPr>
        </p:nvSpPr>
        <p:spPr/>
        <p:txBody>
          <a:bodyPr/>
          <a:lstStyle/>
          <a:p>
            <a:fld id="{82B151AF-06DE-48E4-A7BF-D6B09BBC70F6}" type="datetimeFigureOut">
              <a:rPr kumimoji="1" lang="ja-JP" altLang="en-US" smtClean="0"/>
              <a:t>2021/2/7</a:t>
            </a:fld>
            <a:endParaRPr kumimoji="1" lang="ja-JP" altLang="en-US"/>
          </a:p>
        </p:txBody>
      </p:sp>
      <p:sp>
        <p:nvSpPr>
          <p:cNvPr id="8" name="フッター プレースホルダー 7">
            <a:extLst>
              <a:ext uri="{FF2B5EF4-FFF2-40B4-BE49-F238E27FC236}">
                <a16:creationId xmlns:a16="http://schemas.microsoft.com/office/drawing/2014/main" id="{946C1558-C46C-47AC-95E9-F43F76612A0C}"/>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D05DCA37-7EDB-48A9-A7C8-3A6B28409825}"/>
              </a:ext>
            </a:extLst>
          </p:cNvPr>
          <p:cNvSpPr>
            <a:spLocks noGrp="1"/>
          </p:cNvSpPr>
          <p:nvPr>
            <p:ph type="sldNum" sz="quarter" idx="12"/>
          </p:nvPr>
        </p:nvSpPr>
        <p:spPr/>
        <p:txBody>
          <a:bodyPr/>
          <a:lstStyle/>
          <a:p>
            <a:fld id="{09A150AD-7FF1-4212-B0FB-A247041EAE82}" type="slidenum">
              <a:rPr kumimoji="1" lang="ja-JP" altLang="en-US" smtClean="0"/>
              <a:t>‹#›</a:t>
            </a:fld>
            <a:endParaRPr kumimoji="1" lang="ja-JP" altLang="en-US"/>
          </a:p>
        </p:txBody>
      </p:sp>
    </p:spTree>
    <p:extLst>
      <p:ext uri="{BB962C8B-B14F-4D97-AF65-F5344CB8AC3E}">
        <p14:creationId xmlns:p14="http://schemas.microsoft.com/office/powerpoint/2010/main" val="572122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D7EE81-49A0-498A-A7C1-507AF3260975}"/>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457E1FF-DD72-4EB7-B867-DE0D70D9D76F}"/>
              </a:ext>
            </a:extLst>
          </p:cNvPr>
          <p:cNvSpPr>
            <a:spLocks noGrp="1"/>
          </p:cNvSpPr>
          <p:nvPr>
            <p:ph type="dt" sz="half" idx="10"/>
          </p:nvPr>
        </p:nvSpPr>
        <p:spPr/>
        <p:txBody>
          <a:bodyPr/>
          <a:lstStyle/>
          <a:p>
            <a:fld id="{82B151AF-06DE-48E4-A7BF-D6B09BBC70F6}" type="datetimeFigureOut">
              <a:rPr kumimoji="1" lang="ja-JP" altLang="en-US" smtClean="0"/>
              <a:t>2021/2/7</a:t>
            </a:fld>
            <a:endParaRPr kumimoji="1" lang="ja-JP" altLang="en-US"/>
          </a:p>
        </p:txBody>
      </p:sp>
      <p:sp>
        <p:nvSpPr>
          <p:cNvPr id="4" name="フッター プレースホルダー 3">
            <a:extLst>
              <a:ext uri="{FF2B5EF4-FFF2-40B4-BE49-F238E27FC236}">
                <a16:creationId xmlns:a16="http://schemas.microsoft.com/office/drawing/2014/main" id="{09E3E90B-D74E-4B62-ACE8-6B35AD6929C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396FE0D-518C-4FA4-8906-5CD0931E81B9}"/>
              </a:ext>
            </a:extLst>
          </p:cNvPr>
          <p:cNvSpPr>
            <a:spLocks noGrp="1"/>
          </p:cNvSpPr>
          <p:nvPr>
            <p:ph type="sldNum" sz="quarter" idx="12"/>
          </p:nvPr>
        </p:nvSpPr>
        <p:spPr/>
        <p:txBody>
          <a:bodyPr/>
          <a:lstStyle/>
          <a:p>
            <a:fld id="{09A150AD-7FF1-4212-B0FB-A247041EAE82}" type="slidenum">
              <a:rPr kumimoji="1" lang="ja-JP" altLang="en-US" smtClean="0"/>
              <a:t>‹#›</a:t>
            </a:fld>
            <a:endParaRPr kumimoji="1" lang="ja-JP" altLang="en-US"/>
          </a:p>
        </p:txBody>
      </p:sp>
    </p:spTree>
    <p:extLst>
      <p:ext uri="{BB962C8B-B14F-4D97-AF65-F5344CB8AC3E}">
        <p14:creationId xmlns:p14="http://schemas.microsoft.com/office/powerpoint/2010/main" val="3416586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F939B510-0177-48D7-9AF0-79903DDB6A3C}"/>
              </a:ext>
            </a:extLst>
          </p:cNvPr>
          <p:cNvSpPr>
            <a:spLocks noGrp="1"/>
          </p:cNvSpPr>
          <p:nvPr>
            <p:ph type="dt" sz="half" idx="10"/>
          </p:nvPr>
        </p:nvSpPr>
        <p:spPr/>
        <p:txBody>
          <a:bodyPr/>
          <a:lstStyle/>
          <a:p>
            <a:fld id="{82B151AF-06DE-48E4-A7BF-D6B09BBC70F6}" type="datetimeFigureOut">
              <a:rPr kumimoji="1" lang="ja-JP" altLang="en-US" smtClean="0"/>
              <a:t>2021/2/7</a:t>
            </a:fld>
            <a:endParaRPr kumimoji="1" lang="ja-JP" altLang="en-US"/>
          </a:p>
        </p:txBody>
      </p:sp>
      <p:sp>
        <p:nvSpPr>
          <p:cNvPr id="3" name="フッター プレースホルダー 2">
            <a:extLst>
              <a:ext uri="{FF2B5EF4-FFF2-40B4-BE49-F238E27FC236}">
                <a16:creationId xmlns:a16="http://schemas.microsoft.com/office/drawing/2014/main" id="{92D9BA3D-B71F-4879-B8B6-2AC01AB76FC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2838369-E31A-427A-93E9-B7FA4F0EC7CA}"/>
              </a:ext>
            </a:extLst>
          </p:cNvPr>
          <p:cNvSpPr>
            <a:spLocks noGrp="1"/>
          </p:cNvSpPr>
          <p:nvPr>
            <p:ph type="sldNum" sz="quarter" idx="12"/>
          </p:nvPr>
        </p:nvSpPr>
        <p:spPr/>
        <p:txBody>
          <a:bodyPr/>
          <a:lstStyle/>
          <a:p>
            <a:fld id="{09A150AD-7FF1-4212-B0FB-A247041EAE82}" type="slidenum">
              <a:rPr kumimoji="1" lang="ja-JP" altLang="en-US" smtClean="0"/>
              <a:t>‹#›</a:t>
            </a:fld>
            <a:endParaRPr kumimoji="1" lang="ja-JP" altLang="en-US"/>
          </a:p>
        </p:txBody>
      </p:sp>
    </p:spTree>
    <p:extLst>
      <p:ext uri="{BB962C8B-B14F-4D97-AF65-F5344CB8AC3E}">
        <p14:creationId xmlns:p14="http://schemas.microsoft.com/office/powerpoint/2010/main" val="3816378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9C4AA6-469E-4AFD-B8A5-DC716658ABE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D6413A9-7572-4F40-B802-9ECF07A537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02DB7225-E4D6-4584-BB71-8D152E28F0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E37C990-C460-45F2-90CA-2947108C3AB1}"/>
              </a:ext>
            </a:extLst>
          </p:cNvPr>
          <p:cNvSpPr>
            <a:spLocks noGrp="1"/>
          </p:cNvSpPr>
          <p:nvPr>
            <p:ph type="dt" sz="half" idx="10"/>
          </p:nvPr>
        </p:nvSpPr>
        <p:spPr/>
        <p:txBody>
          <a:bodyPr/>
          <a:lstStyle/>
          <a:p>
            <a:fld id="{82B151AF-06DE-48E4-A7BF-D6B09BBC70F6}" type="datetimeFigureOut">
              <a:rPr kumimoji="1" lang="ja-JP" altLang="en-US" smtClean="0"/>
              <a:t>2021/2/7</a:t>
            </a:fld>
            <a:endParaRPr kumimoji="1" lang="ja-JP" altLang="en-US"/>
          </a:p>
        </p:txBody>
      </p:sp>
      <p:sp>
        <p:nvSpPr>
          <p:cNvPr id="6" name="フッター プレースホルダー 5">
            <a:extLst>
              <a:ext uri="{FF2B5EF4-FFF2-40B4-BE49-F238E27FC236}">
                <a16:creationId xmlns:a16="http://schemas.microsoft.com/office/drawing/2014/main" id="{2FEE114B-EA2C-462F-AB81-11E26EC0664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E2E5FCA-1F71-44A2-A305-02265511BC8A}"/>
              </a:ext>
            </a:extLst>
          </p:cNvPr>
          <p:cNvSpPr>
            <a:spLocks noGrp="1"/>
          </p:cNvSpPr>
          <p:nvPr>
            <p:ph type="sldNum" sz="quarter" idx="12"/>
          </p:nvPr>
        </p:nvSpPr>
        <p:spPr/>
        <p:txBody>
          <a:bodyPr/>
          <a:lstStyle/>
          <a:p>
            <a:fld id="{09A150AD-7FF1-4212-B0FB-A247041EAE82}" type="slidenum">
              <a:rPr kumimoji="1" lang="ja-JP" altLang="en-US" smtClean="0"/>
              <a:t>‹#›</a:t>
            </a:fld>
            <a:endParaRPr kumimoji="1" lang="ja-JP" altLang="en-US"/>
          </a:p>
        </p:txBody>
      </p:sp>
    </p:spTree>
    <p:extLst>
      <p:ext uri="{BB962C8B-B14F-4D97-AF65-F5344CB8AC3E}">
        <p14:creationId xmlns:p14="http://schemas.microsoft.com/office/powerpoint/2010/main" val="4093097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D9D0FA-6366-4B70-89A9-ECCDD99BFA9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E96186D-349D-4001-94A3-FD920E4B76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16ABCD5-E78E-4205-9F87-452F64C9C7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F4E00F3-17F5-46BB-88E6-150ED5361F36}"/>
              </a:ext>
            </a:extLst>
          </p:cNvPr>
          <p:cNvSpPr>
            <a:spLocks noGrp="1"/>
          </p:cNvSpPr>
          <p:nvPr>
            <p:ph type="dt" sz="half" idx="10"/>
          </p:nvPr>
        </p:nvSpPr>
        <p:spPr/>
        <p:txBody>
          <a:bodyPr/>
          <a:lstStyle/>
          <a:p>
            <a:fld id="{82B151AF-06DE-48E4-A7BF-D6B09BBC70F6}" type="datetimeFigureOut">
              <a:rPr kumimoji="1" lang="ja-JP" altLang="en-US" smtClean="0"/>
              <a:t>2021/2/7</a:t>
            </a:fld>
            <a:endParaRPr kumimoji="1" lang="ja-JP" altLang="en-US"/>
          </a:p>
        </p:txBody>
      </p:sp>
      <p:sp>
        <p:nvSpPr>
          <p:cNvPr id="6" name="フッター プレースホルダー 5">
            <a:extLst>
              <a:ext uri="{FF2B5EF4-FFF2-40B4-BE49-F238E27FC236}">
                <a16:creationId xmlns:a16="http://schemas.microsoft.com/office/drawing/2014/main" id="{3D5B86E9-2573-4404-AC87-AEE58867A8A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B507289-1B78-44E8-A7CC-F512CEECD266}"/>
              </a:ext>
            </a:extLst>
          </p:cNvPr>
          <p:cNvSpPr>
            <a:spLocks noGrp="1"/>
          </p:cNvSpPr>
          <p:nvPr>
            <p:ph type="sldNum" sz="quarter" idx="12"/>
          </p:nvPr>
        </p:nvSpPr>
        <p:spPr/>
        <p:txBody>
          <a:bodyPr/>
          <a:lstStyle/>
          <a:p>
            <a:fld id="{09A150AD-7FF1-4212-B0FB-A247041EAE82}" type="slidenum">
              <a:rPr kumimoji="1" lang="ja-JP" altLang="en-US" smtClean="0"/>
              <a:t>‹#›</a:t>
            </a:fld>
            <a:endParaRPr kumimoji="1" lang="ja-JP" altLang="en-US"/>
          </a:p>
        </p:txBody>
      </p:sp>
    </p:spTree>
    <p:extLst>
      <p:ext uri="{BB962C8B-B14F-4D97-AF65-F5344CB8AC3E}">
        <p14:creationId xmlns:p14="http://schemas.microsoft.com/office/powerpoint/2010/main" val="2772430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92059D6-94D2-465E-9CC6-23C6A4621D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A99BC6E-AFB8-42B7-A120-C624F060DF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73FD098-7871-48D9-A6C2-B08B5019CB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B151AF-06DE-48E4-A7BF-D6B09BBC70F6}" type="datetimeFigureOut">
              <a:rPr kumimoji="1" lang="ja-JP" altLang="en-US" smtClean="0"/>
              <a:t>2021/2/7</a:t>
            </a:fld>
            <a:endParaRPr kumimoji="1" lang="ja-JP" altLang="en-US"/>
          </a:p>
        </p:txBody>
      </p:sp>
      <p:sp>
        <p:nvSpPr>
          <p:cNvPr id="5" name="フッター プレースホルダー 4">
            <a:extLst>
              <a:ext uri="{FF2B5EF4-FFF2-40B4-BE49-F238E27FC236}">
                <a16:creationId xmlns:a16="http://schemas.microsoft.com/office/drawing/2014/main" id="{BAB59C8A-4D58-42E0-9D18-3CF04D3686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B3D4A09-0782-45FD-AE4E-6A15628E47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A150AD-7FF1-4212-B0FB-A247041EAE82}" type="slidenum">
              <a:rPr kumimoji="1" lang="ja-JP" altLang="en-US" smtClean="0"/>
              <a:t>‹#›</a:t>
            </a:fld>
            <a:endParaRPr kumimoji="1" lang="ja-JP" altLang="en-US"/>
          </a:p>
        </p:txBody>
      </p:sp>
    </p:spTree>
    <p:extLst>
      <p:ext uri="{BB962C8B-B14F-4D97-AF65-F5344CB8AC3E}">
        <p14:creationId xmlns:p14="http://schemas.microsoft.com/office/powerpoint/2010/main" val="12214729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30.png"/><Relationship Id="rId1" Type="http://schemas.openxmlformats.org/officeDocument/2006/relationships/slideLayout" Target="../slideLayouts/slideLayout7.xml"/><Relationship Id="rId5" Type="http://schemas.openxmlformats.org/officeDocument/2006/relationships/image" Target="../media/image160.png"/><Relationship Id="rId4" Type="http://schemas.openxmlformats.org/officeDocument/2006/relationships/image" Target="../media/image150.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字幕 2">
            <a:extLst>
              <a:ext uri="{FF2B5EF4-FFF2-40B4-BE49-F238E27FC236}">
                <a16:creationId xmlns:a16="http://schemas.microsoft.com/office/drawing/2014/main" id="{356EBD78-5229-244F-BBD1-ADC3274F0657}"/>
              </a:ext>
            </a:extLst>
          </p:cNvPr>
          <p:cNvSpPr txBox="1">
            <a:spLocks/>
          </p:cNvSpPr>
          <p:nvPr/>
        </p:nvSpPr>
        <p:spPr>
          <a:xfrm>
            <a:off x="6111349" y="6501825"/>
            <a:ext cx="6080651" cy="36933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r"/>
            <a:r>
              <a:rPr lang="ja-JP" altLang="en-US" sz="1800" dirty="0">
                <a:latin typeface="メイリオ" panose="020B0604030504040204" pitchFamily="50" charset="-128"/>
                <a:ea typeface="メイリオ" panose="020B0604030504040204" pitchFamily="50" charset="-128"/>
              </a:rPr>
              <a:t>京都大学大学院医学研究科ビッグデータ医科学分野</a:t>
            </a:r>
          </a:p>
        </p:txBody>
      </p:sp>
      <p:sp>
        <p:nvSpPr>
          <p:cNvPr id="9" name="正方形/長方形 8">
            <a:extLst>
              <a:ext uri="{FF2B5EF4-FFF2-40B4-BE49-F238E27FC236}">
                <a16:creationId xmlns:a16="http://schemas.microsoft.com/office/drawing/2014/main" id="{6296A07A-80FD-45FA-BDE7-14C273D9998C}"/>
              </a:ext>
            </a:extLst>
          </p:cNvPr>
          <p:cNvSpPr/>
          <p:nvPr/>
        </p:nvSpPr>
        <p:spPr>
          <a:xfrm>
            <a:off x="85519" y="2336865"/>
            <a:ext cx="12038504" cy="1569660"/>
          </a:xfrm>
          <a:prstGeom prst="rect">
            <a:avLst/>
          </a:prstGeom>
        </p:spPr>
        <p:txBody>
          <a:bodyPr wrap="square">
            <a:spAutoFit/>
          </a:bodyPr>
          <a:lstStyle/>
          <a:p>
            <a:pPr algn="ctr"/>
            <a:r>
              <a:rPr lang="en-US" altLang="ja-JP" sz="2800" b="1" dirty="0">
                <a:solidFill>
                  <a:schemeClr val="accent6">
                    <a:lumMod val="50000"/>
                  </a:schemeClr>
                </a:solidFill>
                <a:latin typeface="メイリオ" panose="020B0604030504040204" pitchFamily="50" charset="-128"/>
                <a:ea typeface="メイリオ" panose="020B0604030504040204" pitchFamily="50" charset="-128"/>
              </a:rPr>
              <a:t>Google</a:t>
            </a:r>
            <a:r>
              <a:rPr lang="ja-JP" altLang="en-US" sz="2800" b="1" dirty="0">
                <a:solidFill>
                  <a:schemeClr val="accent6">
                    <a:lumMod val="50000"/>
                  </a:schemeClr>
                </a:solidFill>
                <a:latin typeface="メイリオ" panose="020B0604030504040204" pitchFamily="50" charset="-128"/>
                <a:ea typeface="メイリオ" panose="020B0604030504040204" pitchFamily="50" charset="-128"/>
              </a:rPr>
              <a:t>の</a:t>
            </a:r>
            <a:r>
              <a:rPr lang="en-US" altLang="ja-JP" sz="2800" b="1" dirty="0">
                <a:solidFill>
                  <a:schemeClr val="accent6">
                    <a:lumMod val="50000"/>
                  </a:schemeClr>
                </a:solidFill>
                <a:latin typeface="メイリオ" panose="020B0604030504040204" pitchFamily="50" charset="-128"/>
                <a:ea typeface="メイリオ" panose="020B0604030504040204" pitchFamily="50" charset="-128"/>
              </a:rPr>
              <a:t>Covid-19</a:t>
            </a:r>
            <a:r>
              <a:rPr lang="ja-JP" altLang="en-US" sz="2800" b="1" dirty="0">
                <a:solidFill>
                  <a:schemeClr val="accent6">
                    <a:lumMod val="50000"/>
                  </a:schemeClr>
                </a:solidFill>
                <a:latin typeface="メイリオ" panose="020B0604030504040204" pitchFamily="50" charset="-128"/>
                <a:ea typeface="メイリオ" panose="020B0604030504040204" pitchFamily="50" charset="-128"/>
              </a:rPr>
              <a:t>感染予測に基づく</a:t>
            </a:r>
          </a:p>
          <a:p>
            <a:pPr algn="ctr"/>
            <a:r>
              <a:rPr lang="ja-JP" altLang="en-US" sz="4000" b="1" dirty="0">
                <a:solidFill>
                  <a:schemeClr val="accent6">
                    <a:lumMod val="50000"/>
                  </a:schemeClr>
                </a:solidFill>
                <a:latin typeface="メイリオ" panose="020B0604030504040204" pitchFamily="50" charset="-128"/>
                <a:ea typeface="メイリオ" panose="020B0604030504040204" pitchFamily="50" charset="-128"/>
              </a:rPr>
              <a:t>地域間医療シェアリングの最適化シミュレーション</a:t>
            </a:r>
            <a:br>
              <a:rPr lang="ja-JP" altLang="en-US" sz="2800" b="1" dirty="0">
                <a:latin typeface="メイリオ" panose="020B0604030504040204" pitchFamily="50" charset="-128"/>
                <a:ea typeface="メイリオ" panose="020B0604030504040204" pitchFamily="50" charset="-128"/>
              </a:rPr>
            </a:br>
            <a:endParaRPr lang="en-US" altLang="ja-JP" sz="2800" b="1" dirty="0">
              <a:latin typeface="メイリオ" panose="020B0604030504040204" pitchFamily="50" charset="-128"/>
              <a:ea typeface="メイリオ" panose="020B0604030504040204" pitchFamily="50" charset="-128"/>
            </a:endParaRPr>
          </a:p>
        </p:txBody>
      </p:sp>
      <p:sp>
        <p:nvSpPr>
          <p:cNvPr id="2" name="正方形/長方形 1">
            <a:extLst>
              <a:ext uri="{FF2B5EF4-FFF2-40B4-BE49-F238E27FC236}">
                <a16:creationId xmlns:a16="http://schemas.microsoft.com/office/drawing/2014/main" id="{3A45AFAE-7259-4FDF-B945-E1564A0F4D2D}"/>
              </a:ext>
            </a:extLst>
          </p:cNvPr>
          <p:cNvSpPr/>
          <p:nvPr/>
        </p:nvSpPr>
        <p:spPr>
          <a:xfrm>
            <a:off x="748224" y="4287596"/>
            <a:ext cx="10695557" cy="584775"/>
          </a:xfrm>
          <a:prstGeom prst="rect">
            <a:avLst/>
          </a:prstGeom>
        </p:spPr>
        <p:txBody>
          <a:bodyPr wrap="none">
            <a:spAutoFit/>
          </a:bodyPr>
          <a:lstStyle/>
          <a:p>
            <a:pPr algn="ctr"/>
            <a:r>
              <a:rPr lang="ja-JP" altLang="en-US" sz="3200" b="1" dirty="0">
                <a:latin typeface="メイリオ" panose="020B0604030504040204" pitchFamily="50" charset="-128"/>
                <a:ea typeface="メイリオ" panose="020B0604030504040204" pitchFamily="50" charset="-128"/>
              </a:rPr>
              <a:t>予測</a:t>
            </a:r>
            <a:r>
              <a:rPr lang="ja-JP" altLang="en-US" sz="3200" b="1">
                <a:latin typeface="メイリオ" panose="020B0604030504040204" pitchFamily="50" charset="-128"/>
                <a:ea typeface="メイリオ" panose="020B0604030504040204" pitchFamily="50" charset="-128"/>
              </a:rPr>
              <a:t>対象期間（</a:t>
            </a:r>
            <a:r>
              <a:rPr lang="en-US" altLang="ja-JP" sz="3200" b="1" dirty="0">
                <a:latin typeface="メイリオ" panose="020B0604030504040204" pitchFamily="50" charset="-128"/>
                <a:ea typeface="メイリオ" panose="020B0604030504040204" pitchFamily="50" charset="-128"/>
              </a:rPr>
              <a:t>2021</a:t>
            </a:r>
            <a:r>
              <a:rPr lang="ja-JP" altLang="en-US" sz="3200" b="1">
                <a:latin typeface="メイリオ" panose="020B0604030504040204" pitchFamily="50" charset="-128"/>
                <a:ea typeface="メイリオ" panose="020B0604030504040204" pitchFamily="50" charset="-128"/>
              </a:rPr>
              <a:t>年</a:t>
            </a:r>
            <a:r>
              <a:rPr lang="en-US" altLang="ja-JP" sz="3200" b="1" dirty="0">
                <a:latin typeface="メイリオ" panose="020B0604030504040204" pitchFamily="50" charset="-128"/>
                <a:ea typeface="メイリオ" panose="020B0604030504040204" pitchFamily="50" charset="-128"/>
              </a:rPr>
              <a:t>02</a:t>
            </a:r>
            <a:r>
              <a:rPr lang="ja-JP" altLang="en-US" sz="3200" b="1">
                <a:latin typeface="メイリオ" panose="020B0604030504040204" pitchFamily="50" charset="-128"/>
                <a:ea typeface="メイリオ" panose="020B0604030504040204" pitchFamily="50" charset="-128"/>
              </a:rPr>
              <a:t>月</a:t>
            </a:r>
            <a:r>
              <a:rPr lang="en-US" altLang="ja-JP" sz="3200" b="1" dirty="0">
                <a:latin typeface="メイリオ" panose="020B0604030504040204" pitchFamily="50" charset="-128"/>
                <a:ea typeface="メイリオ" panose="020B0604030504040204" pitchFamily="50" charset="-128"/>
              </a:rPr>
              <a:t>04</a:t>
            </a:r>
            <a:r>
              <a:rPr lang="ja-JP" altLang="en-US" sz="3200" b="1">
                <a:latin typeface="メイリオ" panose="020B0604030504040204" pitchFamily="50" charset="-128"/>
                <a:ea typeface="メイリオ" panose="020B0604030504040204" pitchFamily="50" charset="-128"/>
              </a:rPr>
              <a:t>日</a:t>
            </a:r>
            <a:r>
              <a:rPr lang="en-US" altLang="ja-JP" sz="3200" b="1" dirty="0">
                <a:latin typeface="メイリオ" panose="020B0604030504040204" pitchFamily="50" charset="-128"/>
                <a:ea typeface="メイリオ" panose="020B0604030504040204" pitchFamily="50" charset="-128"/>
              </a:rPr>
              <a:t>- 2021</a:t>
            </a:r>
            <a:r>
              <a:rPr lang="ja-JP" altLang="en-US" sz="3200" b="1">
                <a:latin typeface="メイリオ" panose="020B0604030504040204" pitchFamily="50" charset="-128"/>
                <a:ea typeface="メイリオ" panose="020B0604030504040204" pitchFamily="50" charset="-128"/>
              </a:rPr>
              <a:t>年</a:t>
            </a:r>
            <a:r>
              <a:rPr lang="en-US" altLang="ja-JP" sz="3200" b="1" dirty="0">
                <a:latin typeface="メイリオ" panose="020B0604030504040204" pitchFamily="50" charset="-128"/>
                <a:ea typeface="メイリオ" panose="020B0604030504040204" pitchFamily="50" charset="-128"/>
              </a:rPr>
              <a:t>03</a:t>
            </a:r>
            <a:r>
              <a:rPr lang="ja-JP" altLang="en-US" sz="3200" b="1">
                <a:latin typeface="メイリオ" panose="020B0604030504040204" pitchFamily="50" charset="-128"/>
                <a:ea typeface="メイリオ" panose="020B0604030504040204" pitchFamily="50" charset="-128"/>
              </a:rPr>
              <a:t>月</a:t>
            </a:r>
            <a:r>
              <a:rPr lang="en-US" altLang="ja-JP" sz="3200" b="1" dirty="0">
                <a:latin typeface="メイリオ" panose="020B0604030504040204" pitchFamily="50" charset="-128"/>
                <a:ea typeface="メイリオ" panose="020B0604030504040204" pitchFamily="50" charset="-128"/>
              </a:rPr>
              <a:t>03</a:t>
            </a:r>
            <a:r>
              <a:rPr lang="ja-JP" altLang="en-US" sz="3200" b="1">
                <a:latin typeface="メイリオ" panose="020B0604030504040204" pitchFamily="50" charset="-128"/>
                <a:ea typeface="メイリオ" panose="020B0604030504040204" pitchFamily="50" charset="-128"/>
              </a:rPr>
              <a:t>日）</a:t>
            </a:r>
            <a:endParaRPr lang="ja-JP" altLang="en-US" sz="2400" b="1" dirty="0">
              <a:latin typeface="メイリオ" panose="020B0604030504040204" pitchFamily="50" charset="-128"/>
              <a:ea typeface="メイリオ" panose="020B0604030504040204" pitchFamily="50" charset="-128"/>
            </a:endParaRPr>
          </a:p>
        </p:txBody>
      </p:sp>
      <p:sp>
        <p:nvSpPr>
          <p:cNvPr id="3" name="正方形/長方形 2">
            <a:extLst>
              <a:ext uri="{FF2B5EF4-FFF2-40B4-BE49-F238E27FC236}">
                <a16:creationId xmlns:a16="http://schemas.microsoft.com/office/drawing/2014/main" id="{9CBBF24E-E723-4A80-AF9C-26B9AEAF82D3}"/>
              </a:ext>
            </a:extLst>
          </p:cNvPr>
          <p:cNvSpPr/>
          <p:nvPr/>
        </p:nvSpPr>
        <p:spPr>
          <a:xfrm>
            <a:off x="9367477" y="6097686"/>
            <a:ext cx="2789546" cy="369332"/>
          </a:xfrm>
          <a:prstGeom prst="rect">
            <a:avLst/>
          </a:prstGeom>
        </p:spPr>
        <p:txBody>
          <a:bodyPr wrap="none">
            <a:spAutoFit/>
          </a:bodyPr>
          <a:lstStyle/>
          <a:p>
            <a:pPr algn="r"/>
            <a:r>
              <a:rPr lang="ja-JP" altLang="en-US">
                <a:latin typeface="メイリオ" panose="020B0604030504040204" pitchFamily="50" charset="-128"/>
                <a:ea typeface="メイリオ" panose="020B0604030504040204" pitchFamily="50" charset="-128"/>
              </a:rPr>
              <a:t>発行日</a:t>
            </a:r>
            <a:r>
              <a:rPr lang="en-US" altLang="ja-JP" dirty="0">
                <a:latin typeface="メイリオ" panose="020B0604030504040204" pitchFamily="50" charset="-128"/>
                <a:ea typeface="メイリオ" panose="020B0604030504040204" pitchFamily="50" charset="-128"/>
              </a:rPr>
              <a:t> 2021</a:t>
            </a:r>
            <a:r>
              <a:rPr lang="ja-JP" altLang="en-US">
                <a:latin typeface="メイリオ" panose="020B0604030504040204" pitchFamily="50" charset="-128"/>
                <a:ea typeface="メイリオ" panose="020B0604030504040204" pitchFamily="50" charset="-128"/>
              </a:rPr>
              <a:t>年</a:t>
            </a:r>
            <a:r>
              <a:rPr lang="en-US" altLang="ja-JP" dirty="0">
                <a:latin typeface="メイリオ" panose="020B0604030504040204" pitchFamily="50" charset="-128"/>
                <a:ea typeface="メイリオ" panose="020B0604030504040204" pitchFamily="50" charset="-128"/>
              </a:rPr>
              <a:t>02</a:t>
            </a:r>
            <a:r>
              <a:rPr lang="ja-JP" altLang="en-US">
                <a:latin typeface="メイリオ" panose="020B0604030504040204" pitchFamily="50" charset="-128"/>
                <a:ea typeface="メイリオ" panose="020B0604030504040204" pitchFamily="50" charset="-128"/>
              </a:rPr>
              <a:t>月</a:t>
            </a:r>
            <a:r>
              <a:rPr lang="en-US" altLang="ja-JP" dirty="0">
                <a:latin typeface="メイリオ" panose="020B0604030504040204" pitchFamily="50" charset="-128"/>
                <a:ea typeface="メイリオ" panose="020B0604030504040204" pitchFamily="50" charset="-128"/>
              </a:rPr>
              <a:t>07</a:t>
            </a:r>
            <a:r>
              <a:rPr lang="ja-JP" altLang="en-US">
                <a:latin typeface="メイリオ" panose="020B0604030504040204" pitchFamily="50" charset="-128"/>
                <a:ea typeface="メイリオ" panose="020B0604030504040204" pitchFamily="50" charset="-128"/>
              </a:rPr>
              <a:t>日</a:t>
            </a:r>
            <a:endParaRPr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657215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a:extLst>
              <a:ext uri="{FF2B5EF4-FFF2-40B4-BE49-F238E27FC236}">
                <a16:creationId xmlns:a16="http://schemas.microsoft.com/office/drawing/2014/main" id="{1D283120-F66A-124E-9338-42D6CD4430AF}"/>
              </a:ext>
            </a:extLst>
          </p:cNvPr>
          <p:cNvSpPr txBox="1"/>
          <p:nvPr/>
        </p:nvSpPr>
        <p:spPr>
          <a:xfrm>
            <a:off x="4049487" y="6614044"/>
            <a:ext cx="8249696" cy="246221"/>
          </a:xfrm>
          <a:prstGeom prst="rect">
            <a:avLst/>
          </a:prstGeom>
          <a:noFill/>
        </p:spPr>
        <p:txBody>
          <a:bodyPr wrap="square" rtlCol="0">
            <a:spAutoFit/>
          </a:bodyPr>
          <a:lstStyle/>
          <a:p>
            <a:pPr algn="ctr"/>
            <a:r>
              <a:rPr lang="en-US" altLang="ja-JP" sz="1000" dirty="0"/>
              <a:t>https://github.com/clinfo/2021_Patients_Transport/blob/main/resultC_tranport_strategy/[</a:t>
            </a:r>
            <a:r>
              <a:rPr lang="ja-JP" altLang="en-US" sz="1000"/>
              <a:t>都道府県名</a:t>
            </a:r>
            <a:r>
              <a:rPr lang="en-US" altLang="ja-JP" sz="1000" dirty="0"/>
              <a:t>]/transport_mean_080.png</a:t>
            </a:r>
            <a:endParaRPr kumimoji="1" lang="ja-JP" altLang="en-US" sz="1000"/>
          </a:p>
        </p:txBody>
      </p:sp>
      <p:sp>
        <p:nvSpPr>
          <p:cNvPr id="10" name="タイトル 3">
            <a:extLst>
              <a:ext uri="{FF2B5EF4-FFF2-40B4-BE49-F238E27FC236}">
                <a16:creationId xmlns:a16="http://schemas.microsoft.com/office/drawing/2014/main" id="{9EA8238E-47D0-420A-8427-BB7EC4E2BF2C}"/>
              </a:ext>
            </a:extLst>
          </p:cNvPr>
          <p:cNvSpPr txBox="1">
            <a:spLocks/>
          </p:cNvSpPr>
          <p:nvPr/>
        </p:nvSpPr>
        <p:spPr>
          <a:xfrm>
            <a:off x="-29583" y="53995"/>
            <a:ext cx="12304910" cy="947514"/>
          </a:xfrm>
          <a:prstGeom prst="rect">
            <a:avLst/>
          </a:prstGeom>
        </p:spPr>
        <p:txBody>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2400" b="1" dirty="0">
                <a:solidFill>
                  <a:schemeClr val="accent6">
                    <a:lumMod val="50000"/>
                  </a:schemeClr>
                </a:solidFill>
                <a:latin typeface="メイリオ" panose="020B0604030504040204" pitchFamily="50" charset="-128"/>
                <a:ea typeface="メイリオ" panose="020B0604030504040204" pitchFamily="50" charset="-128"/>
              </a:rPr>
              <a:t>6. 10</a:t>
            </a:r>
            <a:r>
              <a:rPr lang="ja-JP" altLang="en-US" sz="2400" b="1" dirty="0">
                <a:solidFill>
                  <a:schemeClr val="accent6">
                    <a:lumMod val="50000"/>
                  </a:schemeClr>
                </a:solidFill>
                <a:latin typeface="メイリオ" panose="020B0604030504040204" pitchFamily="50" charset="-128"/>
                <a:ea typeface="メイリオ" panose="020B0604030504040204" pitchFamily="50" charset="-128"/>
              </a:rPr>
              <a:t>日以内に予測重症者数（予測平均値）が重症病床利用率</a:t>
            </a:r>
            <a:r>
              <a:rPr lang="en-US" altLang="ja-JP" sz="2400" b="1" dirty="0">
                <a:solidFill>
                  <a:schemeClr val="accent6">
                    <a:lumMod val="50000"/>
                  </a:schemeClr>
                </a:solidFill>
                <a:latin typeface="メイリオ" panose="020B0604030504040204" pitchFamily="50" charset="-128"/>
                <a:ea typeface="メイリオ" panose="020B0604030504040204" pitchFamily="50" charset="-128"/>
              </a:rPr>
              <a:t>80</a:t>
            </a:r>
            <a:r>
              <a:rPr lang="ja-JP" altLang="en-US" sz="2400" b="1" dirty="0">
                <a:solidFill>
                  <a:schemeClr val="accent6">
                    <a:lumMod val="50000"/>
                  </a:schemeClr>
                </a:solidFill>
                <a:latin typeface="メイリオ" panose="020B0604030504040204" pitchFamily="50" charset="-128"/>
                <a:ea typeface="メイリオ" panose="020B0604030504040204" pitchFamily="50" charset="-128"/>
              </a:rPr>
              <a:t>％を超える都道府県と</a:t>
            </a:r>
            <a:endParaRPr lang="en-US" altLang="ja-JP" sz="2400" b="1" dirty="0">
              <a:solidFill>
                <a:schemeClr val="accent6">
                  <a:lumMod val="50000"/>
                </a:schemeClr>
              </a:solidFill>
              <a:latin typeface="メイリオ" panose="020B0604030504040204" pitchFamily="50" charset="-128"/>
              <a:ea typeface="メイリオ" panose="020B0604030504040204" pitchFamily="50" charset="-128"/>
            </a:endParaRPr>
          </a:p>
          <a:p>
            <a:r>
              <a:rPr lang="ja-JP" altLang="en-US" sz="2400" b="1" dirty="0">
                <a:solidFill>
                  <a:schemeClr val="accent6">
                    <a:lumMod val="50000"/>
                  </a:schemeClr>
                </a:solidFill>
                <a:latin typeface="メイリオ" panose="020B0604030504040204" pitchFamily="50" charset="-128"/>
                <a:ea typeface="メイリオ" panose="020B0604030504040204" pitchFamily="50" charset="-128"/>
              </a:rPr>
              <a:t>    移動コストを最小にする地域間医療</a:t>
            </a:r>
            <a:r>
              <a:rPr lang="ja-JP" altLang="en-US" sz="2400" b="1">
                <a:solidFill>
                  <a:schemeClr val="accent6">
                    <a:lumMod val="50000"/>
                  </a:schemeClr>
                </a:solidFill>
                <a:latin typeface="メイリオ" panose="020B0604030504040204" pitchFamily="50" charset="-128"/>
                <a:ea typeface="メイリオ" panose="020B0604030504040204" pitchFamily="50" charset="-128"/>
              </a:rPr>
              <a:t>シェアリング戦略</a:t>
            </a:r>
            <a:endParaRPr lang="en-US" altLang="ja-JP" sz="2400" b="1" dirty="0">
              <a:solidFill>
                <a:schemeClr val="accent6">
                  <a:lumMod val="50000"/>
                </a:schemeClr>
              </a:solidFill>
              <a:latin typeface="メイリオ" panose="020B0604030504040204" pitchFamily="50" charset="-128"/>
              <a:ea typeface="メイリオ" panose="020B0604030504040204" pitchFamily="50" charset="-128"/>
            </a:endParaRPr>
          </a:p>
        </p:txBody>
      </p:sp>
      <p:sp>
        <p:nvSpPr>
          <p:cNvPr id="11" name="正方形/長方形 10">
            <a:extLst>
              <a:ext uri="{FF2B5EF4-FFF2-40B4-BE49-F238E27FC236}">
                <a16:creationId xmlns:a16="http://schemas.microsoft.com/office/drawing/2014/main" id="{E4CD4E69-12C3-CA4E-8E10-53C843F2B634}"/>
              </a:ext>
            </a:extLst>
          </p:cNvPr>
          <p:cNvSpPr/>
          <p:nvPr/>
        </p:nvSpPr>
        <p:spPr>
          <a:xfrm rot="16200000">
            <a:off x="-2425563" y="3366812"/>
            <a:ext cx="5729316" cy="369332"/>
          </a:xfrm>
          <a:prstGeom prst="rect">
            <a:avLst/>
          </a:prstGeom>
        </p:spPr>
        <p:txBody>
          <a:bodyPr wrap="square">
            <a:spAutoFit/>
          </a:bodyPr>
          <a:lstStyle/>
          <a:p>
            <a:r>
              <a:rPr lang="ja-JP" altLang="en-US">
                <a:solidFill>
                  <a:srgbClr val="000000"/>
                </a:solidFill>
                <a:latin typeface="Meiryo" panose="020B0604030504040204" pitchFamily="34" charset="-128"/>
                <a:ea typeface="Meiryo" panose="020B0604030504040204" pitchFamily="34" charset="-128"/>
              </a:rPr>
              <a:t>地域間で医療シェアが必要な重症者数の合計（人）</a:t>
            </a:r>
            <a:endParaRPr lang="ja-JP" altLang="en-US" dirty="0">
              <a:solidFill>
                <a:srgbClr val="000000"/>
              </a:solidFill>
              <a:effectLst/>
              <a:latin typeface="Meiryo" panose="020B0604030504040204" pitchFamily="34" charset="-128"/>
              <a:ea typeface="Meiryo" panose="020B0604030504040204" pitchFamily="34" charset="-128"/>
            </a:endParaRPr>
          </a:p>
        </p:txBody>
      </p:sp>
      <p:pic>
        <p:nvPicPr>
          <p:cNvPr id="3" name="図 2" descr="グラフ, 折れ線グラフ&#10;&#10;自動的に生成された説明">
            <a:extLst>
              <a:ext uri="{FF2B5EF4-FFF2-40B4-BE49-F238E27FC236}">
                <a16:creationId xmlns:a16="http://schemas.microsoft.com/office/drawing/2014/main" id="{ED7C1216-9424-D441-9D5E-A7E8430314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504" y="1435100"/>
            <a:ext cx="5394496" cy="3276600"/>
          </a:xfrm>
          <a:prstGeom prst="rect">
            <a:avLst/>
          </a:prstGeom>
        </p:spPr>
      </p:pic>
      <p:pic>
        <p:nvPicPr>
          <p:cNvPr id="5" name="図 4" descr="グラフ&#10;&#10;自動的に生成された説明">
            <a:extLst>
              <a:ext uri="{FF2B5EF4-FFF2-40B4-BE49-F238E27FC236}">
                <a16:creationId xmlns:a16="http://schemas.microsoft.com/office/drawing/2014/main" id="{43E3A794-BEE6-6F49-9F62-46EFE0A7FF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40449" y="1435100"/>
            <a:ext cx="5403761" cy="3249867"/>
          </a:xfrm>
          <a:prstGeom prst="rect">
            <a:avLst/>
          </a:prstGeom>
        </p:spPr>
      </p:pic>
    </p:spTree>
    <p:extLst>
      <p:ext uri="{BB962C8B-B14F-4D97-AF65-F5344CB8AC3E}">
        <p14:creationId xmlns:p14="http://schemas.microsoft.com/office/powerpoint/2010/main" val="289415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0EE639C4-3A53-6841-9AEC-7C6711C4327F}"/>
              </a:ext>
            </a:extLst>
          </p:cNvPr>
          <p:cNvSpPr/>
          <p:nvPr/>
        </p:nvSpPr>
        <p:spPr>
          <a:xfrm rot="16200000">
            <a:off x="-190581" y="3125581"/>
            <a:ext cx="1107996" cy="369332"/>
          </a:xfrm>
          <a:prstGeom prst="rect">
            <a:avLst/>
          </a:prstGeom>
        </p:spPr>
        <p:txBody>
          <a:bodyPr wrap="none">
            <a:spAutoFit/>
          </a:bodyPr>
          <a:lstStyle/>
          <a:p>
            <a:r>
              <a:rPr lang="ja-JP" altLang="en-US">
                <a:solidFill>
                  <a:srgbClr val="000000"/>
                </a:solidFill>
                <a:latin typeface="Meiryo" panose="020B0604030504040204" pitchFamily="34" charset="-128"/>
                <a:ea typeface="Meiryo" panose="020B0604030504040204" pitchFamily="34" charset="-128"/>
              </a:rPr>
              <a:t>重症者数</a:t>
            </a:r>
            <a:endParaRPr lang="ja-JP" altLang="en-US">
              <a:solidFill>
                <a:srgbClr val="000000"/>
              </a:solidFill>
              <a:effectLst/>
              <a:latin typeface="Meiryo" panose="020B0604030504040204" pitchFamily="34" charset="-128"/>
              <a:ea typeface="Meiryo" panose="020B0604030504040204" pitchFamily="34" charset="-128"/>
            </a:endParaRPr>
          </a:p>
        </p:txBody>
      </p:sp>
      <p:sp>
        <p:nvSpPr>
          <p:cNvPr id="6" name="テキスト ボックス 5">
            <a:extLst>
              <a:ext uri="{FF2B5EF4-FFF2-40B4-BE49-F238E27FC236}">
                <a16:creationId xmlns:a16="http://schemas.microsoft.com/office/drawing/2014/main" id="{CEE93C5F-4329-CE4E-ADA5-97720AE815BD}"/>
              </a:ext>
            </a:extLst>
          </p:cNvPr>
          <p:cNvSpPr txBox="1"/>
          <p:nvPr/>
        </p:nvSpPr>
        <p:spPr>
          <a:xfrm>
            <a:off x="4602145" y="6614044"/>
            <a:ext cx="7697037" cy="246221"/>
          </a:xfrm>
          <a:prstGeom prst="rect">
            <a:avLst/>
          </a:prstGeom>
          <a:noFill/>
        </p:spPr>
        <p:txBody>
          <a:bodyPr wrap="square" rtlCol="0">
            <a:spAutoFit/>
          </a:bodyPr>
          <a:lstStyle/>
          <a:p>
            <a:pPr algn="ctr"/>
            <a:r>
              <a:rPr lang="en-US" altLang="ja-JP" sz="1000" dirty="0"/>
              <a:t>https://</a:t>
            </a:r>
            <a:r>
              <a:rPr lang="en-US" altLang="ja-JP" sz="1000" dirty="0" err="1"/>
              <a:t>github.com</a:t>
            </a:r>
            <a:r>
              <a:rPr lang="en-US" altLang="ja-JP" sz="1000" dirty="0"/>
              <a:t>/</a:t>
            </a:r>
            <a:r>
              <a:rPr lang="en-US" altLang="ja-JP" sz="1000" dirty="0" err="1"/>
              <a:t>clinfo</a:t>
            </a:r>
            <a:r>
              <a:rPr lang="en-US" altLang="ja-JP" sz="1000" dirty="0"/>
              <a:t>/2021_Patients_Transport/blob/main/</a:t>
            </a:r>
            <a:r>
              <a:rPr lang="en-US" altLang="ja-JP" sz="1000" dirty="0" err="1"/>
              <a:t>resultC_tranport_strategy</a:t>
            </a:r>
            <a:r>
              <a:rPr lang="en-US" altLang="ja-JP" sz="1000" dirty="0"/>
              <a:t>/main/each_severe_upper_100.png</a:t>
            </a:r>
            <a:endParaRPr kumimoji="1" lang="ja-JP" altLang="en-US" sz="1000" dirty="0"/>
          </a:p>
        </p:txBody>
      </p:sp>
      <p:sp>
        <p:nvSpPr>
          <p:cNvPr id="8" name="正方形/長方形 7">
            <a:extLst>
              <a:ext uri="{FF2B5EF4-FFF2-40B4-BE49-F238E27FC236}">
                <a16:creationId xmlns:a16="http://schemas.microsoft.com/office/drawing/2014/main" id="{B38D5547-C85D-4B5F-89FB-592ECFB1A4A9}"/>
              </a:ext>
            </a:extLst>
          </p:cNvPr>
          <p:cNvSpPr/>
          <p:nvPr/>
        </p:nvSpPr>
        <p:spPr>
          <a:xfrm>
            <a:off x="993344" y="6364362"/>
            <a:ext cx="10903580" cy="338554"/>
          </a:xfrm>
          <a:prstGeom prst="rect">
            <a:avLst/>
          </a:prstGeom>
        </p:spPr>
        <p:txBody>
          <a:bodyPr wrap="square">
            <a:spAutoFit/>
          </a:bodyPr>
          <a:lstStyle/>
          <a:p>
            <a:r>
              <a:rPr lang="ja-JP" altLang="en-US" sz="1600" dirty="0">
                <a:solidFill>
                  <a:srgbClr val="53D52A"/>
                </a:solidFill>
                <a:latin typeface="Meiryo" panose="020B0604030504040204" pitchFamily="34" charset="-128"/>
                <a:ea typeface="Meiryo" panose="020B0604030504040204" pitchFamily="34" charset="-128"/>
              </a:rPr>
              <a:t>緑区間：シェアリング前の予測重症者患者数の</a:t>
            </a:r>
            <a:r>
              <a:rPr lang="en-US" altLang="ja-JP" sz="1600" dirty="0">
                <a:solidFill>
                  <a:srgbClr val="53D52A"/>
                </a:solidFill>
                <a:latin typeface="Meiryo" panose="020B0604030504040204" pitchFamily="34" charset="-128"/>
                <a:ea typeface="Meiryo" panose="020B0604030504040204" pitchFamily="34" charset="-128"/>
              </a:rPr>
              <a:t>95%</a:t>
            </a:r>
            <a:r>
              <a:rPr lang="ja-JP" altLang="en-US" sz="1600" dirty="0">
                <a:solidFill>
                  <a:srgbClr val="53D52A"/>
                </a:solidFill>
                <a:latin typeface="Meiryo" panose="020B0604030504040204" pitchFamily="34" charset="-128"/>
                <a:ea typeface="Meiryo" panose="020B0604030504040204" pitchFamily="34" charset="-128"/>
              </a:rPr>
              <a:t>区間     </a:t>
            </a:r>
            <a:r>
              <a:rPr lang="ja-JP" altLang="en-US" sz="1600" dirty="0">
                <a:solidFill>
                  <a:srgbClr val="EC5C07"/>
                </a:solidFill>
                <a:latin typeface="Meiryo" panose="020B0604030504040204" pitchFamily="34" charset="-128"/>
                <a:ea typeface="Meiryo" panose="020B0604030504040204" pitchFamily="34" charset="-128"/>
              </a:rPr>
              <a:t>橙区間：シェアリング後の予測重症者患者数の</a:t>
            </a:r>
            <a:r>
              <a:rPr lang="en-US" altLang="ja-JP" sz="1600" dirty="0">
                <a:solidFill>
                  <a:srgbClr val="EC5C07"/>
                </a:solidFill>
                <a:latin typeface="Meiryo" panose="020B0604030504040204" pitchFamily="34" charset="-128"/>
                <a:ea typeface="Meiryo" panose="020B0604030504040204" pitchFamily="34" charset="-128"/>
              </a:rPr>
              <a:t>95%</a:t>
            </a:r>
            <a:r>
              <a:rPr lang="ja-JP" altLang="en-US" sz="1600" dirty="0">
                <a:solidFill>
                  <a:srgbClr val="EC5C07"/>
                </a:solidFill>
                <a:latin typeface="Meiryo" panose="020B0604030504040204" pitchFamily="34" charset="-128"/>
                <a:ea typeface="Meiryo" panose="020B0604030504040204" pitchFamily="34" charset="-128"/>
              </a:rPr>
              <a:t>区間</a:t>
            </a:r>
          </a:p>
        </p:txBody>
      </p:sp>
      <p:sp>
        <p:nvSpPr>
          <p:cNvPr id="11" name="タイトル 3">
            <a:extLst>
              <a:ext uri="{FF2B5EF4-FFF2-40B4-BE49-F238E27FC236}">
                <a16:creationId xmlns:a16="http://schemas.microsoft.com/office/drawing/2014/main" id="{D84D892C-8DC9-4C64-8862-B701FC62A44B}"/>
              </a:ext>
            </a:extLst>
          </p:cNvPr>
          <p:cNvSpPr txBox="1">
            <a:spLocks/>
          </p:cNvSpPr>
          <p:nvPr/>
        </p:nvSpPr>
        <p:spPr>
          <a:xfrm>
            <a:off x="223935" y="15404"/>
            <a:ext cx="11873774" cy="528579"/>
          </a:xfrm>
          <a:prstGeom prst="rect">
            <a:avLst/>
          </a:prstGeom>
        </p:spPr>
        <p:txBody>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2400" b="1" dirty="0">
                <a:solidFill>
                  <a:schemeClr val="accent6">
                    <a:lumMod val="50000"/>
                  </a:schemeClr>
                </a:solidFill>
                <a:latin typeface="メイリオ" panose="020B0604030504040204" pitchFamily="50" charset="-128"/>
                <a:ea typeface="メイリオ" panose="020B0604030504040204" pitchFamily="50" charset="-128"/>
              </a:rPr>
              <a:t>7. </a:t>
            </a:r>
            <a:r>
              <a:rPr lang="ja-JP" altLang="en-US" sz="2400" b="1" dirty="0">
                <a:solidFill>
                  <a:schemeClr val="accent6">
                    <a:lumMod val="50000"/>
                  </a:schemeClr>
                </a:solidFill>
                <a:latin typeface="メイリオ" panose="020B0604030504040204" pitchFamily="50" charset="-128"/>
                <a:ea typeface="メイリオ" panose="020B0604030504040204" pitchFamily="50" charset="-128"/>
              </a:rPr>
              <a:t>予測重症者数（</a:t>
            </a:r>
            <a:r>
              <a:rPr lang="en-US" altLang="ja-JP" sz="2400" b="1" dirty="0">
                <a:solidFill>
                  <a:schemeClr val="accent6">
                    <a:lumMod val="50000"/>
                  </a:schemeClr>
                </a:solidFill>
                <a:latin typeface="メイリオ" panose="020B0604030504040204" pitchFamily="50" charset="-128"/>
                <a:ea typeface="メイリオ" panose="020B0604030504040204" pitchFamily="50" charset="-128"/>
              </a:rPr>
              <a:t>95</a:t>
            </a:r>
            <a:r>
              <a:rPr lang="ja-JP" altLang="en-US" sz="2400" b="1" dirty="0">
                <a:solidFill>
                  <a:schemeClr val="accent6">
                    <a:lumMod val="50000"/>
                  </a:schemeClr>
                </a:solidFill>
                <a:latin typeface="メイリオ" panose="020B0604030504040204" pitchFamily="50" charset="-128"/>
                <a:ea typeface="メイリオ" panose="020B0604030504040204" pitchFamily="50" charset="-128"/>
              </a:rPr>
              <a:t>％信頼区間上限値）が重症病床利用率</a:t>
            </a:r>
            <a:r>
              <a:rPr lang="en-US" altLang="ja-JP" sz="2400" b="1" dirty="0">
                <a:solidFill>
                  <a:schemeClr val="accent6">
                    <a:lumMod val="50000"/>
                  </a:schemeClr>
                </a:solidFill>
                <a:latin typeface="メイリオ" panose="020B0604030504040204" pitchFamily="50" charset="-128"/>
                <a:ea typeface="メイリオ" panose="020B0604030504040204" pitchFamily="50" charset="-128"/>
              </a:rPr>
              <a:t>100</a:t>
            </a:r>
            <a:r>
              <a:rPr lang="ja-JP" altLang="en-US" sz="2400" b="1" dirty="0">
                <a:solidFill>
                  <a:schemeClr val="accent6">
                    <a:lumMod val="50000"/>
                  </a:schemeClr>
                </a:solidFill>
                <a:latin typeface="メイリオ" panose="020B0604030504040204" pitchFamily="50" charset="-128"/>
                <a:ea typeface="メイリオ" panose="020B0604030504040204" pitchFamily="50" charset="-128"/>
              </a:rPr>
              <a:t>％を超えた際の</a:t>
            </a:r>
            <a:endParaRPr lang="en-US" altLang="ja-JP" sz="2400" b="1" dirty="0">
              <a:solidFill>
                <a:schemeClr val="accent6">
                  <a:lumMod val="50000"/>
                </a:schemeClr>
              </a:solidFill>
              <a:latin typeface="メイリオ" panose="020B0604030504040204" pitchFamily="50" charset="-128"/>
              <a:ea typeface="メイリオ" panose="020B0604030504040204" pitchFamily="50" charset="-128"/>
            </a:endParaRPr>
          </a:p>
          <a:p>
            <a:r>
              <a:rPr lang="ja-JP" altLang="en-US" sz="2400" b="1" dirty="0">
                <a:solidFill>
                  <a:schemeClr val="accent6">
                    <a:lumMod val="50000"/>
                  </a:schemeClr>
                </a:solidFill>
                <a:latin typeface="メイリオ" panose="020B0604030504040204" pitchFamily="50" charset="-128"/>
                <a:ea typeface="メイリオ" panose="020B0604030504040204" pitchFamily="50" charset="-128"/>
              </a:rPr>
              <a:t>    地域間医療シェアリングのシミュレーション結果</a:t>
            </a:r>
          </a:p>
          <a:p>
            <a:endParaRPr lang="ja-JP" altLang="en-US" sz="2400" b="1" dirty="0">
              <a:solidFill>
                <a:schemeClr val="accent6">
                  <a:lumMod val="50000"/>
                </a:schemeClr>
              </a:solidFill>
              <a:latin typeface="メイリオ" panose="020B0604030504040204" pitchFamily="50" charset="-128"/>
              <a:ea typeface="メイリオ" panose="020B0604030504040204" pitchFamily="50" charset="-128"/>
            </a:endParaRPr>
          </a:p>
        </p:txBody>
      </p:sp>
      <p:pic>
        <p:nvPicPr>
          <p:cNvPr id="3" name="図 2" descr="テーブル&#10;&#10;中程度の精度で自動的に生成された説明">
            <a:extLst>
              <a:ext uri="{FF2B5EF4-FFF2-40B4-BE49-F238E27FC236}">
                <a16:creationId xmlns:a16="http://schemas.microsoft.com/office/drawing/2014/main" id="{724F1ACD-E43C-784A-BCEE-14169BEACF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7984" y="783596"/>
            <a:ext cx="10076033" cy="5290807"/>
          </a:xfrm>
          <a:prstGeom prst="rect">
            <a:avLst/>
          </a:prstGeom>
        </p:spPr>
      </p:pic>
    </p:spTree>
    <p:extLst>
      <p:ext uri="{BB962C8B-B14F-4D97-AF65-F5344CB8AC3E}">
        <p14:creationId xmlns:p14="http://schemas.microsoft.com/office/powerpoint/2010/main" val="22238615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BD9A5135-8F3B-8944-A0AB-A1287DA57D5D}"/>
              </a:ext>
            </a:extLst>
          </p:cNvPr>
          <p:cNvSpPr/>
          <p:nvPr/>
        </p:nvSpPr>
        <p:spPr>
          <a:xfrm rot="16200000">
            <a:off x="-190581" y="3125581"/>
            <a:ext cx="1107996" cy="369332"/>
          </a:xfrm>
          <a:prstGeom prst="rect">
            <a:avLst/>
          </a:prstGeom>
        </p:spPr>
        <p:txBody>
          <a:bodyPr wrap="none">
            <a:spAutoFit/>
          </a:bodyPr>
          <a:lstStyle/>
          <a:p>
            <a:r>
              <a:rPr lang="ja-JP" altLang="en-US">
                <a:solidFill>
                  <a:srgbClr val="000000"/>
                </a:solidFill>
                <a:latin typeface="Meiryo" panose="020B0604030504040204" pitchFamily="34" charset="-128"/>
                <a:ea typeface="Meiryo" panose="020B0604030504040204" pitchFamily="34" charset="-128"/>
              </a:rPr>
              <a:t>重症者数</a:t>
            </a:r>
            <a:endParaRPr lang="ja-JP" altLang="en-US">
              <a:solidFill>
                <a:srgbClr val="000000"/>
              </a:solidFill>
              <a:effectLst/>
              <a:latin typeface="Meiryo" panose="020B0604030504040204" pitchFamily="34" charset="-128"/>
              <a:ea typeface="Meiryo" panose="020B0604030504040204" pitchFamily="34" charset="-128"/>
            </a:endParaRPr>
          </a:p>
        </p:txBody>
      </p:sp>
      <p:sp>
        <p:nvSpPr>
          <p:cNvPr id="7" name="テキスト ボックス 6">
            <a:extLst>
              <a:ext uri="{FF2B5EF4-FFF2-40B4-BE49-F238E27FC236}">
                <a16:creationId xmlns:a16="http://schemas.microsoft.com/office/drawing/2014/main" id="{F7A08381-59B0-8749-95B0-E6DFAE14CA7A}"/>
              </a:ext>
            </a:extLst>
          </p:cNvPr>
          <p:cNvSpPr txBox="1"/>
          <p:nvPr/>
        </p:nvSpPr>
        <p:spPr>
          <a:xfrm>
            <a:off x="4602145" y="6614044"/>
            <a:ext cx="7697037" cy="246221"/>
          </a:xfrm>
          <a:prstGeom prst="rect">
            <a:avLst/>
          </a:prstGeom>
          <a:noFill/>
        </p:spPr>
        <p:txBody>
          <a:bodyPr wrap="square" rtlCol="0">
            <a:spAutoFit/>
          </a:bodyPr>
          <a:lstStyle/>
          <a:p>
            <a:pPr algn="ctr"/>
            <a:r>
              <a:rPr lang="en-US" altLang="ja-JP" sz="1000" dirty="0"/>
              <a:t>https://</a:t>
            </a:r>
            <a:r>
              <a:rPr lang="en-US" altLang="ja-JP" sz="1000" dirty="0" err="1"/>
              <a:t>github.com</a:t>
            </a:r>
            <a:r>
              <a:rPr lang="en-US" altLang="ja-JP" sz="1000" dirty="0"/>
              <a:t>/</a:t>
            </a:r>
            <a:r>
              <a:rPr lang="en-US" altLang="ja-JP" sz="1000" dirty="0" err="1"/>
              <a:t>clinfo</a:t>
            </a:r>
            <a:r>
              <a:rPr lang="en-US" altLang="ja-JP" sz="1000" dirty="0"/>
              <a:t>/2021_Patients_Transport/blob/main/</a:t>
            </a:r>
            <a:r>
              <a:rPr lang="en-US" altLang="ja-JP" sz="1000" dirty="0" err="1"/>
              <a:t>resultC_tranport_strategy</a:t>
            </a:r>
            <a:r>
              <a:rPr lang="en-US" altLang="ja-JP" sz="1000" dirty="0"/>
              <a:t>/main/each_severe_upper_080.png</a:t>
            </a:r>
            <a:endParaRPr kumimoji="1" lang="ja-JP" altLang="en-US" sz="1000"/>
          </a:p>
        </p:txBody>
      </p:sp>
      <p:sp>
        <p:nvSpPr>
          <p:cNvPr id="10" name="正方形/長方形 9">
            <a:extLst>
              <a:ext uri="{FF2B5EF4-FFF2-40B4-BE49-F238E27FC236}">
                <a16:creationId xmlns:a16="http://schemas.microsoft.com/office/drawing/2014/main" id="{476E8AF4-842A-47F1-802F-0AF96A0B74D1}"/>
              </a:ext>
            </a:extLst>
          </p:cNvPr>
          <p:cNvSpPr/>
          <p:nvPr/>
        </p:nvSpPr>
        <p:spPr>
          <a:xfrm>
            <a:off x="993344" y="6364362"/>
            <a:ext cx="10903580" cy="338554"/>
          </a:xfrm>
          <a:prstGeom prst="rect">
            <a:avLst/>
          </a:prstGeom>
        </p:spPr>
        <p:txBody>
          <a:bodyPr wrap="square">
            <a:spAutoFit/>
          </a:bodyPr>
          <a:lstStyle/>
          <a:p>
            <a:r>
              <a:rPr lang="ja-JP" altLang="en-US" sz="1600" dirty="0">
                <a:solidFill>
                  <a:srgbClr val="53D52A"/>
                </a:solidFill>
                <a:latin typeface="Meiryo" panose="020B0604030504040204" pitchFamily="34" charset="-128"/>
                <a:ea typeface="Meiryo" panose="020B0604030504040204" pitchFamily="34" charset="-128"/>
              </a:rPr>
              <a:t>緑区間：シェアリング前の予測重症者患者数の</a:t>
            </a:r>
            <a:r>
              <a:rPr lang="en-US" altLang="ja-JP" sz="1600" dirty="0">
                <a:solidFill>
                  <a:srgbClr val="53D52A"/>
                </a:solidFill>
                <a:latin typeface="Meiryo" panose="020B0604030504040204" pitchFamily="34" charset="-128"/>
                <a:ea typeface="Meiryo" panose="020B0604030504040204" pitchFamily="34" charset="-128"/>
              </a:rPr>
              <a:t>95%</a:t>
            </a:r>
            <a:r>
              <a:rPr lang="ja-JP" altLang="en-US" sz="1600" dirty="0">
                <a:solidFill>
                  <a:srgbClr val="53D52A"/>
                </a:solidFill>
                <a:latin typeface="Meiryo" panose="020B0604030504040204" pitchFamily="34" charset="-128"/>
                <a:ea typeface="Meiryo" panose="020B0604030504040204" pitchFamily="34" charset="-128"/>
              </a:rPr>
              <a:t>区間     </a:t>
            </a:r>
            <a:r>
              <a:rPr lang="ja-JP" altLang="en-US" sz="1600" dirty="0">
                <a:solidFill>
                  <a:srgbClr val="EC5C07"/>
                </a:solidFill>
                <a:latin typeface="Meiryo" panose="020B0604030504040204" pitchFamily="34" charset="-128"/>
                <a:ea typeface="Meiryo" panose="020B0604030504040204" pitchFamily="34" charset="-128"/>
              </a:rPr>
              <a:t>橙区間：シェアリング後の予測重症者患者数の</a:t>
            </a:r>
            <a:r>
              <a:rPr lang="en-US" altLang="ja-JP" sz="1600" dirty="0">
                <a:solidFill>
                  <a:srgbClr val="EC5C07"/>
                </a:solidFill>
                <a:latin typeface="Meiryo" panose="020B0604030504040204" pitchFamily="34" charset="-128"/>
                <a:ea typeface="Meiryo" panose="020B0604030504040204" pitchFamily="34" charset="-128"/>
              </a:rPr>
              <a:t>95%</a:t>
            </a:r>
            <a:r>
              <a:rPr lang="ja-JP" altLang="en-US" sz="1600" dirty="0">
                <a:solidFill>
                  <a:srgbClr val="EC5C07"/>
                </a:solidFill>
                <a:latin typeface="Meiryo" panose="020B0604030504040204" pitchFamily="34" charset="-128"/>
                <a:ea typeface="Meiryo" panose="020B0604030504040204" pitchFamily="34" charset="-128"/>
              </a:rPr>
              <a:t>区間</a:t>
            </a:r>
          </a:p>
        </p:txBody>
      </p:sp>
      <p:sp>
        <p:nvSpPr>
          <p:cNvPr id="11" name="タイトル 3">
            <a:extLst>
              <a:ext uri="{FF2B5EF4-FFF2-40B4-BE49-F238E27FC236}">
                <a16:creationId xmlns:a16="http://schemas.microsoft.com/office/drawing/2014/main" id="{19EC2B88-EE17-495C-9537-16EEA2059C3B}"/>
              </a:ext>
            </a:extLst>
          </p:cNvPr>
          <p:cNvSpPr txBox="1">
            <a:spLocks/>
          </p:cNvSpPr>
          <p:nvPr/>
        </p:nvSpPr>
        <p:spPr>
          <a:xfrm>
            <a:off x="223935" y="15404"/>
            <a:ext cx="11873774" cy="528579"/>
          </a:xfrm>
          <a:prstGeom prst="rect">
            <a:avLst/>
          </a:prstGeom>
        </p:spPr>
        <p:txBody>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2400" b="1" dirty="0">
                <a:solidFill>
                  <a:schemeClr val="accent6">
                    <a:lumMod val="50000"/>
                  </a:schemeClr>
                </a:solidFill>
                <a:latin typeface="メイリオ" panose="020B0604030504040204" pitchFamily="50" charset="-128"/>
                <a:ea typeface="メイリオ" panose="020B0604030504040204" pitchFamily="50" charset="-128"/>
              </a:rPr>
              <a:t>8. </a:t>
            </a:r>
            <a:r>
              <a:rPr lang="ja-JP" altLang="en-US" sz="2400" b="1" dirty="0">
                <a:solidFill>
                  <a:schemeClr val="accent6">
                    <a:lumMod val="50000"/>
                  </a:schemeClr>
                </a:solidFill>
                <a:latin typeface="メイリオ" panose="020B0604030504040204" pitchFamily="50" charset="-128"/>
                <a:ea typeface="メイリオ" panose="020B0604030504040204" pitchFamily="50" charset="-128"/>
              </a:rPr>
              <a:t>予測重症者数（</a:t>
            </a:r>
            <a:r>
              <a:rPr lang="en-US" altLang="ja-JP" sz="2400" b="1" dirty="0">
                <a:solidFill>
                  <a:schemeClr val="accent6">
                    <a:lumMod val="50000"/>
                  </a:schemeClr>
                </a:solidFill>
                <a:latin typeface="メイリオ" panose="020B0604030504040204" pitchFamily="50" charset="-128"/>
                <a:ea typeface="メイリオ" panose="020B0604030504040204" pitchFamily="50" charset="-128"/>
              </a:rPr>
              <a:t>95</a:t>
            </a:r>
            <a:r>
              <a:rPr lang="ja-JP" altLang="en-US" sz="2400" b="1" dirty="0">
                <a:solidFill>
                  <a:schemeClr val="accent6">
                    <a:lumMod val="50000"/>
                  </a:schemeClr>
                </a:solidFill>
                <a:latin typeface="メイリオ" panose="020B0604030504040204" pitchFamily="50" charset="-128"/>
                <a:ea typeface="メイリオ" panose="020B0604030504040204" pitchFamily="50" charset="-128"/>
              </a:rPr>
              <a:t>％信頼区間上限値）が重症病床利用率</a:t>
            </a:r>
            <a:r>
              <a:rPr lang="en-US" altLang="ja-JP" sz="2400" b="1" dirty="0">
                <a:solidFill>
                  <a:schemeClr val="accent6">
                    <a:lumMod val="50000"/>
                  </a:schemeClr>
                </a:solidFill>
                <a:latin typeface="メイリオ" panose="020B0604030504040204" pitchFamily="50" charset="-128"/>
                <a:ea typeface="メイリオ" panose="020B0604030504040204" pitchFamily="50" charset="-128"/>
              </a:rPr>
              <a:t>80</a:t>
            </a:r>
            <a:r>
              <a:rPr lang="ja-JP" altLang="en-US" sz="2400" b="1" dirty="0">
                <a:solidFill>
                  <a:schemeClr val="accent6">
                    <a:lumMod val="50000"/>
                  </a:schemeClr>
                </a:solidFill>
                <a:latin typeface="メイリオ" panose="020B0604030504040204" pitchFamily="50" charset="-128"/>
                <a:ea typeface="メイリオ" panose="020B0604030504040204" pitchFamily="50" charset="-128"/>
              </a:rPr>
              <a:t>％を超えた際の</a:t>
            </a:r>
            <a:endParaRPr lang="en-US" altLang="ja-JP" sz="2400" b="1" dirty="0">
              <a:solidFill>
                <a:schemeClr val="accent6">
                  <a:lumMod val="50000"/>
                </a:schemeClr>
              </a:solidFill>
              <a:latin typeface="メイリオ" panose="020B0604030504040204" pitchFamily="50" charset="-128"/>
              <a:ea typeface="メイリオ" panose="020B0604030504040204" pitchFamily="50" charset="-128"/>
            </a:endParaRPr>
          </a:p>
          <a:p>
            <a:r>
              <a:rPr lang="ja-JP" altLang="en-US" sz="2400" b="1" dirty="0">
                <a:solidFill>
                  <a:schemeClr val="accent6">
                    <a:lumMod val="50000"/>
                  </a:schemeClr>
                </a:solidFill>
                <a:latin typeface="メイリオ" panose="020B0604030504040204" pitchFamily="50" charset="-128"/>
                <a:ea typeface="メイリオ" panose="020B0604030504040204" pitchFamily="50" charset="-128"/>
              </a:rPr>
              <a:t>    地域間医療シェアリングのシミュレーション結果</a:t>
            </a:r>
          </a:p>
          <a:p>
            <a:endParaRPr lang="ja-JP" altLang="en-US" sz="2400" b="1" dirty="0">
              <a:solidFill>
                <a:schemeClr val="accent6">
                  <a:lumMod val="50000"/>
                </a:schemeClr>
              </a:solidFill>
              <a:latin typeface="メイリオ" panose="020B0604030504040204" pitchFamily="50" charset="-128"/>
              <a:ea typeface="メイリオ" panose="020B0604030504040204" pitchFamily="50" charset="-128"/>
            </a:endParaRPr>
          </a:p>
        </p:txBody>
      </p:sp>
      <p:pic>
        <p:nvPicPr>
          <p:cNvPr id="3" name="図 2" descr="テーブル&#10;&#10;自動的に生成された説明">
            <a:extLst>
              <a:ext uri="{FF2B5EF4-FFF2-40B4-BE49-F238E27FC236}">
                <a16:creationId xmlns:a16="http://schemas.microsoft.com/office/drawing/2014/main" id="{2B56F18C-0EB8-2043-A4FD-C5E09758C2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7984" y="783596"/>
            <a:ext cx="10076033" cy="5290807"/>
          </a:xfrm>
          <a:prstGeom prst="rect">
            <a:avLst/>
          </a:prstGeom>
        </p:spPr>
      </p:pic>
    </p:spTree>
    <p:extLst>
      <p:ext uri="{BB962C8B-B14F-4D97-AF65-F5344CB8AC3E}">
        <p14:creationId xmlns:p14="http://schemas.microsoft.com/office/powerpoint/2010/main" val="2787238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6E2E87-D513-4D16-8CD6-704ACAECC3FB}"/>
              </a:ext>
            </a:extLst>
          </p:cNvPr>
          <p:cNvSpPr>
            <a:spLocks noGrp="1"/>
          </p:cNvSpPr>
          <p:nvPr>
            <p:ph type="ctrTitle"/>
          </p:nvPr>
        </p:nvSpPr>
        <p:spPr>
          <a:xfrm>
            <a:off x="1524000" y="1122363"/>
            <a:ext cx="9144000" cy="2387600"/>
          </a:xfrm>
        </p:spPr>
        <p:txBody>
          <a:bodyPr/>
          <a:lstStyle/>
          <a:p>
            <a:r>
              <a:rPr kumimoji="1" lang="ja-JP" altLang="en-US" b="1" dirty="0">
                <a:solidFill>
                  <a:schemeClr val="accent6">
                    <a:lumMod val="50000"/>
                  </a:schemeClr>
                </a:solidFill>
                <a:latin typeface="メイリオ" panose="020B0604030504040204" pitchFamily="50" charset="-128"/>
                <a:ea typeface="メイリオ" panose="020B0604030504040204" pitchFamily="50" charset="-128"/>
              </a:rPr>
              <a:t>参考</a:t>
            </a:r>
          </a:p>
        </p:txBody>
      </p:sp>
      <p:sp>
        <p:nvSpPr>
          <p:cNvPr id="3" name="字幕 2">
            <a:extLst>
              <a:ext uri="{FF2B5EF4-FFF2-40B4-BE49-F238E27FC236}">
                <a16:creationId xmlns:a16="http://schemas.microsoft.com/office/drawing/2014/main" id="{78297E13-0BA9-4CF1-9D2D-AB3EB1CC076A}"/>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27073250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3">
            <a:extLst>
              <a:ext uri="{FF2B5EF4-FFF2-40B4-BE49-F238E27FC236}">
                <a16:creationId xmlns:a16="http://schemas.microsoft.com/office/drawing/2014/main" id="{5E276334-DA94-4387-9253-0D4E8CD2407E}"/>
              </a:ext>
            </a:extLst>
          </p:cNvPr>
          <p:cNvSpPr txBox="1">
            <a:spLocks/>
          </p:cNvSpPr>
          <p:nvPr/>
        </p:nvSpPr>
        <p:spPr>
          <a:xfrm>
            <a:off x="986724" y="54835"/>
            <a:ext cx="10486036" cy="528579"/>
          </a:xfrm>
          <a:prstGeom prst="rect">
            <a:avLst/>
          </a:prstGeom>
        </p:spPr>
        <p:txBody>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600" b="1" dirty="0">
                <a:solidFill>
                  <a:schemeClr val="accent6">
                    <a:lumMod val="50000"/>
                  </a:schemeClr>
                </a:solidFill>
                <a:latin typeface="メイリオ" panose="020B0604030504040204" pitchFamily="50" charset="-128"/>
                <a:ea typeface="メイリオ" panose="020B0604030504040204" pitchFamily="50" charset="-128"/>
              </a:rPr>
              <a:t>解析方法</a:t>
            </a:r>
          </a:p>
        </p:txBody>
      </p:sp>
      <p:sp>
        <p:nvSpPr>
          <p:cNvPr id="4" name="正方形/長方形 3">
            <a:extLst>
              <a:ext uri="{FF2B5EF4-FFF2-40B4-BE49-F238E27FC236}">
                <a16:creationId xmlns:a16="http://schemas.microsoft.com/office/drawing/2014/main" id="{968A5EE7-C8B2-4505-B419-32749F1E33AD}"/>
              </a:ext>
            </a:extLst>
          </p:cNvPr>
          <p:cNvSpPr/>
          <p:nvPr/>
        </p:nvSpPr>
        <p:spPr>
          <a:xfrm>
            <a:off x="149269" y="458515"/>
            <a:ext cx="11893462" cy="2689198"/>
          </a:xfrm>
          <a:prstGeom prst="rect">
            <a:avLst/>
          </a:prstGeom>
        </p:spPr>
        <p:txBody>
          <a:bodyPr wrap="square">
            <a:spAutoFit/>
          </a:bodyPr>
          <a:lstStyle/>
          <a:p>
            <a:pPr>
              <a:lnSpc>
                <a:spcPct val="150000"/>
              </a:lnSpc>
            </a:pPr>
            <a:r>
              <a:rPr lang="en-US" altLang="ja-JP" sz="2400" b="1" dirty="0">
                <a:latin typeface="メイリオ" panose="020B0604030504040204" pitchFamily="50" charset="-128"/>
                <a:ea typeface="メイリオ" panose="020B0604030504040204" pitchFamily="50" charset="-128"/>
              </a:rPr>
              <a:t>Google</a:t>
            </a:r>
            <a:r>
              <a:rPr lang="ja-JP" altLang="en-US" sz="2400" b="1" dirty="0">
                <a:latin typeface="メイリオ" panose="020B0604030504040204" pitchFamily="50" charset="-128"/>
                <a:ea typeface="メイリオ" panose="020B0604030504040204" pitchFamily="50" charset="-128"/>
              </a:rPr>
              <a:t>の</a:t>
            </a:r>
            <a:r>
              <a:rPr lang="en-US" altLang="ja-JP" sz="2400" b="1" dirty="0">
                <a:latin typeface="メイリオ" panose="020B0604030504040204" pitchFamily="50" charset="-128"/>
                <a:ea typeface="メイリオ" panose="020B0604030504040204" pitchFamily="50" charset="-128"/>
              </a:rPr>
              <a:t>COVID-19</a:t>
            </a:r>
            <a:r>
              <a:rPr lang="ja-JP" altLang="en-US" sz="2400" b="1" dirty="0">
                <a:latin typeface="メイリオ" panose="020B0604030504040204" pitchFamily="50" charset="-128"/>
                <a:ea typeface="メイリオ" panose="020B0604030504040204" pitchFamily="50" charset="-128"/>
              </a:rPr>
              <a:t>感染予測に基づく都道府県別の重症者数の予測</a:t>
            </a:r>
            <a:endParaRPr lang="en" altLang="ja-JP" sz="2400" b="1" dirty="0">
              <a:latin typeface="メイリオ" panose="020B0604030504040204" pitchFamily="50" charset="-128"/>
              <a:ea typeface="メイリオ" panose="020B0604030504040204" pitchFamily="50" charset="-128"/>
            </a:endParaRPr>
          </a:p>
          <a:p>
            <a:pPr marL="361950">
              <a:lnSpc>
                <a:spcPct val="150000"/>
              </a:lnSpc>
            </a:pPr>
            <a:r>
              <a:rPr lang="en" altLang="ja-JP" dirty="0">
                <a:latin typeface="メイリオ" panose="020B0604030504040204" pitchFamily="50" charset="-128"/>
                <a:ea typeface="メイリオ" panose="020B0604030504040204" pitchFamily="50" charset="-128"/>
              </a:rPr>
              <a:t>1 . Google</a:t>
            </a:r>
            <a:r>
              <a:rPr lang="ja-JP" altLang="en-US" dirty="0">
                <a:latin typeface="メイリオ" panose="020B0604030504040204" pitchFamily="50" charset="-128"/>
                <a:ea typeface="メイリオ" panose="020B0604030504040204" pitchFamily="50" charset="-128"/>
              </a:rPr>
              <a:t>のデータに基づいて，各県の治療中の患者数のデータを得る</a:t>
            </a:r>
            <a:endParaRPr lang="en-US" altLang="ja-JP" dirty="0">
              <a:latin typeface="メイリオ" panose="020B0604030504040204" pitchFamily="50" charset="-128"/>
              <a:ea typeface="メイリオ" panose="020B0604030504040204" pitchFamily="50" charset="-128"/>
            </a:endParaRPr>
          </a:p>
          <a:p>
            <a:pPr marL="361950">
              <a:lnSpc>
                <a:spcPct val="150000"/>
              </a:lnSpc>
            </a:pPr>
            <a:r>
              <a:rPr lang="en-US" altLang="ja-JP"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データソース</a:t>
            </a:r>
            <a:r>
              <a:rPr lang="en-US" altLang="ja-JP" dirty="0">
                <a:latin typeface="メイリオ" panose="020B0604030504040204" pitchFamily="50" charset="-128"/>
                <a:ea typeface="メイリオ" panose="020B0604030504040204" pitchFamily="50" charset="-128"/>
              </a:rPr>
              <a:t> : </a:t>
            </a:r>
            <a:r>
              <a:rPr lang="en" altLang="ja-JP" sz="1200" dirty="0">
                <a:latin typeface="メイリオ" panose="020B0604030504040204" pitchFamily="50" charset="-128"/>
                <a:ea typeface="メイリオ" panose="020B0604030504040204" pitchFamily="50" charset="-128"/>
              </a:rPr>
              <a:t>https://storage.googleapis.com/covid-external/forecast_JAPAN_PREFECTURE_28.csv</a:t>
            </a:r>
            <a:endParaRPr lang="ja-JP" altLang="en-US" dirty="0">
              <a:latin typeface="メイリオ" panose="020B0604030504040204" pitchFamily="50" charset="-128"/>
              <a:ea typeface="メイリオ" panose="020B0604030504040204" pitchFamily="50" charset="-128"/>
            </a:endParaRPr>
          </a:p>
          <a:p>
            <a:pPr marL="361950">
              <a:lnSpc>
                <a:spcPct val="150000"/>
              </a:lnSpc>
            </a:pPr>
            <a:r>
              <a:rPr lang="en" altLang="ja-JP" dirty="0">
                <a:latin typeface="メイリオ" panose="020B0604030504040204" pitchFamily="50" charset="-128"/>
                <a:ea typeface="メイリオ" panose="020B0604030504040204" pitchFamily="50" charset="-128"/>
              </a:rPr>
              <a:t>2 . </a:t>
            </a:r>
            <a:r>
              <a:rPr lang="ja-JP" altLang="en-US" dirty="0">
                <a:latin typeface="メイリオ" panose="020B0604030504040204" pitchFamily="50" charset="-128"/>
                <a:ea typeface="メイリオ" panose="020B0604030504040204" pitchFamily="50" charset="-128"/>
              </a:rPr>
              <a:t>厚労省のデータから，各県における治療中の患者数と重症者数の比を算出する</a:t>
            </a:r>
          </a:p>
          <a:p>
            <a:pPr marL="361950">
              <a:lnSpc>
                <a:spcPct val="150000"/>
              </a:lnSpc>
            </a:pPr>
            <a:r>
              <a:rPr lang="en-US" altLang="ja-JP"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データソース：</a:t>
            </a:r>
            <a:r>
              <a:rPr lang="en-US" altLang="ja-JP" dirty="0">
                <a:latin typeface="メイリオ" panose="020B0604030504040204" pitchFamily="50" charset="-128"/>
                <a:ea typeface="メイリオ" panose="020B0604030504040204" pitchFamily="50" charset="-128"/>
              </a:rPr>
              <a:t> </a:t>
            </a:r>
            <a:r>
              <a:rPr lang="en" altLang="ja-JP" sz="1200" dirty="0">
                <a:latin typeface="メイリオ" panose="020B0604030504040204" pitchFamily="50" charset="-128"/>
                <a:ea typeface="メイリオ" panose="020B0604030504040204" pitchFamily="50" charset="-128"/>
              </a:rPr>
              <a:t>https://www.mhlw.go.jp/stf/seisakunitsuite/newpage_00023.html</a:t>
            </a:r>
            <a:endParaRPr lang="en" altLang="ja-JP" dirty="0">
              <a:latin typeface="メイリオ" panose="020B0604030504040204" pitchFamily="50" charset="-128"/>
              <a:ea typeface="メイリオ" panose="020B0604030504040204" pitchFamily="50" charset="-128"/>
            </a:endParaRPr>
          </a:p>
          <a:p>
            <a:pPr marL="361950">
              <a:lnSpc>
                <a:spcPct val="150000"/>
              </a:lnSpc>
            </a:pPr>
            <a:r>
              <a:rPr lang="en" altLang="ja-JP" dirty="0">
                <a:latin typeface="メイリオ" panose="020B0604030504040204" pitchFamily="50" charset="-128"/>
                <a:ea typeface="メイリオ" panose="020B0604030504040204" pitchFamily="50" charset="-128"/>
              </a:rPr>
              <a:t>3.  1</a:t>
            </a:r>
            <a:r>
              <a:rPr lang="ja-JP" altLang="en-US" dirty="0">
                <a:latin typeface="メイリオ" panose="020B0604030504040204" pitchFamily="50" charset="-128"/>
                <a:ea typeface="メイリオ" panose="020B0604030504040204" pitchFamily="50" charset="-128"/>
              </a:rPr>
              <a:t>と２から，各県の重症者患者数を算出する</a:t>
            </a:r>
          </a:p>
        </p:txBody>
      </p:sp>
      <p:sp>
        <p:nvSpPr>
          <p:cNvPr id="5" name="正方形/長方形 4">
            <a:extLst>
              <a:ext uri="{FF2B5EF4-FFF2-40B4-BE49-F238E27FC236}">
                <a16:creationId xmlns:a16="http://schemas.microsoft.com/office/drawing/2014/main" id="{BB11327C-712F-434E-9250-4B6634F6DC22}"/>
              </a:ext>
            </a:extLst>
          </p:cNvPr>
          <p:cNvSpPr/>
          <p:nvPr/>
        </p:nvSpPr>
        <p:spPr>
          <a:xfrm>
            <a:off x="149268" y="3368979"/>
            <a:ext cx="11257708" cy="461665"/>
          </a:xfrm>
          <a:prstGeom prst="rect">
            <a:avLst/>
          </a:prstGeom>
        </p:spPr>
        <p:txBody>
          <a:bodyPr wrap="square">
            <a:spAutoFit/>
          </a:bodyPr>
          <a:lstStyle/>
          <a:p>
            <a:r>
              <a:rPr lang="ja-JP" altLang="en-US" sz="2400" b="1" dirty="0">
                <a:latin typeface="メイリオ" panose="020B0604030504040204" pitchFamily="50" charset="-128"/>
                <a:ea typeface="メイリオ" panose="020B0604030504040204" pitchFamily="50" charset="-128"/>
              </a:rPr>
              <a:t>都道府県間における医療シェアリングの最適化シミュレーション</a:t>
            </a:r>
            <a:endParaRPr lang="ja-JP" altLang="en-US" sz="2400" b="1" dirty="0"/>
          </a:p>
        </p:txBody>
      </p:sp>
      <p:sp>
        <p:nvSpPr>
          <p:cNvPr id="6" name="正方形/長方形 5">
            <a:extLst>
              <a:ext uri="{FF2B5EF4-FFF2-40B4-BE49-F238E27FC236}">
                <a16:creationId xmlns:a16="http://schemas.microsoft.com/office/drawing/2014/main" id="{5744BDB7-FE9E-421D-AC3E-EEE0602F61B3}"/>
              </a:ext>
            </a:extLst>
          </p:cNvPr>
          <p:cNvSpPr/>
          <p:nvPr/>
        </p:nvSpPr>
        <p:spPr>
          <a:xfrm>
            <a:off x="583444" y="3885865"/>
            <a:ext cx="11893462" cy="369332"/>
          </a:xfrm>
          <a:prstGeom prst="rect">
            <a:avLst/>
          </a:prstGeom>
        </p:spPr>
        <p:txBody>
          <a:bodyPr wrap="square">
            <a:spAutoFit/>
          </a:bodyPr>
          <a:lstStyle/>
          <a:p>
            <a:pPr marL="285750" indent="-285750">
              <a:buFont typeface="Arial" panose="020B0604020202020204" pitchFamily="34" charset="0"/>
              <a:buChar char="•"/>
            </a:pPr>
            <a:r>
              <a:rPr lang="ja-JP" altLang="en-US">
                <a:latin typeface="メイリオ" panose="020B0604030504040204" pitchFamily="50" charset="-128"/>
                <a:ea typeface="メイリオ" panose="020B0604030504040204" pitchFamily="50" charset="-128"/>
              </a:rPr>
              <a:t>各県における重症者受け入れ依頼後の合計重症者数のダイナミクス</a:t>
            </a:r>
            <a:endParaRPr lang="ja-JP" altLang="en-US"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7" name="正方形/長方形 6">
                <a:extLst>
                  <a:ext uri="{FF2B5EF4-FFF2-40B4-BE49-F238E27FC236}">
                    <a16:creationId xmlns:a16="http://schemas.microsoft.com/office/drawing/2014/main" id="{8839306D-C5AA-41C1-B97E-648CDBF83643}"/>
                  </a:ext>
                </a:extLst>
              </p:cNvPr>
              <p:cNvSpPr/>
              <p:nvPr/>
            </p:nvSpPr>
            <p:spPr>
              <a:xfrm>
                <a:off x="590533" y="4985211"/>
                <a:ext cx="11893462" cy="391646"/>
              </a:xfrm>
              <a:prstGeom prst="rect">
                <a:avLst/>
              </a:prstGeom>
            </p:spPr>
            <p:txBody>
              <a:bodyPr wrap="square">
                <a:spAutoFit/>
              </a:bodyPr>
              <a:lstStyle/>
              <a:p>
                <a:pPr marL="285750" indent="-285750">
                  <a:buFont typeface="Arial" panose="020B0604020202020204" pitchFamily="34" charset="0"/>
                  <a:buChar char="•"/>
                </a:pPr>
                <a:r>
                  <a:rPr lang="ja-JP" altLang="en-US">
                    <a:latin typeface="メイリオ" panose="020B0604030504040204" pitchFamily="50" charset="-128"/>
                    <a:ea typeface="メイリオ" panose="020B0604030504040204" pitchFamily="50" charset="-128"/>
                  </a:rPr>
                  <a:t>最適な依頼数</a:t>
                </a:r>
                <a14:m>
                  <m:oMath xmlns:m="http://schemas.openxmlformats.org/officeDocument/2006/math">
                    <m:r>
                      <a:rPr lang="en-US" altLang="ja-JP" b="0" i="0" smtClean="0">
                        <a:solidFill>
                          <a:srgbClr val="000000"/>
                        </a:solidFill>
                        <a:latin typeface="Cambria Math" panose="02040503050406030204" pitchFamily="18" charset="0"/>
                        <a:ea typeface="Hiragino Kaku Gothic ProN" panose="020B0300000000000000" pitchFamily="34" charset="-128"/>
                      </a:rPr>
                      <m:t> </m:t>
                    </m:r>
                    <m:sSub>
                      <m:sSubPr>
                        <m:ctrlPr>
                          <a:rPr lang="en-US" altLang="ja-JP" i="1">
                            <a:solidFill>
                              <a:srgbClr val="000000"/>
                            </a:solidFill>
                            <a:latin typeface="Cambria Math" panose="02040503050406030204" pitchFamily="18" charset="0"/>
                            <a:ea typeface="Hiragino Kaku Gothic ProN" panose="020B0300000000000000" pitchFamily="34" charset="-128"/>
                          </a:rPr>
                        </m:ctrlPr>
                      </m:sSubPr>
                      <m:e>
                        <m:r>
                          <a:rPr lang="en-US" altLang="ja-JP" i="1">
                            <a:solidFill>
                              <a:srgbClr val="000000"/>
                            </a:solidFill>
                            <a:latin typeface="Cambria Math" panose="02040503050406030204" pitchFamily="18" charset="0"/>
                            <a:ea typeface="Hiragino Kaku Gothic ProN" panose="020B0300000000000000" pitchFamily="34" charset="-128"/>
                          </a:rPr>
                          <m:t>𝑢</m:t>
                        </m:r>
                      </m:e>
                      <m:sub>
                        <m:r>
                          <a:rPr lang="en-US" altLang="ja-JP" i="1">
                            <a:solidFill>
                              <a:srgbClr val="000000"/>
                            </a:solidFill>
                            <a:latin typeface="Cambria Math" panose="02040503050406030204" pitchFamily="18" charset="0"/>
                            <a:ea typeface="Hiragino Kaku Gothic ProN" panose="020B0300000000000000" pitchFamily="34" charset="-128"/>
                          </a:rPr>
                          <m:t>𝑖𝑗</m:t>
                        </m:r>
                      </m:sub>
                    </m:sSub>
                    <m:r>
                      <a:rPr lang="en-US" altLang="ja-JP" i="1">
                        <a:solidFill>
                          <a:srgbClr val="000000"/>
                        </a:solidFill>
                        <a:latin typeface="Cambria Math" panose="02040503050406030204" pitchFamily="18" charset="0"/>
                        <a:ea typeface="Hiragino Kaku Gothic ProN" panose="020B0300000000000000" pitchFamily="34" charset="-128"/>
                      </a:rPr>
                      <m:t>(</m:t>
                    </m:r>
                    <m:r>
                      <a:rPr lang="en-US" altLang="ja-JP" i="1">
                        <a:solidFill>
                          <a:srgbClr val="000000"/>
                        </a:solidFill>
                        <a:latin typeface="Cambria Math" panose="02040503050406030204" pitchFamily="18" charset="0"/>
                        <a:ea typeface="Hiragino Kaku Gothic ProN" panose="020B0300000000000000" pitchFamily="34" charset="-128"/>
                      </a:rPr>
                      <m:t>𝑘</m:t>
                    </m:r>
                    <m:r>
                      <a:rPr lang="en-US" altLang="ja-JP" i="1">
                        <a:solidFill>
                          <a:srgbClr val="000000"/>
                        </a:solidFill>
                        <a:latin typeface="Cambria Math" panose="02040503050406030204" pitchFamily="18" charset="0"/>
                        <a:ea typeface="Hiragino Kaku Gothic ProN" panose="020B0300000000000000" pitchFamily="34" charset="-128"/>
                      </a:rPr>
                      <m:t>)</m:t>
                    </m:r>
                  </m:oMath>
                </a14:m>
                <a:r>
                  <a:rPr lang="ja-JP" altLang="en-US">
                    <a:latin typeface="メイリオ" panose="020B0604030504040204" pitchFamily="50" charset="-128"/>
                    <a:ea typeface="メイリオ" panose="020B0604030504040204" pitchFamily="50" charset="-128"/>
                  </a:rPr>
                  <a:t>の設計</a:t>
                </a:r>
                <a:endParaRPr lang="ja-JP" altLang="en-US" dirty="0">
                  <a:latin typeface="メイリオ" panose="020B0604030504040204" pitchFamily="50" charset="-128"/>
                  <a:ea typeface="メイリオ" panose="020B0604030504040204" pitchFamily="50" charset="-128"/>
                </a:endParaRPr>
              </a:p>
            </p:txBody>
          </p:sp>
        </mc:Choice>
        <mc:Fallback xmlns="">
          <p:sp>
            <p:nvSpPr>
              <p:cNvPr id="7" name="正方形/長方形 6">
                <a:extLst>
                  <a:ext uri="{FF2B5EF4-FFF2-40B4-BE49-F238E27FC236}">
                    <a16:creationId xmlns:a16="http://schemas.microsoft.com/office/drawing/2014/main" id="{8839306D-C5AA-41C1-B97E-648CDBF83643}"/>
                  </a:ext>
                </a:extLst>
              </p:cNvPr>
              <p:cNvSpPr>
                <a:spLocks noRot="1" noChangeAspect="1" noMove="1" noResize="1" noEditPoints="1" noAdjustHandles="1" noChangeArrowheads="1" noChangeShapeType="1" noTextEdit="1"/>
              </p:cNvSpPr>
              <p:nvPr/>
            </p:nvSpPr>
            <p:spPr>
              <a:xfrm>
                <a:off x="590533" y="4985211"/>
                <a:ext cx="11893462" cy="391646"/>
              </a:xfrm>
              <a:prstGeom prst="rect">
                <a:avLst/>
              </a:prstGeom>
              <a:blipFill>
                <a:blip r:embed="rId2"/>
                <a:stretch>
                  <a:fillRect l="-359" t="-4688" b="-2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773DE88E-8EE1-4B0B-BD2D-60534B639D18}"/>
                  </a:ext>
                </a:extLst>
              </p:cNvPr>
              <p:cNvSpPr txBox="1"/>
              <p:nvPr/>
            </p:nvSpPr>
            <p:spPr>
              <a:xfrm>
                <a:off x="1280501" y="4142523"/>
                <a:ext cx="8761226" cy="81022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𝑦</m:t>
                          </m:r>
                        </m:e>
                        <m:sub>
                          <m:r>
                            <a:rPr lang="en-US" altLang="ja-JP" b="0" i="1" smtClean="0">
                              <a:latin typeface="Cambria Math" panose="02040503050406030204" pitchFamily="18" charset="0"/>
                            </a:rPr>
                            <m:t>𝑖</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𝑘</m:t>
                          </m:r>
                          <m:r>
                            <a:rPr lang="en-US" altLang="ja-JP" i="1">
                              <a:latin typeface="Cambria Math" panose="02040503050406030204" pitchFamily="18" charset="0"/>
                            </a:rPr>
                            <m:t>+1</m:t>
                          </m:r>
                        </m:e>
                      </m:d>
                      <m:r>
                        <a:rPr lang="en-US" altLang="ja-JP" i="1">
                          <a:latin typeface="Cambria Math" panose="02040503050406030204" pitchFamily="18" charset="0"/>
                        </a:rPr>
                        <m:t>=  </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b="0" i="1" smtClean="0">
                              <a:latin typeface="Cambria Math" panose="02040503050406030204" pitchFamily="18" charset="0"/>
                            </a:rPr>
                            <m:t>𝑖</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𝑘</m:t>
                          </m:r>
                        </m:e>
                      </m:d>
                      <m:r>
                        <a:rPr lang="en-US" altLang="ja-JP" i="1">
                          <a:latin typeface="Cambria Math" panose="02040503050406030204" pitchFamily="18" charset="0"/>
                        </a:rPr>
                        <m:t>+ </m:t>
                      </m:r>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𝑖</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𝑘</m:t>
                          </m:r>
                          <m:r>
                            <a:rPr lang="en-US" altLang="ja-JP" i="1">
                              <a:latin typeface="Cambria Math" panose="02040503050406030204" pitchFamily="18" charset="0"/>
                            </a:rPr>
                            <m:t>+1</m:t>
                          </m:r>
                        </m:e>
                      </m:d>
                      <m:r>
                        <a:rPr lang="en-US" altLang="ja-JP" b="0" i="1" smtClean="0">
                          <a:latin typeface="Cambria Math" panose="02040503050406030204" pitchFamily="18" charset="0"/>
                        </a:rPr>
                        <m:t>−</m:t>
                      </m:r>
                      <m:r>
                        <a:rPr lang="en-US" altLang="ja-JP" i="1">
                          <a:latin typeface="Cambria Math" panose="02040503050406030204" pitchFamily="18" charset="0"/>
                        </a:rPr>
                        <m:t> </m:t>
                      </m:r>
                      <m:sSub>
                        <m:sSubPr>
                          <m:ctrlPr>
                            <a:rPr lang="en-US" altLang="ja-JP" b="0" i="1" smtClean="0">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𝑖</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𝑘</m:t>
                          </m:r>
                        </m:e>
                      </m:d>
                      <m:r>
                        <a:rPr lang="en-US" altLang="ja-JP" i="1">
                          <a:latin typeface="Cambria Math" panose="02040503050406030204" pitchFamily="18" charset="0"/>
                        </a:rPr>
                        <m:t>+</m:t>
                      </m:r>
                      <m:nary>
                        <m:naryPr>
                          <m:chr m:val="∑"/>
                          <m:ctrlPr>
                            <a:rPr lang="en-US" altLang="ja-JP" i="1" smtClean="0">
                              <a:latin typeface="Cambria Math" panose="02040503050406030204" pitchFamily="18" charset="0"/>
                            </a:rPr>
                          </m:ctrlPr>
                        </m:naryPr>
                        <m:sub>
                          <m:r>
                            <m:rPr>
                              <m:brk m:alnAt="23"/>
                            </m:rPr>
                            <a:rPr lang="en-US" altLang="ja-JP" b="0" i="1" smtClean="0">
                              <a:latin typeface="Cambria Math" panose="02040503050406030204" pitchFamily="18" charset="0"/>
                            </a:rPr>
                            <m:t>𝑗</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𝑁</m:t>
                          </m:r>
                        </m:sup>
                        <m:e>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𝑢</m:t>
                                  </m:r>
                                </m:e>
                                <m:sub>
                                  <m:r>
                                    <a:rPr lang="en-US" altLang="ja-JP" b="0" i="1" smtClean="0">
                                      <a:latin typeface="Cambria Math" panose="02040503050406030204" pitchFamily="18" charset="0"/>
                                    </a:rPr>
                                    <m:t>𝑗𝑖</m:t>
                                  </m:r>
                                </m:sub>
                              </m:sSub>
                              <m:r>
                                <a:rPr lang="en-US" altLang="ja-JP" i="1" smtClean="0">
                                  <a:latin typeface="Cambria Math" panose="02040503050406030204" pitchFamily="18" charset="0"/>
                                </a:rPr>
                                <m:t> </m:t>
                              </m:r>
                              <m:d>
                                <m:dPr>
                                  <m:ctrlPr>
                                    <a:rPr lang="en-US" altLang="ja-JP" i="1">
                                      <a:latin typeface="Cambria Math" panose="02040503050406030204" pitchFamily="18" charset="0"/>
                                    </a:rPr>
                                  </m:ctrlPr>
                                </m:dPr>
                                <m:e>
                                  <m:r>
                                    <a:rPr lang="en-US" altLang="ja-JP" i="1">
                                      <a:latin typeface="Cambria Math" panose="02040503050406030204" pitchFamily="18" charset="0"/>
                                    </a:rPr>
                                    <m:t>𝑘</m:t>
                                  </m:r>
                                </m:e>
                              </m:d>
                              <m:r>
                                <a:rPr lang="en-US" altLang="ja-JP" i="1">
                                  <a:latin typeface="Cambria Math" panose="02040503050406030204" pitchFamily="18" charset="0"/>
                                </a:rPr>
                                <m:t>− </m:t>
                              </m:r>
                              <m:sSub>
                                <m:sSubPr>
                                  <m:ctrlPr>
                                    <a:rPr lang="en-US" altLang="ja-JP" i="1">
                                      <a:latin typeface="Cambria Math" panose="02040503050406030204" pitchFamily="18" charset="0"/>
                                    </a:rPr>
                                  </m:ctrlPr>
                                </m:sSubPr>
                                <m:e>
                                  <m:r>
                                    <a:rPr lang="en-US" altLang="ja-JP" i="1">
                                      <a:latin typeface="Cambria Math" panose="02040503050406030204" pitchFamily="18" charset="0"/>
                                    </a:rPr>
                                    <m:t>𝑢</m:t>
                                  </m:r>
                                </m:e>
                                <m:sub>
                                  <m:r>
                                    <a:rPr lang="en-US" altLang="ja-JP" b="0" i="1" smtClean="0">
                                      <a:latin typeface="Cambria Math" panose="02040503050406030204" pitchFamily="18" charset="0"/>
                                    </a:rPr>
                                    <m:t>𝑖𝑗</m:t>
                                  </m:r>
                                </m:sub>
                              </m:sSub>
                              <m:r>
                                <a:rPr lang="en-US" altLang="ja-JP" i="1" smtClean="0">
                                  <a:latin typeface="Cambria Math" panose="02040503050406030204" pitchFamily="18" charset="0"/>
                                </a:rPr>
                                <m:t> </m:t>
                              </m:r>
                              <m:d>
                                <m:dPr>
                                  <m:ctrlPr>
                                    <a:rPr lang="en-US" altLang="ja-JP" i="1">
                                      <a:latin typeface="Cambria Math" panose="02040503050406030204" pitchFamily="18" charset="0"/>
                                    </a:rPr>
                                  </m:ctrlPr>
                                </m:dPr>
                                <m:e>
                                  <m:r>
                                    <a:rPr lang="en-US" altLang="ja-JP" i="1">
                                      <a:latin typeface="Cambria Math" panose="02040503050406030204" pitchFamily="18" charset="0"/>
                                    </a:rPr>
                                    <m:t>𝑘</m:t>
                                  </m:r>
                                </m:e>
                              </m:d>
                            </m:e>
                          </m:d>
                        </m:e>
                      </m:nary>
                      <m:r>
                        <a:rPr lang="en-US" altLang="ja-JP" b="0" i="1" smtClean="0">
                          <a:latin typeface="Cambria Math" panose="02040503050406030204" pitchFamily="18" charset="0"/>
                        </a:rPr>
                        <m:t>, </m:t>
                      </m:r>
                      <m:r>
                        <a:rPr lang="en-US" altLang="ja-JP" i="1">
                          <a:latin typeface="Cambria Math" panose="02040503050406030204" pitchFamily="18" charset="0"/>
                        </a:rPr>
                        <m:t> </m:t>
                      </m:r>
                      <m:sSub>
                        <m:sSubPr>
                          <m:ctrlPr>
                            <a:rPr lang="en-US" altLang="ja-JP" b="0" i="1" smtClean="0">
                              <a:latin typeface="Cambria Math" panose="02040503050406030204" pitchFamily="18" charset="0"/>
                            </a:rPr>
                          </m:ctrlPr>
                        </m:sSubPr>
                        <m:e>
                          <m:r>
                            <a:rPr lang="en-US" altLang="ja-JP" i="1">
                              <a:latin typeface="Cambria Math" panose="02040503050406030204" pitchFamily="18" charset="0"/>
                            </a:rPr>
                            <m:t>𝑦</m:t>
                          </m:r>
                        </m:e>
                        <m:sub>
                          <m:r>
                            <a:rPr lang="en-US" altLang="ja-JP" b="0" i="1" smtClean="0">
                              <a:latin typeface="Cambria Math" panose="02040503050406030204" pitchFamily="18" charset="0"/>
                            </a:rPr>
                            <m:t>𝑖</m:t>
                          </m:r>
                        </m:sub>
                      </m:sSub>
                      <m:r>
                        <a:rPr lang="en-US" altLang="ja-JP" i="1">
                          <a:latin typeface="Cambria Math" panose="02040503050406030204" pitchFamily="18" charset="0"/>
                        </a:rPr>
                        <m:t>(0) = </m:t>
                      </m:r>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𝑖</m:t>
                          </m:r>
                        </m:sub>
                      </m:sSub>
                      <m:r>
                        <a:rPr lang="en-US" altLang="ja-JP" i="1">
                          <a:latin typeface="Cambria Math" panose="02040503050406030204" pitchFamily="18" charset="0"/>
                        </a:rPr>
                        <m:t>(0)</m:t>
                      </m:r>
                    </m:oMath>
                  </m:oMathPara>
                </a14:m>
                <a:endParaRPr kumimoji="1" lang="ja-JP" altLang="en-US" dirty="0"/>
              </a:p>
            </p:txBody>
          </p:sp>
        </mc:Choice>
        <mc:Fallback xmlns="">
          <p:sp>
            <p:nvSpPr>
              <p:cNvPr id="8" name="テキスト ボックス 7">
                <a:extLst>
                  <a:ext uri="{FF2B5EF4-FFF2-40B4-BE49-F238E27FC236}">
                    <a16:creationId xmlns:a16="http://schemas.microsoft.com/office/drawing/2014/main" id="{773DE88E-8EE1-4B0B-BD2D-60534B639D18}"/>
                  </a:ext>
                </a:extLst>
              </p:cNvPr>
              <p:cNvSpPr txBox="1">
                <a:spLocks noRot="1" noChangeAspect="1" noMove="1" noResize="1" noEditPoints="1" noAdjustHandles="1" noChangeArrowheads="1" noChangeShapeType="1" noTextEdit="1"/>
              </p:cNvSpPr>
              <p:nvPr/>
            </p:nvSpPr>
            <p:spPr>
              <a:xfrm>
                <a:off x="1280501" y="4142523"/>
                <a:ext cx="8761226" cy="810222"/>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5B2819CA-FA0B-432E-BA75-3D5D4C721F13}"/>
                  </a:ext>
                </a:extLst>
              </p:cNvPr>
              <p:cNvSpPr txBox="1"/>
              <p:nvPr/>
            </p:nvSpPr>
            <p:spPr>
              <a:xfrm>
                <a:off x="1425730" y="5355997"/>
                <a:ext cx="4645631" cy="127342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 altLang="ja-JP" i="0" smtClean="0">
                          <a:latin typeface="Cambria Math" panose="02040503050406030204" pitchFamily="18" charset="0"/>
                        </a:rPr>
                        <m:t>minimize</m:t>
                      </m:r>
                      <m:r>
                        <a:rPr lang="en-US" altLang="ja-JP" b="0" i="1" smtClean="0">
                          <a:latin typeface="Cambria Math" panose="02040503050406030204" pitchFamily="18" charset="0"/>
                        </a:rPr>
                        <m:t> : </m:t>
                      </m:r>
                      <m:r>
                        <m:rPr>
                          <m:lit/>
                        </m:rPr>
                        <a:rPr lang="en-US" altLang="ja-JP" b="0" i="1" smtClean="0">
                          <a:latin typeface="Cambria Math" panose="02040503050406030204" pitchFamily="18" charset="0"/>
                        </a:rPr>
                        <m:t>  </m:t>
                      </m:r>
                      <m:nary>
                        <m:naryPr>
                          <m:chr m:val="∑"/>
                          <m:subHide m:val="on"/>
                          <m:supHide m:val="on"/>
                          <m:ctrlPr>
                            <a:rPr lang="en-US" altLang="ja-JP" b="0" i="1" smtClean="0">
                              <a:latin typeface="Cambria Math" panose="02040503050406030204" pitchFamily="18" charset="0"/>
                            </a:rPr>
                          </m:ctrlPr>
                        </m:naryPr>
                        <m:sub/>
                        <m:sup/>
                        <m:e>
                          <m:sSub>
                            <m:sSubPr>
                              <m:ctrlPr>
                                <a:rPr lang="en" altLang="ja-JP" i="1">
                                  <a:latin typeface="Cambria Math" panose="02040503050406030204" pitchFamily="18" charset="0"/>
                                </a:rPr>
                              </m:ctrlPr>
                            </m:sSubPr>
                            <m:e>
                              <m:r>
                                <a:rPr lang="en" altLang="ja-JP" i="1">
                                  <a:latin typeface="Cambria Math" panose="02040503050406030204" pitchFamily="18" charset="0"/>
                                </a:rPr>
                                <m:t>𝑤</m:t>
                              </m:r>
                            </m:e>
                            <m:sub>
                              <m:r>
                                <a:rPr lang="en-US" altLang="ja-JP" b="0" i="1" smtClean="0">
                                  <a:latin typeface="Cambria Math" panose="02040503050406030204" pitchFamily="18" charset="0"/>
                                </a:rPr>
                                <m:t>𝑖𝑗</m:t>
                              </m:r>
                            </m:sub>
                          </m:sSub>
                          <m:sSub>
                            <m:sSubPr>
                              <m:ctrlPr>
                                <a:rPr lang="en" altLang="ja-JP" i="1">
                                  <a:latin typeface="Cambria Math" panose="02040503050406030204" pitchFamily="18" charset="0"/>
                                </a:rPr>
                              </m:ctrlPr>
                            </m:sSubPr>
                            <m:e>
                              <m:r>
                                <a:rPr lang="en" altLang="ja-JP" i="1">
                                  <a:latin typeface="Cambria Math" panose="02040503050406030204" pitchFamily="18" charset="0"/>
                                </a:rPr>
                                <m:t>𝑢</m:t>
                              </m:r>
                            </m:e>
                            <m:sub>
                              <m:r>
                                <a:rPr lang="en-US" altLang="ja-JP" b="0" i="1" smtClean="0">
                                  <a:latin typeface="Cambria Math" panose="02040503050406030204" pitchFamily="18" charset="0"/>
                                </a:rPr>
                                <m:t>𝑖𝑗</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𝑘</m:t>
                          </m:r>
                          <m:r>
                            <a:rPr lang="en-US" altLang="ja-JP" b="0" i="1" smtClean="0">
                              <a:latin typeface="Cambria Math" panose="02040503050406030204" pitchFamily="18" charset="0"/>
                            </a:rPr>
                            <m:t>)</m:t>
                          </m:r>
                        </m:e>
                      </m:nary>
                    </m:oMath>
                  </m:oMathPara>
                </a14:m>
                <a:endParaRPr lang="en-US" altLang="ja-JP"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m:rPr>
                          <m:sty m:val="p"/>
                        </m:rPr>
                        <a:rPr lang="en" altLang="ja-JP" i="0">
                          <a:latin typeface="Cambria Math" panose="02040503050406030204" pitchFamily="18" charset="0"/>
                        </a:rPr>
                        <m:t>subject</m:t>
                      </m:r>
                      <m:r>
                        <a:rPr lang="en" altLang="ja-JP" i="0">
                          <a:latin typeface="Cambria Math" panose="02040503050406030204" pitchFamily="18" charset="0"/>
                        </a:rPr>
                        <m:t> </m:t>
                      </m:r>
                      <m:r>
                        <m:rPr>
                          <m:sty m:val="p"/>
                        </m:rPr>
                        <a:rPr lang="en" altLang="ja-JP" i="0">
                          <a:latin typeface="Cambria Math" panose="02040503050406030204" pitchFamily="18" charset="0"/>
                        </a:rPr>
                        <m:t>to</m:t>
                      </m:r>
                      <m:r>
                        <a:rPr lang="en-US" altLang="ja-JP" b="0" i="0" smtClean="0">
                          <a:latin typeface="Cambria Math" panose="02040503050406030204" pitchFamily="18" charset="0"/>
                        </a:rPr>
                        <m:t> </m:t>
                      </m:r>
                      <m:r>
                        <a:rPr lang="en" altLang="ja-JP" i="0">
                          <a:latin typeface="Cambria Math" panose="02040503050406030204" pitchFamily="18" charset="0"/>
                        </a:rPr>
                        <m:t>:</m:t>
                      </m:r>
                      <m:r>
                        <a:rPr lang="en-US" altLang="ja-JP" b="0" i="1" smtClean="0">
                          <a:latin typeface="Cambria Math" panose="02040503050406030204" pitchFamily="18" charset="0"/>
                        </a:rPr>
                        <m:t> </m:t>
                      </m:r>
                      <m:sSub>
                        <m:sSubPr>
                          <m:ctrlPr>
                            <a:rPr lang="en" altLang="ja-JP" i="1">
                              <a:latin typeface="Cambria Math" panose="02040503050406030204" pitchFamily="18" charset="0"/>
                            </a:rPr>
                          </m:ctrlPr>
                        </m:sSubPr>
                        <m:e>
                          <m:r>
                            <a:rPr lang="en" altLang="ja-JP" i="1">
                              <a:latin typeface="Cambria Math" panose="02040503050406030204" pitchFamily="18" charset="0"/>
                            </a:rPr>
                            <m:t>𝑦</m:t>
                          </m:r>
                        </m:e>
                        <m:sub>
                          <m:r>
                            <a:rPr lang="en" altLang="ja-JP" i="1">
                              <a:latin typeface="Cambria Math" panose="02040503050406030204" pitchFamily="18" charset="0"/>
                            </a:rPr>
                            <m:t>𝑖</m:t>
                          </m:r>
                        </m:sub>
                      </m:sSub>
                      <m:d>
                        <m:dPr>
                          <m:ctrlPr>
                            <a:rPr lang="en" altLang="ja-JP" i="1">
                              <a:latin typeface="Cambria Math" panose="02040503050406030204" pitchFamily="18" charset="0"/>
                            </a:rPr>
                          </m:ctrlPr>
                        </m:dPr>
                        <m:e>
                          <m:r>
                            <a:rPr lang="en" altLang="ja-JP" i="1">
                              <a:latin typeface="Cambria Math" panose="02040503050406030204" pitchFamily="18" charset="0"/>
                            </a:rPr>
                            <m:t>𝑘</m:t>
                          </m:r>
                          <m:r>
                            <a:rPr lang="en" altLang="ja-JP" i="1">
                              <a:latin typeface="Cambria Math" panose="02040503050406030204" pitchFamily="18" charset="0"/>
                            </a:rPr>
                            <m:t>+1</m:t>
                          </m:r>
                        </m:e>
                      </m:d>
                      <m:r>
                        <a:rPr lang="en" altLang="ja-JP" i="1" smtClean="0">
                          <a:latin typeface="Cambria Math" panose="02040503050406030204" pitchFamily="18" charset="0"/>
                        </a:rPr>
                        <m:t>≤</m:t>
                      </m:r>
                      <m:r>
                        <a:rPr lang="en" altLang="ja-JP" i="1">
                          <a:latin typeface="Cambria Math" panose="02040503050406030204" pitchFamily="18" charset="0"/>
                        </a:rPr>
                        <m:t>  </m:t>
                      </m:r>
                      <m:r>
                        <a:rPr lang="en" altLang="ja-JP" i="1" smtClean="0">
                          <a:latin typeface="Cambria Math" panose="02040503050406030204" pitchFamily="18" charset="0"/>
                        </a:rPr>
                        <m:t>𝛾</m:t>
                      </m:r>
                      <m:sSub>
                        <m:sSubPr>
                          <m:ctrlPr>
                            <a:rPr lang="en" altLang="ja-JP" i="1" smtClean="0">
                              <a:latin typeface="Cambria Math" panose="02040503050406030204" pitchFamily="18" charset="0"/>
                            </a:rPr>
                          </m:ctrlPr>
                        </m:sSubPr>
                        <m:e>
                          <m:r>
                            <a:rPr lang="en" altLang="ja-JP" i="1">
                              <a:latin typeface="Cambria Math" panose="02040503050406030204" pitchFamily="18" charset="0"/>
                            </a:rPr>
                            <m:t>𝑀</m:t>
                          </m:r>
                        </m:e>
                        <m:sub>
                          <m:r>
                            <a:rPr lang="en-US" altLang="ja-JP" b="0" i="1" smtClean="0">
                              <a:latin typeface="Cambria Math" panose="02040503050406030204" pitchFamily="18" charset="0"/>
                            </a:rPr>
                            <m:t>𝑖</m:t>
                          </m:r>
                        </m:sub>
                      </m:sSub>
                      <m:r>
                        <a:rPr lang="en" altLang="ja-JP" i="1">
                          <a:latin typeface="Cambria Math" panose="02040503050406030204" pitchFamily="18" charset="0"/>
                        </a:rPr>
                        <m:t>,</m:t>
                      </m:r>
                      <m:r>
                        <a:rPr lang="en" altLang="ja-JP" i="1" smtClean="0">
                          <a:latin typeface="Cambria Math" panose="02040503050406030204" pitchFamily="18" charset="0"/>
                        </a:rPr>
                        <m:t> </m:t>
                      </m:r>
                      <m:r>
                        <a:rPr lang="ja-JP" altLang="en-US" b="0" i="1" smtClean="0">
                          <a:latin typeface="Cambria Math" panose="02040503050406030204" pitchFamily="18" charset="0"/>
                        </a:rPr>
                        <m:t>　</m:t>
                      </m:r>
                      <m:sSub>
                        <m:sSubPr>
                          <m:ctrlPr>
                            <a:rPr lang="en" altLang="ja-JP" i="1">
                              <a:latin typeface="Cambria Math" panose="02040503050406030204" pitchFamily="18" charset="0"/>
                            </a:rPr>
                          </m:ctrlPr>
                        </m:sSubPr>
                        <m:e>
                          <m:r>
                            <a:rPr lang="en" altLang="ja-JP" i="1">
                              <a:latin typeface="Cambria Math" panose="02040503050406030204" pitchFamily="18" charset="0"/>
                            </a:rPr>
                            <m:t>𝑢</m:t>
                          </m:r>
                        </m:e>
                        <m:sub>
                          <m:r>
                            <a:rPr lang="en-US" altLang="ja-JP" b="0" i="1" smtClean="0">
                              <a:latin typeface="Cambria Math" panose="02040503050406030204" pitchFamily="18" charset="0"/>
                            </a:rPr>
                            <m:t>𝑖𝑗</m:t>
                          </m:r>
                        </m:sub>
                      </m:sSub>
                      <m:d>
                        <m:dPr>
                          <m:ctrlPr>
                            <a:rPr lang="en" altLang="ja-JP" i="1">
                              <a:latin typeface="Cambria Math" panose="02040503050406030204" pitchFamily="18" charset="0"/>
                            </a:rPr>
                          </m:ctrlPr>
                        </m:dPr>
                        <m:e>
                          <m:r>
                            <a:rPr lang="en" altLang="ja-JP" i="1">
                              <a:latin typeface="Cambria Math" panose="02040503050406030204" pitchFamily="18" charset="0"/>
                            </a:rPr>
                            <m:t>𝑘</m:t>
                          </m:r>
                        </m:e>
                      </m:d>
                      <m:r>
                        <a:rPr lang="en" altLang="ja-JP" i="1" smtClean="0">
                          <a:latin typeface="Cambria Math" panose="02040503050406030204" pitchFamily="18" charset="0"/>
                        </a:rPr>
                        <m:t>∈</m:t>
                      </m:r>
                      <m:sSub>
                        <m:sSubPr>
                          <m:ctrlPr>
                            <a:rPr lang="en-US" altLang="ja-JP" b="0" i="1" smtClean="0">
                              <a:latin typeface="Cambria Math" panose="02040503050406030204" pitchFamily="18" charset="0"/>
                              <a:ea typeface="Cambria Math" panose="02040503050406030204" pitchFamily="18" charset="0"/>
                            </a:rPr>
                          </m:ctrlPr>
                        </m:sSubPr>
                        <m:e>
                          <m:r>
                            <a:rPr lang="en" altLang="ja-JP" i="1" smtClean="0">
                              <a:latin typeface="Cambria Math" panose="02040503050406030204" pitchFamily="18" charset="0"/>
                              <a:ea typeface="Cambria Math" panose="02040503050406030204" pitchFamily="18" charset="0"/>
                            </a:rPr>
                            <m:t>ℤ</m:t>
                          </m:r>
                        </m:e>
                        <m:sub>
                          <m:r>
                            <a:rPr lang="en-US" altLang="ja-JP" b="0" i="1" smtClean="0">
                              <a:latin typeface="Cambria Math" panose="02040503050406030204" pitchFamily="18" charset="0"/>
                              <a:ea typeface="Cambria Math" panose="02040503050406030204" pitchFamily="18" charset="0"/>
                            </a:rPr>
                            <m:t>≥0</m:t>
                          </m:r>
                        </m:sub>
                      </m:sSub>
                      <m:r>
                        <a:rPr lang="en-US" altLang="ja-JP" b="0" i="1" smtClean="0">
                          <a:latin typeface="Cambria Math" panose="02040503050406030204" pitchFamily="18" charset="0"/>
                        </a:rPr>
                        <m:t> </m:t>
                      </m:r>
                    </m:oMath>
                  </m:oMathPara>
                </a14:m>
                <a:endParaRPr lang="en-US" altLang="ja-JP" b="0" i="1" dirty="0">
                  <a:latin typeface="Cambria Math" panose="02040503050406030204" pitchFamily="18" charset="0"/>
                </a:endParaRPr>
              </a:p>
              <a:p>
                <a:endParaRPr kumimoji="1" lang="ja-JP" altLang="en-US" dirty="0"/>
              </a:p>
            </p:txBody>
          </p:sp>
        </mc:Choice>
        <mc:Fallback xmlns="">
          <p:sp>
            <p:nvSpPr>
              <p:cNvPr id="9" name="テキスト ボックス 8">
                <a:extLst>
                  <a:ext uri="{FF2B5EF4-FFF2-40B4-BE49-F238E27FC236}">
                    <a16:creationId xmlns:a16="http://schemas.microsoft.com/office/drawing/2014/main" id="{5B2819CA-FA0B-432E-BA75-3D5D4C721F13}"/>
                  </a:ext>
                </a:extLst>
              </p:cNvPr>
              <p:cNvSpPr txBox="1">
                <a:spLocks noRot="1" noChangeAspect="1" noMove="1" noResize="1" noEditPoints="1" noAdjustHandles="1" noChangeArrowheads="1" noChangeShapeType="1" noTextEdit="1"/>
              </p:cNvSpPr>
              <p:nvPr/>
            </p:nvSpPr>
            <p:spPr>
              <a:xfrm>
                <a:off x="1425730" y="5355997"/>
                <a:ext cx="4645631" cy="1273426"/>
              </a:xfrm>
              <a:prstGeom prst="rect">
                <a:avLst/>
              </a:prstGeom>
              <a:blipFill>
                <a:blip r:embed="rId4"/>
                <a:stretch>
                  <a:fillRect l="-65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正方形/長方形 9">
                <a:extLst>
                  <a:ext uri="{FF2B5EF4-FFF2-40B4-BE49-F238E27FC236}">
                    <a16:creationId xmlns:a16="http://schemas.microsoft.com/office/drawing/2014/main" id="{27703F52-A839-4428-8257-EAD53E683FAD}"/>
                  </a:ext>
                </a:extLst>
              </p:cNvPr>
              <p:cNvSpPr/>
              <p:nvPr/>
            </p:nvSpPr>
            <p:spPr>
              <a:xfrm>
                <a:off x="6891492" y="5209403"/>
                <a:ext cx="5300508" cy="1609287"/>
              </a:xfrm>
              <a:prstGeom prst="rect">
                <a:avLst/>
              </a:prstGeom>
            </p:spPr>
            <p:txBody>
              <a:bodyPr wrap="square">
                <a:spAutoFit/>
              </a:bodyPr>
              <a:lstStyle/>
              <a:p>
                <a:r>
                  <a:rPr lang="ja-JP" altLang="en-US" sz="1600">
                    <a:solidFill>
                      <a:srgbClr val="000000"/>
                    </a:solidFill>
                    <a:latin typeface="Meiryo UI" panose="020B0604030504040204" pitchFamily="50" charset="-128"/>
                    <a:ea typeface="Meiryo UI" panose="020B0604030504040204" pitchFamily="50" charset="-128"/>
                  </a:rPr>
                  <a:t> </a:t>
                </a:r>
                <a14:m>
                  <m:oMath xmlns:m="http://schemas.openxmlformats.org/officeDocument/2006/math">
                    <m:sSub>
                      <m:sSubPr>
                        <m:ctrlPr>
                          <a:rPr lang="en-US" altLang="ja-JP" sz="1600" i="1">
                            <a:solidFill>
                              <a:srgbClr val="000000"/>
                            </a:solidFill>
                            <a:latin typeface="Cambria Math" panose="02040503050406030204" pitchFamily="18" charset="0"/>
                            <a:ea typeface="Hiragino Kaku Gothic ProN" panose="020B0300000000000000" pitchFamily="34" charset="-128"/>
                          </a:rPr>
                        </m:ctrlPr>
                      </m:sSubPr>
                      <m:e>
                        <m:r>
                          <a:rPr lang="en-US" altLang="ja-JP" sz="1600" b="0" i="1" smtClean="0">
                            <a:solidFill>
                              <a:srgbClr val="000000"/>
                            </a:solidFill>
                            <a:latin typeface="Cambria Math" panose="02040503050406030204" pitchFamily="18" charset="0"/>
                            <a:ea typeface="Hiragino Kaku Gothic ProN" panose="020B0300000000000000" pitchFamily="34" charset="-128"/>
                          </a:rPr>
                          <m:t>𝑥</m:t>
                        </m:r>
                      </m:e>
                      <m:sub>
                        <m:r>
                          <a:rPr lang="en-US" altLang="ja-JP" sz="1600" i="1">
                            <a:solidFill>
                              <a:srgbClr val="000000"/>
                            </a:solidFill>
                            <a:latin typeface="Cambria Math" panose="02040503050406030204" pitchFamily="18" charset="0"/>
                            <a:ea typeface="Hiragino Kaku Gothic ProN" panose="020B0300000000000000" pitchFamily="34" charset="-128"/>
                          </a:rPr>
                          <m:t>𝑖</m:t>
                        </m:r>
                      </m:sub>
                    </m:sSub>
                    <m:r>
                      <a:rPr lang="en-US" altLang="ja-JP" sz="1600" i="1">
                        <a:solidFill>
                          <a:srgbClr val="000000"/>
                        </a:solidFill>
                        <a:latin typeface="Cambria Math" panose="02040503050406030204" pitchFamily="18" charset="0"/>
                        <a:ea typeface="Hiragino Kaku Gothic ProN" panose="020B0300000000000000" pitchFamily="34" charset="-128"/>
                      </a:rPr>
                      <m:t>(</m:t>
                    </m:r>
                    <m:r>
                      <a:rPr lang="en-US" altLang="ja-JP" sz="1600" i="1">
                        <a:solidFill>
                          <a:srgbClr val="000000"/>
                        </a:solidFill>
                        <a:latin typeface="Cambria Math" panose="02040503050406030204" pitchFamily="18" charset="0"/>
                        <a:ea typeface="Hiragino Kaku Gothic ProN" panose="020B0300000000000000" pitchFamily="34" charset="-128"/>
                      </a:rPr>
                      <m:t>𝑘</m:t>
                    </m:r>
                    <m:r>
                      <a:rPr lang="en-US" altLang="ja-JP" sz="1600" i="1">
                        <a:solidFill>
                          <a:srgbClr val="000000"/>
                        </a:solidFill>
                        <a:latin typeface="Cambria Math" panose="02040503050406030204" pitchFamily="18" charset="0"/>
                        <a:ea typeface="Hiragino Kaku Gothic ProN" panose="020B0300000000000000" pitchFamily="34" charset="-128"/>
                      </a:rPr>
                      <m:t>)</m:t>
                    </m:r>
                  </m:oMath>
                </a14:m>
                <a:r>
                  <a:rPr lang="ja-JP" altLang="en-US" sz="1600">
                    <a:solidFill>
                      <a:srgbClr val="000000"/>
                    </a:solidFill>
                    <a:latin typeface="Meiryo UI" panose="020B0604030504040204" pitchFamily="50" charset="-128"/>
                    <a:ea typeface="Meiryo UI" panose="020B0604030504040204" pitchFamily="50" charset="-128"/>
                  </a:rPr>
                  <a:t> </a:t>
                </a:r>
                <a:r>
                  <a:rPr lang="en-US" altLang="ja-JP" sz="1600" dirty="0">
                    <a:solidFill>
                      <a:srgbClr val="000000"/>
                    </a:solidFill>
                    <a:latin typeface="Meiryo UI" panose="020B0604030504040204" pitchFamily="50" charset="-128"/>
                    <a:ea typeface="Meiryo UI" panose="020B0604030504040204" pitchFamily="50" charset="-128"/>
                  </a:rPr>
                  <a:t> : </a:t>
                </a:r>
                <a:r>
                  <a:rPr lang="ja-JP" altLang="en-US" sz="1600">
                    <a:solidFill>
                      <a:srgbClr val="000000"/>
                    </a:solidFill>
                    <a:latin typeface="Meiryo UI" panose="020B0604030504040204" pitchFamily="50" charset="-128"/>
                    <a:ea typeface="Meiryo UI" panose="020B0604030504040204" pitchFamily="50" charset="-128"/>
                  </a:rPr>
                  <a:t>時刻</a:t>
                </a:r>
                <a14:m>
                  <m:oMath xmlns:m="http://schemas.openxmlformats.org/officeDocument/2006/math">
                    <m:r>
                      <a:rPr lang="en-US" altLang="ja-JP" sz="1600" b="0" i="1" smtClean="0">
                        <a:solidFill>
                          <a:srgbClr val="000000"/>
                        </a:solidFill>
                        <a:latin typeface="Cambria Math" panose="02040503050406030204" pitchFamily="18" charset="0"/>
                        <a:ea typeface="Hiragino Kaku Gothic ProN" panose="020B0300000000000000" pitchFamily="34" charset="-128"/>
                      </a:rPr>
                      <m:t>𝑘</m:t>
                    </m:r>
                    <m:r>
                      <a:rPr lang="en-US" altLang="ja-JP" sz="1600" i="1">
                        <a:solidFill>
                          <a:srgbClr val="000000"/>
                        </a:solidFill>
                        <a:latin typeface="Cambria Math" panose="02040503050406030204" pitchFamily="18" charset="0"/>
                        <a:ea typeface="Hiragino Kaku Gothic ProN" panose="020B0300000000000000" pitchFamily="34" charset="-128"/>
                      </a:rPr>
                      <m:t> </m:t>
                    </m:r>
                  </m:oMath>
                </a14:m>
                <a:r>
                  <a:rPr lang="ja-JP" altLang="en-US" sz="1600">
                    <a:solidFill>
                      <a:srgbClr val="000000"/>
                    </a:solidFill>
                    <a:latin typeface="Meiryo UI" panose="020B0604030504040204" pitchFamily="50" charset="-128"/>
                    <a:ea typeface="Meiryo UI" panose="020B0604030504040204" pitchFamily="50" charset="-128"/>
                  </a:rPr>
                  <a:t>，県</a:t>
                </a:r>
                <a:r>
                  <a:rPr lang="en-US" altLang="ja-JP" sz="1600" dirty="0">
                    <a:solidFill>
                      <a:srgbClr val="000000"/>
                    </a:solidFill>
                    <a:latin typeface="Meiryo UI" panose="020B0604030504040204" pitchFamily="50" charset="-128"/>
                    <a:ea typeface="Meiryo UI" panose="020B0604030504040204" pitchFamily="50" charset="-128"/>
                  </a:rPr>
                  <a:t> </a:t>
                </a:r>
                <a14:m>
                  <m:oMath xmlns:m="http://schemas.openxmlformats.org/officeDocument/2006/math">
                    <m:r>
                      <a:rPr lang="en-US" altLang="ja-JP" sz="1600" b="0" i="1" smtClean="0">
                        <a:solidFill>
                          <a:srgbClr val="000000"/>
                        </a:solidFill>
                        <a:latin typeface="Cambria Math" panose="02040503050406030204" pitchFamily="18" charset="0"/>
                        <a:ea typeface="Hiragino Kaku Gothic ProN" panose="020B0300000000000000" pitchFamily="34" charset="-128"/>
                      </a:rPr>
                      <m:t>𝑖</m:t>
                    </m:r>
                  </m:oMath>
                </a14:m>
                <a:r>
                  <a:rPr lang="ja-JP" altLang="en-US" sz="1600">
                    <a:solidFill>
                      <a:srgbClr val="000000"/>
                    </a:solidFill>
                    <a:latin typeface="Meiryo UI" panose="020B0604030504040204" pitchFamily="50" charset="-128"/>
                    <a:ea typeface="Meiryo UI" panose="020B0604030504040204" pitchFamily="50" charset="-128"/>
                  </a:rPr>
                  <a:t> における重症者数の予測値</a:t>
                </a:r>
              </a:p>
              <a:p>
                <a:r>
                  <a:rPr lang="ja-JP" altLang="en-US" sz="1600">
                    <a:solidFill>
                      <a:srgbClr val="000000"/>
                    </a:solidFill>
                    <a:latin typeface="Meiryo UI" panose="020B0604030504040204" pitchFamily="50" charset="-128"/>
                    <a:ea typeface="Meiryo UI" panose="020B0604030504040204" pitchFamily="50" charset="-128"/>
                  </a:rPr>
                  <a:t> </a:t>
                </a:r>
                <a14:m>
                  <m:oMath xmlns:m="http://schemas.openxmlformats.org/officeDocument/2006/math">
                    <m:sSub>
                      <m:sSubPr>
                        <m:ctrlPr>
                          <a:rPr lang="en-US" altLang="ja-JP" sz="1600" b="0" i="1" smtClean="0">
                            <a:solidFill>
                              <a:srgbClr val="000000"/>
                            </a:solidFill>
                            <a:latin typeface="Cambria Math" panose="02040503050406030204" pitchFamily="18" charset="0"/>
                            <a:ea typeface="Hiragino Kaku Gothic ProN" panose="020B0300000000000000" pitchFamily="34" charset="-128"/>
                          </a:rPr>
                        </m:ctrlPr>
                      </m:sSubPr>
                      <m:e>
                        <m:r>
                          <a:rPr lang="en-US" altLang="ja-JP" sz="1600" b="0" i="1" smtClean="0">
                            <a:solidFill>
                              <a:srgbClr val="000000"/>
                            </a:solidFill>
                            <a:latin typeface="Cambria Math" panose="02040503050406030204" pitchFamily="18" charset="0"/>
                            <a:ea typeface="Hiragino Kaku Gothic ProN" panose="020B0300000000000000" pitchFamily="34" charset="-128"/>
                          </a:rPr>
                          <m:t>𝑦</m:t>
                        </m:r>
                      </m:e>
                      <m:sub>
                        <m:r>
                          <a:rPr lang="en-US" altLang="ja-JP" sz="1600" b="0" i="1" smtClean="0">
                            <a:solidFill>
                              <a:srgbClr val="000000"/>
                            </a:solidFill>
                            <a:latin typeface="Cambria Math" panose="02040503050406030204" pitchFamily="18" charset="0"/>
                            <a:ea typeface="Hiragino Kaku Gothic ProN" panose="020B0300000000000000" pitchFamily="34" charset="-128"/>
                          </a:rPr>
                          <m:t>𝑖</m:t>
                        </m:r>
                      </m:sub>
                    </m:sSub>
                    <m:r>
                      <a:rPr lang="en-US" altLang="ja-JP" sz="1600" b="0" i="1" smtClean="0">
                        <a:solidFill>
                          <a:srgbClr val="000000"/>
                        </a:solidFill>
                        <a:latin typeface="Cambria Math" panose="02040503050406030204" pitchFamily="18" charset="0"/>
                        <a:ea typeface="Hiragino Kaku Gothic ProN" panose="020B0300000000000000" pitchFamily="34" charset="-128"/>
                      </a:rPr>
                      <m:t>(</m:t>
                    </m:r>
                    <m:r>
                      <a:rPr lang="en-US" altLang="ja-JP" sz="1600" b="0" i="1" smtClean="0">
                        <a:solidFill>
                          <a:srgbClr val="000000"/>
                        </a:solidFill>
                        <a:latin typeface="Cambria Math" panose="02040503050406030204" pitchFamily="18" charset="0"/>
                        <a:ea typeface="Hiragino Kaku Gothic ProN" panose="020B0300000000000000" pitchFamily="34" charset="-128"/>
                      </a:rPr>
                      <m:t>𝑘</m:t>
                    </m:r>
                    <m:r>
                      <a:rPr lang="en-US" altLang="ja-JP" sz="1600" b="0" i="1" smtClean="0">
                        <a:solidFill>
                          <a:srgbClr val="000000"/>
                        </a:solidFill>
                        <a:latin typeface="Cambria Math" panose="02040503050406030204" pitchFamily="18" charset="0"/>
                        <a:ea typeface="Hiragino Kaku Gothic ProN" panose="020B0300000000000000" pitchFamily="34" charset="-128"/>
                      </a:rPr>
                      <m:t>)</m:t>
                    </m:r>
                  </m:oMath>
                </a14:m>
                <a:r>
                  <a:rPr lang="ja-JP" altLang="en-US" sz="1600">
                    <a:solidFill>
                      <a:srgbClr val="000000"/>
                    </a:solidFill>
                    <a:latin typeface="Meiryo UI" panose="020B0604030504040204" pitchFamily="50" charset="-128"/>
                    <a:ea typeface="Meiryo UI" panose="020B0604030504040204" pitchFamily="50" charset="-128"/>
                  </a:rPr>
                  <a:t> </a:t>
                </a:r>
                <a:r>
                  <a:rPr lang="en-US" altLang="ja-JP" sz="1600" dirty="0">
                    <a:solidFill>
                      <a:srgbClr val="000000"/>
                    </a:solidFill>
                    <a:latin typeface="Meiryo UI" panose="020B0604030504040204" pitchFamily="50" charset="-128"/>
                    <a:ea typeface="Meiryo UI" panose="020B0604030504040204" pitchFamily="50" charset="-128"/>
                  </a:rPr>
                  <a:t> : </a:t>
                </a:r>
                <a:r>
                  <a:rPr lang="ja-JP" altLang="en-US" sz="1600">
                    <a:solidFill>
                      <a:srgbClr val="000000"/>
                    </a:solidFill>
                    <a:latin typeface="Meiryo UI" panose="020B0604030504040204" pitchFamily="50" charset="-128"/>
                    <a:ea typeface="Meiryo UI" panose="020B0604030504040204" pitchFamily="50" charset="-128"/>
                  </a:rPr>
                  <a:t>時刻</a:t>
                </a:r>
                <a14:m>
                  <m:oMath xmlns:m="http://schemas.openxmlformats.org/officeDocument/2006/math">
                    <m:r>
                      <a:rPr lang="en-US" altLang="ja-JP" sz="1600" i="1">
                        <a:solidFill>
                          <a:srgbClr val="000000"/>
                        </a:solidFill>
                        <a:latin typeface="Cambria Math" panose="02040503050406030204" pitchFamily="18" charset="0"/>
                        <a:ea typeface="Hiragino Kaku Gothic ProN" panose="020B0300000000000000" pitchFamily="34" charset="-128"/>
                      </a:rPr>
                      <m:t>𝑘</m:t>
                    </m:r>
                  </m:oMath>
                </a14:m>
                <a:r>
                  <a:rPr lang="ja-JP" altLang="en-US" sz="1600">
                    <a:solidFill>
                      <a:srgbClr val="000000"/>
                    </a:solidFill>
                    <a:latin typeface="Meiryo UI" panose="020B0604030504040204" pitchFamily="50" charset="-128"/>
                    <a:ea typeface="Meiryo UI" panose="020B0604030504040204" pitchFamily="50" charset="-128"/>
                  </a:rPr>
                  <a:t> ，県 </a:t>
                </a:r>
                <a14:m>
                  <m:oMath xmlns:m="http://schemas.openxmlformats.org/officeDocument/2006/math">
                    <m:r>
                      <a:rPr lang="en-US" altLang="ja-JP" sz="1600" i="1">
                        <a:solidFill>
                          <a:srgbClr val="000000"/>
                        </a:solidFill>
                        <a:latin typeface="Cambria Math" panose="02040503050406030204" pitchFamily="18" charset="0"/>
                        <a:ea typeface="Hiragino Kaku Gothic ProN" panose="020B0300000000000000" pitchFamily="34" charset="-128"/>
                      </a:rPr>
                      <m:t>𝑖</m:t>
                    </m:r>
                  </m:oMath>
                </a14:m>
                <a:r>
                  <a:rPr lang="en-US" altLang="ja-JP" sz="1600" dirty="0">
                    <a:solidFill>
                      <a:srgbClr val="000000"/>
                    </a:solidFill>
                    <a:latin typeface="Meiryo UI" panose="020B0604030504040204" pitchFamily="50" charset="-128"/>
                    <a:ea typeface="Meiryo UI" panose="020B0604030504040204" pitchFamily="50" charset="-128"/>
                  </a:rPr>
                  <a:t> </a:t>
                </a:r>
                <a:r>
                  <a:rPr lang="ja-JP" altLang="en-US" sz="1600">
                    <a:solidFill>
                      <a:srgbClr val="000000"/>
                    </a:solidFill>
                    <a:latin typeface="Meiryo UI" panose="020B0604030504040204" pitchFamily="50" charset="-128"/>
                    <a:ea typeface="Meiryo UI" panose="020B0604030504040204" pitchFamily="50" charset="-128"/>
                  </a:rPr>
                  <a:t>における依頼後の重症者数</a:t>
                </a:r>
              </a:p>
              <a:p>
                <a:r>
                  <a:rPr lang="ja-JP" altLang="en-US" sz="1600">
                    <a:solidFill>
                      <a:srgbClr val="000000"/>
                    </a:solidFill>
                    <a:latin typeface="Meiryo UI" panose="020B0604030504040204" pitchFamily="50" charset="-128"/>
                    <a:ea typeface="Meiryo UI" panose="020B0604030504040204" pitchFamily="50" charset="-128"/>
                  </a:rPr>
                  <a:t> </a:t>
                </a:r>
                <a14:m>
                  <m:oMath xmlns:m="http://schemas.openxmlformats.org/officeDocument/2006/math">
                    <m:sSub>
                      <m:sSubPr>
                        <m:ctrlPr>
                          <a:rPr lang="en-US" altLang="ja-JP" sz="1600" i="1">
                            <a:solidFill>
                              <a:srgbClr val="000000"/>
                            </a:solidFill>
                            <a:latin typeface="Cambria Math" panose="02040503050406030204" pitchFamily="18" charset="0"/>
                            <a:ea typeface="Hiragino Kaku Gothic ProN" panose="020B0300000000000000" pitchFamily="34" charset="-128"/>
                          </a:rPr>
                        </m:ctrlPr>
                      </m:sSubPr>
                      <m:e>
                        <m:r>
                          <a:rPr lang="en-US" altLang="ja-JP" sz="1600" b="0" i="1" smtClean="0">
                            <a:solidFill>
                              <a:srgbClr val="000000"/>
                            </a:solidFill>
                            <a:latin typeface="Cambria Math" panose="02040503050406030204" pitchFamily="18" charset="0"/>
                            <a:ea typeface="Hiragino Kaku Gothic ProN" panose="020B0300000000000000" pitchFamily="34" charset="-128"/>
                          </a:rPr>
                          <m:t>𝑢</m:t>
                        </m:r>
                      </m:e>
                      <m:sub>
                        <m:r>
                          <a:rPr lang="en-US" altLang="ja-JP" sz="1600" i="1">
                            <a:solidFill>
                              <a:srgbClr val="000000"/>
                            </a:solidFill>
                            <a:latin typeface="Cambria Math" panose="02040503050406030204" pitchFamily="18" charset="0"/>
                            <a:ea typeface="Hiragino Kaku Gothic ProN" panose="020B0300000000000000" pitchFamily="34" charset="-128"/>
                          </a:rPr>
                          <m:t>𝑖</m:t>
                        </m:r>
                        <m:r>
                          <a:rPr lang="en-US" altLang="ja-JP" sz="1600" b="0" i="1" smtClean="0">
                            <a:solidFill>
                              <a:srgbClr val="000000"/>
                            </a:solidFill>
                            <a:latin typeface="Cambria Math" panose="02040503050406030204" pitchFamily="18" charset="0"/>
                            <a:ea typeface="Hiragino Kaku Gothic ProN" panose="020B0300000000000000" pitchFamily="34" charset="-128"/>
                          </a:rPr>
                          <m:t>𝑗</m:t>
                        </m:r>
                      </m:sub>
                    </m:sSub>
                    <m:r>
                      <a:rPr lang="en-US" altLang="ja-JP" sz="1600" i="1">
                        <a:solidFill>
                          <a:srgbClr val="000000"/>
                        </a:solidFill>
                        <a:latin typeface="Cambria Math" panose="02040503050406030204" pitchFamily="18" charset="0"/>
                        <a:ea typeface="Hiragino Kaku Gothic ProN" panose="020B0300000000000000" pitchFamily="34" charset="-128"/>
                      </a:rPr>
                      <m:t>(</m:t>
                    </m:r>
                    <m:r>
                      <a:rPr lang="en-US" altLang="ja-JP" sz="1600" i="1">
                        <a:solidFill>
                          <a:srgbClr val="000000"/>
                        </a:solidFill>
                        <a:latin typeface="Cambria Math" panose="02040503050406030204" pitchFamily="18" charset="0"/>
                        <a:ea typeface="Hiragino Kaku Gothic ProN" panose="020B0300000000000000" pitchFamily="34" charset="-128"/>
                      </a:rPr>
                      <m:t>𝑘</m:t>
                    </m:r>
                    <m:r>
                      <a:rPr lang="en-US" altLang="ja-JP" sz="1600" i="1">
                        <a:solidFill>
                          <a:srgbClr val="000000"/>
                        </a:solidFill>
                        <a:latin typeface="Cambria Math" panose="02040503050406030204" pitchFamily="18" charset="0"/>
                        <a:ea typeface="Hiragino Kaku Gothic ProN" panose="020B0300000000000000" pitchFamily="34" charset="-128"/>
                      </a:rPr>
                      <m:t>) </m:t>
                    </m:r>
                  </m:oMath>
                </a14:m>
                <a:r>
                  <a:rPr lang="en-US" altLang="ja-JP" sz="1600" dirty="0">
                    <a:solidFill>
                      <a:srgbClr val="000000"/>
                    </a:solidFill>
                    <a:latin typeface="Meiryo UI" panose="020B0604030504040204" pitchFamily="50" charset="-128"/>
                    <a:ea typeface="Meiryo UI" panose="020B0604030504040204" pitchFamily="50" charset="-128"/>
                  </a:rPr>
                  <a:t>: </a:t>
                </a:r>
                <a:r>
                  <a:rPr lang="ja-JP" altLang="en-US" sz="1600">
                    <a:solidFill>
                      <a:srgbClr val="000000"/>
                    </a:solidFill>
                    <a:latin typeface="Meiryo UI" panose="020B0604030504040204" pitchFamily="50" charset="-128"/>
                    <a:ea typeface="Meiryo UI" panose="020B0604030504040204" pitchFamily="50" charset="-128"/>
                  </a:rPr>
                  <a:t>県</a:t>
                </a:r>
                <a:r>
                  <a:rPr lang="en-US" altLang="ja-JP" sz="1600" dirty="0">
                    <a:solidFill>
                      <a:srgbClr val="000000"/>
                    </a:solidFill>
                    <a:latin typeface="Meiryo UI" panose="020B0604030504040204" pitchFamily="50" charset="-128"/>
                    <a:ea typeface="Meiryo UI" panose="020B0604030504040204" pitchFamily="50" charset="-128"/>
                  </a:rPr>
                  <a:t> </a:t>
                </a:r>
                <a14:m>
                  <m:oMath xmlns:m="http://schemas.openxmlformats.org/officeDocument/2006/math">
                    <m:r>
                      <a:rPr lang="en-US" altLang="ja-JP" sz="1600" i="1">
                        <a:solidFill>
                          <a:srgbClr val="000000"/>
                        </a:solidFill>
                        <a:latin typeface="Cambria Math" panose="02040503050406030204" pitchFamily="18" charset="0"/>
                        <a:ea typeface="Hiragino Kaku Gothic ProN" panose="020B0300000000000000" pitchFamily="34" charset="-128"/>
                      </a:rPr>
                      <m:t>𝑖</m:t>
                    </m:r>
                  </m:oMath>
                </a14:m>
                <a:r>
                  <a:rPr lang="ja-JP" altLang="en-US" sz="1600">
                    <a:solidFill>
                      <a:srgbClr val="000000"/>
                    </a:solidFill>
                    <a:latin typeface="Meiryo UI" panose="020B0604030504040204" pitchFamily="50" charset="-128"/>
                    <a:ea typeface="Meiryo UI" panose="020B0604030504040204" pitchFamily="50" charset="-128"/>
                  </a:rPr>
                  <a:t> から県</a:t>
                </a:r>
                <a:r>
                  <a:rPr lang="en-US" altLang="ja-JP" sz="1600" dirty="0">
                    <a:solidFill>
                      <a:srgbClr val="000000"/>
                    </a:solidFill>
                    <a:latin typeface="Meiryo UI" panose="020B0604030504040204" pitchFamily="50" charset="-128"/>
                    <a:ea typeface="Meiryo UI" panose="020B0604030504040204" pitchFamily="50" charset="-128"/>
                  </a:rPr>
                  <a:t> </a:t>
                </a:r>
                <a14:m>
                  <m:oMath xmlns:m="http://schemas.openxmlformats.org/officeDocument/2006/math">
                    <m:r>
                      <a:rPr lang="en-US" altLang="ja-JP" sz="1600" b="0" i="1" smtClean="0">
                        <a:solidFill>
                          <a:srgbClr val="000000"/>
                        </a:solidFill>
                        <a:latin typeface="Cambria Math" panose="02040503050406030204" pitchFamily="18" charset="0"/>
                        <a:ea typeface="Meiryo" panose="020B0604030504040204" pitchFamily="34" charset="-128"/>
                      </a:rPr>
                      <m:t>𝑗</m:t>
                    </m:r>
                  </m:oMath>
                </a14:m>
                <a:r>
                  <a:rPr lang="ja-JP" altLang="en-US" sz="1600">
                    <a:solidFill>
                      <a:srgbClr val="000000"/>
                    </a:solidFill>
                    <a:latin typeface="Meiryo UI" panose="020B0604030504040204" pitchFamily="50" charset="-128"/>
                    <a:ea typeface="Meiryo UI" panose="020B0604030504040204" pitchFamily="50" charset="-128"/>
                  </a:rPr>
                  <a:t> への依頼する重症者数</a:t>
                </a:r>
              </a:p>
              <a:p>
                <a:r>
                  <a:rPr lang="ja-JP" altLang="en-US" sz="1600">
                    <a:solidFill>
                      <a:srgbClr val="000000"/>
                    </a:solidFill>
                    <a:latin typeface="Meiryo UI" panose="020B0604030504040204" pitchFamily="50" charset="-128"/>
                    <a:ea typeface="Meiryo UI" panose="020B0604030504040204" pitchFamily="50" charset="-128"/>
                  </a:rPr>
                  <a:t> </a:t>
                </a:r>
                <a14:m>
                  <m:oMath xmlns:m="http://schemas.openxmlformats.org/officeDocument/2006/math">
                    <m:sSub>
                      <m:sSubPr>
                        <m:ctrlPr>
                          <a:rPr lang="en-US" altLang="ja-JP" sz="1600" i="1">
                            <a:solidFill>
                              <a:srgbClr val="000000"/>
                            </a:solidFill>
                            <a:latin typeface="Cambria Math" panose="02040503050406030204" pitchFamily="18" charset="0"/>
                            <a:ea typeface="Hiragino Kaku Gothic ProN" panose="020B0300000000000000" pitchFamily="34" charset="-128"/>
                          </a:rPr>
                        </m:ctrlPr>
                      </m:sSubPr>
                      <m:e>
                        <m:r>
                          <a:rPr lang="en-US" altLang="ja-JP" sz="1600" b="0" i="1" smtClean="0">
                            <a:solidFill>
                              <a:srgbClr val="000000"/>
                            </a:solidFill>
                            <a:latin typeface="Cambria Math" panose="02040503050406030204" pitchFamily="18" charset="0"/>
                            <a:ea typeface="Hiragino Kaku Gothic ProN" panose="020B0300000000000000" pitchFamily="34" charset="-128"/>
                          </a:rPr>
                          <m:t>𝑤</m:t>
                        </m:r>
                      </m:e>
                      <m:sub>
                        <m:r>
                          <a:rPr lang="en-US" altLang="ja-JP" sz="1600" i="1">
                            <a:solidFill>
                              <a:srgbClr val="000000"/>
                            </a:solidFill>
                            <a:latin typeface="Cambria Math" panose="02040503050406030204" pitchFamily="18" charset="0"/>
                            <a:ea typeface="Hiragino Kaku Gothic ProN" panose="020B0300000000000000" pitchFamily="34" charset="-128"/>
                          </a:rPr>
                          <m:t>𝑖𝑗</m:t>
                        </m:r>
                      </m:sub>
                    </m:sSub>
                  </m:oMath>
                </a14:m>
                <a:r>
                  <a:rPr lang="ja-JP" altLang="en-US" sz="1600">
                    <a:solidFill>
                      <a:srgbClr val="000000"/>
                    </a:solidFill>
                    <a:latin typeface="Meiryo UI" panose="020B0604030504040204" pitchFamily="50" charset="-128"/>
                    <a:ea typeface="Meiryo UI" panose="020B0604030504040204" pitchFamily="50" charset="-128"/>
                  </a:rPr>
                  <a:t> </a:t>
                </a:r>
                <a:r>
                  <a:rPr lang="en-US" altLang="ja-JP" sz="1600" dirty="0">
                    <a:solidFill>
                      <a:srgbClr val="000000"/>
                    </a:solidFill>
                    <a:latin typeface="Meiryo UI" panose="020B0604030504040204" pitchFamily="50" charset="-128"/>
                    <a:ea typeface="Meiryo UI" panose="020B0604030504040204" pitchFamily="50" charset="-128"/>
                  </a:rPr>
                  <a:t>   : </a:t>
                </a:r>
                <a:r>
                  <a:rPr lang="ja-JP" altLang="en-US" sz="1600">
                    <a:solidFill>
                      <a:srgbClr val="000000"/>
                    </a:solidFill>
                    <a:latin typeface="Meiryo UI" panose="020B0604030504040204" pitchFamily="50" charset="-128"/>
                    <a:ea typeface="Meiryo UI" panose="020B0604030504040204" pitchFamily="50" charset="-128"/>
                  </a:rPr>
                  <a:t>県 </a:t>
                </a:r>
                <a14:m>
                  <m:oMath xmlns:m="http://schemas.openxmlformats.org/officeDocument/2006/math">
                    <m:r>
                      <a:rPr lang="en-US" altLang="ja-JP" sz="1600" i="1">
                        <a:solidFill>
                          <a:srgbClr val="000000"/>
                        </a:solidFill>
                        <a:latin typeface="Cambria Math" panose="02040503050406030204" pitchFamily="18" charset="0"/>
                        <a:ea typeface="Hiragino Kaku Gothic ProN" panose="020B0300000000000000" pitchFamily="34" charset="-128"/>
                      </a:rPr>
                      <m:t>𝑖</m:t>
                    </m:r>
                  </m:oMath>
                </a14:m>
                <a:r>
                  <a:rPr lang="en-US" altLang="ja-JP" sz="1600" dirty="0">
                    <a:solidFill>
                      <a:srgbClr val="000000"/>
                    </a:solidFill>
                    <a:latin typeface="Meiryo UI" panose="020B0604030504040204" pitchFamily="50" charset="-128"/>
                    <a:ea typeface="Meiryo UI" panose="020B0604030504040204" pitchFamily="50" charset="-128"/>
                  </a:rPr>
                  <a:t> </a:t>
                </a:r>
                <a:r>
                  <a:rPr lang="ja-JP" altLang="en-US" sz="1600">
                    <a:solidFill>
                      <a:srgbClr val="000000"/>
                    </a:solidFill>
                    <a:latin typeface="Meiryo UI" panose="020B0604030504040204" pitchFamily="50" charset="-128"/>
                    <a:ea typeface="Meiryo UI" panose="020B0604030504040204" pitchFamily="50" charset="-128"/>
                  </a:rPr>
                  <a:t>から県</a:t>
                </a:r>
                <a:r>
                  <a:rPr lang="en-US" altLang="ja-JP" sz="1600" dirty="0">
                    <a:solidFill>
                      <a:srgbClr val="000000"/>
                    </a:solidFill>
                    <a:latin typeface="Meiryo UI" panose="020B0604030504040204" pitchFamily="50" charset="-128"/>
                    <a:ea typeface="Meiryo UI" panose="020B0604030504040204" pitchFamily="50" charset="-128"/>
                  </a:rPr>
                  <a:t> </a:t>
                </a:r>
                <a14:m>
                  <m:oMath xmlns:m="http://schemas.openxmlformats.org/officeDocument/2006/math">
                    <m:r>
                      <a:rPr lang="en-US" altLang="ja-JP" sz="1600" b="0" i="1" smtClean="0">
                        <a:solidFill>
                          <a:srgbClr val="000000"/>
                        </a:solidFill>
                        <a:latin typeface="Cambria Math" panose="02040503050406030204" pitchFamily="18" charset="0"/>
                        <a:ea typeface="Meiryo" panose="020B0604030504040204" pitchFamily="34" charset="-128"/>
                      </a:rPr>
                      <m:t>𝑗</m:t>
                    </m:r>
                  </m:oMath>
                </a14:m>
                <a:r>
                  <a:rPr lang="ja-JP" altLang="en-US" sz="1600">
                    <a:solidFill>
                      <a:srgbClr val="000000"/>
                    </a:solidFill>
                    <a:latin typeface="Meiryo UI" panose="020B0604030504040204" pitchFamily="50" charset="-128"/>
                    <a:ea typeface="Meiryo UI" panose="020B0604030504040204" pitchFamily="50" charset="-128"/>
                  </a:rPr>
                  <a:t> への依頼コスト</a:t>
                </a:r>
                <a:r>
                  <a:rPr lang="en-US" altLang="ja-JP" sz="1600" dirty="0">
                    <a:solidFill>
                      <a:srgbClr val="000000"/>
                    </a:solidFill>
                    <a:latin typeface="Meiryo UI" panose="020B0604030504040204" pitchFamily="50" charset="-128"/>
                    <a:ea typeface="Meiryo UI" panose="020B0604030504040204" pitchFamily="50" charset="-128"/>
                  </a:rPr>
                  <a:t>(</a:t>
                </a:r>
                <a:r>
                  <a:rPr lang="ja-JP" altLang="en-US" sz="1600">
                    <a:solidFill>
                      <a:srgbClr val="000000"/>
                    </a:solidFill>
                    <a:latin typeface="Meiryo UI" panose="020B0604030504040204" pitchFamily="50" charset="-128"/>
                    <a:ea typeface="Meiryo UI" panose="020B0604030504040204" pitchFamily="50" charset="-128"/>
                  </a:rPr>
                  <a:t>県庁間の距離を採用</a:t>
                </a:r>
                <a:r>
                  <a:rPr lang="en-US" altLang="ja-JP" sz="1600" dirty="0">
                    <a:solidFill>
                      <a:srgbClr val="000000"/>
                    </a:solidFill>
                    <a:latin typeface="Meiryo UI" panose="020B0604030504040204" pitchFamily="50" charset="-128"/>
                    <a:ea typeface="Meiryo UI" panose="020B0604030504040204" pitchFamily="50" charset="-128"/>
                  </a:rPr>
                  <a:t>)</a:t>
                </a:r>
              </a:p>
              <a:p>
                <a:r>
                  <a:rPr lang="en-US" altLang="ja-JP" sz="1600" dirty="0">
                    <a:solidFill>
                      <a:srgbClr val="000000"/>
                    </a:solidFill>
                    <a:latin typeface="Meiryo UI" panose="020B0604030504040204" pitchFamily="50" charset="-128"/>
                    <a:ea typeface="Meiryo UI" panose="020B0604030504040204" pitchFamily="50" charset="-128"/>
                  </a:rPr>
                  <a:t> </a:t>
                </a:r>
                <a14:m>
                  <m:oMath xmlns:m="http://schemas.openxmlformats.org/officeDocument/2006/math">
                    <m:sSub>
                      <m:sSubPr>
                        <m:ctrlPr>
                          <a:rPr lang="en-US" altLang="ja-JP" sz="1600" i="1">
                            <a:solidFill>
                              <a:srgbClr val="000000"/>
                            </a:solidFill>
                            <a:latin typeface="Cambria Math" panose="02040503050406030204" pitchFamily="18" charset="0"/>
                            <a:ea typeface="Hiragino Kaku Gothic ProN" panose="020B0300000000000000" pitchFamily="34" charset="-128"/>
                          </a:rPr>
                        </m:ctrlPr>
                      </m:sSubPr>
                      <m:e>
                        <m:r>
                          <a:rPr lang="en-US" altLang="ja-JP" sz="1600" b="0" i="1" smtClean="0">
                            <a:solidFill>
                              <a:srgbClr val="000000"/>
                            </a:solidFill>
                            <a:latin typeface="Cambria Math" panose="02040503050406030204" pitchFamily="18" charset="0"/>
                            <a:ea typeface="Hiragino Kaku Gothic ProN" panose="020B0300000000000000" pitchFamily="34" charset="-128"/>
                          </a:rPr>
                          <m:t>𝑀</m:t>
                        </m:r>
                      </m:e>
                      <m:sub>
                        <m:r>
                          <a:rPr lang="en-US" altLang="ja-JP" sz="1600" i="1">
                            <a:solidFill>
                              <a:srgbClr val="000000"/>
                            </a:solidFill>
                            <a:latin typeface="Cambria Math" panose="02040503050406030204" pitchFamily="18" charset="0"/>
                            <a:ea typeface="Hiragino Kaku Gothic ProN" panose="020B0300000000000000" pitchFamily="34" charset="-128"/>
                          </a:rPr>
                          <m:t>𝑖</m:t>
                        </m:r>
                      </m:sub>
                    </m:sSub>
                  </m:oMath>
                </a14:m>
                <a:r>
                  <a:rPr lang="en-US" altLang="ja-JP" sz="1600" dirty="0">
                    <a:solidFill>
                      <a:srgbClr val="000000"/>
                    </a:solidFill>
                    <a:latin typeface="Meiryo UI" panose="020B0604030504040204" pitchFamily="50" charset="-128"/>
                    <a:ea typeface="Meiryo UI" panose="020B0604030504040204" pitchFamily="50" charset="-128"/>
                  </a:rPr>
                  <a:t>     : </a:t>
                </a:r>
                <a:r>
                  <a:rPr lang="ja-JP" altLang="en-US" sz="1600">
                    <a:solidFill>
                      <a:srgbClr val="000000"/>
                    </a:solidFill>
                    <a:latin typeface="Meiryo UI" panose="020B0604030504040204" pitchFamily="50" charset="-128"/>
                    <a:ea typeface="Meiryo UI" panose="020B0604030504040204" pitchFamily="50" charset="-128"/>
                  </a:rPr>
                  <a:t>県</a:t>
                </a:r>
                <a:r>
                  <a:rPr lang="en-US" altLang="ja-JP" sz="1600" dirty="0">
                    <a:solidFill>
                      <a:srgbClr val="000000"/>
                    </a:solidFill>
                    <a:latin typeface="Meiryo UI" panose="020B0604030504040204" pitchFamily="50" charset="-128"/>
                    <a:ea typeface="Meiryo UI" panose="020B0604030504040204" pitchFamily="50" charset="-128"/>
                  </a:rPr>
                  <a:t> </a:t>
                </a:r>
                <a14:m>
                  <m:oMath xmlns:m="http://schemas.openxmlformats.org/officeDocument/2006/math">
                    <m:r>
                      <a:rPr lang="en-US" altLang="ja-JP" sz="1600" i="1">
                        <a:solidFill>
                          <a:srgbClr val="000000"/>
                        </a:solidFill>
                        <a:latin typeface="Cambria Math" panose="02040503050406030204" pitchFamily="18" charset="0"/>
                        <a:ea typeface="Hiragino Kaku Gothic ProN" panose="020B0300000000000000" pitchFamily="34" charset="-128"/>
                      </a:rPr>
                      <m:t>𝑖</m:t>
                    </m:r>
                  </m:oMath>
                </a14:m>
                <a:r>
                  <a:rPr lang="ja-JP" altLang="en-US" sz="1600">
                    <a:solidFill>
                      <a:srgbClr val="000000"/>
                    </a:solidFill>
                    <a:latin typeface="Meiryo UI" panose="020B0604030504040204" pitchFamily="50" charset="-128"/>
                    <a:ea typeface="Meiryo UI" panose="020B0604030504040204" pitchFamily="50" charset="-128"/>
                  </a:rPr>
                  <a:t> の重症者ベット数の上限</a:t>
                </a:r>
              </a:p>
              <a:p>
                <a:r>
                  <a:rPr lang="ja-JP" altLang="en-US" sz="1600">
                    <a:solidFill>
                      <a:srgbClr val="000000"/>
                    </a:solidFill>
                    <a:latin typeface="Meiryo UI" panose="020B0604030504040204" pitchFamily="50" charset="-128"/>
                    <a:ea typeface="Meiryo UI" panose="020B0604030504040204" pitchFamily="50" charset="-128"/>
                  </a:rPr>
                  <a:t> </a:t>
                </a:r>
                <a14:m>
                  <m:oMath xmlns:m="http://schemas.openxmlformats.org/officeDocument/2006/math">
                    <m:r>
                      <a:rPr lang="en-US" altLang="ja-JP" sz="1600" b="0" i="1" smtClean="0">
                        <a:solidFill>
                          <a:srgbClr val="000000"/>
                        </a:solidFill>
                        <a:latin typeface="Cambria Math" panose="02040503050406030204" pitchFamily="18" charset="0"/>
                        <a:ea typeface="Hiragino Kaku Gothic ProN" panose="020B0300000000000000" pitchFamily="34" charset="-128"/>
                      </a:rPr>
                      <m:t>𝛾</m:t>
                    </m:r>
                  </m:oMath>
                </a14:m>
                <a:r>
                  <a:rPr lang="ja-JP" altLang="en-US" sz="1600">
                    <a:solidFill>
                      <a:srgbClr val="000000"/>
                    </a:solidFill>
                    <a:latin typeface="Meiryo UI" panose="020B0604030504040204" pitchFamily="50" charset="-128"/>
                    <a:ea typeface="Meiryo UI" panose="020B0604030504040204" pitchFamily="50" charset="-128"/>
                  </a:rPr>
                  <a:t> </a:t>
                </a:r>
                <a:r>
                  <a:rPr lang="en-US" altLang="ja-JP" sz="1600" dirty="0">
                    <a:solidFill>
                      <a:srgbClr val="000000"/>
                    </a:solidFill>
                    <a:latin typeface="Meiryo UI" panose="020B0604030504040204" pitchFamily="50" charset="-128"/>
                    <a:ea typeface="Meiryo UI" panose="020B0604030504040204" pitchFamily="50" charset="-128"/>
                  </a:rPr>
                  <a:t>     : </a:t>
                </a:r>
                <a:r>
                  <a:rPr lang="ja-JP" altLang="en-US" sz="1600">
                    <a:solidFill>
                      <a:srgbClr val="000000"/>
                    </a:solidFill>
                    <a:latin typeface="Meiryo UI" panose="020B0604030504040204" pitchFamily="50" charset="-128"/>
                    <a:ea typeface="Meiryo UI" panose="020B0604030504040204" pitchFamily="50" charset="-128"/>
                  </a:rPr>
                  <a:t>重症者ベットを使う割合</a:t>
                </a:r>
                <a:endParaRPr lang="en-US" altLang="ja-JP" sz="1600" dirty="0">
                  <a:solidFill>
                    <a:srgbClr val="000000"/>
                  </a:solidFill>
                  <a:effectLst/>
                  <a:latin typeface="Meiryo UI" panose="020B0604030504040204" pitchFamily="50" charset="-128"/>
                  <a:ea typeface="Meiryo UI" panose="020B0604030504040204" pitchFamily="50" charset="-128"/>
                </a:endParaRPr>
              </a:p>
            </p:txBody>
          </p:sp>
        </mc:Choice>
        <mc:Fallback xmlns="">
          <p:sp>
            <p:nvSpPr>
              <p:cNvPr id="10" name="正方形/長方形 9">
                <a:extLst>
                  <a:ext uri="{FF2B5EF4-FFF2-40B4-BE49-F238E27FC236}">
                    <a16:creationId xmlns:a16="http://schemas.microsoft.com/office/drawing/2014/main" id="{27703F52-A839-4428-8257-EAD53E683FAD}"/>
                  </a:ext>
                </a:extLst>
              </p:cNvPr>
              <p:cNvSpPr>
                <a:spLocks noRot="1" noChangeAspect="1" noMove="1" noResize="1" noEditPoints="1" noAdjustHandles="1" noChangeArrowheads="1" noChangeShapeType="1" noTextEdit="1"/>
              </p:cNvSpPr>
              <p:nvPr/>
            </p:nvSpPr>
            <p:spPr>
              <a:xfrm>
                <a:off x="6891492" y="5209403"/>
                <a:ext cx="5300508" cy="1609287"/>
              </a:xfrm>
              <a:prstGeom prst="rect">
                <a:avLst/>
              </a:prstGeom>
              <a:blipFill>
                <a:blip r:embed="rId5"/>
                <a:stretch>
                  <a:fillRect t="-1136" b="-378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597920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3">
            <a:extLst>
              <a:ext uri="{FF2B5EF4-FFF2-40B4-BE49-F238E27FC236}">
                <a16:creationId xmlns:a16="http://schemas.microsoft.com/office/drawing/2014/main" id="{5E276334-DA94-4387-9253-0D4E8CD2407E}"/>
              </a:ext>
            </a:extLst>
          </p:cNvPr>
          <p:cNvSpPr txBox="1">
            <a:spLocks/>
          </p:cNvSpPr>
          <p:nvPr/>
        </p:nvSpPr>
        <p:spPr>
          <a:xfrm>
            <a:off x="986725" y="179822"/>
            <a:ext cx="10420252" cy="528579"/>
          </a:xfrm>
          <a:prstGeom prst="rect">
            <a:avLst/>
          </a:prstGeom>
        </p:spPr>
        <p:txBody>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4000" b="1" dirty="0">
                <a:solidFill>
                  <a:schemeClr val="accent6">
                    <a:lumMod val="50000"/>
                  </a:schemeClr>
                </a:solidFill>
                <a:latin typeface="メイリオ" panose="020B0604030504040204" pitchFamily="50" charset="-128"/>
                <a:ea typeface="メイリオ" panose="020B0604030504040204" pitchFamily="50" charset="-128"/>
              </a:rPr>
              <a:t>Google</a:t>
            </a:r>
            <a:r>
              <a:rPr lang="ja-JP" altLang="en-US" sz="4000" b="1" dirty="0">
                <a:solidFill>
                  <a:schemeClr val="accent6">
                    <a:lumMod val="50000"/>
                  </a:schemeClr>
                </a:solidFill>
                <a:latin typeface="メイリオ" panose="020B0604030504040204" pitchFamily="50" charset="-128"/>
                <a:ea typeface="メイリオ" panose="020B0604030504040204" pitchFamily="50" charset="-128"/>
              </a:rPr>
              <a:t>の治療中の患者数データ</a:t>
            </a:r>
          </a:p>
        </p:txBody>
      </p:sp>
      <p:sp>
        <p:nvSpPr>
          <p:cNvPr id="5" name="正方形/長方形 4">
            <a:extLst>
              <a:ext uri="{FF2B5EF4-FFF2-40B4-BE49-F238E27FC236}">
                <a16:creationId xmlns:a16="http://schemas.microsoft.com/office/drawing/2014/main" id="{0F456799-0855-8B4E-9469-3D339EFAE114}"/>
              </a:ext>
            </a:extLst>
          </p:cNvPr>
          <p:cNvSpPr/>
          <p:nvPr/>
        </p:nvSpPr>
        <p:spPr>
          <a:xfrm rot="16200000">
            <a:off x="-1147716" y="3138008"/>
            <a:ext cx="2954655" cy="369332"/>
          </a:xfrm>
          <a:prstGeom prst="rect">
            <a:avLst/>
          </a:prstGeom>
        </p:spPr>
        <p:txBody>
          <a:bodyPr wrap="none">
            <a:spAutoFit/>
          </a:bodyPr>
          <a:lstStyle/>
          <a:p>
            <a:r>
              <a:rPr lang="ja-JP" altLang="en-US">
                <a:solidFill>
                  <a:srgbClr val="000000"/>
                </a:solidFill>
                <a:latin typeface="Hiragino Kaku Gothic ProN" panose="020B0300000000000000" pitchFamily="34" charset="-128"/>
                <a:ea typeface="Hiragino Kaku Gothic ProN" panose="020B0300000000000000" pitchFamily="34" charset="-128"/>
              </a:rPr>
              <a:t>治療中の感染者数の予測値</a:t>
            </a:r>
            <a:endParaRPr lang="ja-JP" altLang="en-US">
              <a:solidFill>
                <a:srgbClr val="000000"/>
              </a:solidFill>
              <a:effectLst/>
              <a:latin typeface="Hiragino Kaku Gothic ProN" panose="020B0300000000000000" pitchFamily="34" charset="-128"/>
              <a:ea typeface="Hiragino Kaku Gothic ProN" panose="020B0300000000000000" pitchFamily="34" charset="-128"/>
            </a:endParaRPr>
          </a:p>
        </p:txBody>
      </p:sp>
      <p:sp>
        <p:nvSpPr>
          <p:cNvPr id="6" name="正方形/長方形 5">
            <a:extLst>
              <a:ext uri="{FF2B5EF4-FFF2-40B4-BE49-F238E27FC236}">
                <a16:creationId xmlns:a16="http://schemas.microsoft.com/office/drawing/2014/main" id="{B5F58CB3-0C71-484F-9962-68B4B3C321D4}"/>
              </a:ext>
            </a:extLst>
          </p:cNvPr>
          <p:cNvSpPr/>
          <p:nvPr/>
        </p:nvSpPr>
        <p:spPr>
          <a:xfrm>
            <a:off x="5606838" y="6634693"/>
            <a:ext cx="6665684" cy="246221"/>
          </a:xfrm>
          <a:prstGeom prst="rect">
            <a:avLst/>
          </a:prstGeom>
        </p:spPr>
        <p:txBody>
          <a:bodyPr wrap="square">
            <a:spAutoFit/>
          </a:bodyPr>
          <a:lstStyle/>
          <a:p>
            <a:r>
              <a:rPr lang="en" altLang="ja-JP" sz="1000" dirty="0"/>
              <a:t>https://</a:t>
            </a:r>
            <a:r>
              <a:rPr lang="en" altLang="ja-JP" sz="1000" dirty="0" err="1"/>
              <a:t>github.com</a:t>
            </a:r>
            <a:r>
              <a:rPr lang="en" altLang="ja-JP" sz="1000" dirty="0"/>
              <a:t>/</a:t>
            </a:r>
            <a:r>
              <a:rPr lang="en" altLang="ja-JP" sz="1000" dirty="0" err="1"/>
              <a:t>clinfo</a:t>
            </a:r>
            <a:r>
              <a:rPr lang="en" altLang="ja-JP" sz="1000" dirty="0"/>
              <a:t>/2021_Patients_Transport/blob/main/</a:t>
            </a:r>
            <a:r>
              <a:rPr lang="en" altLang="ja-JP" sz="1000" dirty="0" err="1"/>
              <a:t>resultB_google_prediction</a:t>
            </a:r>
            <a:r>
              <a:rPr lang="en" altLang="ja-JP" sz="1000" dirty="0"/>
              <a:t>/</a:t>
            </a:r>
            <a:r>
              <a:rPr lang="en" altLang="ja-JP" sz="1000" dirty="0" err="1"/>
              <a:t>each_patients.png</a:t>
            </a:r>
            <a:endParaRPr lang="ja-JP" altLang="en-US" sz="1000"/>
          </a:p>
        </p:txBody>
      </p:sp>
      <p:pic>
        <p:nvPicPr>
          <p:cNvPr id="4" name="図 3" descr="テーブル&#10;&#10;自動的に生成された説明">
            <a:extLst>
              <a:ext uri="{FF2B5EF4-FFF2-40B4-BE49-F238E27FC236}">
                <a16:creationId xmlns:a16="http://schemas.microsoft.com/office/drawing/2014/main" id="{A796E17C-21F6-B543-A7A7-D80C2C5218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7984" y="795693"/>
            <a:ext cx="10076033" cy="5266615"/>
          </a:xfrm>
          <a:prstGeom prst="rect">
            <a:avLst/>
          </a:prstGeom>
        </p:spPr>
      </p:pic>
    </p:spTree>
    <p:extLst>
      <p:ext uri="{BB962C8B-B14F-4D97-AF65-F5344CB8AC3E}">
        <p14:creationId xmlns:p14="http://schemas.microsoft.com/office/powerpoint/2010/main" val="36230545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3">
            <a:extLst>
              <a:ext uri="{FF2B5EF4-FFF2-40B4-BE49-F238E27FC236}">
                <a16:creationId xmlns:a16="http://schemas.microsoft.com/office/drawing/2014/main" id="{5E276334-DA94-4387-9253-0D4E8CD2407E}"/>
              </a:ext>
            </a:extLst>
          </p:cNvPr>
          <p:cNvSpPr txBox="1">
            <a:spLocks/>
          </p:cNvSpPr>
          <p:nvPr/>
        </p:nvSpPr>
        <p:spPr>
          <a:xfrm>
            <a:off x="986724" y="199557"/>
            <a:ext cx="10478443" cy="528579"/>
          </a:xfrm>
          <a:prstGeom prst="rect">
            <a:avLst/>
          </a:prstGeom>
        </p:spPr>
        <p:txBody>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4000" b="1" dirty="0">
                <a:solidFill>
                  <a:schemeClr val="accent6">
                    <a:lumMod val="50000"/>
                  </a:schemeClr>
                </a:solidFill>
                <a:latin typeface="メイリオ" panose="020B0604030504040204" pitchFamily="50" charset="-128"/>
                <a:ea typeface="メイリオ" panose="020B0604030504040204" pitchFamily="50" charset="-128"/>
              </a:rPr>
              <a:t>県別の重症者比率</a:t>
            </a:r>
          </a:p>
        </p:txBody>
      </p:sp>
      <p:sp>
        <p:nvSpPr>
          <p:cNvPr id="6" name="正方形/長方形 5">
            <a:extLst>
              <a:ext uri="{FF2B5EF4-FFF2-40B4-BE49-F238E27FC236}">
                <a16:creationId xmlns:a16="http://schemas.microsoft.com/office/drawing/2014/main" id="{9C76A45A-496E-4A46-80CE-4FC65BF7E095}"/>
              </a:ext>
            </a:extLst>
          </p:cNvPr>
          <p:cNvSpPr/>
          <p:nvPr/>
        </p:nvSpPr>
        <p:spPr>
          <a:xfrm>
            <a:off x="149269" y="911067"/>
            <a:ext cx="11893462" cy="646331"/>
          </a:xfrm>
          <a:prstGeom prst="rect">
            <a:avLst/>
          </a:prstGeom>
        </p:spPr>
        <p:txBody>
          <a:bodyPr wrap="square">
            <a:spAutoFit/>
          </a:bodyPr>
          <a:lstStyle/>
          <a:p>
            <a:pPr marL="285750" indent="-285750">
              <a:buFont typeface="Arial" panose="020B0604020202020204" pitchFamily="34" charset="0"/>
              <a:buChar char="•"/>
            </a:pPr>
            <a:r>
              <a:rPr lang="ja-JP" altLang="en-US">
                <a:latin typeface="メイリオ" panose="020B0604030504040204" pitchFamily="50" charset="-128"/>
                <a:ea typeface="メイリオ" panose="020B0604030504040204" pitchFamily="50" charset="-128"/>
              </a:rPr>
              <a:t>厚労省の最新</a:t>
            </a:r>
            <a:r>
              <a:rPr lang="en-US" altLang="ja-JP">
                <a:latin typeface="メイリオ" panose="020B0604030504040204" pitchFamily="50" charset="-128"/>
                <a:ea typeface="メイリオ" panose="020B0604030504040204" pitchFamily="50" charset="-128"/>
              </a:rPr>
              <a:t>(2021-02-03</a:t>
            </a:r>
            <a:r>
              <a:rPr lang="en-US" altLang="ja-JP" dirty="0">
                <a:latin typeface="メイリオ" panose="020B0604030504040204" pitchFamily="50" charset="-128"/>
                <a:ea typeface="メイリオ" panose="020B0604030504040204" pitchFamily="50" charset="-128"/>
              </a:rPr>
              <a:t>)</a:t>
            </a:r>
            <a:r>
              <a:rPr lang="ja-JP" altLang="en-US">
                <a:latin typeface="メイリオ" panose="020B0604030504040204" pitchFamily="50" charset="-128"/>
                <a:ea typeface="メイリオ" panose="020B0604030504040204" pitchFamily="50" charset="-128"/>
              </a:rPr>
              <a:t>の患者数と重症者数のデータを使用</a:t>
            </a:r>
            <a:endParaRPr lang="en-US" altLang="ja-JP" dirty="0">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lang="ja-JP" altLang="en-US">
                <a:latin typeface="メイリオ" panose="020B0604030504040204" pitchFamily="50" charset="-128"/>
                <a:ea typeface="メイリオ" panose="020B0604030504040204" pitchFamily="50" charset="-128"/>
              </a:rPr>
              <a:t>患者数が</a:t>
            </a:r>
            <a:r>
              <a:rPr lang="en-US" altLang="ja-JP" dirty="0">
                <a:latin typeface="メイリオ" panose="020B0604030504040204" pitchFamily="50" charset="-128"/>
                <a:ea typeface="メイリオ" panose="020B0604030504040204" pitchFamily="50" charset="-128"/>
              </a:rPr>
              <a:t>500</a:t>
            </a:r>
            <a:r>
              <a:rPr lang="ja-JP" altLang="en-US">
                <a:latin typeface="メイリオ" panose="020B0604030504040204" pitchFamily="50" charset="-128"/>
                <a:ea typeface="メイリオ" panose="020B0604030504040204" pitchFamily="50" charset="-128"/>
              </a:rPr>
              <a:t>人未満であった県は，全国の重症者比率を採用</a:t>
            </a:r>
            <a:endParaRPr lang="ja-JP" altLang="en-US" dirty="0">
              <a:latin typeface="メイリオ" panose="020B0604030504040204" pitchFamily="50" charset="-128"/>
              <a:ea typeface="メイリオ" panose="020B0604030504040204" pitchFamily="50" charset="-128"/>
            </a:endParaRPr>
          </a:p>
        </p:txBody>
      </p:sp>
      <p:sp>
        <p:nvSpPr>
          <p:cNvPr id="7" name="正方形/長方形 6">
            <a:extLst>
              <a:ext uri="{FF2B5EF4-FFF2-40B4-BE49-F238E27FC236}">
                <a16:creationId xmlns:a16="http://schemas.microsoft.com/office/drawing/2014/main" id="{4958DE3D-CB8F-0941-80C7-1C37B3E76C61}"/>
              </a:ext>
            </a:extLst>
          </p:cNvPr>
          <p:cNvSpPr/>
          <p:nvPr/>
        </p:nvSpPr>
        <p:spPr>
          <a:xfrm>
            <a:off x="5978627" y="6611779"/>
            <a:ext cx="6665684" cy="246221"/>
          </a:xfrm>
          <a:prstGeom prst="rect">
            <a:avLst/>
          </a:prstGeom>
        </p:spPr>
        <p:txBody>
          <a:bodyPr wrap="square">
            <a:spAutoFit/>
          </a:bodyPr>
          <a:lstStyle/>
          <a:p>
            <a:r>
              <a:rPr lang="en" altLang="ja-JP" sz="1000" dirty="0"/>
              <a:t>https://</a:t>
            </a:r>
            <a:r>
              <a:rPr lang="en" altLang="ja-JP" sz="1000" dirty="0" err="1"/>
              <a:t>github.com</a:t>
            </a:r>
            <a:r>
              <a:rPr lang="en" altLang="ja-JP" sz="1000" dirty="0"/>
              <a:t>/</a:t>
            </a:r>
            <a:r>
              <a:rPr lang="en" altLang="ja-JP" sz="1000" dirty="0" err="1"/>
              <a:t>clinfo</a:t>
            </a:r>
            <a:r>
              <a:rPr lang="en" altLang="ja-JP" sz="1000"/>
              <a:t>/2021_</a:t>
            </a:r>
            <a:r>
              <a:rPr lang="en" altLang="ja-JP" sz="1000" dirty="0"/>
              <a:t>Patients_Transport/blob/main/</a:t>
            </a:r>
            <a:r>
              <a:rPr lang="en" altLang="ja-JP" sz="1000" dirty="0" err="1"/>
              <a:t>resultA_severe_patients_ratio</a:t>
            </a:r>
            <a:r>
              <a:rPr lang="en" altLang="ja-JP" sz="1000" dirty="0"/>
              <a:t>/</a:t>
            </a:r>
            <a:r>
              <a:rPr lang="en" altLang="ja-JP" sz="1000" dirty="0" err="1"/>
              <a:t>ratio.png</a:t>
            </a:r>
            <a:endParaRPr lang="ja-JP" altLang="en-US" sz="1000"/>
          </a:p>
        </p:txBody>
      </p:sp>
      <p:pic>
        <p:nvPicPr>
          <p:cNvPr id="4" name="図 3" descr="グラフ, 折れ線グラフ&#10;&#10;自動的に生成された説明">
            <a:extLst>
              <a:ext uri="{FF2B5EF4-FFF2-40B4-BE49-F238E27FC236}">
                <a16:creationId xmlns:a16="http://schemas.microsoft.com/office/drawing/2014/main" id="{4056EC93-418D-C548-A101-EAEA4E8866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00" y="1600197"/>
            <a:ext cx="6400800" cy="4572000"/>
          </a:xfrm>
          <a:prstGeom prst="rect">
            <a:avLst/>
          </a:prstGeom>
        </p:spPr>
      </p:pic>
    </p:spTree>
    <p:extLst>
      <p:ext uri="{BB962C8B-B14F-4D97-AF65-F5344CB8AC3E}">
        <p14:creationId xmlns:p14="http://schemas.microsoft.com/office/powerpoint/2010/main" val="847956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3">
            <a:extLst>
              <a:ext uri="{FF2B5EF4-FFF2-40B4-BE49-F238E27FC236}">
                <a16:creationId xmlns:a16="http://schemas.microsoft.com/office/drawing/2014/main" id="{5E276334-DA94-4387-9253-0D4E8CD2407E}"/>
              </a:ext>
            </a:extLst>
          </p:cNvPr>
          <p:cNvSpPr txBox="1">
            <a:spLocks/>
          </p:cNvSpPr>
          <p:nvPr/>
        </p:nvSpPr>
        <p:spPr>
          <a:xfrm>
            <a:off x="986724" y="186400"/>
            <a:ext cx="10478443" cy="528579"/>
          </a:xfrm>
          <a:prstGeom prst="rect">
            <a:avLst/>
          </a:prstGeom>
        </p:spPr>
        <p:txBody>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4000" b="1" dirty="0">
                <a:solidFill>
                  <a:schemeClr val="accent6">
                    <a:lumMod val="50000"/>
                  </a:schemeClr>
                </a:solidFill>
                <a:latin typeface="メイリオ" panose="020B0604030504040204" pitchFamily="50" charset="-128"/>
                <a:ea typeface="メイリオ" panose="020B0604030504040204" pitchFamily="50" charset="-128"/>
              </a:rPr>
              <a:t>背景・目的</a:t>
            </a:r>
          </a:p>
        </p:txBody>
      </p:sp>
      <p:sp>
        <p:nvSpPr>
          <p:cNvPr id="3" name="正方形/長方形 2">
            <a:extLst>
              <a:ext uri="{FF2B5EF4-FFF2-40B4-BE49-F238E27FC236}">
                <a16:creationId xmlns:a16="http://schemas.microsoft.com/office/drawing/2014/main" id="{F57A8320-2252-4F2A-8746-DCF70BB91DA9}"/>
              </a:ext>
            </a:extLst>
          </p:cNvPr>
          <p:cNvSpPr/>
          <p:nvPr/>
        </p:nvSpPr>
        <p:spPr>
          <a:xfrm>
            <a:off x="96639" y="982340"/>
            <a:ext cx="11935284" cy="5632311"/>
          </a:xfrm>
          <a:prstGeom prst="rect">
            <a:avLst/>
          </a:prstGeom>
        </p:spPr>
        <p:txBody>
          <a:bodyPr wrap="square">
            <a:spAutoFit/>
          </a:bodyPr>
          <a:lstStyle/>
          <a:p>
            <a:r>
              <a:rPr lang="ja-JP" altLang="en-US" sz="1600" dirty="0">
                <a:latin typeface="メイリオ" panose="020B0604030504040204" pitchFamily="50" charset="-128"/>
                <a:ea typeface="メイリオ" panose="020B0604030504040204" pitchFamily="50" charset="-128"/>
              </a:rPr>
              <a:t>　現在も新型コロナウィルスの感染者数、入院者数、重症者数が共に増加し続けており、医療現場は医療崩壊の危機にさらされている。このような状況下において、今後の患者数の推移を予測しながら、先手を打ったさまざまな対策を講じることが、強く求められる。とりわけ、昨今の患者数の急増や医師・看護師人材の不足により受け入れ病床が逼迫しており、各自治体・医療機関においても医療体制の強化が努められている。</a:t>
            </a:r>
            <a:endParaRPr lang="en-US" altLang="ja-JP" sz="1600" dirty="0">
              <a:latin typeface="メイリオ" panose="020B0604030504040204" pitchFamily="50" charset="-128"/>
              <a:ea typeface="メイリオ" panose="020B0604030504040204" pitchFamily="50" charset="-128"/>
            </a:endParaRPr>
          </a:p>
          <a:p>
            <a:r>
              <a:rPr lang="ja-JP" altLang="en-US" sz="1600" dirty="0">
                <a:latin typeface="メイリオ" panose="020B0604030504040204" pitchFamily="50" charset="-128"/>
                <a:ea typeface="メイリオ" panose="020B0604030504040204" pitchFamily="50" charset="-128"/>
              </a:rPr>
              <a:t>　しかしながら、単一都道府県、単一医療圏での対策</a:t>
            </a:r>
            <a:r>
              <a:rPr lang="ja-JP" altLang="en-US" sz="1600">
                <a:latin typeface="メイリオ" panose="020B0604030504040204" pitchFamily="50" charset="-128"/>
                <a:ea typeface="メイリオ" panose="020B0604030504040204" pitchFamily="50" charset="-128"/>
              </a:rPr>
              <a:t>では入院</a:t>
            </a:r>
            <a:r>
              <a:rPr lang="ja-JP" altLang="en-US" sz="1600" dirty="0">
                <a:latin typeface="メイリオ" panose="020B0604030504040204" pitchFamily="50" charset="-128"/>
                <a:ea typeface="メイリオ" panose="020B0604030504040204" pitchFamily="50" charset="-128"/>
              </a:rPr>
              <a:t>患者、重症患者等の受け入れが困難</a:t>
            </a:r>
            <a:r>
              <a:rPr lang="ja-JP" altLang="en-US" sz="1600">
                <a:latin typeface="メイリオ" panose="020B0604030504040204" pitchFamily="50" charset="-128"/>
                <a:ea typeface="メイリオ" panose="020B0604030504040204" pitchFamily="50" charset="-128"/>
              </a:rPr>
              <a:t>となりつつある</a:t>
            </a:r>
            <a:r>
              <a:rPr lang="ja-JP" altLang="en-US" sz="1600" dirty="0">
                <a:latin typeface="メイリオ" panose="020B0604030504040204" pitchFamily="50" charset="-128"/>
                <a:ea typeface="メイリオ" panose="020B0604030504040204" pitchFamily="50" charset="-128"/>
              </a:rPr>
              <a:t>。さらに重症病床満床の状態が持続すると、当該地域での医療の質の低下の可能性や医師・看護師の疲弊による離職によるさらなる人材不足が懸念される。</a:t>
            </a:r>
            <a:endParaRPr lang="en-US" altLang="ja-JP" sz="1600" dirty="0">
              <a:latin typeface="メイリオ" panose="020B0604030504040204" pitchFamily="50" charset="-128"/>
              <a:ea typeface="メイリオ" panose="020B0604030504040204" pitchFamily="50" charset="-128"/>
            </a:endParaRPr>
          </a:p>
          <a:p>
            <a:endParaRPr lang="en-US" altLang="ja-JP" sz="1600"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そこで本解析では、重症病床使用率と広域医療連携に着目し、次の</a:t>
            </a:r>
            <a:r>
              <a:rPr lang="en-US" altLang="ja-JP" dirty="0">
                <a:latin typeface="メイリオ" panose="020B0604030504040204" pitchFamily="50" charset="-128"/>
                <a:ea typeface="メイリオ" panose="020B0604030504040204" pitchFamily="50" charset="-128"/>
              </a:rPr>
              <a:t>2</a:t>
            </a:r>
            <a:r>
              <a:rPr lang="ja-JP" altLang="en-US" dirty="0">
                <a:latin typeface="メイリオ" panose="020B0604030504040204" pitchFamily="50" charset="-128"/>
                <a:ea typeface="メイリオ" panose="020B0604030504040204" pitchFamily="50" charset="-128"/>
              </a:rPr>
              <a:t>つの解析を行った。</a:t>
            </a:r>
            <a:endParaRPr lang="en-US" altLang="ja-JP" dirty="0">
              <a:latin typeface="メイリオ" panose="020B0604030504040204" pitchFamily="50" charset="-128"/>
              <a:ea typeface="メイリオ" panose="020B0604030504040204" pitchFamily="50" charset="-128"/>
            </a:endParaRPr>
          </a:p>
          <a:p>
            <a:pPr marL="342900" indent="-342900">
              <a:buAutoNum type="arabicDbPeriod"/>
            </a:pPr>
            <a:r>
              <a:rPr lang="en-US" altLang="ja-JP" dirty="0">
                <a:solidFill>
                  <a:srgbClr val="FF0000"/>
                </a:solidFill>
                <a:latin typeface="メイリオ" panose="020B0604030504040204" pitchFamily="50" charset="-128"/>
                <a:ea typeface="メイリオ" panose="020B0604030504040204" pitchFamily="50" charset="-128"/>
              </a:rPr>
              <a:t>Google</a:t>
            </a:r>
            <a:r>
              <a:rPr lang="ja-JP" altLang="en-US" dirty="0">
                <a:solidFill>
                  <a:srgbClr val="FF0000"/>
                </a:solidFill>
                <a:latin typeface="メイリオ" panose="020B0604030504040204" pitchFamily="50" charset="-128"/>
                <a:ea typeface="メイリオ" panose="020B0604030504040204" pitchFamily="50" charset="-128"/>
              </a:rPr>
              <a:t>の</a:t>
            </a:r>
            <a:r>
              <a:rPr lang="en-US" altLang="ja-JP" dirty="0">
                <a:solidFill>
                  <a:srgbClr val="FF0000"/>
                </a:solidFill>
                <a:latin typeface="メイリオ" panose="020B0604030504040204" pitchFamily="50" charset="-128"/>
                <a:ea typeface="メイリオ" panose="020B0604030504040204" pitchFamily="50" charset="-128"/>
              </a:rPr>
              <a:t>COVID-19</a:t>
            </a:r>
            <a:r>
              <a:rPr lang="ja-JP" altLang="en-US" dirty="0">
                <a:solidFill>
                  <a:srgbClr val="FF0000"/>
                </a:solidFill>
                <a:latin typeface="メイリオ" panose="020B0604030504040204" pitchFamily="50" charset="-128"/>
                <a:ea typeface="メイリオ" panose="020B0604030504040204" pitchFamily="50" charset="-128"/>
              </a:rPr>
              <a:t>感染予測に基づく、都道府県別の重症者数の予測と重症病床数との関係を示すグラフ表示</a:t>
            </a:r>
            <a:endParaRPr lang="en-US" altLang="ja-JP" dirty="0">
              <a:solidFill>
                <a:srgbClr val="FF0000"/>
              </a:solidFill>
              <a:latin typeface="メイリオ" panose="020B0604030504040204" pitchFamily="50" charset="-128"/>
              <a:ea typeface="メイリオ" panose="020B0604030504040204" pitchFamily="50" charset="-128"/>
            </a:endParaRPr>
          </a:p>
          <a:p>
            <a:pPr marL="342900" indent="-342900">
              <a:buAutoNum type="arabicDbPeriod"/>
            </a:pPr>
            <a:r>
              <a:rPr lang="ja-JP" altLang="en-US" dirty="0">
                <a:solidFill>
                  <a:srgbClr val="FF0000"/>
                </a:solidFill>
                <a:latin typeface="メイリオ" panose="020B0604030504040204" pitchFamily="50" charset="-128"/>
                <a:ea typeface="メイリオ" panose="020B0604030504040204" pitchFamily="50" charset="-128"/>
              </a:rPr>
              <a:t>特定の地域が重症病床使用率</a:t>
            </a:r>
            <a:r>
              <a:rPr lang="en-US" altLang="ja-JP" dirty="0">
                <a:solidFill>
                  <a:srgbClr val="FF0000"/>
                </a:solidFill>
                <a:latin typeface="メイリオ" panose="020B0604030504040204" pitchFamily="50" charset="-128"/>
                <a:ea typeface="メイリオ" panose="020B0604030504040204" pitchFamily="50" charset="-128"/>
              </a:rPr>
              <a:t>100</a:t>
            </a:r>
            <a:r>
              <a:rPr lang="ja-JP" altLang="en-US" dirty="0">
                <a:solidFill>
                  <a:srgbClr val="FF0000"/>
                </a:solidFill>
                <a:latin typeface="メイリオ" panose="020B0604030504040204" pitchFamily="50" charset="-128"/>
                <a:ea typeface="メイリオ" panose="020B0604030504040204" pitchFamily="50" charset="-128"/>
              </a:rPr>
              <a:t>％</a:t>
            </a:r>
            <a:r>
              <a:rPr lang="en-US" altLang="ja-JP" dirty="0">
                <a:solidFill>
                  <a:srgbClr val="FF0000"/>
                </a:solidFill>
                <a:latin typeface="メイリオ" panose="020B0604030504040204" pitchFamily="50" charset="-128"/>
                <a:ea typeface="メイリオ" panose="020B0604030504040204" pitchFamily="50" charset="-128"/>
              </a:rPr>
              <a:t>,80</a:t>
            </a:r>
            <a:r>
              <a:rPr lang="ja-JP" altLang="en-US" dirty="0">
                <a:solidFill>
                  <a:srgbClr val="FF0000"/>
                </a:solidFill>
                <a:latin typeface="メイリオ" panose="020B0604030504040204" pitchFamily="50" charset="-128"/>
                <a:ea typeface="メイリオ" panose="020B0604030504040204" pitchFamily="50" charset="-128"/>
              </a:rPr>
              <a:t>％を超える場合における、都道府県をまたぐ医療リソースの最適シェアリング方針の提案</a:t>
            </a:r>
            <a:endParaRPr lang="en-US" altLang="ja-JP" dirty="0">
              <a:solidFill>
                <a:srgbClr val="FF0000"/>
              </a:solidFill>
              <a:latin typeface="メイリオ" panose="020B0604030504040204" pitchFamily="50" charset="-128"/>
              <a:ea typeface="メイリオ" panose="020B0604030504040204" pitchFamily="50" charset="-128"/>
            </a:endParaRPr>
          </a:p>
          <a:p>
            <a:endParaRPr lang="en-US" altLang="ja-JP" sz="1600" dirty="0">
              <a:latin typeface="メイリオ" panose="020B0604030504040204" pitchFamily="50" charset="-128"/>
              <a:ea typeface="メイリオ" panose="020B0604030504040204" pitchFamily="50" charset="-128"/>
            </a:endParaRPr>
          </a:p>
          <a:p>
            <a:r>
              <a:rPr lang="ja-JP" altLang="en-US" sz="1600" dirty="0">
                <a:latin typeface="メイリオ" panose="020B0604030504040204" pitchFamily="50" charset="-128"/>
                <a:ea typeface="メイリオ" panose="020B0604030504040204" pitchFamily="50" charset="-128"/>
              </a:rPr>
              <a:t>　一般に、感染者数を正確に予測することは容易ではなく、予測に基づく本解析も正確さに欠けることは否定できない。しかしながら、最悪の事態を比較的長期かつ具体的に予測し、適切なタイミングで、相応の対策を講じることが今後益々重要になる。</a:t>
            </a:r>
            <a:endParaRPr lang="en-US" altLang="ja-JP" sz="1600" dirty="0">
              <a:latin typeface="メイリオ" panose="020B0604030504040204" pitchFamily="50" charset="-128"/>
              <a:ea typeface="メイリオ" panose="020B0604030504040204" pitchFamily="50" charset="-128"/>
            </a:endParaRPr>
          </a:p>
          <a:p>
            <a:r>
              <a:rPr lang="ja-JP" altLang="en-US" sz="1600" dirty="0">
                <a:latin typeface="メイリオ" panose="020B0604030504040204" pitchFamily="50" charset="-128"/>
                <a:ea typeface="メイリオ" panose="020B0604030504040204" pitchFamily="50" charset="-128"/>
              </a:rPr>
              <a:t>　例えば、連携可能な都道府県同士、医療圏同士が広域新型コロナ対策医療圏を策定し、本解析で提案する都道府県間のシェアを行うことで、広域医療圏全体で質の高い重症患者への均質な医療提供が可能となる。このためには、都道府県間、医療圏間で協議を行い、都市部、地方部のそれぞれの医療機関での患者受け入れ可能状況を加味した広域単位での医療</a:t>
            </a:r>
            <a:r>
              <a:rPr lang="ja-JP" altLang="en-US" sz="1600">
                <a:latin typeface="メイリオ" panose="020B0604030504040204" pitchFamily="50" charset="-128"/>
                <a:ea typeface="メイリオ" panose="020B0604030504040204" pitchFamily="50" charset="-128"/>
              </a:rPr>
              <a:t>リソースをシェアできる</a:t>
            </a:r>
            <a:r>
              <a:rPr lang="ja-JP" altLang="en-US" sz="1600" dirty="0">
                <a:latin typeface="メイリオ" panose="020B0604030504040204" pitchFamily="50" charset="-128"/>
                <a:ea typeface="メイリオ" panose="020B0604030504040204" pitchFamily="50" charset="-128"/>
              </a:rPr>
              <a:t>ネットワーク体制を早急に構築することが肝要である。受け入れ担当窓口を設置し、同ネットワークを介した医療リソースの割り振りを行うことで刻々と変化する医療実態に即した割り当てが実現できると考える。</a:t>
            </a:r>
            <a:endParaRPr lang="en-US" altLang="ja-JP" sz="1600" dirty="0">
              <a:latin typeface="メイリオ" panose="020B0604030504040204" pitchFamily="50" charset="-128"/>
              <a:ea typeface="メイリオ" panose="020B0604030504040204" pitchFamily="50" charset="-128"/>
            </a:endParaRPr>
          </a:p>
          <a:p>
            <a:r>
              <a:rPr lang="ja-JP" altLang="en-US" sz="1600" dirty="0">
                <a:latin typeface="メイリオ" panose="020B0604030504040204" pitchFamily="50" charset="-128"/>
                <a:ea typeface="メイリオ" panose="020B0604030504040204" pitchFamily="50" charset="-128"/>
              </a:rPr>
              <a:t>　今でも、政府・自治体では、経済活性化と医療体制保持の背反する行動のバランスをとることに苦慮し、日夜、対策が検討されている。本解析結果が、その一助となれば幸いである。</a:t>
            </a:r>
          </a:p>
        </p:txBody>
      </p:sp>
    </p:spTree>
    <p:extLst>
      <p:ext uri="{BB962C8B-B14F-4D97-AF65-F5344CB8AC3E}">
        <p14:creationId xmlns:p14="http://schemas.microsoft.com/office/powerpoint/2010/main" val="1843054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3">
            <a:extLst>
              <a:ext uri="{FF2B5EF4-FFF2-40B4-BE49-F238E27FC236}">
                <a16:creationId xmlns:a16="http://schemas.microsoft.com/office/drawing/2014/main" id="{5E276334-DA94-4387-9253-0D4E8CD2407E}"/>
              </a:ext>
            </a:extLst>
          </p:cNvPr>
          <p:cNvSpPr txBox="1">
            <a:spLocks/>
          </p:cNvSpPr>
          <p:nvPr/>
        </p:nvSpPr>
        <p:spPr>
          <a:xfrm>
            <a:off x="986724" y="186400"/>
            <a:ext cx="10478443" cy="528579"/>
          </a:xfrm>
          <a:prstGeom prst="rect">
            <a:avLst/>
          </a:prstGeom>
        </p:spPr>
        <p:txBody>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4000" b="1" dirty="0">
                <a:solidFill>
                  <a:schemeClr val="accent6">
                    <a:lumMod val="50000"/>
                  </a:schemeClr>
                </a:solidFill>
                <a:latin typeface="メイリオ" panose="020B0604030504040204" pitchFamily="50" charset="-128"/>
                <a:ea typeface="メイリオ" panose="020B0604030504040204" pitchFamily="50" charset="-128"/>
              </a:rPr>
              <a:t>解析結果の要約</a:t>
            </a:r>
          </a:p>
        </p:txBody>
      </p:sp>
      <p:sp>
        <p:nvSpPr>
          <p:cNvPr id="3" name="正方形/長方形 2">
            <a:extLst>
              <a:ext uri="{FF2B5EF4-FFF2-40B4-BE49-F238E27FC236}">
                <a16:creationId xmlns:a16="http://schemas.microsoft.com/office/drawing/2014/main" id="{F57A8320-2252-4F2A-8746-DCF70BB91DA9}"/>
              </a:ext>
            </a:extLst>
          </p:cNvPr>
          <p:cNvSpPr/>
          <p:nvPr/>
        </p:nvSpPr>
        <p:spPr>
          <a:xfrm>
            <a:off x="279214" y="878310"/>
            <a:ext cx="11893462" cy="4524315"/>
          </a:xfrm>
          <a:prstGeom prst="rect">
            <a:avLst/>
          </a:prstGeom>
        </p:spPr>
        <p:txBody>
          <a:bodyPr wrap="square">
            <a:spAutoFit/>
          </a:bodyPr>
          <a:lstStyle/>
          <a:p>
            <a:pPr marL="285750" indent="-285750">
              <a:buFont typeface="Wingdings" panose="05000000000000000000" pitchFamily="2" charset="2"/>
              <a:buChar char="n"/>
            </a:pPr>
            <a:r>
              <a:rPr lang="en-US" altLang="ja-JP" dirty="0">
                <a:latin typeface="メイリオ" panose="020B0604030504040204" pitchFamily="50" charset="-128"/>
                <a:ea typeface="メイリオ" panose="020B0604030504040204" pitchFamily="50" charset="-128"/>
              </a:rPr>
              <a:t>Google</a:t>
            </a:r>
            <a:r>
              <a:rPr lang="ja-JP" altLang="en-US" dirty="0">
                <a:latin typeface="メイリオ" panose="020B0604030504040204" pitchFamily="50" charset="-128"/>
                <a:ea typeface="メイリオ" panose="020B0604030504040204" pitchFamily="50" charset="-128"/>
              </a:rPr>
              <a:t>の</a:t>
            </a:r>
            <a:r>
              <a:rPr lang="en-US" altLang="ja-JP" dirty="0">
                <a:latin typeface="メイリオ" panose="020B0604030504040204" pitchFamily="50" charset="-128"/>
                <a:ea typeface="メイリオ" panose="020B0604030504040204" pitchFamily="50" charset="-128"/>
              </a:rPr>
              <a:t>Covid-19</a:t>
            </a:r>
            <a:r>
              <a:rPr lang="ja-JP" altLang="en-US" dirty="0">
                <a:latin typeface="メイリオ" panose="020B0604030504040204" pitchFamily="50" charset="-128"/>
                <a:ea typeface="メイリオ" panose="020B0604030504040204" pitchFamily="50" charset="-128"/>
              </a:rPr>
              <a:t>予測に基づき都道府県別の重症者数予測を行った結果、</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　今後</a:t>
            </a:r>
            <a:r>
              <a:rPr lang="en-US" altLang="ja-JP" dirty="0">
                <a:latin typeface="メイリオ" panose="020B0604030504040204" pitchFamily="50" charset="-128"/>
                <a:ea typeface="メイリオ" panose="020B0604030504040204" pitchFamily="50" charset="-128"/>
              </a:rPr>
              <a:t>10</a:t>
            </a:r>
            <a:r>
              <a:rPr lang="ja-JP" altLang="en-US" dirty="0">
                <a:latin typeface="メイリオ" panose="020B0604030504040204" pitchFamily="50" charset="-128"/>
                <a:ea typeface="メイリオ" panose="020B0604030504040204" pitchFamily="50" charset="-128"/>
              </a:rPr>
              <a:t>日以内に重症病床利用率が、</a:t>
            </a:r>
            <a:r>
              <a:rPr lang="en-US" altLang="ja-JP" dirty="0">
                <a:solidFill>
                  <a:srgbClr val="FF0000"/>
                </a:solidFill>
                <a:latin typeface="メイリオ" panose="020B0604030504040204" pitchFamily="50" charset="-128"/>
                <a:ea typeface="メイリオ" panose="020B0604030504040204" pitchFamily="50" charset="-128"/>
              </a:rPr>
              <a:t>100</a:t>
            </a:r>
            <a:r>
              <a:rPr lang="ja-JP" altLang="en-US" dirty="0">
                <a:solidFill>
                  <a:srgbClr val="FF0000"/>
                </a:solidFill>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を超える</a:t>
            </a:r>
            <a:r>
              <a:rPr lang="ja-JP" altLang="en-US">
                <a:latin typeface="メイリオ" panose="020B0604030504040204" pitchFamily="50" charset="-128"/>
                <a:ea typeface="メイリオ" panose="020B0604030504040204" pitchFamily="50" charset="-128"/>
              </a:rPr>
              <a:t>都道府県は以下である。</a:t>
            </a:r>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	</a:t>
            </a:r>
            <a:r>
              <a:rPr lang="ja-JP" altLang="en-US">
                <a:latin typeface="メイリオ" panose="020B0604030504040204" pitchFamily="50" charset="-128"/>
                <a:ea typeface="メイリオ" panose="020B0604030504040204" pitchFamily="50" charset="-128"/>
              </a:rPr>
              <a:t>・東京都　</a:t>
            </a:r>
            <a:r>
              <a:rPr lang="en-US" altLang="ja-JP" dirty="0">
                <a:latin typeface="メイリオ" panose="020B0604030504040204" pitchFamily="50" charset="-128"/>
                <a:ea typeface="メイリオ" panose="020B0604030504040204" pitchFamily="50" charset="-128"/>
              </a:rPr>
              <a:t>2021</a:t>
            </a:r>
            <a:r>
              <a:rPr lang="ja-JP" altLang="en-US">
                <a:latin typeface="メイリオ" panose="020B0604030504040204" pitchFamily="50" charset="-128"/>
                <a:ea typeface="メイリオ" panose="020B0604030504040204" pitchFamily="50" charset="-128"/>
              </a:rPr>
              <a:t>年</a:t>
            </a:r>
            <a:r>
              <a:rPr lang="en-US" altLang="ja-JP" dirty="0">
                <a:latin typeface="メイリオ" panose="020B0604030504040204" pitchFamily="50" charset="-128"/>
                <a:ea typeface="メイリオ" panose="020B0604030504040204" pitchFamily="50" charset="-128"/>
              </a:rPr>
              <a:t>02</a:t>
            </a:r>
            <a:r>
              <a:rPr lang="ja-JP" altLang="en-US">
                <a:latin typeface="メイリオ" panose="020B0604030504040204" pitchFamily="50" charset="-128"/>
                <a:ea typeface="メイリオ" panose="020B0604030504040204" pitchFamily="50" charset="-128"/>
              </a:rPr>
              <a:t>月</a:t>
            </a:r>
            <a:r>
              <a:rPr lang="en-US" altLang="ja-JP" dirty="0">
                <a:latin typeface="メイリオ" panose="020B0604030504040204" pitchFamily="50" charset="-128"/>
                <a:ea typeface="メイリオ" panose="020B0604030504040204" pitchFamily="50" charset="-128"/>
              </a:rPr>
              <a:t>04</a:t>
            </a:r>
            <a:r>
              <a:rPr lang="ja-JP" altLang="en-US">
                <a:latin typeface="メイリオ" panose="020B0604030504040204" pitchFamily="50" charset="-128"/>
                <a:ea typeface="メイリオ" panose="020B0604030504040204" pitchFamily="50" charset="-128"/>
              </a:rPr>
              <a:t>日から</a:t>
            </a:r>
            <a:endParaRPr lang="en-US" altLang="ja-JP" dirty="0">
              <a:solidFill>
                <a:prstClr val="black"/>
              </a:solidFill>
              <a:latin typeface="メイリオ" panose="020B0604030504040204" pitchFamily="50" charset="-128"/>
              <a:ea typeface="メイリオ" panose="020B0604030504040204" pitchFamily="50" charset="-128"/>
            </a:endParaRPr>
          </a:p>
          <a:p>
            <a:endParaRPr lang="en-US" altLang="ja-JP" dirty="0">
              <a:solidFill>
                <a:prstClr val="black"/>
              </a:solidFill>
              <a:latin typeface="メイリオ" panose="020B0604030504040204" pitchFamily="50" charset="-128"/>
              <a:ea typeface="メイリオ" panose="020B0604030504040204" pitchFamily="50" charset="-128"/>
            </a:endParaRPr>
          </a:p>
          <a:p>
            <a:r>
              <a:rPr lang="ja-JP" altLang="en-US">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今後</a:t>
            </a:r>
            <a:r>
              <a:rPr lang="en-US" altLang="ja-JP" dirty="0">
                <a:latin typeface="メイリオ" panose="020B0604030504040204" pitchFamily="50" charset="-128"/>
                <a:ea typeface="メイリオ" panose="020B0604030504040204" pitchFamily="50" charset="-128"/>
              </a:rPr>
              <a:t>10</a:t>
            </a:r>
            <a:r>
              <a:rPr lang="ja-JP" altLang="en-US" dirty="0">
                <a:latin typeface="メイリオ" panose="020B0604030504040204" pitchFamily="50" charset="-128"/>
                <a:ea typeface="メイリオ" panose="020B0604030504040204" pitchFamily="50" charset="-128"/>
              </a:rPr>
              <a:t>日以内に重症病床利用率が、 </a:t>
            </a:r>
            <a:r>
              <a:rPr lang="en-US" altLang="ja-JP" dirty="0">
                <a:solidFill>
                  <a:srgbClr val="FF0000"/>
                </a:solidFill>
                <a:latin typeface="メイリオ" panose="020B0604030504040204" pitchFamily="50" charset="-128"/>
                <a:ea typeface="メイリオ" panose="020B0604030504040204" pitchFamily="50" charset="-128"/>
              </a:rPr>
              <a:t>80%</a:t>
            </a:r>
            <a:r>
              <a:rPr lang="ja-JP" altLang="en-US" dirty="0">
                <a:latin typeface="メイリオ" panose="020B0604030504040204" pitchFamily="50" charset="-128"/>
                <a:ea typeface="メイリオ" panose="020B0604030504040204" pitchFamily="50" charset="-128"/>
              </a:rPr>
              <a:t>を超える都道府県は以下で</a:t>
            </a:r>
            <a:r>
              <a:rPr lang="ja-JP" altLang="en-US">
                <a:latin typeface="メイリオ" panose="020B0604030504040204" pitchFamily="50" charset="-128"/>
                <a:ea typeface="メイリオ" panose="020B0604030504040204" pitchFamily="50" charset="-128"/>
              </a:rPr>
              <a:t>ある。</a:t>
            </a:r>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	</a:t>
            </a:r>
            <a:r>
              <a:rPr lang="ja-JP" altLang="en-US">
                <a:solidFill>
                  <a:prstClr val="black"/>
                </a:solidFill>
                <a:latin typeface="メイリオ" panose="020B0604030504040204" pitchFamily="50" charset="-128"/>
                <a:ea typeface="メイリオ" panose="020B0604030504040204" pitchFamily="50" charset="-128"/>
              </a:rPr>
              <a:t>・東京都　</a:t>
            </a:r>
            <a:r>
              <a:rPr lang="en-US" altLang="ja-JP" dirty="0">
                <a:solidFill>
                  <a:prstClr val="black"/>
                </a:solidFill>
                <a:latin typeface="メイリオ" panose="020B0604030504040204" pitchFamily="50" charset="-128"/>
                <a:ea typeface="メイリオ" panose="020B0604030504040204" pitchFamily="50" charset="-128"/>
              </a:rPr>
              <a:t>2021</a:t>
            </a:r>
            <a:r>
              <a:rPr lang="ja-JP" altLang="en-US">
                <a:solidFill>
                  <a:prstClr val="black"/>
                </a:solidFill>
                <a:latin typeface="メイリオ" panose="020B0604030504040204" pitchFamily="50" charset="-128"/>
                <a:ea typeface="メイリオ" panose="020B0604030504040204" pitchFamily="50" charset="-128"/>
              </a:rPr>
              <a:t>年</a:t>
            </a:r>
            <a:r>
              <a:rPr lang="en-US" altLang="ja-JP" dirty="0">
                <a:solidFill>
                  <a:prstClr val="black"/>
                </a:solidFill>
                <a:latin typeface="メイリオ" panose="020B0604030504040204" pitchFamily="50" charset="-128"/>
                <a:ea typeface="メイリオ" panose="020B0604030504040204" pitchFamily="50" charset="-128"/>
              </a:rPr>
              <a:t>02</a:t>
            </a:r>
            <a:r>
              <a:rPr lang="ja-JP" altLang="en-US">
                <a:solidFill>
                  <a:prstClr val="black"/>
                </a:solidFill>
                <a:latin typeface="メイリオ" panose="020B0604030504040204" pitchFamily="50" charset="-128"/>
                <a:ea typeface="メイリオ" panose="020B0604030504040204" pitchFamily="50" charset="-128"/>
              </a:rPr>
              <a:t>月</a:t>
            </a:r>
            <a:r>
              <a:rPr lang="en-US" altLang="ja-JP" dirty="0">
                <a:solidFill>
                  <a:prstClr val="black"/>
                </a:solidFill>
                <a:latin typeface="メイリオ" panose="020B0604030504040204" pitchFamily="50" charset="-128"/>
                <a:ea typeface="メイリオ" panose="020B0604030504040204" pitchFamily="50" charset="-128"/>
              </a:rPr>
              <a:t>04</a:t>
            </a:r>
            <a:r>
              <a:rPr lang="ja-JP" altLang="en-US">
                <a:solidFill>
                  <a:prstClr val="black"/>
                </a:solidFill>
                <a:latin typeface="メイリオ" panose="020B0604030504040204" pitchFamily="50" charset="-128"/>
                <a:ea typeface="メイリオ" panose="020B0604030504040204" pitchFamily="50" charset="-128"/>
              </a:rPr>
              <a:t>日から</a:t>
            </a:r>
            <a:r>
              <a:rPr lang="en-US" altLang="ja-JP" dirty="0">
                <a:solidFill>
                  <a:prstClr val="black"/>
                </a:solidFill>
                <a:latin typeface="メイリオ" panose="020B0604030504040204" pitchFamily="50" charset="-128"/>
                <a:ea typeface="メイリオ" panose="020B0604030504040204" pitchFamily="50" charset="-128"/>
              </a:rPr>
              <a:t>	</a:t>
            </a:r>
          </a:p>
          <a:p>
            <a:r>
              <a:rPr lang="ja-JP" altLang="en-US">
                <a:solidFill>
                  <a:prstClr val="black"/>
                </a:solidFill>
                <a:latin typeface="メイリオ" panose="020B0604030504040204" pitchFamily="50" charset="-128"/>
                <a:ea typeface="メイリオ" panose="020B0604030504040204" pitchFamily="50" charset="-128"/>
              </a:rPr>
              <a:t>　</a:t>
            </a:r>
            <a:endParaRPr lang="en-US" altLang="ja-JP" dirty="0">
              <a:latin typeface="メイリオ" panose="020B0604030504040204" pitchFamily="50" charset="-128"/>
              <a:ea typeface="メイリオ" panose="020B0604030504040204" pitchFamily="50" charset="-128"/>
            </a:endParaRPr>
          </a:p>
          <a:p>
            <a:pPr marL="285750" indent="-285750">
              <a:buFont typeface="Wingdings" panose="05000000000000000000" pitchFamily="2" charset="2"/>
              <a:buChar char="n"/>
            </a:pPr>
            <a:r>
              <a:rPr lang="ja-JP" altLang="en-US" dirty="0">
                <a:latin typeface="メイリオ" panose="020B0604030504040204" pitchFamily="50" charset="-128"/>
                <a:ea typeface="メイリオ" panose="020B0604030504040204" pitchFamily="50" charset="-128"/>
              </a:rPr>
              <a:t>重症者数を基準に、地域間での医療リソースのシェアリングの最適化シミュレーションを行った結果、</a:t>
            </a:r>
            <a:endParaRPr lang="en-US" altLang="ja-JP" dirty="0">
              <a:latin typeface="メイリオ" panose="020B0604030504040204" pitchFamily="50" charset="-128"/>
              <a:ea typeface="メイリオ" panose="020B0604030504040204" pitchFamily="50" charset="-128"/>
            </a:endParaRPr>
          </a:p>
          <a:p>
            <a:pPr marL="177800"/>
            <a:r>
              <a:rPr lang="ja-JP" altLang="en-US">
                <a:latin typeface="メイリオ" panose="020B0604030504040204" pitchFamily="50" charset="-128"/>
                <a:ea typeface="メイリオ" panose="020B0604030504040204" pitchFamily="50" charset="-128"/>
              </a:rPr>
              <a:t>地域間</a:t>
            </a:r>
            <a:r>
              <a:rPr lang="ja-JP" altLang="en-US" dirty="0">
                <a:latin typeface="メイリオ" panose="020B0604030504040204" pitchFamily="50" charset="-128"/>
                <a:ea typeface="メイリオ" panose="020B0604030504040204" pitchFamily="50" charset="-128"/>
              </a:rPr>
              <a:t>で適切に医療シェアリングを行うことにより、重症病床</a:t>
            </a:r>
            <a:r>
              <a:rPr lang="ja-JP" altLang="en-US">
                <a:latin typeface="メイリオ" panose="020B0604030504040204" pitchFamily="50" charset="-128"/>
                <a:ea typeface="メイリオ" panose="020B0604030504040204" pitchFamily="50" charset="-128"/>
              </a:rPr>
              <a:t>不足を緩和できる</a:t>
            </a:r>
            <a:r>
              <a:rPr lang="ja-JP" altLang="en-US" dirty="0">
                <a:latin typeface="メイリオ" panose="020B0604030504040204" pitchFamily="50" charset="-128"/>
                <a:ea typeface="メイリオ" panose="020B0604030504040204" pitchFamily="50" charset="-128"/>
              </a:rPr>
              <a:t>。</a:t>
            </a:r>
            <a:endParaRPr lang="en-US" altLang="ja-JP" dirty="0">
              <a:latin typeface="メイリオ" panose="020B0604030504040204" pitchFamily="50" charset="-128"/>
              <a:ea typeface="メイリオ" panose="020B0604030504040204" pitchFamily="50" charset="-128"/>
            </a:endParaRPr>
          </a:p>
          <a:p>
            <a:pPr marL="285750" indent="-285750">
              <a:buFont typeface="Wingdings" panose="05000000000000000000" pitchFamily="2" charset="2"/>
              <a:buChar char="n"/>
            </a:pPr>
            <a:endParaRPr lang="en-US" altLang="ja-JP" dirty="0">
              <a:latin typeface="メイリオ" panose="020B0604030504040204" pitchFamily="50" charset="-128"/>
              <a:ea typeface="メイリオ" panose="020B0604030504040204" pitchFamily="50" charset="-128"/>
            </a:endParaRPr>
          </a:p>
          <a:p>
            <a:pPr marL="285750" indent="-285750">
              <a:buFont typeface="Wingdings" panose="05000000000000000000" pitchFamily="2" charset="2"/>
              <a:buChar char="n"/>
            </a:pPr>
            <a:r>
              <a:rPr lang="en-US" altLang="ja-JP" dirty="0">
                <a:latin typeface="メイリオ" panose="020B0604030504040204" pitchFamily="50" charset="-128"/>
                <a:ea typeface="メイリオ" panose="020B0604030504040204" pitchFamily="50" charset="-128"/>
              </a:rPr>
              <a:t>Google</a:t>
            </a:r>
            <a:r>
              <a:rPr lang="ja-JP" altLang="en-US" dirty="0">
                <a:latin typeface="メイリオ" panose="020B0604030504040204" pitchFamily="50" charset="-128"/>
                <a:ea typeface="メイリオ" panose="020B0604030504040204" pitchFamily="50" charset="-128"/>
              </a:rPr>
              <a:t>の</a:t>
            </a:r>
            <a:r>
              <a:rPr lang="en-US" altLang="ja-JP" dirty="0">
                <a:latin typeface="メイリオ" panose="020B0604030504040204" pitchFamily="50" charset="-128"/>
                <a:ea typeface="メイリオ" panose="020B0604030504040204" pitchFamily="50" charset="-128"/>
              </a:rPr>
              <a:t>Covid19</a:t>
            </a:r>
            <a:r>
              <a:rPr lang="ja-JP" altLang="en-US" dirty="0">
                <a:latin typeface="メイリオ" panose="020B0604030504040204" pitchFamily="50" charset="-128"/>
                <a:ea typeface="メイリオ" panose="020B0604030504040204" pitchFamily="50" charset="-128"/>
              </a:rPr>
              <a:t>感染予測は、長期先の予測結果に誤差が大きくのる。結果の解釈にはこのことを念頭におく必要がある。</a:t>
            </a:r>
            <a:endParaRPr lang="en-US" altLang="ja-JP" dirty="0">
              <a:latin typeface="メイリオ" panose="020B0604030504040204" pitchFamily="50" charset="-128"/>
              <a:ea typeface="メイリオ" panose="020B0604030504040204" pitchFamily="50" charset="-128"/>
            </a:endParaRPr>
          </a:p>
          <a:p>
            <a:pPr marL="285750" indent="-285750">
              <a:buFont typeface="Wingdings" panose="05000000000000000000" pitchFamily="2" charset="2"/>
              <a:buChar char="n"/>
            </a:pPr>
            <a:endParaRPr lang="en-US" altLang="ja-JP" dirty="0">
              <a:latin typeface="メイリオ" panose="020B0604030504040204" pitchFamily="50" charset="-128"/>
              <a:ea typeface="メイリオ" panose="020B0604030504040204" pitchFamily="50" charset="-128"/>
            </a:endParaRPr>
          </a:p>
          <a:p>
            <a:pPr marL="285750" indent="-285750">
              <a:buFont typeface="Wingdings" panose="05000000000000000000" pitchFamily="2" charset="2"/>
              <a:buChar char="n"/>
            </a:pPr>
            <a:r>
              <a:rPr lang="ja-JP" altLang="en-US" dirty="0">
                <a:latin typeface="メイリオ" panose="020B0604030504040204" pitchFamily="50" charset="-128"/>
                <a:ea typeface="メイリオ" panose="020B0604030504040204" pitchFamily="50" charset="-128"/>
              </a:rPr>
              <a:t>なお、本解析は、ベースとして用いている</a:t>
            </a:r>
            <a:r>
              <a:rPr lang="en-US" altLang="ja-JP" dirty="0">
                <a:latin typeface="メイリオ" panose="020B0604030504040204" pitchFamily="50" charset="-128"/>
                <a:ea typeface="メイリオ" panose="020B0604030504040204" pitchFamily="50" charset="-128"/>
              </a:rPr>
              <a:t>Google</a:t>
            </a:r>
            <a:r>
              <a:rPr lang="ja-JP" altLang="en-US" dirty="0">
                <a:latin typeface="メイリオ" panose="020B0604030504040204" pitchFamily="50" charset="-128"/>
                <a:ea typeface="メイリオ" panose="020B0604030504040204" pitchFamily="50" charset="-128"/>
              </a:rPr>
              <a:t>の予測結果や厚生労働省の病床数関連データが更新されるたびに実施し、即時公開を行っていく。</a:t>
            </a:r>
          </a:p>
          <a:p>
            <a:pPr marL="285750" indent="-285750">
              <a:buFont typeface="Wingdings" panose="05000000000000000000" pitchFamily="2" charset="2"/>
              <a:buChar char="n"/>
            </a:pPr>
            <a:endParaRPr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056564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3">
            <a:extLst>
              <a:ext uri="{FF2B5EF4-FFF2-40B4-BE49-F238E27FC236}">
                <a16:creationId xmlns:a16="http://schemas.microsoft.com/office/drawing/2014/main" id="{5E276334-DA94-4387-9253-0D4E8CD2407E}"/>
              </a:ext>
            </a:extLst>
          </p:cNvPr>
          <p:cNvSpPr txBox="1">
            <a:spLocks/>
          </p:cNvSpPr>
          <p:nvPr/>
        </p:nvSpPr>
        <p:spPr>
          <a:xfrm>
            <a:off x="986724" y="186400"/>
            <a:ext cx="10478443" cy="528579"/>
          </a:xfrm>
          <a:prstGeom prst="rect">
            <a:avLst/>
          </a:prstGeom>
        </p:spPr>
        <p:txBody>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4000" b="1" dirty="0">
                <a:solidFill>
                  <a:schemeClr val="accent6">
                    <a:lumMod val="50000"/>
                  </a:schemeClr>
                </a:solidFill>
                <a:latin typeface="メイリオ" panose="020B0604030504040204" pitchFamily="50" charset="-128"/>
                <a:ea typeface="メイリオ" panose="020B0604030504040204" pitchFamily="50" charset="-128"/>
              </a:rPr>
              <a:t>解析結果一覧</a:t>
            </a:r>
          </a:p>
        </p:txBody>
      </p:sp>
      <p:sp>
        <p:nvSpPr>
          <p:cNvPr id="3" name="正方形/長方形 2">
            <a:extLst>
              <a:ext uri="{FF2B5EF4-FFF2-40B4-BE49-F238E27FC236}">
                <a16:creationId xmlns:a16="http://schemas.microsoft.com/office/drawing/2014/main" id="{7DC41168-9B11-45A2-9E2A-CDCF84C19508}"/>
              </a:ext>
            </a:extLst>
          </p:cNvPr>
          <p:cNvSpPr/>
          <p:nvPr/>
        </p:nvSpPr>
        <p:spPr>
          <a:xfrm>
            <a:off x="149269" y="1149243"/>
            <a:ext cx="11893462" cy="5601533"/>
          </a:xfrm>
          <a:prstGeom prst="rect">
            <a:avLst/>
          </a:prstGeom>
        </p:spPr>
        <p:txBody>
          <a:bodyPr wrap="square">
            <a:spAutoFit/>
          </a:bodyPr>
          <a:lstStyle/>
          <a:p>
            <a:pPr marL="457200" indent="-457200">
              <a:buFont typeface="+mj-lt"/>
              <a:buAutoNum type="arabicPeriod"/>
            </a:pPr>
            <a:r>
              <a:rPr lang="ja-JP" altLang="en-US" sz="2000" dirty="0">
                <a:latin typeface="メイリオ" panose="020B0604030504040204" pitchFamily="50" charset="-128"/>
                <a:ea typeface="メイリオ" panose="020B0604030504040204" pitchFamily="50" charset="-128"/>
              </a:rPr>
              <a:t>全国の重症者数の予測</a:t>
            </a:r>
            <a:endParaRPr lang="en-US" altLang="ja-JP" sz="2000" dirty="0">
              <a:latin typeface="メイリオ" panose="020B0604030504040204" pitchFamily="50" charset="-128"/>
              <a:ea typeface="メイリオ" panose="020B0604030504040204" pitchFamily="50" charset="-128"/>
            </a:endParaRPr>
          </a:p>
          <a:p>
            <a:pPr marL="457200" indent="-457200">
              <a:buFont typeface="+mj-lt"/>
              <a:buAutoNum type="arabicPeriod"/>
            </a:pPr>
            <a:r>
              <a:rPr lang="ja-JP" altLang="en-US" sz="2000" dirty="0">
                <a:latin typeface="メイリオ" panose="020B0604030504040204" pitchFamily="50" charset="-128"/>
                <a:ea typeface="メイリオ" panose="020B0604030504040204" pitchFamily="50" charset="-128"/>
              </a:rPr>
              <a:t>都道府県別の重症者数の予測</a:t>
            </a:r>
            <a:endParaRPr lang="en-US" altLang="ja-JP" sz="2000" dirty="0">
              <a:latin typeface="メイリオ" panose="020B0604030504040204" pitchFamily="50" charset="-128"/>
              <a:ea typeface="メイリオ" panose="020B0604030504040204" pitchFamily="50" charset="-128"/>
            </a:endParaRPr>
          </a:p>
          <a:p>
            <a:pPr marL="457200" indent="-457200">
              <a:buFont typeface="+mj-lt"/>
              <a:buAutoNum type="arabicPeriod"/>
            </a:pPr>
            <a:endParaRPr lang="en-US" altLang="ja-JP" sz="2000" dirty="0">
              <a:latin typeface="メイリオ" panose="020B0604030504040204" pitchFamily="50" charset="-128"/>
              <a:ea typeface="メイリオ" panose="020B0604030504040204" pitchFamily="50" charset="-128"/>
            </a:endParaRPr>
          </a:p>
          <a:p>
            <a:pPr marL="457200" indent="-457200">
              <a:buFont typeface="+mj-lt"/>
              <a:buAutoNum type="arabicPeriod"/>
            </a:pPr>
            <a:r>
              <a:rPr lang="ja-JP" altLang="en-US" sz="2000" dirty="0">
                <a:latin typeface="メイリオ" panose="020B0604030504040204" pitchFamily="50" charset="-128"/>
                <a:ea typeface="メイリオ" panose="020B0604030504040204" pitchFamily="50" charset="-128"/>
              </a:rPr>
              <a:t>予測重症者数（</a:t>
            </a:r>
            <a:r>
              <a:rPr lang="ja-JP" altLang="en-US" sz="2000" dirty="0">
                <a:solidFill>
                  <a:srgbClr val="FF0000"/>
                </a:solidFill>
                <a:latin typeface="メイリオ" panose="020B0604030504040204" pitchFamily="50" charset="-128"/>
                <a:ea typeface="メイリオ" panose="020B0604030504040204" pitchFamily="50" charset="-128"/>
              </a:rPr>
              <a:t>予測平均値</a:t>
            </a:r>
            <a:r>
              <a:rPr lang="ja-JP" altLang="en-US" sz="2000" dirty="0">
                <a:latin typeface="メイリオ" panose="020B0604030504040204" pitchFamily="50" charset="-128"/>
                <a:ea typeface="メイリオ" panose="020B0604030504040204" pitchFamily="50" charset="-128"/>
              </a:rPr>
              <a:t>）が重症病床利用率</a:t>
            </a:r>
            <a:r>
              <a:rPr lang="en-US" altLang="ja-JP" sz="2000" dirty="0">
                <a:solidFill>
                  <a:srgbClr val="FF0000"/>
                </a:solidFill>
                <a:latin typeface="メイリオ" panose="020B0604030504040204" pitchFamily="50" charset="-128"/>
                <a:ea typeface="メイリオ" panose="020B0604030504040204" pitchFamily="50" charset="-128"/>
              </a:rPr>
              <a:t>100</a:t>
            </a:r>
            <a:r>
              <a:rPr lang="ja-JP" altLang="en-US" sz="2000" dirty="0">
                <a:solidFill>
                  <a:srgbClr val="FF0000"/>
                </a:solidFill>
                <a:latin typeface="メイリオ" panose="020B0604030504040204" pitchFamily="50" charset="-128"/>
                <a:ea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rPr>
              <a:t>を超えた際の地域間医療シェアリングのシミュレーション結果</a:t>
            </a:r>
          </a:p>
          <a:p>
            <a:pPr marL="457200" indent="-457200">
              <a:buFont typeface="+mj-lt"/>
              <a:buAutoNum type="arabicPeriod"/>
            </a:pPr>
            <a:r>
              <a:rPr lang="en-US" altLang="ja-JP" sz="2000" dirty="0">
                <a:latin typeface="メイリオ" panose="020B0604030504040204" pitchFamily="50" charset="-128"/>
                <a:ea typeface="メイリオ" panose="020B0604030504040204" pitchFamily="50" charset="-128"/>
              </a:rPr>
              <a:t>10</a:t>
            </a:r>
            <a:r>
              <a:rPr lang="ja-JP" altLang="en-US" sz="2000" dirty="0">
                <a:latin typeface="メイリオ" panose="020B0604030504040204" pitchFamily="50" charset="-128"/>
                <a:ea typeface="メイリオ" panose="020B0604030504040204" pitchFamily="50" charset="-128"/>
              </a:rPr>
              <a:t>日以内に予測重症者数（</a:t>
            </a:r>
            <a:r>
              <a:rPr lang="ja-JP" altLang="en-US" sz="2000" dirty="0">
                <a:solidFill>
                  <a:srgbClr val="FF0000"/>
                </a:solidFill>
                <a:latin typeface="メイリオ" panose="020B0604030504040204" pitchFamily="50" charset="-128"/>
                <a:ea typeface="メイリオ" panose="020B0604030504040204" pitchFamily="50" charset="-128"/>
              </a:rPr>
              <a:t>予測平均値</a:t>
            </a:r>
            <a:r>
              <a:rPr lang="ja-JP" altLang="en-US" sz="2000" dirty="0">
                <a:latin typeface="メイリオ" panose="020B0604030504040204" pitchFamily="50" charset="-128"/>
                <a:ea typeface="メイリオ" panose="020B0604030504040204" pitchFamily="50" charset="-128"/>
              </a:rPr>
              <a:t>）が重症病床利用率</a:t>
            </a:r>
            <a:r>
              <a:rPr lang="en-US" altLang="ja-JP" sz="2000" dirty="0">
                <a:solidFill>
                  <a:srgbClr val="FF0000"/>
                </a:solidFill>
                <a:latin typeface="メイリオ" panose="020B0604030504040204" pitchFamily="50" charset="-128"/>
                <a:ea typeface="メイリオ" panose="020B0604030504040204" pitchFamily="50" charset="-128"/>
              </a:rPr>
              <a:t>100</a:t>
            </a:r>
            <a:r>
              <a:rPr lang="ja-JP" altLang="en-US" sz="2000" dirty="0">
                <a:solidFill>
                  <a:srgbClr val="FF0000"/>
                </a:solidFill>
                <a:latin typeface="メイリオ" panose="020B0604030504040204" pitchFamily="50" charset="-128"/>
                <a:ea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rPr>
              <a:t>を超える都道府県と移動コストを最小にする地域間医療シェアリング戦略</a:t>
            </a:r>
            <a:endParaRPr lang="en-US" altLang="ja-JP" sz="2000" dirty="0">
              <a:latin typeface="メイリオ" panose="020B0604030504040204" pitchFamily="50" charset="-128"/>
              <a:ea typeface="メイリオ" panose="020B0604030504040204" pitchFamily="50" charset="-128"/>
            </a:endParaRPr>
          </a:p>
          <a:p>
            <a:pPr marL="457200" indent="-457200">
              <a:buFont typeface="+mj-lt"/>
              <a:buAutoNum type="arabicPeriod"/>
            </a:pPr>
            <a:endParaRPr lang="en-US" altLang="ja-JP" sz="2000" dirty="0">
              <a:latin typeface="メイリオ" panose="020B0604030504040204" pitchFamily="50" charset="-128"/>
              <a:ea typeface="メイリオ" panose="020B0604030504040204" pitchFamily="50" charset="-128"/>
            </a:endParaRPr>
          </a:p>
          <a:p>
            <a:pPr marL="457200" indent="-457200">
              <a:buFont typeface="+mj-lt"/>
              <a:buAutoNum type="arabicPeriod"/>
            </a:pPr>
            <a:r>
              <a:rPr lang="ja-JP" altLang="en-US" sz="2000" dirty="0">
                <a:latin typeface="メイリオ" panose="020B0604030504040204" pitchFamily="50" charset="-128"/>
                <a:ea typeface="メイリオ" panose="020B0604030504040204" pitchFamily="50" charset="-128"/>
              </a:rPr>
              <a:t>予測重症者数（</a:t>
            </a:r>
            <a:r>
              <a:rPr lang="ja-JP" altLang="en-US" sz="2000" dirty="0">
                <a:solidFill>
                  <a:srgbClr val="FF0000"/>
                </a:solidFill>
                <a:latin typeface="メイリオ" panose="020B0604030504040204" pitchFamily="50" charset="-128"/>
                <a:ea typeface="メイリオ" panose="020B0604030504040204" pitchFamily="50" charset="-128"/>
              </a:rPr>
              <a:t>予測平均値</a:t>
            </a:r>
            <a:r>
              <a:rPr lang="ja-JP" altLang="en-US" sz="2000" dirty="0">
                <a:latin typeface="メイリオ" panose="020B0604030504040204" pitchFamily="50" charset="-128"/>
                <a:ea typeface="メイリオ" panose="020B0604030504040204" pitchFamily="50" charset="-128"/>
              </a:rPr>
              <a:t>）が重症病床利用率</a:t>
            </a:r>
            <a:r>
              <a:rPr lang="en-US" altLang="ja-JP" sz="2000" dirty="0">
                <a:solidFill>
                  <a:srgbClr val="FF0000"/>
                </a:solidFill>
                <a:latin typeface="メイリオ" panose="020B0604030504040204" pitchFamily="50" charset="-128"/>
                <a:ea typeface="メイリオ" panose="020B0604030504040204" pitchFamily="50" charset="-128"/>
              </a:rPr>
              <a:t>80</a:t>
            </a:r>
            <a:r>
              <a:rPr lang="ja-JP" altLang="en-US" sz="2000" dirty="0">
                <a:solidFill>
                  <a:srgbClr val="FF0000"/>
                </a:solidFill>
                <a:latin typeface="メイリオ" panose="020B0604030504040204" pitchFamily="50" charset="-128"/>
                <a:ea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rPr>
              <a:t>を超えた際の地域間医療シェアリングのシミュレーション結果</a:t>
            </a:r>
          </a:p>
          <a:p>
            <a:pPr marL="457200" indent="-457200">
              <a:buFont typeface="+mj-lt"/>
              <a:buAutoNum type="arabicPeriod"/>
            </a:pPr>
            <a:r>
              <a:rPr lang="en-US" altLang="ja-JP" sz="2000" dirty="0">
                <a:latin typeface="メイリオ" panose="020B0604030504040204" pitchFamily="50" charset="-128"/>
                <a:ea typeface="メイリオ" panose="020B0604030504040204" pitchFamily="50" charset="-128"/>
              </a:rPr>
              <a:t>10</a:t>
            </a:r>
            <a:r>
              <a:rPr lang="ja-JP" altLang="en-US" sz="2000" dirty="0">
                <a:latin typeface="メイリオ" panose="020B0604030504040204" pitchFamily="50" charset="-128"/>
                <a:ea typeface="メイリオ" panose="020B0604030504040204" pitchFamily="50" charset="-128"/>
              </a:rPr>
              <a:t>日以内に予測重症者数（</a:t>
            </a:r>
            <a:r>
              <a:rPr lang="ja-JP" altLang="en-US" sz="2000" dirty="0">
                <a:solidFill>
                  <a:srgbClr val="FF0000"/>
                </a:solidFill>
                <a:latin typeface="メイリオ" panose="020B0604030504040204" pitchFamily="50" charset="-128"/>
                <a:ea typeface="メイリオ" panose="020B0604030504040204" pitchFamily="50" charset="-128"/>
              </a:rPr>
              <a:t>予測平均値</a:t>
            </a:r>
            <a:r>
              <a:rPr lang="ja-JP" altLang="en-US" sz="2000" dirty="0">
                <a:latin typeface="メイリオ" panose="020B0604030504040204" pitchFamily="50" charset="-128"/>
                <a:ea typeface="メイリオ" panose="020B0604030504040204" pitchFamily="50" charset="-128"/>
              </a:rPr>
              <a:t>）が重症病床利用率</a:t>
            </a:r>
            <a:r>
              <a:rPr lang="en-US" altLang="ja-JP" sz="2000" dirty="0">
                <a:solidFill>
                  <a:srgbClr val="FF0000"/>
                </a:solidFill>
                <a:latin typeface="メイリオ" panose="020B0604030504040204" pitchFamily="50" charset="-128"/>
                <a:ea typeface="メイリオ" panose="020B0604030504040204" pitchFamily="50" charset="-128"/>
              </a:rPr>
              <a:t>80</a:t>
            </a:r>
            <a:r>
              <a:rPr lang="ja-JP" altLang="en-US" sz="2000" dirty="0">
                <a:solidFill>
                  <a:srgbClr val="FF0000"/>
                </a:solidFill>
                <a:latin typeface="メイリオ" panose="020B0604030504040204" pitchFamily="50" charset="-128"/>
                <a:ea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rPr>
              <a:t>を超える都道府県と移動コストを最小にする地域間医療シェアリング戦略</a:t>
            </a:r>
            <a:endParaRPr lang="en-US" altLang="ja-JP" sz="2000" dirty="0">
              <a:latin typeface="メイリオ" panose="020B0604030504040204" pitchFamily="50" charset="-128"/>
              <a:ea typeface="メイリオ" panose="020B0604030504040204" pitchFamily="50" charset="-128"/>
            </a:endParaRPr>
          </a:p>
          <a:p>
            <a:pPr marL="457200" indent="-457200">
              <a:buFont typeface="+mj-lt"/>
              <a:buAutoNum type="arabicPeriod"/>
            </a:pPr>
            <a:endParaRPr lang="en-US" altLang="ja-JP" sz="2000" dirty="0">
              <a:latin typeface="メイリオ" panose="020B0604030504040204" pitchFamily="50" charset="-128"/>
              <a:ea typeface="メイリオ" panose="020B0604030504040204" pitchFamily="50" charset="-128"/>
            </a:endParaRPr>
          </a:p>
          <a:p>
            <a:pPr marL="457200" indent="-457200">
              <a:buFont typeface="+mj-lt"/>
              <a:buAutoNum type="arabicPeriod"/>
            </a:pPr>
            <a:r>
              <a:rPr lang="ja-JP" altLang="en-US" sz="2000" dirty="0">
                <a:latin typeface="メイリオ" panose="020B0604030504040204" pitchFamily="50" charset="-128"/>
                <a:ea typeface="メイリオ" panose="020B0604030504040204" pitchFamily="50" charset="-128"/>
              </a:rPr>
              <a:t>予測重症者数（</a:t>
            </a:r>
            <a:r>
              <a:rPr lang="en-US" altLang="ja-JP" sz="2000" dirty="0">
                <a:solidFill>
                  <a:srgbClr val="FF0000"/>
                </a:solidFill>
                <a:latin typeface="メイリオ" panose="020B0604030504040204" pitchFamily="50" charset="-128"/>
                <a:ea typeface="メイリオ" panose="020B0604030504040204" pitchFamily="50" charset="-128"/>
              </a:rPr>
              <a:t>95</a:t>
            </a:r>
            <a:r>
              <a:rPr lang="ja-JP" altLang="en-US" sz="2000" dirty="0">
                <a:solidFill>
                  <a:srgbClr val="FF0000"/>
                </a:solidFill>
                <a:latin typeface="メイリオ" panose="020B0604030504040204" pitchFamily="50" charset="-128"/>
                <a:ea typeface="メイリオ" panose="020B0604030504040204" pitchFamily="50" charset="-128"/>
              </a:rPr>
              <a:t>％信頼区間上限値</a:t>
            </a:r>
            <a:r>
              <a:rPr lang="ja-JP" altLang="en-US" sz="2000" dirty="0">
                <a:latin typeface="メイリオ" panose="020B0604030504040204" pitchFamily="50" charset="-128"/>
                <a:ea typeface="メイリオ" panose="020B0604030504040204" pitchFamily="50" charset="-128"/>
              </a:rPr>
              <a:t>）が重症病床利用率</a:t>
            </a:r>
            <a:r>
              <a:rPr lang="en-US" altLang="ja-JP" sz="2000" dirty="0">
                <a:solidFill>
                  <a:srgbClr val="FF0000"/>
                </a:solidFill>
                <a:latin typeface="メイリオ" panose="020B0604030504040204" pitchFamily="50" charset="-128"/>
                <a:ea typeface="メイリオ" panose="020B0604030504040204" pitchFamily="50" charset="-128"/>
              </a:rPr>
              <a:t>100</a:t>
            </a:r>
            <a:r>
              <a:rPr lang="ja-JP" altLang="en-US" sz="2000" dirty="0">
                <a:solidFill>
                  <a:srgbClr val="FF0000"/>
                </a:solidFill>
                <a:latin typeface="メイリオ" panose="020B0604030504040204" pitchFamily="50" charset="-128"/>
                <a:ea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rPr>
              <a:t>を超えた際の地域間医療シェアリングのシミュレーション結果</a:t>
            </a:r>
            <a:endParaRPr lang="en-US" altLang="ja-JP" sz="2000" dirty="0">
              <a:latin typeface="メイリオ" panose="020B0604030504040204" pitchFamily="50" charset="-128"/>
              <a:ea typeface="メイリオ" panose="020B0604030504040204" pitchFamily="50" charset="-128"/>
            </a:endParaRPr>
          </a:p>
          <a:p>
            <a:pPr marL="457200" indent="-457200">
              <a:buFont typeface="+mj-lt"/>
              <a:buAutoNum type="arabicPeriod"/>
            </a:pPr>
            <a:r>
              <a:rPr lang="ja-JP" altLang="en-US" sz="2000" dirty="0">
                <a:latin typeface="メイリオ" panose="020B0604030504040204" pitchFamily="50" charset="-128"/>
                <a:ea typeface="メイリオ" panose="020B0604030504040204" pitchFamily="50" charset="-128"/>
              </a:rPr>
              <a:t>予測重症者数（</a:t>
            </a:r>
            <a:r>
              <a:rPr lang="en-US" altLang="ja-JP" sz="2000" dirty="0">
                <a:solidFill>
                  <a:srgbClr val="FF0000"/>
                </a:solidFill>
                <a:latin typeface="メイリオ" panose="020B0604030504040204" pitchFamily="50" charset="-128"/>
                <a:ea typeface="メイリオ" panose="020B0604030504040204" pitchFamily="50" charset="-128"/>
              </a:rPr>
              <a:t>95</a:t>
            </a:r>
            <a:r>
              <a:rPr lang="ja-JP" altLang="en-US" sz="2000" dirty="0">
                <a:solidFill>
                  <a:srgbClr val="FF0000"/>
                </a:solidFill>
                <a:latin typeface="メイリオ" panose="020B0604030504040204" pitchFamily="50" charset="-128"/>
                <a:ea typeface="メイリオ" panose="020B0604030504040204" pitchFamily="50" charset="-128"/>
              </a:rPr>
              <a:t>％信頼区間上限値</a:t>
            </a:r>
            <a:r>
              <a:rPr lang="ja-JP" altLang="en-US" sz="2000" dirty="0">
                <a:latin typeface="メイリオ" panose="020B0604030504040204" pitchFamily="50" charset="-128"/>
                <a:ea typeface="メイリオ" panose="020B0604030504040204" pitchFamily="50" charset="-128"/>
              </a:rPr>
              <a:t>）が重症病床利用率</a:t>
            </a:r>
            <a:r>
              <a:rPr lang="en-US" altLang="ja-JP" sz="2000" dirty="0">
                <a:solidFill>
                  <a:srgbClr val="FF0000"/>
                </a:solidFill>
                <a:latin typeface="メイリオ" panose="020B0604030504040204" pitchFamily="50" charset="-128"/>
                <a:ea typeface="メイリオ" panose="020B0604030504040204" pitchFamily="50" charset="-128"/>
              </a:rPr>
              <a:t>80</a:t>
            </a:r>
            <a:r>
              <a:rPr lang="ja-JP" altLang="en-US" sz="2000" dirty="0">
                <a:solidFill>
                  <a:srgbClr val="FF0000"/>
                </a:solidFill>
                <a:latin typeface="メイリオ" panose="020B0604030504040204" pitchFamily="50" charset="-128"/>
                <a:ea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rPr>
              <a:t>を超えた際の地域間医療シェアリングのシミュレーション結果</a:t>
            </a:r>
          </a:p>
          <a:p>
            <a:pPr marL="457200" indent="-457200">
              <a:buFont typeface="+mj-lt"/>
              <a:buAutoNum type="arabicPeriod"/>
            </a:pPr>
            <a:endParaRPr lang="en-US" altLang="ja-JP"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71097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3">
            <a:extLst>
              <a:ext uri="{FF2B5EF4-FFF2-40B4-BE49-F238E27FC236}">
                <a16:creationId xmlns:a16="http://schemas.microsoft.com/office/drawing/2014/main" id="{5E276334-DA94-4387-9253-0D4E8CD2407E}"/>
              </a:ext>
            </a:extLst>
          </p:cNvPr>
          <p:cNvSpPr txBox="1">
            <a:spLocks/>
          </p:cNvSpPr>
          <p:nvPr/>
        </p:nvSpPr>
        <p:spPr>
          <a:xfrm>
            <a:off x="986724" y="199557"/>
            <a:ext cx="10478443" cy="528579"/>
          </a:xfrm>
          <a:prstGeom prst="rect">
            <a:avLst/>
          </a:prstGeom>
        </p:spPr>
        <p:txBody>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4000" b="1" dirty="0">
                <a:solidFill>
                  <a:schemeClr val="accent6">
                    <a:lumMod val="50000"/>
                  </a:schemeClr>
                </a:solidFill>
                <a:latin typeface="メイリオ" panose="020B0604030504040204" pitchFamily="50" charset="-128"/>
                <a:ea typeface="メイリオ" panose="020B0604030504040204" pitchFamily="50" charset="-128"/>
              </a:rPr>
              <a:t>1. </a:t>
            </a:r>
            <a:r>
              <a:rPr lang="ja-JP" altLang="en-US" sz="4000" b="1" dirty="0">
                <a:solidFill>
                  <a:schemeClr val="accent6">
                    <a:lumMod val="50000"/>
                  </a:schemeClr>
                </a:solidFill>
                <a:latin typeface="メイリオ" panose="020B0604030504040204" pitchFamily="50" charset="-128"/>
                <a:ea typeface="メイリオ" panose="020B0604030504040204" pitchFamily="50" charset="-128"/>
              </a:rPr>
              <a:t>全国の重症者数の予測</a:t>
            </a:r>
          </a:p>
        </p:txBody>
      </p:sp>
      <p:sp>
        <p:nvSpPr>
          <p:cNvPr id="3" name="テキスト ボックス 2">
            <a:extLst>
              <a:ext uri="{FF2B5EF4-FFF2-40B4-BE49-F238E27FC236}">
                <a16:creationId xmlns:a16="http://schemas.microsoft.com/office/drawing/2014/main" id="{5CD2E90A-351D-6647-AD4C-4394A3A980A4}"/>
              </a:ext>
            </a:extLst>
          </p:cNvPr>
          <p:cNvSpPr txBox="1"/>
          <p:nvPr/>
        </p:nvSpPr>
        <p:spPr>
          <a:xfrm>
            <a:off x="5647174" y="6614044"/>
            <a:ext cx="6652008" cy="246221"/>
          </a:xfrm>
          <a:prstGeom prst="rect">
            <a:avLst/>
          </a:prstGeom>
          <a:noFill/>
        </p:spPr>
        <p:txBody>
          <a:bodyPr wrap="square" rtlCol="0">
            <a:spAutoFit/>
          </a:bodyPr>
          <a:lstStyle/>
          <a:p>
            <a:pPr algn="ctr"/>
            <a:r>
              <a:rPr lang="en-US" altLang="ja-JP" sz="1000" dirty="0"/>
              <a:t>https://</a:t>
            </a:r>
            <a:r>
              <a:rPr lang="en-US" altLang="ja-JP" sz="1000" dirty="0" err="1"/>
              <a:t>github.com</a:t>
            </a:r>
            <a:r>
              <a:rPr lang="en-US" altLang="ja-JP" sz="1000" dirty="0"/>
              <a:t>/</a:t>
            </a:r>
            <a:r>
              <a:rPr lang="en-US" altLang="ja-JP" sz="1000" dirty="0" err="1"/>
              <a:t>clinfo</a:t>
            </a:r>
            <a:r>
              <a:rPr lang="en-US" altLang="ja-JP" sz="1000" dirty="0"/>
              <a:t>/2021_Patients_Transport/blob/main/</a:t>
            </a:r>
            <a:r>
              <a:rPr lang="en-US" altLang="ja-JP" sz="1000" dirty="0" err="1"/>
              <a:t>resultB_google_prediction</a:t>
            </a:r>
            <a:r>
              <a:rPr lang="en-US" altLang="ja-JP" sz="1000" dirty="0"/>
              <a:t>/</a:t>
            </a:r>
            <a:r>
              <a:rPr lang="en-US" altLang="ja-JP" sz="1000" dirty="0" err="1"/>
              <a:t>all_severe.png</a:t>
            </a:r>
            <a:endParaRPr kumimoji="1" lang="ja-JP" altLang="en-US" sz="1000"/>
          </a:p>
        </p:txBody>
      </p:sp>
      <p:pic>
        <p:nvPicPr>
          <p:cNvPr id="6" name="図 5" descr="グラフ&#10;&#10;自動的に生成された説明">
            <a:extLst>
              <a:ext uri="{FF2B5EF4-FFF2-40B4-BE49-F238E27FC236}">
                <a16:creationId xmlns:a16="http://schemas.microsoft.com/office/drawing/2014/main" id="{2F773667-62DC-6E44-8B87-24713A4A3A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7483" y="741312"/>
            <a:ext cx="9297035" cy="5375377"/>
          </a:xfrm>
          <a:prstGeom prst="rect">
            <a:avLst/>
          </a:prstGeom>
        </p:spPr>
      </p:pic>
    </p:spTree>
    <p:extLst>
      <p:ext uri="{BB962C8B-B14F-4D97-AF65-F5344CB8AC3E}">
        <p14:creationId xmlns:p14="http://schemas.microsoft.com/office/powerpoint/2010/main" val="3739709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テーブル&#10;&#10;自動的に生成された説明">
            <a:extLst>
              <a:ext uri="{FF2B5EF4-FFF2-40B4-BE49-F238E27FC236}">
                <a16:creationId xmlns:a16="http://schemas.microsoft.com/office/drawing/2014/main" id="{DD0949FA-623F-394B-A6EE-6BEBF8AB84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7984" y="783596"/>
            <a:ext cx="10076033" cy="5290807"/>
          </a:xfrm>
          <a:prstGeom prst="rect">
            <a:avLst/>
          </a:prstGeom>
        </p:spPr>
      </p:pic>
      <p:sp>
        <p:nvSpPr>
          <p:cNvPr id="2" name="タイトル 3">
            <a:extLst>
              <a:ext uri="{FF2B5EF4-FFF2-40B4-BE49-F238E27FC236}">
                <a16:creationId xmlns:a16="http://schemas.microsoft.com/office/drawing/2014/main" id="{5E276334-DA94-4387-9253-0D4E8CD2407E}"/>
              </a:ext>
            </a:extLst>
          </p:cNvPr>
          <p:cNvSpPr txBox="1">
            <a:spLocks/>
          </p:cNvSpPr>
          <p:nvPr/>
        </p:nvSpPr>
        <p:spPr>
          <a:xfrm>
            <a:off x="986724" y="122149"/>
            <a:ext cx="10551820" cy="528579"/>
          </a:xfrm>
          <a:prstGeom prst="rect">
            <a:avLst/>
          </a:prstGeom>
        </p:spPr>
        <p:txBody>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600" b="1" dirty="0">
                <a:solidFill>
                  <a:schemeClr val="accent6">
                    <a:lumMod val="50000"/>
                  </a:schemeClr>
                </a:solidFill>
                <a:latin typeface="メイリオ" panose="020B0604030504040204" pitchFamily="50" charset="-128"/>
                <a:ea typeface="メイリオ" panose="020B0604030504040204" pitchFamily="50" charset="-128"/>
              </a:rPr>
              <a:t>2. </a:t>
            </a:r>
            <a:r>
              <a:rPr lang="ja-JP" altLang="en-US" sz="3600" b="1" dirty="0">
                <a:solidFill>
                  <a:schemeClr val="accent6">
                    <a:lumMod val="50000"/>
                  </a:schemeClr>
                </a:solidFill>
                <a:latin typeface="メイリオ" panose="020B0604030504040204" pitchFamily="50" charset="-128"/>
                <a:ea typeface="メイリオ" panose="020B0604030504040204" pitchFamily="50" charset="-128"/>
              </a:rPr>
              <a:t>都道府県ごとの重症者数の予測</a:t>
            </a:r>
          </a:p>
        </p:txBody>
      </p:sp>
      <p:sp>
        <p:nvSpPr>
          <p:cNvPr id="5" name="正方形/長方形 4">
            <a:extLst>
              <a:ext uri="{FF2B5EF4-FFF2-40B4-BE49-F238E27FC236}">
                <a16:creationId xmlns:a16="http://schemas.microsoft.com/office/drawing/2014/main" id="{64B0A665-B791-0645-85E6-D696C36EB267}"/>
              </a:ext>
            </a:extLst>
          </p:cNvPr>
          <p:cNvSpPr/>
          <p:nvPr/>
        </p:nvSpPr>
        <p:spPr>
          <a:xfrm rot="16200000">
            <a:off x="-190581" y="3125581"/>
            <a:ext cx="1107996" cy="369332"/>
          </a:xfrm>
          <a:prstGeom prst="rect">
            <a:avLst/>
          </a:prstGeom>
        </p:spPr>
        <p:txBody>
          <a:bodyPr wrap="none">
            <a:spAutoFit/>
          </a:bodyPr>
          <a:lstStyle/>
          <a:p>
            <a:r>
              <a:rPr lang="ja-JP" altLang="en-US">
                <a:solidFill>
                  <a:srgbClr val="000000"/>
                </a:solidFill>
                <a:latin typeface="Meiryo" panose="020B0604030504040204" pitchFamily="34" charset="-128"/>
                <a:ea typeface="Meiryo" panose="020B0604030504040204" pitchFamily="34" charset="-128"/>
              </a:rPr>
              <a:t>重症者数</a:t>
            </a:r>
            <a:endParaRPr lang="ja-JP" altLang="en-US">
              <a:solidFill>
                <a:srgbClr val="000000"/>
              </a:solidFill>
              <a:effectLst/>
              <a:latin typeface="Meiryo" panose="020B0604030504040204" pitchFamily="34" charset="-128"/>
              <a:ea typeface="Meiryo" panose="020B0604030504040204" pitchFamily="34" charset="-128"/>
            </a:endParaRPr>
          </a:p>
        </p:txBody>
      </p:sp>
      <p:sp>
        <p:nvSpPr>
          <p:cNvPr id="6" name="テキスト ボックス 5">
            <a:extLst>
              <a:ext uri="{FF2B5EF4-FFF2-40B4-BE49-F238E27FC236}">
                <a16:creationId xmlns:a16="http://schemas.microsoft.com/office/drawing/2014/main" id="{3E8F8FCA-072A-EE41-9736-158878FB5BB9}"/>
              </a:ext>
            </a:extLst>
          </p:cNvPr>
          <p:cNvSpPr txBox="1"/>
          <p:nvPr/>
        </p:nvSpPr>
        <p:spPr>
          <a:xfrm>
            <a:off x="5527874" y="6643072"/>
            <a:ext cx="6652008" cy="246221"/>
          </a:xfrm>
          <a:prstGeom prst="rect">
            <a:avLst/>
          </a:prstGeom>
          <a:noFill/>
        </p:spPr>
        <p:txBody>
          <a:bodyPr wrap="square" rtlCol="0">
            <a:spAutoFit/>
          </a:bodyPr>
          <a:lstStyle/>
          <a:p>
            <a:r>
              <a:rPr lang="en-US" altLang="ja-JP" sz="1000" dirty="0"/>
              <a:t>https://</a:t>
            </a:r>
            <a:r>
              <a:rPr lang="en-US" altLang="ja-JP" sz="1000" dirty="0" err="1"/>
              <a:t>github.com</a:t>
            </a:r>
            <a:r>
              <a:rPr lang="en-US" altLang="ja-JP" sz="1000" dirty="0"/>
              <a:t>/</a:t>
            </a:r>
            <a:r>
              <a:rPr lang="en-US" altLang="ja-JP" sz="1000" dirty="0" err="1"/>
              <a:t>clinfo</a:t>
            </a:r>
            <a:r>
              <a:rPr lang="en-US" altLang="ja-JP" sz="1000" dirty="0"/>
              <a:t>/2021_Patients_Transport/blob/main/</a:t>
            </a:r>
            <a:r>
              <a:rPr lang="en-US" altLang="ja-JP" sz="1000" dirty="0" err="1"/>
              <a:t>resultB_google_prediction</a:t>
            </a:r>
            <a:r>
              <a:rPr lang="en-US" altLang="ja-JP" sz="1000" dirty="0"/>
              <a:t>/</a:t>
            </a:r>
            <a:r>
              <a:rPr lang="en-US" altLang="ja-JP" sz="1000" dirty="0" err="1"/>
              <a:t>each_severe.png</a:t>
            </a:r>
            <a:endParaRPr kumimoji="1" lang="ja-JP" altLang="en-US" sz="1000"/>
          </a:p>
        </p:txBody>
      </p:sp>
      <p:sp>
        <p:nvSpPr>
          <p:cNvPr id="4" name="正方形/長方形 3">
            <a:extLst>
              <a:ext uri="{FF2B5EF4-FFF2-40B4-BE49-F238E27FC236}">
                <a16:creationId xmlns:a16="http://schemas.microsoft.com/office/drawing/2014/main" id="{51721BD8-2B17-D240-81F7-08EF2F43F9CD}"/>
              </a:ext>
            </a:extLst>
          </p:cNvPr>
          <p:cNvSpPr/>
          <p:nvPr/>
        </p:nvSpPr>
        <p:spPr>
          <a:xfrm>
            <a:off x="8348997" y="5892161"/>
            <a:ext cx="3822788" cy="861774"/>
          </a:xfrm>
          <a:prstGeom prst="rect">
            <a:avLst/>
          </a:prstGeom>
        </p:spPr>
        <p:txBody>
          <a:bodyPr wrap="square">
            <a:spAutoFit/>
          </a:bodyPr>
          <a:lstStyle/>
          <a:p>
            <a:r>
              <a:rPr lang="ja-JP" altLang="en-US" sz="1600" dirty="0">
                <a:solidFill>
                  <a:srgbClr val="53D52A"/>
                </a:solidFill>
                <a:latin typeface="Meiryo" panose="020B0604030504040204" pitchFamily="34" charset="-128"/>
                <a:ea typeface="Meiryo" panose="020B0604030504040204" pitchFamily="34" charset="-128"/>
              </a:rPr>
              <a:t>緑区間：重症者数の予測値の</a:t>
            </a:r>
            <a:r>
              <a:rPr lang="en-US" altLang="ja-JP" sz="1600" dirty="0">
                <a:solidFill>
                  <a:srgbClr val="53D52A"/>
                </a:solidFill>
                <a:latin typeface="Meiryo" panose="020B0604030504040204" pitchFamily="34" charset="-128"/>
                <a:ea typeface="Meiryo" panose="020B0604030504040204" pitchFamily="34" charset="-128"/>
              </a:rPr>
              <a:t>95%</a:t>
            </a:r>
            <a:r>
              <a:rPr lang="ja-JP" altLang="en-US" sz="1600" dirty="0">
                <a:solidFill>
                  <a:srgbClr val="53D52A"/>
                </a:solidFill>
                <a:latin typeface="Meiryo" panose="020B0604030504040204" pitchFamily="34" charset="-128"/>
                <a:ea typeface="Meiryo" panose="020B0604030504040204" pitchFamily="34" charset="-128"/>
              </a:rPr>
              <a:t>区間</a:t>
            </a:r>
          </a:p>
          <a:p>
            <a:r>
              <a:rPr lang="ja-JP" altLang="en-US" sz="1600" dirty="0">
                <a:solidFill>
                  <a:srgbClr val="830041"/>
                </a:solidFill>
                <a:latin typeface="Meiryo" panose="020B0604030504040204" pitchFamily="34" charset="-128"/>
                <a:ea typeface="Meiryo" panose="020B0604030504040204" pitchFamily="34" charset="-128"/>
              </a:rPr>
              <a:t>紫線：重症病床使用率</a:t>
            </a:r>
            <a:r>
              <a:rPr lang="en-US" altLang="ja-JP" sz="1600" dirty="0">
                <a:solidFill>
                  <a:srgbClr val="830041"/>
                </a:solidFill>
                <a:latin typeface="Meiryo" panose="020B0604030504040204" pitchFamily="34" charset="-128"/>
                <a:ea typeface="Meiryo" panose="020B0604030504040204" pitchFamily="34" charset="-128"/>
              </a:rPr>
              <a:t>100</a:t>
            </a:r>
            <a:r>
              <a:rPr lang="ja-JP" altLang="en-US" sz="1600" dirty="0">
                <a:solidFill>
                  <a:srgbClr val="830041"/>
                </a:solidFill>
                <a:latin typeface="Meiryo" panose="020B0604030504040204" pitchFamily="34" charset="-128"/>
                <a:ea typeface="Meiryo" panose="020B0604030504040204" pitchFamily="34" charset="-128"/>
              </a:rPr>
              <a:t>％</a:t>
            </a:r>
          </a:p>
          <a:p>
            <a:r>
              <a:rPr lang="ja-JP" altLang="en-US" sz="1600" dirty="0">
                <a:solidFill>
                  <a:srgbClr val="E6000E"/>
                </a:solidFill>
                <a:latin typeface="Meiryo" panose="020B0604030504040204" pitchFamily="34" charset="-128"/>
                <a:ea typeface="Meiryo" panose="020B0604030504040204" pitchFamily="34" charset="-128"/>
              </a:rPr>
              <a:t>赤線：重症病床使用率</a:t>
            </a:r>
            <a:r>
              <a:rPr lang="en-US" altLang="ja-JP" sz="1600" dirty="0">
                <a:solidFill>
                  <a:srgbClr val="E6000E"/>
                </a:solidFill>
                <a:latin typeface="Meiryo" panose="020B0604030504040204" pitchFamily="34" charset="-128"/>
                <a:ea typeface="Meiryo" panose="020B0604030504040204" pitchFamily="34" charset="-128"/>
              </a:rPr>
              <a:t>80%</a:t>
            </a:r>
            <a:endParaRPr lang="en-US" altLang="ja-JP" sz="1600" dirty="0">
              <a:solidFill>
                <a:srgbClr val="E6000E"/>
              </a:solidFill>
              <a:effectLst/>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473513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3">
            <a:extLst>
              <a:ext uri="{FF2B5EF4-FFF2-40B4-BE49-F238E27FC236}">
                <a16:creationId xmlns:a16="http://schemas.microsoft.com/office/drawing/2014/main" id="{5E276334-DA94-4387-9253-0D4E8CD2407E}"/>
              </a:ext>
            </a:extLst>
          </p:cNvPr>
          <p:cNvSpPr txBox="1">
            <a:spLocks/>
          </p:cNvSpPr>
          <p:nvPr/>
        </p:nvSpPr>
        <p:spPr>
          <a:xfrm>
            <a:off x="223935" y="35140"/>
            <a:ext cx="11873774" cy="528579"/>
          </a:xfrm>
          <a:prstGeom prst="rect">
            <a:avLst/>
          </a:prstGeom>
        </p:spPr>
        <p:txBody>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2400" b="1" dirty="0">
                <a:solidFill>
                  <a:schemeClr val="accent6">
                    <a:lumMod val="50000"/>
                  </a:schemeClr>
                </a:solidFill>
                <a:latin typeface="メイリオ" panose="020B0604030504040204" pitchFamily="50" charset="-128"/>
                <a:ea typeface="メイリオ" panose="020B0604030504040204" pitchFamily="50" charset="-128"/>
              </a:rPr>
              <a:t>3. </a:t>
            </a:r>
            <a:r>
              <a:rPr lang="ja-JP" altLang="en-US" sz="2400" b="1" dirty="0">
                <a:solidFill>
                  <a:schemeClr val="accent6">
                    <a:lumMod val="50000"/>
                  </a:schemeClr>
                </a:solidFill>
                <a:latin typeface="メイリオ" panose="020B0604030504040204" pitchFamily="50" charset="-128"/>
                <a:ea typeface="メイリオ" panose="020B0604030504040204" pitchFamily="50" charset="-128"/>
              </a:rPr>
              <a:t>予測重症者数（予測平均値）が重症病床利用率</a:t>
            </a:r>
            <a:r>
              <a:rPr lang="en-US" altLang="ja-JP" sz="2400" b="1" dirty="0">
                <a:solidFill>
                  <a:schemeClr val="accent6">
                    <a:lumMod val="50000"/>
                  </a:schemeClr>
                </a:solidFill>
                <a:latin typeface="メイリオ" panose="020B0604030504040204" pitchFamily="50" charset="-128"/>
                <a:ea typeface="メイリオ" panose="020B0604030504040204" pitchFamily="50" charset="-128"/>
              </a:rPr>
              <a:t>100</a:t>
            </a:r>
            <a:r>
              <a:rPr lang="ja-JP" altLang="en-US" sz="2400" b="1" dirty="0">
                <a:solidFill>
                  <a:schemeClr val="accent6">
                    <a:lumMod val="50000"/>
                  </a:schemeClr>
                </a:solidFill>
                <a:latin typeface="メイリオ" panose="020B0604030504040204" pitchFamily="50" charset="-128"/>
                <a:ea typeface="メイリオ" panose="020B0604030504040204" pitchFamily="50" charset="-128"/>
              </a:rPr>
              <a:t>％を超えた際の</a:t>
            </a:r>
            <a:endParaRPr lang="en-US" altLang="ja-JP" sz="2400" b="1" dirty="0">
              <a:solidFill>
                <a:schemeClr val="accent6">
                  <a:lumMod val="50000"/>
                </a:schemeClr>
              </a:solidFill>
              <a:latin typeface="メイリオ" panose="020B0604030504040204" pitchFamily="50" charset="-128"/>
              <a:ea typeface="メイリオ" panose="020B0604030504040204" pitchFamily="50" charset="-128"/>
            </a:endParaRPr>
          </a:p>
          <a:p>
            <a:r>
              <a:rPr lang="ja-JP" altLang="en-US" sz="2400" b="1" dirty="0">
                <a:solidFill>
                  <a:schemeClr val="accent6">
                    <a:lumMod val="50000"/>
                  </a:schemeClr>
                </a:solidFill>
                <a:latin typeface="メイリオ" panose="020B0604030504040204" pitchFamily="50" charset="-128"/>
                <a:ea typeface="メイリオ" panose="020B0604030504040204" pitchFamily="50" charset="-128"/>
              </a:rPr>
              <a:t>    地域間医療シェアリングのシミュレーション結果</a:t>
            </a:r>
          </a:p>
          <a:p>
            <a:endParaRPr lang="ja-JP" altLang="en-US" sz="2400" b="1" dirty="0">
              <a:solidFill>
                <a:schemeClr val="accent6">
                  <a:lumMod val="50000"/>
                </a:schemeClr>
              </a:solidFill>
              <a:latin typeface="メイリオ" panose="020B0604030504040204" pitchFamily="50" charset="-128"/>
              <a:ea typeface="メイリオ" panose="020B0604030504040204" pitchFamily="50" charset="-128"/>
            </a:endParaRPr>
          </a:p>
        </p:txBody>
      </p:sp>
      <p:sp>
        <p:nvSpPr>
          <p:cNvPr id="3" name="正方形/長方形 2">
            <a:extLst>
              <a:ext uri="{FF2B5EF4-FFF2-40B4-BE49-F238E27FC236}">
                <a16:creationId xmlns:a16="http://schemas.microsoft.com/office/drawing/2014/main" id="{6F681318-46CE-F247-AFBE-2612EADE6958}"/>
              </a:ext>
            </a:extLst>
          </p:cNvPr>
          <p:cNvSpPr/>
          <p:nvPr/>
        </p:nvSpPr>
        <p:spPr>
          <a:xfrm>
            <a:off x="993344" y="6364362"/>
            <a:ext cx="10903580" cy="338554"/>
          </a:xfrm>
          <a:prstGeom prst="rect">
            <a:avLst/>
          </a:prstGeom>
        </p:spPr>
        <p:txBody>
          <a:bodyPr wrap="square">
            <a:spAutoFit/>
          </a:bodyPr>
          <a:lstStyle/>
          <a:p>
            <a:r>
              <a:rPr lang="ja-JP" altLang="en-US" sz="1600" dirty="0">
                <a:solidFill>
                  <a:srgbClr val="53D52A"/>
                </a:solidFill>
                <a:latin typeface="Meiryo" panose="020B0604030504040204" pitchFamily="34" charset="-128"/>
                <a:ea typeface="Meiryo" panose="020B0604030504040204" pitchFamily="34" charset="-128"/>
              </a:rPr>
              <a:t>緑区間：シェアリング前の予測重症者患者数の</a:t>
            </a:r>
            <a:r>
              <a:rPr lang="en-US" altLang="ja-JP" sz="1600" dirty="0">
                <a:solidFill>
                  <a:srgbClr val="53D52A"/>
                </a:solidFill>
                <a:latin typeface="Meiryo" panose="020B0604030504040204" pitchFamily="34" charset="-128"/>
                <a:ea typeface="Meiryo" panose="020B0604030504040204" pitchFamily="34" charset="-128"/>
              </a:rPr>
              <a:t>95%</a:t>
            </a:r>
            <a:r>
              <a:rPr lang="ja-JP" altLang="en-US" sz="1600" dirty="0">
                <a:solidFill>
                  <a:srgbClr val="53D52A"/>
                </a:solidFill>
                <a:latin typeface="Meiryo" panose="020B0604030504040204" pitchFamily="34" charset="-128"/>
                <a:ea typeface="Meiryo" panose="020B0604030504040204" pitchFamily="34" charset="-128"/>
              </a:rPr>
              <a:t>区間     </a:t>
            </a:r>
            <a:r>
              <a:rPr lang="ja-JP" altLang="en-US" sz="1600" dirty="0">
                <a:solidFill>
                  <a:srgbClr val="EC5C07"/>
                </a:solidFill>
                <a:latin typeface="Meiryo" panose="020B0604030504040204" pitchFamily="34" charset="-128"/>
                <a:ea typeface="Meiryo" panose="020B0604030504040204" pitchFamily="34" charset="-128"/>
              </a:rPr>
              <a:t>橙区間：シェアリング後の予測重症者患者数の</a:t>
            </a:r>
            <a:r>
              <a:rPr lang="en-US" altLang="ja-JP" sz="1600" dirty="0">
                <a:solidFill>
                  <a:srgbClr val="EC5C07"/>
                </a:solidFill>
                <a:latin typeface="Meiryo" panose="020B0604030504040204" pitchFamily="34" charset="-128"/>
                <a:ea typeface="Meiryo" panose="020B0604030504040204" pitchFamily="34" charset="-128"/>
              </a:rPr>
              <a:t>95%</a:t>
            </a:r>
            <a:r>
              <a:rPr lang="ja-JP" altLang="en-US" sz="1600" dirty="0">
                <a:solidFill>
                  <a:srgbClr val="EC5C07"/>
                </a:solidFill>
                <a:latin typeface="Meiryo" panose="020B0604030504040204" pitchFamily="34" charset="-128"/>
                <a:ea typeface="Meiryo" panose="020B0604030504040204" pitchFamily="34" charset="-128"/>
              </a:rPr>
              <a:t>区間</a:t>
            </a:r>
          </a:p>
        </p:txBody>
      </p:sp>
      <p:sp>
        <p:nvSpPr>
          <p:cNvPr id="6" name="テキスト ボックス 5">
            <a:extLst>
              <a:ext uri="{FF2B5EF4-FFF2-40B4-BE49-F238E27FC236}">
                <a16:creationId xmlns:a16="http://schemas.microsoft.com/office/drawing/2014/main" id="{CEE93C5F-4329-CE4E-ADA5-97720AE815BD}"/>
              </a:ext>
            </a:extLst>
          </p:cNvPr>
          <p:cNvSpPr txBox="1"/>
          <p:nvPr/>
        </p:nvSpPr>
        <p:spPr>
          <a:xfrm>
            <a:off x="4602145" y="6614044"/>
            <a:ext cx="7697037" cy="246221"/>
          </a:xfrm>
          <a:prstGeom prst="rect">
            <a:avLst/>
          </a:prstGeom>
          <a:noFill/>
        </p:spPr>
        <p:txBody>
          <a:bodyPr wrap="square" rtlCol="0">
            <a:spAutoFit/>
          </a:bodyPr>
          <a:lstStyle/>
          <a:p>
            <a:pPr algn="ctr"/>
            <a:r>
              <a:rPr lang="en-US" altLang="ja-JP" sz="1000" dirty="0"/>
              <a:t>https://</a:t>
            </a:r>
            <a:r>
              <a:rPr lang="en-US" altLang="ja-JP" sz="1000" dirty="0" err="1"/>
              <a:t>github.com</a:t>
            </a:r>
            <a:r>
              <a:rPr lang="en-US" altLang="ja-JP" sz="1000" dirty="0"/>
              <a:t>/</a:t>
            </a:r>
            <a:r>
              <a:rPr lang="en-US" altLang="ja-JP" sz="1000" dirty="0" err="1"/>
              <a:t>clinfo</a:t>
            </a:r>
            <a:r>
              <a:rPr lang="en-US" altLang="ja-JP" sz="1000" dirty="0"/>
              <a:t>/2021_Patients_Transport/blob/main/</a:t>
            </a:r>
            <a:r>
              <a:rPr lang="en-US" altLang="ja-JP" sz="1000" dirty="0" err="1"/>
              <a:t>resultC_tranport_strategy</a:t>
            </a:r>
            <a:r>
              <a:rPr lang="en-US" altLang="ja-JP" sz="1000" dirty="0"/>
              <a:t>/main/each_severe_mean_100.png</a:t>
            </a:r>
            <a:endParaRPr kumimoji="1" lang="ja-JP" altLang="en-US" sz="1000" dirty="0"/>
          </a:p>
        </p:txBody>
      </p:sp>
      <p:sp>
        <p:nvSpPr>
          <p:cNvPr id="7" name="正方形/長方形 6">
            <a:extLst>
              <a:ext uri="{FF2B5EF4-FFF2-40B4-BE49-F238E27FC236}">
                <a16:creationId xmlns:a16="http://schemas.microsoft.com/office/drawing/2014/main" id="{09007E60-5D8E-4B56-8B60-61ADA76665ED}"/>
              </a:ext>
            </a:extLst>
          </p:cNvPr>
          <p:cNvSpPr/>
          <p:nvPr/>
        </p:nvSpPr>
        <p:spPr>
          <a:xfrm rot="16200000">
            <a:off x="-190581" y="3125581"/>
            <a:ext cx="1107996" cy="369332"/>
          </a:xfrm>
          <a:prstGeom prst="rect">
            <a:avLst/>
          </a:prstGeom>
        </p:spPr>
        <p:txBody>
          <a:bodyPr wrap="none">
            <a:spAutoFit/>
          </a:bodyPr>
          <a:lstStyle/>
          <a:p>
            <a:r>
              <a:rPr lang="ja-JP" altLang="en-US">
                <a:solidFill>
                  <a:srgbClr val="000000"/>
                </a:solidFill>
                <a:latin typeface="Meiryo" panose="020B0604030504040204" pitchFamily="34" charset="-128"/>
                <a:ea typeface="Meiryo" panose="020B0604030504040204" pitchFamily="34" charset="-128"/>
              </a:rPr>
              <a:t>重症者数</a:t>
            </a:r>
            <a:endParaRPr lang="ja-JP" altLang="en-US">
              <a:solidFill>
                <a:srgbClr val="000000"/>
              </a:solidFill>
              <a:effectLst/>
              <a:latin typeface="Meiryo" panose="020B0604030504040204" pitchFamily="34" charset="-128"/>
              <a:ea typeface="Meiryo" panose="020B0604030504040204" pitchFamily="34" charset="-128"/>
            </a:endParaRPr>
          </a:p>
        </p:txBody>
      </p:sp>
      <p:pic>
        <p:nvPicPr>
          <p:cNvPr id="5" name="図 4" descr="テーブル&#10;&#10;中程度の精度で自動的に生成された説明">
            <a:extLst>
              <a:ext uri="{FF2B5EF4-FFF2-40B4-BE49-F238E27FC236}">
                <a16:creationId xmlns:a16="http://schemas.microsoft.com/office/drawing/2014/main" id="{89F3A98D-4B83-D345-AA85-73F2B52727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7984" y="783596"/>
            <a:ext cx="10076033" cy="5290807"/>
          </a:xfrm>
          <a:prstGeom prst="rect">
            <a:avLst/>
          </a:prstGeom>
        </p:spPr>
      </p:pic>
    </p:spTree>
    <p:extLst>
      <p:ext uri="{BB962C8B-B14F-4D97-AF65-F5344CB8AC3E}">
        <p14:creationId xmlns:p14="http://schemas.microsoft.com/office/powerpoint/2010/main" val="742402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3">
            <a:extLst>
              <a:ext uri="{FF2B5EF4-FFF2-40B4-BE49-F238E27FC236}">
                <a16:creationId xmlns:a16="http://schemas.microsoft.com/office/drawing/2014/main" id="{5E276334-DA94-4387-9253-0D4E8CD2407E}"/>
              </a:ext>
            </a:extLst>
          </p:cNvPr>
          <p:cNvSpPr txBox="1">
            <a:spLocks/>
          </p:cNvSpPr>
          <p:nvPr/>
        </p:nvSpPr>
        <p:spPr>
          <a:xfrm>
            <a:off x="-29583" y="53995"/>
            <a:ext cx="12304910" cy="947514"/>
          </a:xfrm>
          <a:prstGeom prst="rect">
            <a:avLst/>
          </a:prstGeom>
        </p:spPr>
        <p:txBody>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2400" b="1" dirty="0">
                <a:solidFill>
                  <a:schemeClr val="accent6">
                    <a:lumMod val="50000"/>
                  </a:schemeClr>
                </a:solidFill>
                <a:latin typeface="メイリオ" panose="020B0604030504040204" pitchFamily="50" charset="-128"/>
                <a:ea typeface="メイリオ" panose="020B0604030504040204" pitchFamily="50" charset="-128"/>
              </a:rPr>
              <a:t>4. 10</a:t>
            </a:r>
            <a:r>
              <a:rPr lang="ja-JP" altLang="en-US" sz="2400" b="1" dirty="0">
                <a:solidFill>
                  <a:schemeClr val="accent6">
                    <a:lumMod val="50000"/>
                  </a:schemeClr>
                </a:solidFill>
                <a:latin typeface="メイリオ" panose="020B0604030504040204" pitchFamily="50" charset="-128"/>
                <a:ea typeface="メイリオ" panose="020B0604030504040204" pitchFamily="50" charset="-128"/>
              </a:rPr>
              <a:t>日以内に予測重症者数（予測平均値）が重症病床利用率</a:t>
            </a:r>
            <a:r>
              <a:rPr lang="en-US" altLang="ja-JP" sz="2400" b="1" dirty="0">
                <a:solidFill>
                  <a:schemeClr val="accent6">
                    <a:lumMod val="50000"/>
                  </a:schemeClr>
                </a:solidFill>
                <a:latin typeface="メイリオ" panose="020B0604030504040204" pitchFamily="50" charset="-128"/>
                <a:ea typeface="メイリオ" panose="020B0604030504040204" pitchFamily="50" charset="-128"/>
              </a:rPr>
              <a:t>100</a:t>
            </a:r>
            <a:r>
              <a:rPr lang="ja-JP" altLang="en-US" sz="2400" b="1" dirty="0">
                <a:solidFill>
                  <a:schemeClr val="accent6">
                    <a:lumMod val="50000"/>
                  </a:schemeClr>
                </a:solidFill>
                <a:latin typeface="メイリオ" panose="020B0604030504040204" pitchFamily="50" charset="-128"/>
                <a:ea typeface="メイリオ" panose="020B0604030504040204" pitchFamily="50" charset="-128"/>
              </a:rPr>
              <a:t>％を超える都道府県と</a:t>
            </a:r>
            <a:endParaRPr lang="en-US" altLang="ja-JP" sz="2400" b="1" dirty="0">
              <a:solidFill>
                <a:schemeClr val="accent6">
                  <a:lumMod val="50000"/>
                </a:schemeClr>
              </a:solidFill>
              <a:latin typeface="メイリオ" panose="020B0604030504040204" pitchFamily="50" charset="-128"/>
              <a:ea typeface="メイリオ" panose="020B0604030504040204" pitchFamily="50" charset="-128"/>
            </a:endParaRPr>
          </a:p>
          <a:p>
            <a:r>
              <a:rPr lang="ja-JP" altLang="en-US" sz="2400" b="1" dirty="0">
                <a:solidFill>
                  <a:schemeClr val="accent6">
                    <a:lumMod val="50000"/>
                  </a:schemeClr>
                </a:solidFill>
                <a:latin typeface="メイリオ" panose="020B0604030504040204" pitchFamily="50" charset="-128"/>
                <a:ea typeface="メイリオ" panose="020B0604030504040204" pitchFamily="50" charset="-128"/>
              </a:rPr>
              <a:t>    移動コストを最小にする地域間医療</a:t>
            </a:r>
            <a:r>
              <a:rPr lang="ja-JP" altLang="en-US" sz="2400" b="1">
                <a:solidFill>
                  <a:schemeClr val="accent6">
                    <a:lumMod val="50000"/>
                  </a:schemeClr>
                </a:solidFill>
                <a:latin typeface="メイリオ" panose="020B0604030504040204" pitchFamily="50" charset="-128"/>
                <a:ea typeface="メイリオ" panose="020B0604030504040204" pitchFamily="50" charset="-128"/>
              </a:rPr>
              <a:t>シェアリング戦略</a:t>
            </a:r>
            <a:endParaRPr lang="en-US" altLang="ja-JP" sz="2400" b="1" dirty="0">
              <a:solidFill>
                <a:schemeClr val="accent6">
                  <a:lumMod val="50000"/>
                </a:schemeClr>
              </a:solidFill>
              <a:latin typeface="メイリオ" panose="020B0604030504040204" pitchFamily="50" charset="-128"/>
              <a:ea typeface="メイリオ" panose="020B0604030504040204" pitchFamily="50" charset="-128"/>
            </a:endParaRPr>
          </a:p>
        </p:txBody>
      </p:sp>
      <p:sp>
        <p:nvSpPr>
          <p:cNvPr id="5" name="正方形/長方形 4">
            <a:extLst>
              <a:ext uri="{FF2B5EF4-FFF2-40B4-BE49-F238E27FC236}">
                <a16:creationId xmlns:a16="http://schemas.microsoft.com/office/drawing/2014/main" id="{0EE639C4-3A53-6841-9AEC-7C6711C4327F}"/>
              </a:ext>
            </a:extLst>
          </p:cNvPr>
          <p:cNvSpPr/>
          <p:nvPr/>
        </p:nvSpPr>
        <p:spPr>
          <a:xfrm rot="16200000">
            <a:off x="-2425563" y="3366812"/>
            <a:ext cx="5729316" cy="369332"/>
          </a:xfrm>
          <a:prstGeom prst="rect">
            <a:avLst/>
          </a:prstGeom>
        </p:spPr>
        <p:txBody>
          <a:bodyPr wrap="square">
            <a:spAutoFit/>
          </a:bodyPr>
          <a:lstStyle/>
          <a:p>
            <a:r>
              <a:rPr lang="ja-JP" altLang="en-US">
                <a:solidFill>
                  <a:srgbClr val="000000"/>
                </a:solidFill>
                <a:latin typeface="Meiryo" panose="020B0604030504040204" pitchFamily="34" charset="-128"/>
                <a:ea typeface="Meiryo" panose="020B0604030504040204" pitchFamily="34" charset="-128"/>
              </a:rPr>
              <a:t>地域間で医療シェアが必要な重症者数の合計（人）</a:t>
            </a:r>
            <a:endParaRPr lang="ja-JP" altLang="en-US" dirty="0">
              <a:solidFill>
                <a:srgbClr val="000000"/>
              </a:solidFill>
              <a:effectLst/>
              <a:latin typeface="Meiryo" panose="020B0604030504040204" pitchFamily="34" charset="-128"/>
              <a:ea typeface="Meiryo" panose="020B0604030504040204" pitchFamily="34" charset="-128"/>
            </a:endParaRPr>
          </a:p>
        </p:txBody>
      </p:sp>
      <p:sp>
        <p:nvSpPr>
          <p:cNvPr id="7" name="テキスト ボックス 6">
            <a:extLst>
              <a:ext uri="{FF2B5EF4-FFF2-40B4-BE49-F238E27FC236}">
                <a16:creationId xmlns:a16="http://schemas.microsoft.com/office/drawing/2014/main" id="{A331CEE6-2B82-1C48-9E74-6C44124D2E50}"/>
              </a:ext>
            </a:extLst>
          </p:cNvPr>
          <p:cNvSpPr txBox="1"/>
          <p:nvPr/>
        </p:nvSpPr>
        <p:spPr>
          <a:xfrm>
            <a:off x="4049487" y="6614044"/>
            <a:ext cx="8249696" cy="246221"/>
          </a:xfrm>
          <a:prstGeom prst="rect">
            <a:avLst/>
          </a:prstGeom>
          <a:noFill/>
        </p:spPr>
        <p:txBody>
          <a:bodyPr wrap="square" rtlCol="0">
            <a:spAutoFit/>
          </a:bodyPr>
          <a:lstStyle/>
          <a:p>
            <a:pPr algn="ctr"/>
            <a:r>
              <a:rPr lang="en-US" altLang="ja-JP" sz="1000" dirty="0"/>
              <a:t>https://github.com/clinfo/2021_Patients_Transport/blob/main/resultC_tranport_strategy/[</a:t>
            </a:r>
            <a:r>
              <a:rPr lang="ja-JP" altLang="en-US" sz="1000"/>
              <a:t>都道府県名</a:t>
            </a:r>
            <a:r>
              <a:rPr lang="en-US" altLang="ja-JP" sz="1000" dirty="0"/>
              <a:t>]/transport_mean_100.png</a:t>
            </a:r>
            <a:endParaRPr kumimoji="1" lang="ja-JP" altLang="en-US" sz="1000"/>
          </a:p>
        </p:txBody>
      </p:sp>
      <p:pic>
        <p:nvPicPr>
          <p:cNvPr id="6" name="図 5" descr="グラフィカル ユーザー インターフェイス, グラフ, アプリケーション, テーブル, Excel&#10;&#10;自動的に生成された説明">
            <a:extLst>
              <a:ext uri="{FF2B5EF4-FFF2-40B4-BE49-F238E27FC236}">
                <a16:creationId xmlns:a16="http://schemas.microsoft.com/office/drawing/2014/main" id="{36CF1ACF-7555-A748-92B9-0D50C03979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7500" y="717550"/>
            <a:ext cx="9017000" cy="5422900"/>
          </a:xfrm>
          <a:prstGeom prst="rect">
            <a:avLst/>
          </a:prstGeom>
        </p:spPr>
      </p:pic>
    </p:spTree>
    <p:extLst>
      <p:ext uri="{BB962C8B-B14F-4D97-AF65-F5344CB8AC3E}">
        <p14:creationId xmlns:p14="http://schemas.microsoft.com/office/powerpoint/2010/main" val="1229351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BD9A5135-8F3B-8944-A0AB-A1287DA57D5D}"/>
              </a:ext>
            </a:extLst>
          </p:cNvPr>
          <p:cNvSpPr/>
          <p:nvPr/>
        </p:nvSpPr>
        <p:spPr>
          <a:xfrm rot="16200000">
            <a:off x="-190581" y="3125581"/>
            <a:ext cx="1107996" cy="369332"/>
          </a:xfrm>
          <a:prstGeom prst="rect">
            <a:avLst/>
          </a:prstGeom>
        </p:spPr>
        <p:txBody>
          <a:bodyPr wrap="none">
            <a:spAutoFit/>
          </a:bodyPr>
          <a:lstStyle/>
          <a:p>
            <a:r>
              <a:rPr lang="ja-JP" altLang="en-US">
                <a:solidFill>
                  <a:srgbClr val="000000"/>
                </a:solidFill>
                <a:latin typeface="Meiryo" panose="020B0604030504040204" pitchFamily="34" charset="-128"/>
                <a:ea typeface="Meiryo" panose="020B0604030504040204" pitchFamily="34" charset="-128"/>
              </a:rPr>
              <a:t>重症者数</a:t>
            </a:r>
            <a:endParaRPr lang="ja-JP" altLang="en-US">
              <a:solidFill>
                <a:srgbClr val="000000"/>
              </a:solidFill>
              <a:effectLst/>
              <a:latin typeface="Meiryo" panose="020B0604030504040204" pitchFamily="34" charset="-128"/>
              <a:ea typeface="Meiryo" panose="020B0604030504040204" pitchFamily="34" charset="-128"/>
            </a:endParaRPr>
          </a:p>
        </p:txBody>
      </p:sp>
      <p:sp>
        <p:nvSpPr>
          <p:cNvPr id="7" name="テキスト ボックス 6">
            <a:extLst>
              <a:ext uri="{FF2B5EF4-FFF2-40B4-BE49-F238E27FC236}">
                <a16:creationId xmlns:a16="http://schemas.microsoft.com/office/drawing/2014/main" id="{F7A08381-59B0-8749-95B0-E6DFAE14CA7A}"/>
              </a:ext>
            </a:extLst>
          </p:cNvPr>
          <p:cNvSpPr txBox="1"/>
          <p:nvPr/>
        </p:nvSpPr>
        <p:spPr>
          <a:xfrm>
            <a:off x="4602145" y="6614044"/>
            <a:ext cx="7697037" cy="246221"/>
          </a:xfrm>
          <a:prstGeom prst="rect">
            <a:avLst/>
          </a:prstGeom>
          <a:noFill/>
        </p:spPr>
        <p:txBody>
          <a:bodyPr wrap="square" rtlCol="0">
            <a:spAutoFit/>
          </a:bodyPr>
          <a:lstStyle/>
          <a:p>
            <a:pPr algn="ctr"/>
            <a:r>
              <a:rPr lang="en-US" altLang="ja-JP" sz="1000" dirty="0"/>
              <a:t>https://</a:t>
            </a:r>
            <a:r>
              <a:rPr lang="en-US" altLang="ja-JP" sz="1000" dirty="0" err="1"/>
              <a:t>github.com</a:t>
            </a:r>
            <a:r>
              <a:rPr lang="en-US" altLang="ja-JP" sz="1000" dirty="0"/>
              <a:t>/</a:t>
            </a:r>
            <a:r>
              <a:rPr lang="en-US" altLang="ja-JP" sz="1000" dirty="0" err="1"/>
              <a:t>clinfo</a:t>
            </a:r>
            <a:r>
              <a:rPr lang="en-US" altLang="ja-JP" sz="1000" dirty="0"/>
              <a:t>/2021_Patients_Transport/blob/main/</a:t>
            </a:r>
            <a:r>
              <a:rPr lang="en-US" altLang="ja-JP" sz="1000" dirty="0" err="1"/>
              <a:t>resultC_tranport_strategy</a:t>
            </a:r>
            <a:r>
              <a:rPr lang="en-US" altLang="ja-JP" sz="1000" dirty="0"/>
              <a:t>/main/each_severe_mean_080.png</a:t>
            </a:r>
            <a:endParaRPr kumimoji="1" lang="ja-JP" altLang="en-US" sz="1000"/>
          </a:p>
        </p:txBody>
      </p:sp>
      <p:sp>
        <p:nvSpPr>
          <p:cNvPr id="9" name="タイトル 3">
            <a:extLst>
              <a:ext uri="{FF2B5EF4-FFF2-40B4-BE49-F238E27FC236}">
                <a16:creationId xmlns:a16="http://schemas.microsoft.com/office/drawing/2014/main" id="{F1EF10F2-BF9C-4ED8-96DF-22D7603E81BB}"/>
              </a:ext>
            </a:extLst>
          </p:cNvPr>
          <p:cNvSpPr txBox="1">
            <a:spLocks/>
          </p:cNvSpPr>
          <p:nvPr/>
        </p:nvSpPr>
        <p:spPr>
          <a:xfrm>
            <a:off x="223935" y="15404"/>
            <a:ext cx="11873774" cy="528579"/>
          </a:xfrm>
          <a:prstGeom prst="rect">
            <a:avLst/>
          </a:prstGeom>
        </p:spPr>
        <p:txBody>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2400" b="1" dirty="0">
                <a:solidFill>
                  <a:schemeClr val="accent6">
                    <a:lumMod val="50000"/>
                  </a:schemeClr>
                </a:solidFill>
                <a:latin typeface="メイリオ" panose="020B0604030504040204" pitchFamily="50" charset="-128"/>
                <a:ea typeface="メイリオ" panose="020B0604030504040204" pitchFamily="50" charset="-128"/>
              </a:rPr>
              <a:t>5. </a:t>
            </a:r>
            <a:r>
              <a:rPr lang="ja-JP" altLang="en-US" sz="2400" b="1" dirty="0">
                <a:solidFill>
                  <a:schemeClr val="accent6">
                    <a:lumMod val="50000"/>
                  </a:schemeClr>
                </a:solidFill>
                <a:latin typeface="メイリオ" panose="020B0604030504040204" pitchFamily="50" charset="-128"/>
                <a:ea typeface="メイリオ" panose="020B0604030504040204" pitchFamily="50" charset="-128"/>
              </a:rPr>
              <a:t>予測重症者数（予測平均値）が重症病床利用率</a:t>
            </a:r>
            <a:r>
              <a:rPr lang="en-US" altLang="ja-JP" sz="2400" b="1" dirty="0">
                <a:solidFill>
                  <a:schemeClr val="accent6">
                    <a:lumMod val="50000"/>
                  </a:schemeClr>
                </a:solidFill>
                <a:latin typeface="メイリオ" panose="020B0604030504040204" pitchFamily="50" charset="-128"/>
                <a:ea typeface="メイリオ" panose="020B0604030504040204" pitchFamily="50" charset="-128"/>
              </a:rPr>
              <a:t>80</a:t>
            </a:r>
            <a:r>
              <a:rPr lang="ja-JP" altLang="en-US" sz="2400" b="1" dirty="0">
                <a:solidFill>
                  <a:schemeClr val="accent6">
                    <a:lumMod val="50000"/>
                  </a:schemeClr>
                </a:solidFill>
                <a:latin typeface="メイリオ" panose="020B0604030504040204" pitchFamily="50" charset="-128"/>
                <a:ea typeface="メイリオ" panose="020B0604030504040204" pitchFamily="50" charset="-128"/>
              </a:rPr>
              <a:t>％を超えた際の</a:t>
            </a:r>
            <a:endParaRPr lang="en-US" altLang="ja-JP" sz="2400" b="1" dirty="0">
              <a:solidFill>
                <a:schemeClr val="accent6">
                  <a:lumMod val="50000"/>
                </a:schemeClr>
              </a:solidFill>
              <a:latin typeface="メイリオ" panose="020B0604030504040204" pitchFamily="50" charset="-128"/>
              <a:ea typeface="メイリオ" panose="020B0604030504040204" pitchFamily="50" charset="-128"/>
            </a:endParaRPr>
          </a:p>
          <a:p>
            <a:r>
              <a:rPr lang="ja-JP" altLang="en-US" sz="2400" b="1" dirty="0">
                <a:solidFill>
                  <a:schemeClr val="accent6">
                    <a:lumMod val="50000"/>
                  </a:schemeClr>
                </a:solidFill>
                <a:latin typeface="メイリオ" panose="020B0604030504040204" pitchFamily="50" charset="-128"/>
                <a:ea typeface="メイリオ" panose="020B0604030504040204" pitchFamily="50" charset="-128"/>
              </a:rPr>
              <a:t>    地域間医療シェアリングのシミュレーション結果</a:t>
            </a:r>
          </a:p>
          <a:p>
            <a:endParaRPr lang="ja-JP" altLang="en-US" sz="2400" b="1" dirty="0">
              <a:solidFill>
                <a:schemeClr val="accent6">
                  <a:lumMod val="50000"/>
                </a:schemeClr>
              </a:solidFill>
              <a:latin typeface="メイリオ" panose="020B0604030504040204" pitchFamily="50" charset="-128"/>
              <a:ea typeface="メイリオ" panose="020B0604030504040204" pitchFamily="50" charset="-128"/>
            </a:endParaRPr>
          </a:p>
        </p:txBody>
      </p:sp>
      <p:sp>
        <p:nvSpPr>
          <p:cNvPr id="11" name="正方形/長方形 10">
            <a:extLst>
              <a:ext uri="{FF2B5EF4-FFF2-40B4-BE49-F238E27FC236}">
                <a16:creationId xmlns:a16="http://schemas.microsoft.com/office/drawing/2014/main" id="{E5247CC5-E337-4596-8AE6-124106A9BA56}"/>
              </a:ext>
            </a:extLst>
          </p:cNvPr>
          <p:cNvSpPr/>
          <p:nvPr/>
        </p:nvSpPr>
        <p:spPr>
          <a:xfrm>
            <a:off x="993344" y="6364362"/>
            <a:ext cx="10903580" cy="307777"/>
          </a:xfrm>
          <a:prstGeom prst="rect">
            <a:avLst/>
          </a:prstGeom>
        </p:spPr>
        <p:txBody>
          <a:bodyPr wrap="square">
            <a:spAutoFit/>
          </a:bodyPr>
          <a:lstStyle/>
          <a:p>
            <a:r>
              <a:rPr lang="ja-JP" altLang="en-US" sz="1400" dirty="0">
                <a:solidFill>
                  <a:srgbClr val="53D52A"/>
                </a:solidFill>
                <a:latin typeface="Meiryo" panose="020B0604030504040204" pitchFamily="34" charset="-128"/>
                <a:ea typeface="Meiryo" panose="020B0604030504040204" pitchFamily="34" charset="-128"/>
              </a:rPr>
              <a:t>緑区間：シェアリング前の予測重症者患者数の</a:t>
            </a:r>
            <a:r>
              <a:rPr lang="en-US" altLang="ja-JP" sz="1400" dirty="0">
                <a:solidFill>
                  <a:srgbClr val="53D52A"/>
                </a:solidFill>
                <a:latin typeface="Meiryo" panose="020B0604030504040204" pitchFamily="34" charset="-128"/>
                <a:ea typeface="Meiryo" panose="020B0604030504040204" pitchFamily="34" charset="-128"/>
              </a:rPr>
              <a:t>95%</a:t>
            </a:r>
            <a:r>
              <a:rPr lang="ja-JP" altLang="en-US" sz="1400" dirty="0">
                <a:solidFill>
                  <a:srgbClr val="53D52A"/>
                </a:solidFill>
                <a:latin typeface="Meiryo" panose="020B0604030504040204" pitchFamily="34" charset="-128"/>
                <a:ea typeface="Meiryo" panose="020B0604030504040204" pitchFamily="34" charset="-128"/>
              </a:rPr>
              <a:t>区間     </a:t>
            </a:r>
            <a:r>
              <a:rPr lang="ja-JP" altLang="en-US" sz="1400" dirty="0">
                <a:solidFill>
                  <a:srgbClr val="EC5C07"/>
                </a:solidFill>
                <a:latin typeface="Meiryo" panose="020B0604030504040204" pitchFamily="34" charset="-128"/>
                <a:ea typeface="Meiryo" panose="020B0604030504040204" pitchFamily="34" charset="-128"/>
              </a:rPr>
              <a:t>橙区間：シェアリング後の予測重症者患者数の</a:t>
            </a:r>
            <a:r>
              <a:rPr lang="en-US" altLang="ja-JP" sz="1400" dirty="0">
                <a:solidFill>
                  <a:srgbClr val="EC5C07"/>
                </a:solidFill>
                <a:latin typeface="Meiryo" panose="020B0604030504040204" pitchFamily="34" charset="-128"/>
                <a:ea typeface="Meiryo" panose="020B0604030504040204" pitchFamily="34" charset="-128"/>
              </a:rPr>
              <a:t>95%</a:t>
            </a:r>
            <a:r>
              <a:rPr lang="ja-JP" altLang="en-US" sz="1400" dirty="0">
                <a:solidFill>
                  <a:srgbClr val="EC5C07"/>
                </a:solidFill>
                <a:latin typeface="Meiryo" panose="020B0604030504040204" pitchFamily="34" charset="-128"/>
                <a:ea typeface="Meiryo" panose="020B0604030504040204" pitchFamily="34" charset="-128"/>
              </a:rPr>
              <a:t>区間</a:t>
            </a:r>
          </a:p>
        </p:txBody>
      </p:sp>
      <p:pic>
        <p:nvPicPr>
          <p:cNvPr id="3" name="図 2" descr="テーブル&#10;&#10;自動的に生成された説明">
            <a:extLst>
              <a:ext uri="{FF2B5EF4-FFF2-40B4-BE49-F238E27FC236}">
                <a16:creationId xmlns:a16="http://schemas.microsoft.com/office/drawing/2014/main" id="{ECEB8422-EAB0-4345-893C-1B088AAE16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7984" y="783596"/>
            <a:ext cx="10076033" cy="5290807"/>
          </a:xfrm>
          <a:prstGeom prst="rect">
            <a:avLst/>
          </a:prstGeom>
        </p:spPr>
      </p:pic>
    </p:spTree>
    <p:extLst>
      <p:ext uri="{BB962C8B-B14F-4D97-AF65-F5344CB8AC3E}">
        <p14:creationId xmlns:p14="http://schemas.microsoft.com/office/powerpoint/2010/main" val="281140257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3690</TotalTime>
  <Words>1943</Words>
  <Application>Microsoft Macintosh PowerPoint</Application>
  <PresentationFormat>ワイド画面</PresentationFormat>
  <Paragraphs>116</Paragraphs>
  <Slides>16</Slides>
  <Notes>8</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16</vt:i4>
      </vt:variant>
    </vt:vector>
  </HeadingPairs>
  <TitlesOfParts>
    <vt:vector size="26" baseType="lpstr">
      <vt:lpstr>Hiragino Kaku Gothic ProN</vt:lpstr>
      <vt:lpstr>Meiryo UI</vt:lpstr>
      <vt:lpstr>Meiryo</vt:lpstr>
      <vt:lpstr>Meiryo</vt:lpstr>
      <vt:lpstr>游ゴシック</vt:lpstr>
      <vt:lpstr>游ゴシック Light</vt:lpstr>
      <vt:lpstr>Arial</vt:lpstr>
      <vt:lpstr>Cambria Math</vt:lpstr>
      <vt:lpstr>Wingdings</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参考</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奥野研究室 （s）</dc:creator>
  <cp:lastModifiedBy>田中 博基</cp:lastModifiedBy>
  <cp:revision>435</cp:revision>
  <cp:lastPrinted>2021-01-02T11:12:09Z</cp:lastPrinted>
  <dcterms:created xsi:type="dcterms:W3CDTF">2020-12-14T15:29:15Z</dcterms:created>
  <dcterms:modified xsi:type="dcterms:W3CDTF">2021-02-06T23:08:52Z</dcterms:modified>
</cp:coreProperties>
</file>