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4898"/>
  </p:normalViewPr>
  <p:slideViewPr>
    <p:cSldViewPr snapToGrid="0" snapToObjects="1">
      <p:cViewPr varScale="1">
        <p:scale>
          <a:sx n="80" d="100"/>
          <a:sy n="80" d="100"/>
        </p:scale>
        <p:origin x="11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3AE3B-2A11-214E-B8F0-7F0BFCE05C7C}"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615E2-2C67-7640-BFC3-58D23D3991B6}" type="slidenum">
              <a:rPr lang="en-US" smtClean="0"/>
              <a:t>‹#›</a:t>
            </a:fld>
            <a:endParaRPr lang="en-US"/>
          </a:p>
        </p:txBody>
      </p:sp>
    </p:spTree>
    <p:extLst>
      <p:ext uri="{BB962C8B-B14F-4D97-AF65-F5344CB8AC3E}">
        <p14:creationId xmlns:p14="http://schemas.microsoft.com/office/powerpoint/2010/main" val="121760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know there are a lot of questions and concerns related to the OMS, so I’m going to try to move through these slides quickly so we can move on to discussion.</a:t>
            </a:r>
          </a:p>
        </p:txBody>
      </p:sp>
      <p:sp>
        <p:nvSpPr>
          <p:cNvPr id="4" name="Slide Number Placeholder 3"/>
          <p:cNvSpPr>
            <a:spLocks noGrp="1"/>
          </p:cNvSpPr>
          <p:nvPr>
            <p:ph type="sldNum" sz="quarter" idx="5"/>
          </p:nvPr>
        </p:nvSpPr>
        <p:spPr/>
        <p:txBody>
          <a:bodyPr/>
          <a:lstStyle/>
          <a:p>
            <a:fld id="{EB6615E2-2C67-7640-BFC3-58D23D3991B6}" type="slidenum">
              <a:rPr lang="en-US" smtClean="0"/>
              <a:t>2</a:t>
            </a:fld>
            <a:endParaRPr lang="en-US"/>
          </a:p>
        </p:txBody>
      </p:sp>
    </p:spTree>
    <p:extLst>
      <p:ext uri="{BB962C8B-B14F-4D97-AF65-F5344CB8AC3E}">
        <p14:creationId xmlns:p14="http://schemas.microsoft.com/office/powerpoint/2010/main" val="1579876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authenticated user will have a dashboard that will…</a:t>
            </a:r>
          </a:p>
          <a:p>
            <a:endParaRPr lang="en-US"/>
          </a:p>
          <a:p>
            <a:endParaRPr lang="en-US"/>
          </a:p>
          <a:p>
            <a:r>
              <a:rPr lang="en-US"/>
              <a:t>Pending tasks may include:</a:t>
            </a:r>
          </a:p>
          <a:p>
            <a:r>
              <a:rPr lang="en-US"/>
              <a:t>* EP Application approvals needed</a:t>
            </a:r>
          </a:p>
          <a:p>
            <a:r>
              <a:rPr lang="en-US"/>
              <a:t>* Outstanding member requirements like attestations, COIs etc.</a:t>
            </a:r>
          </a:p>
        </p:txBody>
      </p:sp>
      <p:sp>
        <p:nvSpPr>
          <p:cNvPr id="4" name="Slide Number Placeholder 3"/>
          <p:cNvSpPr>
            <a:spLocks noGrp="1"/>
          </p:cNvSpPr>
          <p:nvPr>
            <p:ph type="sldNum" sz="quarter" idx="5"/>
          </p:nvPr>
        </p:nvSpPr>
        <p:spPr/>
        <p:txBody>
          <a:bodyPr/>
          <a:lstStyle/>
          <a:p>
            <a:fld id="{EB6615E2-2C67-7640-BFC3-58D23D3991B6}" type="slidenum">
              <a:rPr lang="en-US" smtClean="0"/>
              <a:t>11</a:t>
            </a:fld>
            <a:endParaRPr lang="en-US"/>
          </a:p>
        </p:txBody>
      </p:sp>
    </p:spTree>
    <p:extLst>
      <p:ext uri="{BB962C8B-B14F-4D97-AF65-F5344CB8AC3E}">
        <p14:creationId xmlns:p14="http://schemas.microsoft.com/office/powerpoint/2010/main" val="99585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Training management is very important to key stakeholders.</a:t>
            </a:r>
          </a:p>
        </p:txBody>
      </p:sp>
      <p:sp>
        <p:nvSpPr>
          <p:cNvPr id="4" name="Slide Number Placeholder 3"/>
          <p:cNvSpPr>
            <a:spLocks noGrp="1"/>
          </p:cNvSpPr>
          <p:nvPr>
            <p:ph type="sldNum" sz="quarter" idx="5"/>
          </p:nvPr>
        </p:nvSpPr>
        <p:spPr/>
        <p:txBody>
          <a:bodyPr/>
          <a:lstStyle/>
          <a:p>
            <a:fld id="{EB6615E2-2C67-7640-BFC3-58D23D3991B6}" type="slidenum">
              <a:rPr lang="en-US" smtClean="0"/>
              <a:t>12</a:t>
            </a:fld>
            <a:endParaRPr lang="en-US"/>
          </a:p>
        </p:txBody>
      </p:sp>
    </p:spTree>
    <p:extLst>
      <p:ext uri="{BB962C8B-B14F-4D97-AF65-F5344CB8AC3E}">
        <p14:creationId xmlns:p14="http://schemas.microsoft.com/office/powerpoint/2010/main" val="294086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EB6615E2-2C67-7640-BFC3-58D23D3991B6}" type="slidenum">
              <a:rPr lang="en-US" smtClean="0"/>
              <a:t>13</a:t>
            </a:fld>
            <a:endParaRPr lang="en-US"/>
          </a:p>
        </p:txBody>
      </p:sp>
    </p:spTree>
    <p:extLst>
      <p:ext uri="{BB962C8B-B14F-4D97-AF65-F5344CB8AC3E}">
        <p14:creationId xmlns:p14="http://schemas.microsoft.com/office/powerpoint/2010/main" val="42887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First, I'd like to thank Phil and co. for putting together an thorough and ambitious set of requirements.   I’d also like to apologize to Phil and co. for compressing their very thorough work into a handful of PP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Because we have such a specific set of requirements at this point I feel like I need to set some </a:t>
            </a:r>
            <a:r>
              <a:rPr lang="en-US" sz="1200" b="0" kern="1200" dirty="0" err="1">
                <a:solidFill>
                  <a:schemeClr val="tx1"/>
                </a:solidFill>
                <a:effectLst/>
                <a:latin typeface="+mn-lt"/>
                <a:ea typeface="+mn-ea"/>
                <a:cs typeface="+mn-cs"/>
              </a:rPr>
              <a:t>expections</a:t>
            </a:r>
            <a:r>
              <a:rPr lang="en-US" sz="1200" b="0" kern="1200" dirty="0">
                <a:solidFill>
                  <a:schemeClr val="tx1"/>
                </a:solidFill>
                <a:effectLst/>
                <a:latin typeface="+mn-lt"/>
                <a:ea typeface="+mn-ea"/>
                <a:cs typeface="+mn-cs"/>
              </a:rPr>
              <a:t> so folks don’t feel sideswiped when things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probably doesn't need saying,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breadth and specificity of these specifications can't possibly be implemented all at once and details will inevitably shift as </a:t>
            </a:r>
            <a:r>
              <a:rPr lang="en-US" sz="1200" b="0" kern="1200" dirty="0" err="1">
                <a:solidFill>
                  <a:schemeClr val="tx1"/>
                </a:solidFill>
                <a:effectLst/>
                <a:latin typeface="+mn-lt"/>
                <a:ea typeface="+mn-ea"/>
                <a:cs typeface="+mn-cs"/>
              </a:rPr>
              <a:t>ClinGen's</a:t>
            </a:r>
            <a:r>
              <a:rPr lang="en-US" sz="1200" b="0" kern="1200" dirty="0">
                <a:solidFill>
                  <a:schemeClr val="tx1"/>
                </a:solidFill>
                <a:effectLst/>
                <a:latin typeface="+mn-lt"/>
                <a:ea typeface="+mn-ea"/>
                <a:cs typeface="+mn-cs"/>
              </a:rPr>
              <a:t> needs and priorities evolve.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in </a:t>
            </a:r>
            <a:r>
              <a:rPr lang="en-US" sz="1200" b="0" kern="1200" dirty="0" err="1">
                <a:solidFill>
                  <a:schemeClr val="tx1"/>
                </a:solidFill>
                <a:effectLst/>
                <a:latin typeface="+mn-lt"/>
                <a:ea typeface="+mn-ea"/>
                <a:cs typeface="+mn-cs"/>
              </a:rPr>
              <a:t>proactice</a:t>
            </a:r>
            <a:r>
              <a:rPr lang="en-US" sz="1200" b="0" kern="1200" dirty="0">
                <a:solidFill>
                  <a:schemeClr val="tx1"/>
                </a:solidFill>
                <a:effectLst/>
                <a:latin typeface="+mn-lt"/>
                <a:ea typeface="+mn-ea"/>
                <a:cs typeface="+mn-cs"/>
              </a:rPr>
              <a:t> I'm using these "Final Requirements" as a starting point for cycles of iterative definition and development.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That is to say, these requirements are not the "final" ones.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Think of the </a:t>
            </a:r>
            <a:r>
              <a:rPr lang="en-US" sz="1200" b="0" u="sng" kern="1200" dirty="0">
                <a:solidFill>
                  <a:schemeClr val="tx1"/>
                </a:solidFill>
                <a:effectLst/>
                <a:latin typeface="+mn-lt"/>
                <a:ea typeface="+mn-ea"/>
                <a:cs typeface="+mn-cs"/>
              </a:rPr>
              <a:t>OMS Final Requirements Document</a:t>
            </a:r>
            <a:r>
              <a:rPr lang="en-US" sz="1200" b="0" kern="1200" dirty="0">
                <a:solidFill>
                  <a:schemeClr val="tx1"/>
                </a:solidFill>
                <a:effectLst/>
                <a:latin typeface="+mn-lt"/>
                <a:ea typeface="+mn-ea"/>
                <a:cs typeface="+mn-cs"/>
              </a:rPr>
              <a:t> as the first version of a wish-list for the </a:t>
            </a:r>
            <a:r>
              <a:rPr lang="en-US" sz="1200" b="0" kern="1200" dirty="0" err="1">
                <a:solidFill>
                  <a:schemeClr val="tx1"/>
                </a:solidFill>
                <a:effectLst/>
                <a:latin typeface="+mn-lt"/>
                <a:ea typeface="+mn-ea"/>
                <a:cs typeface="+mn-cs"/>
              </a:rPr>
              <a:t>Clingen</a:t>
            </a:r>
            <a:r>
              <a:rPr lang="en-US" sz="1200" b="0" kern="1200" dirty="0">
                <a:solidFill>
                  <a:schemeClr val="tx1"/>
                </a:solidFill>
                <a:effectLst/>
                <a:latin typeface="+mn-lt"/>
                <a:ea typeface="+mn-ea"/>
                <a:cs typeface="+mn-cs"/>
              </a:rPr>
              <a:t> Organization Management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I'll be using these specifications to create backlog of issues that will be prioritized and fleshed out in operational detail as they hit the top of the list.</a:t>
            </a:r>
          </a:p>
        </p:txBody>
      </p:sp>
      <p:sp>
        <p:nvSpPr>
          <p:cNvPr id="4" name="Slide Number Placeholder 3"/>
          <p:cNvSpPr>
            <a:spLocks noGrp="1"/>
          </p:cNvSpPr>
          <p:nvPr>
            <p:ph type="sldNum" sz="quarter" idx="5"/>
          </p:nvPr>
        </p:nvSpPr>
        <p:spPr/>
        <p:txBody>
          <a:bodyPr/>
          <a:lstStyle/>
          <a:p>
            <a:fld id="{EB6615E2-2C67-7640-BFC3-58D23D3991B6}" type="slidenum">
              <a:rPr lang="en-US" smtClean="0"/>
              <a:t>3</a:t>
            </a:fld>
            <a:endParaRPr lang="en-US"/>
          </a:p>
        </p:txBody>
      </p:sp>
    </p:spTree>
    <p:extLst>
      <p:ext uri="{BB962C8B-B14F-4D97-AF65-F5344CB8AC3E}">
        <p14:creationId xmlns:p14="http://schemas.microsoft.com/office/powerpoint/2010/main" val="60700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Second, I think there's some confusion about the boundaries I've drawn around the EPAM, that is the Expert Panel Application Management System, and the OMS.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The EPAM is solely concerned with facilitating the EP application process for both GCEPS and VCEPS.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You can think of the EPAM as the first module in the OMS.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The EPAM MVP about to go into testing and it will only be used by admins to streamline the work they're already doing. </a:t>
            </a:r>
          </a:p>
          <a:p>
            <a:r>
              <a:rPr lang="en-US" sz="1200" b="0" kern="1200">
                <a:solidFill>
                  <a:schemeClr val="tx1"/>
                </a:solidFill>
                <a:effectLst/>
                <a:latin typeface="+mn-lt"/>
                <a:ea typeface="+mn-ea"/>
                <a:cs typeface="+mn-cs"/>
              </a:rPr>
              <a:t>As we iterate on the OMS Application management will begin to use modules and features of OMS to allow coordinators to manage their own applications and facilitate more direct communication between EPs and Approvers.</a:t>
            </a:r>
          </a:p>
        </p:txBody>
      </p:sp>
      <p:sp>
        <p:nvSpPr>
          <p:cNvPr id="4" name="Slide Number Placeholder 3"/>
          <p:cNvSpPr>
            <a:spLocks noGrp="1"/>
          </p:cNvSpPr>
          <p:nvPr>
            <p:ph type="sldNum" sz="quarter" idx="5"/>
          </p:nvPr>
        </p:nvSpPr>
        <p:spPr/>
        <p:txBody>
          <a:bodyPr/>
          <a:lstStyle/>
          <a:p>
            <a:fld id="{EB6615E2-2C67-7640-BFC3-58D23D3991B6}" type="slidenum">
              <a:rPr lang="en-US" smtClean="0"/>
              <a:t>4</a:t>
            </a:fld>
            <a:endParaRPr lang="en-US"/>
          </a:p>
        </p:txBody>
      </p:sp>
    </p:spTree>
    <p:extLst>
      <p:ext uri="{BB962C8B-B14F-4D97-AF65-F5344CB8AC3E}">
        <p14:creationId xmlns:p14="http://schemas.microsoft.com/office/powerpoint/2010/main" val="409665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6615E2-2C67-7640-BFC3-58D23D3991B6}" type="slidenum">
              <a:rPr lang="en-US" smtClean="0"/>
              <a:t>5</a:t>
            </a:fld>
            <a:endParaRPr lang="en-US"/>
          </a:p>
        </p:txBody>
      </p:sp>
    </p:spTree>
    <p:extLst>
      <p:ext uri="{BB962C8B-B14F-4D97-AF65-F5344CB8AC3E}">
        <p14:creationId xmlns:p14="http://schemas.microsoft.com/office/powerpoint/2010/main" val="350911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Obbviously</a:t>
            </a:r>
            <a:r>
              <a:rPr lang="en-US" dirty="0"/>
              <a:t> the OMS will need to support Authentication to limit access to the system and identify users.  All standard “</a:t>
            </a:r>
            <a:r>
              <a:rPr lang="en-US" dirty="0" err="1"/>
              <a:t>hygene</a:t>
            </a:r>
            <a:r>
              <a:rPr lang="en-US" dirty="0"/>
              <a:t>” features apply.  In a perfect world authentication across all ClinGen apps would be aggregated but that’s a perineal conversation.</a:t>
            </a:r>
          </a:p>
          <a:p>
            <a:endParaRPr lang="en-US" dirty="0"/>
          </a:p>
          <a:p>
            <a:r>
              <a:rPr lang="en-US" dirty="0"/>
              <a:t>In addition to the “</a:t>
            </a:r>
            <a:r>
              <a:rPr lang="en-US" dirty="0" err="1"/>
              <a:t>hygene</a:t>
            </a:r>
            <a:r>
              <a:rPr lang="en-US" dirty="0"/>
              <a:t> features”…</a:t>
            </a:r>
          </a:p>
        </p:txBody>
      </p:sp>
      <p:sp>
        <p:nvSpPr>
          <p:cNvPr id="4" name="Slide Number Placeholder 3"/>
          <p:cNvSpPr>
            <a:spLocks noGrp="1"/>
          </p:cNvSpPr>
          <p:nvPr>
            <p:ph type="sldNum" sz="quarter" idx="5"/>
          </p:nvPr>
        </p:nvSpPr>
        <p:spPr/>
        <p:txBody>
          <a:bodyPr/>
          <a:lstStyle/>
          <a:p>
            <a:fld id="{EB6615E2-2C67-7640-BFC3-58D23D3991B6}" type="slidenum">
              <a:rPr lang="en-US" smtClean="0"/>
              <a:t>6</a:t>
            </a:fld>
            <a:endParaRPr lang="en-US"/>
          </a:p>
        </p:txBody>
      </p:sp>
    </p:spTree>
    <p:extLst>
      <p:ext uri="{BB962C8B-B14F-4D97-AF65-F5344CB8AC3E}">
        <p14:creationId xmlns:p14="http://schemas.microsoft.com/office/powerpoint/2010/main" val="771204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6615E2-2C67-7640-BFC3-58D23D3991B6}" type="slidenum">
              <a:rPr lang="en-US" smtClean="0"/>
              <a:t>7</a:t>
            </a:fld>
            <a:endParaRPr lang="en-US"/>
          </a:p>
        </p:txBody>
      </p:sp>
    </p:spTree>
    <p:extLst>
      <p:ext uri="{BB962C8B-B14F-4D97-AF65-F5344CB8AC3E}">
        <p14:creationId xmlns:p14="http://schemas.microsoft.com/office/powerpoint/2010/main" val="403812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Groups will typically be of one type or another.  A groups type should describe a “template” of sorts for groups of that type.</a:t>
            </a:r>
          </a:p>
          <a:p>
            <a:endParaRPr lang="en-US"/>
          </a:p>
          <a:p>
            <a:r>
              <a:rPr lang="en-US"/>
              <a:t>Group types will allow the definition of…</a:t>
            </a:r>
          </a:p>
          <a:p>
            <a:endParaRPr lang="en-US"/>
          </a:p>
          <a:p>
            <a:r>
              <a:rPr lang="en-US"/>
              <a:t>Membership requirements may include:</a:t>
            </a:r>
          </a:p>
          <a:p>
            <a:r>
              <a:rPr lang="en-US"/>
              <a:t>* Institutional variety/representation.</a:t>
            </a:r>
          </a:p>
          <a:p>
            <a:r>
              <a:rPr lang="en-US"/>
              <a:t>* Expertise representation.</a:t>
            </a:r>
          </a:p>
          <a:p>
            <a:r>
              <a:rPr lang="en-US"/>
              <a:t>* Min/max number of members.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Requirements may be define per group role/permission</a:t>
            </a:r>
          </a:p>
          <a:p>
            <a:r>
              <a:rPr lang="en-US"/>
              <a:t>Requirements for members may include:</a:t>
            </a:r>
          </a:p>
          <a:p>
            <a:pPr marL="171450" indent="-171450">
              <a:buFont typeface="Arial" panose="020B0604020202020204" pitchFamily="34" charset="0"/>
              <a:buChar char="•"/>
            </a:pPr>
            <a:r>
              <a:rPr lang="en-US"/>
              <a:t>Trainings</a:t>
            </a:r>
          </a:p>
          <a:p>
            <a:pPr marL="171450" indent="-171450">
              <a:buFont typeface="Arial" panose="020B0604020202020204" pitchFamily="34" charset="0"/>
              <a:buChar char="•"/>
            </a:pPr>
            <a:r>
              <a:rPr lang="en-US"/>
              <a:t>COI declarations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Attestations</a:t>
            </a:r>
          </a:p>
        </p:txBody>
      </p:sp>
      <p:sp>
        <p:nvSpPr>
          <p:cNvPr id="4" name="Slide Number Placeholder 3"/>
          <p:cNvSpPr>
            <a:spLocks noGrp="1"/>
          </p:cNvSpPr>
          <p:nvPr>
            <p:ph type="sldNum" sz="quarter" idx="5"/>
          </p:nvPr>
        </p:nvSpPr>
        <p:spPr/>
        <p:txBody>
          <a:bodyPr/>
          <a:lstStyle/>
          <a:p>
            <a:fld id="{EB6615E2-2C67-7640-BFC3-58D23D3991B6}" type="slidenum">
              <a:rPr lang="en-US" smtClean="0"/>
              <a:t>8</a:t>
            </a:fld>
            <a:endParaRPr lang="en-US"/>
          </a:p>
        </p:txBody>
      </p:sp>
    </p:spTree>
    <p:extLst>
      <p:ext uri="{BB962C8B-B14F-4D97-AF65-F5344CB8AC3E}">
        <p14:creationId xmlns:p14="http://schemas.microsoft.com/office/powerpoint/2010/main" val="279479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Groups wouldn’t really be a group without members.</a:t>
            </a:r>
          </a:p>
        </p:txBody>
      </p:sp>
      <p:sp>
        <p:nvSpPr>
          <p:cNvPr id="4" name="Slide Number Placeholder 3"/>
          <p:cNvSpPr>
            <a:spLocks noGrp="1"/>
          </p:cNvSpPr>
          <p:nvPr>
            <p:ph type="sldNum" sz="quarter" idx="5"/>
          </p:nvPr>
        </p:nvSpPr>
        <p:spPr/>
        <p:txBody>
          <a:bodyPr/>
          <a:lstStyle/>
          <a:p>
            <a:fld id="{EB6615E2-2C67-7640-BFC3-58D23D3991B6}" type="slidenum">
              <a:rPr lang="en-US" smtClean="0"/>
              <a:t>9</a:t>
            </a:fld>
            <a:endParaRPr lang="en-US"/>
          </a:p>
        </p:txBody>
      </p:sp>
    </p:spTree>
    <p:extLst>
      <p:ext uri="{BB962C8B-B14F-4D97-AF65-F5344CB8AC3E}">
        <p14:creationId xmlns:p14="http://schemas.microsoft.com/office/powerpoint/2010/main" val="181976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system user will have a profile they can manage themselves.</a:t>
            </a:r>
          </a:p>
        </p:txBody>
      </p:sp>
      <p:sp>
        <p:nvSpPr>
          <p:cNvPr id="4" name="Slide Number Placeholder 3"/>
          <p:cNvSpPr>
            <a:spLocks noGrp="1"/>
          </p:cNvSpPr>
          <p:nvPr>
            <p:ph type="sldNum" sz="quarter" idx="5"/>
          </p:nvPr>
        </p:nvSpPr>
        <p:spPr/>
        <p:txBody>
          <a:bodyPr/>
          <a:lstStyle/>
          <a:p>
            <a:fld id="{EB6615E2-2C67-7640-BFC3-58D23D3991B6}" type="slidenum">
              <a:rPr lang="en-US" smtClean="0"/>
              <a:t>10</a:t>
            </a:fld>
            <a:endParaRPr lang="en-US"/>
          </a:p>
        </p:txBody>
      </p:sp>
    </p:spTree>
    <p:extLst>
      <p:ext uri="{BB962C8B-B14F-4D97-AF65-F5344CB8AC3E}">
        <p14:creationId xmlns:p14="http://schemas.microsoft.com/office/powerpoint/2010/main" val="425988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9E6-FFE3-3F4B-B1C6-EF050B45E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BF8082-FF1A-C145-A935-A0ECBFC31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B2961-1C4F-4C4F-9801-C40398EE5D7A}"/>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77CE95CC-DFFA-7948-A6B8-C3F0DBA76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010CA-2CE8-C14F-98F8-241FCC065459}"/>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77158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B6DC-9762-0E41-8003-BA9EA02E75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56B8A-7AB5-494A-BE8B-8BC3112D7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A4638-B59D-CB49-8DD7-E091BC04C262}"/>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C11A5C68-6A7D-8C41-98B0-7A8B1EB2D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FEFDB-065F-A443-8DA0-917BA156A09E}"/>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169419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0F7EF-BC37-BA46-AB33-7375CD79BC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69A83-FB70-5243-BF4B-9C1BDE62E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F37D4-D26B-7D40-B8D1-65E565FB1C1C}"/>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7CFCB063-2091-EB49-80AB-391638B44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DC288-5824-D24D-8947-7874BCE95192}"/>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91735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50A0-E489-664D-93A7-1A77B625E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A9631-F8E3-E24E-B02D-D3B25CA0B6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C8E16-15DA-5E4C-903E-21DE0C9B5A0C}"/>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9C6B955E-D7AE-0D40-8EAA-4315B5261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4F73E-5972-A942-8297-736E81B28BD5}"/>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53026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AEC9-253A-A34A-9464-AA58EFEE7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D6DC1-3D0A-BB44-950A-C0D7C9217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1DBCB-A305-904F-8FB0-E8A906AB84D6}"/>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BC38FD49-A18B-D644-8C90-8579245CC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09A0F-CB8A-5C4F-ADA0-988037FBDBA3}"/>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422741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1EB4-2C85-6342-B557-DF8C6C21E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0DA07-241B-C44F-B0B5-893D63629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F6AFF9-9949-424D-9FD9-5E4504A75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21A3F-3DFF-824F-BD2A-9E3D185A14D0}"/>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6" name="Footer Placeholder 5">
            <a:extLst>
              <a:ext uri="{FF2B5EF4-FFF2-40B4-BE49-F238E27FC236}">
                <a16:creationId xmlns:a16="http://schemas.microsoft.com/office/drawing/2014/main" id="{63CD0090-5901-E14A-A755-ED044C53E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9321C-9614-E940-871C-5E8C22073E8F}"/>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251042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1182-D067-9740-ACEC-5C4774395B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0060D-C8DC-1249-8F90-7C5146411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7CE604-01EC-E347-9116-DA590128E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36414-6779-3548-9329-EFA0FEA10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92FE6-3541-6949-B611-737BF60041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F37D6-CAC0-F04D-8B2F-CAF244A1CF5A}"/>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8" name="Footer Placeholder 7">
            <a:extLst>
              <a:ext uri="{FF2B5EF4-FFF2-40B4-BE49-F238E27FC236}">
                <a16:creationId xmlns:a16="http://schemas.microsoft.com/office/drawing/2014/main" id="{D475ADB7-2FC5-3E49-92F5-CFD2B16C86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A8E2E-39FF-AB45-BED3-1B730F5C6496}"/>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74355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B307-683E-CF47-B41E-CF79128A8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FE0FEE-ACF1-1745-8071-F9CD82946DAE}"/>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4" name="Footer Placeholder 3">
            <a:extLst>
              <a:ext uri="{FF2B5EF4-FFF2-40B4-BE49-F238E27FC236}">
                <a16:creationId xmlns:a16="http://schemas.microsoft.com/office/drawing/2014/main" id="{7FEAC662-9AE5-3D41-846B-D8CF820A7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B90FD-D53A-FB4C-B83C-79AE0509B9B2}"/>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11501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2E7CA-78F5-E943-9EB8-E740AFFE1359}"/>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3" name="Footer Placeholder 2">
            <a:extLst>
              <a:ext uri="{FF2B5EF4-FFF2-40B4-BE49-F238E27FC236}">
                <a16:creationId xmlns:a16="http://schemas.microsoft.com/office/drawing/2014/main" id="{12AD9073-E320-7D48-8CA2-C25269C19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F44852-EE81-5540-BE26-EED53A1CD472}"/>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89822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44B3-8520-D14A-BF1A-36453C6AF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E1726-1EB2-E547-B474-F8E7E6F23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DC40A-2993-3F4B-A62B-01BF6611C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6F150-26F1-D449-99B0-BE1E8BD72240}"/>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6" name="Footer Placeholder 5">
            <a:extLst>
              <a:ext uri="{FF2B5EF4-FFF2-40B4-BE49-F238E27FC236}">
                <a16:creationId xmlns:a16="http://schemas.microsoft.com/office/drawing/2014/main" id="{F7C5239F-7DB1-A747-922F-381504542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228DB-5C69-C84A-869F-875665CAC20F}"/>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314524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1144-0CD5-C145-8576-4D032D186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C5555-9D89-714E-B7A2-5003F6362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60FD36-3142-3644-AA1F-BAF340BA2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CF2F0-C0EB-1B41-BFBC-9B7FB98A9BB5}"/>
              </a:ext>
            </a:extLst>
          </p:cNvPr>
          <p:cNvSpPr>
            <a:spLocks noGrp="1"/>
          </p:cNvSpPr>
          <p:nvPr>
            <p:ph type="dt" sz="half" idx="10"/>
          </p:nvPr>
        </p:nvSpPr>
        <p:spPr/>
        <p:txBody>
          <a:bodyPr/>
          <a:lstStyle/>
          <a:p>
            <a:fld id="{AE42DF6D-EC6C-DA40-ADC2-84FBD0C9FDCB}" type="datetimeFigureOut">
              <a:rPr lang="en-US" smtClean="0"/>
              <a:t>3/18/21</a:t>
            </a:fld>
            <a:endParaRPr lang="en-US"/>
          </a:p>
        </p:txBody>
      </p:sp>
      <p:sp>
        <p:nvSpPr>
          <p:cNvPr id="6" name="Footer Placeholder 5">
            <a:extLst>
              <a:ext uri="{FF2B5EF4-FFF2-40B4-BE49-F238E27FC236}">
                <a16:creationId xmlns:a16="http://schemas.microsoft.com/office/drawing/2014/main" id="{3C121AAC-C293-DC4A-94D5-85973276B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4D56A-FECD-6440-9B81-FBFB2C7AA09F}"/>
              </a:ext>
            </a:extLst>
          </p:cNvPr>
          <p:cNvSpPr>
            <a:spLocks noGrp="1"/>
          </p:cNvSpPr>
          <p:nvPr>
            <p:ph type="sldNum" sz="quarter" idx="12"/>
          </p:nvPr>
        </p:nvSpPr>
        <p:spPr/>
        <p:txBody>
          <a:bodyPr/>
          <a:lstStyle/>
          <a:p>
            <a:fld id="{B74FC39B-FFC0-824D-B520-C58DF13DB74C}" type="slidenum">
              <a:rPr lang="en-US" smtClean="0"/>
              <a:t>‹#›</a:t>
            </a:fld>
            <a:endParaRPr lang="en-US"/>
          </a:p>
        </p:txBody>
      </p:sp>
    </p:spTree>
    <p:extLst>
      <p:ext uri="{BB962C8B-B14F-4D97-AF65-F5344CB8AC3E}">
        <p14:creationId xmlns:p14="http://schemas.microsoft.com/office/powerpoint/2010/main" val="11423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D30E1-6F22-E042-B555-3F50F58B5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6FD08-B70D-E241-BBC6-4C6B50D4E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2015B-8EEC-3749-8713-45BB03242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2DF6D-EC6C-DA40-ADC2-84FBD0C9FDCB}" type="datetimeFigureOut">
              <a:rPr lang="en-US" smtClean="0"/>
              <a:t>3/18/21</a:t>
            </a:fld>
            <a:endParaRPr lang="en-US"/>
          </a:p>
        </p:txBody>
      </p:sp>
      <p:sp>
        <p:nvSpPr>
          <p:cNvPr id="5" name="Footer Placeholder 4">
            <a:extLst>
              <a:ext uri="{FF2B5EF4-FFF2-40B4-BE49-F238E27FC236}">
                <a16:creationId xmlns:a16="http://schemas.microsoft.com/office/drawing/2014/main" id="{0C380462-FAA6-3B40-B968-D3F5DD8CA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83A91-EA74-B941-899B-ACCDA98FE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FC39B-FFC0-824D-B520-C58DF13DB74C}" type="slidenum">
              <a:rPr lang="en-US" smtClean="0"/>
              <a:t>‹#›</a:t>
            </a:fld>
            <a:endParaRPr lang="en-US"/>
          </a:p>
        </p:txBody>
      </p:sp>
    </p:spTree>
    <p:extLst>
      <p:ext uri="{BB962C8B-B14F-4D97-AF65-F5344CB8AC3E}">
        <p14:creationId xmlns:p14="http://schemas.microsoft.com/office/powerpoint/2010/main" val="371337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tnGXHtoMUqjZKTh7qjT1vYNHTC2oWW4jvRaGVrYdIFM/edit?ts=6053525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BF5A-4E38-1B45-BDAD-D7FE5EF3DA03}"/>
              </a:ext>
            </a:extLst>
          </p:cNvPr>
          <p:cNvSpPr>
            <a:spLocks noGrp="1"/>
          </p:cNvSpPr>
          <p:nvPr>
            <p:ph type="ctrTitle"/>
          </p:nvPr>
        </p:nvSpPr>
        <p:spPr/>
        <p:txBody>
          <a:bodyPr/>
          <a:lstStyle/>
          <a:p>
            <a:r>
              <a:rPr lang="en-US" dirty="0"/>
              <a:t>ClinGen Organization Management</a:t>
            </a:r>
          </a:p>
        </p:txBody>
      </p:sp>
    </p:spTree>
    <p:extLst>
      <p:ext uri="{BB962C8B-B14F-4D97-AF65-F5344CB8AC3E}">
        <p14:creationId xmlns:p14="http://schemas.microsoft.com/office/powerpoint/2010/main" val="8792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70D2-3257-6D46-8D75-D7193A6A5AEB}"/>
              </a:ext>
            </a:extLst>
          </p:cNvPr>
          <p:cNvSpPr>
            <a:spLocks noGrp="1"/>
          </p:cNvSpPr>
          <p:nvPr>
            <p:ph type="title"/>
          </p:nvPr>
        </p:nvSpPr>
        <p:spPr/>
        <p:txBody>
          <a:bodyPr/>
          <a:lstStyle/>
          <a:p>
            <a:r>
              <a:rPr lang="en-US"/>
              <a:t>User Profile</a:t>
            </a:r>
          </a:p>
        </p:txBody>
      </p:sp>
      <p:sp>
        <p:nvSpPr>
          <p:cNvPr id="3" name="Content Placeholder 2">
            <a:extLst>
              <a:ext uri="{FF2B5EF4-FFF2-40B4-BE49-F238E27FC236}">
                <a16:creationId xmlns:a16="http://schemas.microsoft.com/office/drawing/2014/main" id="{7D2E987E-CAE5-1144-9853-4E4CDA035A13}"/>
              </a:ext>
            </a:extLst>
          </p:cNvPr>
          <p:cNvSpPr>
            <a:spLocks noGrp="1"/>
          </p:cNvSpPr>
          <p:nvPr>
            <p:ph idx="1"/>
          </p:nvPr>
        </p:nvSpPr>
        <p:spPr/>
        <p:txBody>
          <a:bodyPr/>
          <a:lstStyle/>
          <a:p>
            <a:r>
              <a:rPr lang="en-US"/>
              <a:t>Self managed.</a:t>
            </a:r>
          </a:p>
          <a:p>
            <a:r>
              <a:rPr lang="en-US"/>
              <a:t>Attributes may include:</a:t>
            </a:r>
          </a:p>
          <a:p>
            <a:pPr lvl="1"/>
            <a:r>
              <a:rPr lang="en-US"/>
              <a:t>Name: given, family, suffix, title</a:t>
            </a:r>
          </a:p>
          <a:p>
            <a:pPr lvl="1"/>
            <a:r>
              <a:rPr lang="en-US"/>
              <a:t>Email address(es)</a:t>
            </a:r>
          </a:p>
          <a:p>
            <a:pPr lvl="1"/>
            <a:r>
              <a:rPr lang="en-US"/>
              <a:t>Institutions/Sponsors</a:t>
            </a:r>
          </a:p>
          <a:p>
            <a:pPr lvl="1"/>
            <a:r>
              <a:rPr lang="en-US"/>
              <a:t>Profile picture</a:t>
            </a:r>
          </a:p>
          <a:p>
            <a:pPr lvl="1"/>
            <a:r>
              <a:rPr lang="en-US"/>
              <a:t>Biography</a:t>
            </a:r>
          </a:p>
          <a:p>
            <a:pPr lvl="1"/>
            <a:r>
              <a:rPr lang="en-US"/>
              <a:t>ORCID ID</a:t>
            </a:r>
          </a:p>
          <a:p>
            <a:pPr lvl="1"/>
            <a:r>
              <a:rPr lang="en-US"/>
              <a:t>Social media links</a:t>
            </a:r>
          </a:p>
        </p:txBody>
      </p:sp>
    </p:spTree>
    <p:extLst>
      <p:ext uri="{BB962C8B-B14F-4D97-AF65-F5344CB8AC3E}">
        <p14:creationId xmlns:p14="http://schemas.microsoft.com/office/powerpoint/2010/main" val="302964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70D2-3257-6D46-8D75-D7193A6A5AEB}"/>
              </a:ext>
            </a:extLst>
          </p:cNvPr>
          <p:cNvSpPr>
            <a:spLocks noGrp="1"/>
          </p:cNvSpPr>
          <p:nvPr>
            <p:ph type="title"/>
          </p:nvPr>
        </p:nvSpPr>
        <p:spPr/>
        <p:txBody>
          <a:bodyPr/>
          <a:lstStyle/>
          <a:p>
            <a:r>
              <a:rPr lang="en-US"/>
              <a:t>User Dashboard</a:t>
            </a:r>
          </a:p>
        </p:txBody>
      </p:sp>
      <p:sp>
        <p:nvSpPr>
          <p:cNvPr id="3" name="Content Placeholder 2">
            <a:extLst>
              <a:ext uri="{FF2B5EF4-FFF2-40B4-BE49-F238E27FC236}">
                <a16:creationId xmlns:a16="http://schemas.microsoft.com/office/drawing/2014/main" id="{7D2E987E-CAE5-1144-9853-4E4CDA035A13}"/>
              </a:ext>
            </a:extLst>
          </p:cNvPr>
          <p:cNvSpPr>
            <a:spLocks noGrp="1"/>
          </p:cNvSpPr>
          <p:nvPr>
            <p:ph idx="1"/>
          </p:nvPr>
        </p:nvSpPr>
        <p:spPr/>
        <p:txBody>
          <a:bodyPr/>
          <a:lstStyle/>
          <a:p>
            <a:r>
              <a:rPr lang="en-US"/>
              <a:t>Summary of group memberships.</a:t>
            </a:r>
          </a:p>
          <a:p>
            <a:r>
              <a:rPr lang="en-US"/>
              <a:t>Assigned, available, and completed trainings.</a:t>
            </a:r>
          </a:p>
          <a:p>
            <a:r>
              <a:rPr lang="en-US"/>
              <a:t>Pending tasks or items that require their attention.</a:t>
            </a:r>
          </a:p>
          <a:p>
            <a:r>
              <a:rPr lang="en-US"/>
              <a:t>Documents related to them (uploaded for or by the user).</a:t>
            </a:r>
          </a:p>
          <a:p>
            <a:r>
              <a:rPr lang="en-US"/>
              <a:t>Available reports, recent activity, etc.</a:t>
            </a:r>
          </a:p>
          <a:p>
            <a:r>
              <a:rPr lang="en-US"/>
              <a:t>Affordances to execute authorized commands.</a:t>
            </a:r>
          </a:p>
          <a:p>
            <a:endParaRPr lang="en-US"/>
          </a:p>
        </p:txBody>
      </p:sp>
    </p:spTree>
    <p:extLst>
      <p:ext uri="{BB962C8B-B14F-4D97-AF65-F5344CB8AC3E}">
        <p14:creationId xmlns:p14="http://schemas.microsoft.com/office/powerpoint/2010/main" val="74800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1ACE-AAEB-2747-89AD-195995E151D7}"/>
              </a:ext>
            </a:extLst>
          </p:cNvPr>
          <p:cNvSpPr>
            <a:spLocks noGrp="1"/>
          </p:cNvSpPr>
          <p:nvPr>
            <p:ph type="title"/>
          </p:nvPr>
        </p:nvSpPr>
        <p:spPr/>
        <p:txBody>
          <a:bodyPr/>
          <a:lstStyle/>
          <a:p>
            <a:r>
              <a:rPr lang="en-US"/>
              <a:t>Training</a:t>
            </a:r>
          </a:p>
        </p:txBody>
      </p:sp>
      <p:sp>
        <p:nvSpPr>
          <p:cNvPr id="3" name="Content Placeholder 2">
            <a:extLst>
              <a:ext uri="{FF2B5EF4-FFF2-40B4-BE49-F238E27FC236}">
                <a16:creationId xmlns:a16="http://schemas.microsoft.com/office/drawing/2014/main" id="{62A417A0-BE11-BD4D-80EF-9DEAC5B631BD}"/>
              </a:ext>
            </a:extLst>
          </p:cNvPr>
          <p:cNvSpPr>
            <a:spLocks noGrp="1"/>
          </p:cNvSpPr>
          <p:nvPr>
            <p:ph idx="1"/>
          </p:nvPr>
        </p:nvSpPr>
        <p:spPr>
          <a:xfrm>
            <a:off x="838200" y="1841667"/>
            <a:ext cx="10515600" cy="4351338"/>
          </a:xfrm>
        </p:spPr>
        <p:txBody>
          <a:bodyPr>
            <a:normAutofit lnSpcReduction="10000"/>
          </a:bodyPr>
          <a:lstStyle/>
          <a:p>
            <a:r>
              <a:rPr lang="en-US"/>
              <a:t>Permissioned users should be able to define training courses.</a:t>
            </a:r>
          </a:p>
          <a:p>
            <a:r>
              <a:rPr lang="en-US"/>
              <a:t>Courses can have resources associated with it (i.e. files, links, etc.).</a:t>
            </a:r>
          </a:p>
          <a:p>
            <a:r>
              <a:rPr lang="en-US"/>
              <a:t>Courses can have zero or more assignments</a:t>
            </a:r>
          </a:p>
          <a:p>
            <a:pPr lvl="1"/>
            <a:r>
              <a:rPr lang="en-US"/>
              <a:t>May be required, suggested, Advanced Credit, Optional</a:t>
            </a:r>
          </a:p>
          <a:p>
            <a:pPr lvl="1"/>
            <a:r>
              <a:rPr lang="en-US"/>
              <a:t>May have resources associated with it.</a:t>
            </a:r>
          </a:p>
          <a:p>
            <a:r>
              <a:rPr lang="en-US"/>
              <a:t>Course can be grouped into "curriculums".</a:t>
            </a:r>
          </a:p>
          <a:p>
            <a:r>
              <a:rPr lang="en-US"/>
              <a:t>Completion of training should be tracked by the system automatically when possible and based on direct entry otherwise.</a:t>
            </a:r>
          </a:p>
          <a:p>
            <a:r>
              <a:rPr lang="en-US"/>
              <a:t>Automated notifications on various points in the "training lifecycle".</a:t>
            </a:r>
            <a:br>
              <a:rPr lang="en-US"/>
            </a:br>
            <a:endParaRPr lang="en-US"/>
          </a:p>
          <a:p>
            <a:endParaRPr lang="en-US"/>
          </a:p>
        </p:txBody>
      </p:sp>
    </p:spTree>
    <p:extLst>
      <p:ext uri="{BB962C8B-B14F-4D97-AF65-F5344CB8AC3E}">
        <p14:creationId xmlns:p14="http://schemas.microsoft.com/office/powerpoint/2010/main" val="371259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050E-B901-744E-8C78-12C7473C7D7B}"/>
              </a:ext>
            </a:extLst>
          </p:cNvPr>
          <p:cNvSpPr>
            <a:spLocks noGrp="1"/>
          </p:cNvSpPr>
          <p:nvPr>
            <p:ph type="title"/>
          </p:nvPr>
        </p:nvSpPr>
        <p:spPr/>
        <p:txBody>
          <a:bodyPr/>
          <a:lstStyle/>
          <a:p>
            <a:r>
              <a:rPr lang="en-US"/>
              <a:t>Integration and Interoperability</a:t>
            </a:r>
          </a:p>
        </p:txBody>
      </p:sp>
      <p:sp>
        <p:nvSpPr>
          <p:cNvPr id="3" name="Content Placeholder 2">
            <a:extLst>
              <a:ext uri="{FF2B5EF4-FFF2-40B4-BE49-F238E27FC236}">
                <a16:creationId xmlns:a16="http://schemas.microsoft.com/office/drawing/2014/main" id="{E4A4E77E-C250-364E-8B14-FC2825DC9D72}"/>
              </a:ext>
            </a:extLst>
          </p:cNvPr>
          <p:cNvSpPr>
            <a:spLocks noGrp="1"/>
          </p:cNvSpPr>
          <p:nvPr>
            <p:ph idx="1"/>
          </p:nvPr>
        </p:nvSpPr>
        <p:spPr/>
        <p:txBody>
          <a:bodyPr>
            <a:normAutofit fontScale="92500" lnSpcReduction="20000"/>
          </a:bodyPr>
          <a:lstStyle/>
          <a:p>
            <a:r>
              <a:rPr lang="en-US" dirty="0"/>
              <a:t>Link (automatically or manually) accounts/identities between OMS and other ClinGen systems.</a:t>
            </a:r>
          </a:p>
          <a:p>
            <a:r>
              <a:rPr lang="en-US" dirty="0"/>
              <a:t>Read/send user, group, and organization information to/from other ClinGen Systems.</a:t>
            </a:r>
          </a:p>
          <a:p>
            <a:r>
              <a:rPr lang="en-US" dirty="0"/>
              <a:t>Should integrate with Other ClinGen systems (GCI/VCI, DCI, ACI, CCDB, GT, etc.) when desirable and feasible.</a:t>
            </a:r>
          </a:p>
          <a:p>
            <a:r>
              <a:rPr lang="en-US" dirty="0"/>
              <a:t>Should also interface with </a:t>
            </a:r>
          </a:p>
          <a:p>
            <a:pPr lvl="1"/>
            <a:r>
              <a:rPr lang="en-US" dirty="0"/>
              <a:t>Standard email protocols.</a:t>
            </a:r>
          </a:p>
          <a:p>
            <a:pPr lvl="1"/>
            <a:r>
              <a:rPr lang="en-US" dirty="0"/>
              <a:t>ClinGen Slack Channels</a:t>
            </a:r>
          </a:p>
          <a:p>
            <a:pPr lvl="1"/>
            <a:r>
              <a:rPr lang="en-US" dirty="0" err="1"/>
              <a:t>ConstantContact</a:t>
            </a:r>
            <a:endParaRPr lang="en-US" dirty="0"/>
          </a:p>
          <a:p>
            <a:pPr lvl="1"/>
            <a:r>
              <a:rPr lang="en-US" dirty="0"/>
              <a:t>Google Drive</a:t>
            </a:r>
          </a:p>
          <a:p>
            <a:pPr lvl="1"/>
            <a:r>
              <a:rPr lang="en-US" dirty="0"/>
              <a:t>Cloud storage (AWS, Google Cloud Storage, </a:t>
            </a:r>
            <a:r>
              <a:rPr lang="en-US" dirty="0" err="1"/>
              <a:t>etc</a:t>
            </a:r>
            <a:r>
              <a:rPr lang="en-US" dirty="0"/>
              <a:t>)</a:t>
            </a:r>
          </a:p>
          <a:p>
            <a:pPr lvl="1"/>
            <a:r>
              <a:rPr lang="en-US" dirty="0"/>
              <a:t>NIH listservs</a:t>
            </a:r>
          </a:p>
          <a:p>
            <a:endParaRPr lang="en-US" dirty="0"/>
          </a:p>
          <a:p>
            <a:endParaRPr lang="en-US" dirty="0"/>
          </a:p>
        </p:txBody>
      </p:sp>
    </p:spTree>
    <p:extLst>
      <p:ext uri="{BB962C8B-B14F-4D97-AF65-F5344CB8AC3E}">
        <p14:creationId xmlns:p14="http://schemas.microsoft.com/office/powerpoint/2010/main" val="375025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4B28B-2099-C944-A760-0FC4739AD0C3}"/>
              </a:ext>
            </a:extLst>
          </p:cNvPr>
          <p:cNvSpPr>
            <a:spLocks noGrp="1"/>
          </p:cNvSpPr>
          <p:nvPr>
            <p:ph type="title"/>
          </p:nvPr>
        </p:nvSpPr>
        <p:spPr>
          <a:xfrm>
            <a:off x="841248" y="426720"/>
            <a:ext cx="10506456" cy="1919141"/>
          </a:xfrm>
        </p:spPr>
        <p:txBody>
          <a:bodyPr anchor="b">
            <a:normAutofit/>
          </a:bodyPr>
          <a:lstStyle/>
          <a:p>
            <a:r>
              <a:rPr lang="en-US" sz="6000"/>
              <a:t>Summary</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D9DDC64-F4EF-FF42-B150-617BA75BB459}"/>
              </a:ext>
            </a:extLst>
          </p:cNvPr>
          <p:cNvSpPr>
            <a:spLocks noGrp="1"/>
          </p:cNvSpPr>
          <p:nvPr>
            <p:ph idx="1"/>
          </p:nvPr>
        </p:nvSpPr>
        <p:spPr>
          <a:xfrm>
            <a:off x="841248" y="3337269"/>
            <a:ext cx="10509504" cy="2905686"/>
          </a:xfrm>
        </p:spPr>
        <p:txBody>
          <a:bodyPr>
            <a:normAutofit/>
          </a:bodyPr>
          <a:lstStyle/>
          <a:p>
            <a:r>
              <a:rPr lang="en-US" sz="2000" dirty="0"/>
              <a:t>Introduction &amp; clarification</a:t>
            </a:r>
          </a:p>
          <a:p>
            <a:r>
              <a:rPr lang="en-US" sz="2000" dirty="0"/>
              <a:t>Authentication &amp; Authorization</a:t>
            </a:r>
          </a:p>
          <a:p>
            <a:r>
              <a:rPr lang="en-US" sz="2000" dirty="0"/>
              <a:t>Groups and Group Types</a:t>
            </a:r>
          </a:p>
          <a:p>
            <a:r>
              <a:rPr lang="en-US" sz="2000" dirty="0"/>
              <a:t>Group Membership</a:t>
            </a:r>
          </a:p>
          <a:p>
            <a:r>
              <a:rPr lang="en-US" sz="2000" dirty="0"/>
              <a:t>User Profile &amp; Member Dashboard</a:t>
            </a:r>
          </a:p>
          <a:p>
            <a:r>
              <a:rPr lang="en-US" sz="2000" dirty="0"/>
              <a:t>Training</a:t>
            </a:r>
          </a:p>
          <a:p>
            <a:r>
              <a:rPr lang="en-US" sz="2000" dirty="0"/>
              <a:t>Integration w/ ClinGen &amp; external systems</a:t>
            </a:r>
          </a:p>
          <a:p>
            <a:endParaRPr lang="en-US" sz="2000" dirty="0"/>
          </a:p>
        </p:txBody>
      </p:sp>
    </p:spTree>
    <p:extLst>
      <p:ext uri="{BB962C8B-B14F-4D97-AF65-F5344CB8AC3E}">
        <p14:creationId xmlns:p14="http://schemas.microsoft.com/office/powerpoint/2010/main" val="77339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35D3D6-BD4D-134A-995B-C260CBE57FB5}"/>
              </a:ext>
            </a:extLst>
          </p:cNvPr>
          <p:cNvSpPr>
            <a:spLocks noGrp="1"/>
          </p:cNvSpPr>
          <p:nvPr>
            <p:ph type="title"/>
          </p:nvPr>
        </p:nvSpPr>
        <p:spPr>
          <a:xfrm>
            <a:off x="846082" y="586822"/>
            <a:ext cx="3936355" cy="1645920"/>
          </a:xfrm>
        </p:spPr>
        <p:txBody>
          <a:bodyPr>
            <a:normAutofit/>
          </a:bodyPr>
          <a:lstStyle/>
          <a:p>
            <a:r>
              <a:rPr lang="en-US" sz="3200"/>
              <a:t>Is it ever really ”final”?</a:t>
            </a:r>
          </a:p>
        </p:txBody>
      </p:sp>
      <p:sp>
        <p:nvSpPr>
          <p:cNvPr id="45" name="Rectangle 4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7CD78B8-E4DF-5F47-A0A2-2C1991BCB5B9}"/>
              </a:ext>
            </a:extLst>
          </p:cNvPr>
          <p:cNvSpPr>
            <a:spLocks noGrp="1"/>
          </p:cNvSpPr>
          <p:nvPr>
            <p:ph idx="1"/>
          </p:nvPr>
        </p:nvSpPr>
        <p:spPr>
          <a:xfrm>
            <a:off x="5351164" y="586822"/>
            <a:ext cx="6002636" cy="1645920"/>
          </a:xfrm>
        </p:spPr>
        <p:txBody>
          <a:bodyPr anchor="ctr">
            <a:normAutofit/>
          </a:bodyPr>
          <a:lstStyle/>
          <a:p>
            <a:r>
              <a:rPr lang="en-US" sz="1800" u="sng">
                <a:hlinkClick r:id="rId3"/>
              </a:rPr>
              <a:t>OMS Final Requirements Document</a:t>
            </a:r>
            <a:r>
              <a:rPr lang="en-US" sz="1800">
                <a:hlinkClick r:id="rId3"/>
              </a:rPr>
              <a:t> </a:t>
            </a:r>
            <a:r>
              <a:rPr lang="en-US" sz="1800"/>
              <a:t>is the starting point.</a:t>
            </a:r>
          </a:p>
          <a:p>
            <a:r>
              <a:rPr lang="en-US" sz="1800"/>
              <a:t>Iteratively developing specifications, acceptance criteria as we go.</a:t>
            </a:r>
          </a:p>
          <a:p>
            <a:endParaRPr lang="en-US" sz="1800"/>
          </a:p>
        </p:txBody>
      </p:sp>
      <p:pic>
        <p:nvPicPr>
          <p:cNvPr id="8" name="Picture 7" descr="Diagram&#10;&#10;Description automatically generated">
            <a:extLst>
              <a:ext uri="{FF2B5EF4-FFF2-40B4-BE49-F238E27FC236}">
                <a16:creationId xmlns:a16="http://schemas.microsoft.com/office/drawing/2014/main" id="{67C410CF-0873-3A40-843C-5BC0611640B4}"/>
              </a:ext>
            </a:extLst>
          </p:cNvPr>
          <p:cNvPicPr>
            <a:picLocks noChangeAspect="1"/>
          </p:cNvPicPr>
          <p:nvPr/>
        </p:nvPicPr>
        <p:blipFill>
          <a:blip r:embed="rId4"/>
          <a:stretch>
            <a:fillRect/>
          </a:stretch>
        </p:blipFill>
        <p:spPr>
          <a:xfrm>
            <a:off x="557784" y="2843133"/>
            <a:ext cx="11164824" cy="3265710"/>
          </a:xfrm>
          <a:prstGeom prst="rect">
            <a:avLst/>
          </a:prstGeom>
        </p:spPr>
      </p:pic>
    </p:spTree>
    <p:extLst>
      <p:ext uri="{BB962C8B-B14F-4D97-AF65-F5344CB8AC3E}">
        <p14:creationId xmlns:p14="http://schemas.microsoft.com/office/powerpoint/2010/main" val="163101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C88DD-8DAE-9744-B15B-55B0D5C97AA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EPAM? OMS? WUT?</a:t>
            </a:r>
          </a:p>
        </p:txBody>
      </p:sp>
      <p:sp>
        <p:nvSpPr>
          <p:cNvPr id="25"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5DCE4289-FF7B-B54F-92D8-78AD1AA5ABC0}"/>
              </a:ext>
            </a:extLst>
          </p:cNvPr>
          <p:cNvPicPr>
            <a:picLocks noChangeAspect="1"/>
          </p:cNvPicPr>
          <p:nvPr/>
        </p:nvPicPr>
        <p:blipFill>
          <a:blip r:embed="rId3"/>
          <a:stretch>
            <a:fillRect/>
          </a:stretch>
        </p:blipFill>
        <p:spPr>
          <a:xfrm>
            <a:off x="4864608" y="1473429"/>
            <a:ext cx="6846363" cy="3759887"/>
          </a:xfrm>
          <a:prstGeom prst="rect">
            <a:avLst/>
          </a:prstGeom>
        </p:spPr>
      </p:pic>
    </p:spTree>
    <p:extLst>
      <p:ext uri="{BB962C8B-B14F-4D97-AF65-F5344CB8AC3E}">
        <p14:creationId xmlns:p14="http://schemas.microsoft.com/office/powerpoint/2010/main" val="213676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8C26F-8538-BD4F-B6BF-073483BABF6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a:t>
            </a:r>
            <a:r>
              <a:rPr lang="en-US" sz="7200" kern="1200">
                <a:solidFill>
                  <a:schemeClr val="tx1"/>
                </a:solidFill>
                <a:latin typeface="+mj-lt"/>
                <a:ea typeface="+mj-ea"/>
                <a:cs typeface="+mj-cs"/>
              </a:rPr>
              <a:t>he requirements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24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3929-FE75-2E4F-B3C4-1B94B56ACB32}"/>
              </a:ext>
            </a:extLst>
          </p:cNvPr>
          <p:cNvSpPr>
            <a:spLocks noGrp="1"/>
          </p:cNvSpPr>
          <p:nvPr>
            <p:ph type="title"/>
          </p:nvPr>
        </p:nvSpPr>
        <p:spPr>
          <a:xfrm>
            <a:off x="838200" y="416008"/>
            <a:ext cx="10515600" cy="1325563"/>
          </a:xfrm>
        </p:spPr>
        <p:txBody>
          <a:bodyPr/>
          <a:lstStyle/>
          <a:p>
            <a:r>
              <a:rPr lang="en-US"/>
              <a:t>Authentication &amp; System Authorization</a:t>
            </a:r>
          </a:p>
        </p:txBody>
      </p:sp>
      <p:sp>
        <p:nvSpPr>
          <p:cNvPr id="3" name="Content Placeholder 2">
            <a:extLst>
              <a:ext uri="{FF2B5EF4-FFF2-40B4-BE49-F238E27FC236}">
                <a16:creationId xmlns:a16="http://schemas.microsoft.com/office/drawing/2014/main" id="{0CA8D1C4-3C27-DC4A-878D-6F15AB2AD63C}"/>
              </a:ext>
            </a:extLst>
          </p:cNvPr>
          <p:cNvSpPr>
            <a:spLocks noGrp="1"/>
          </p:cNvSpPr>
          <p:nvPr>
            <p:ph idx="1"/>
          </p:nvPr>
        </p:nvSpPr>
        <p:spPr/>
        <p:txBody>
          <a:bodyPr>
            <a:normAutofit lnSpcReduction="10000"/>
          </a:bodyPr>
          <a:lstStyle/>
          <a:p>
            <a:r>
              <a:rPr lang="en-US" dirty="0"/>
              <a:t>Users can be suspended/retired.</a:t>
            </a:r>
          </a:p>
          <a:p>
            <a:r>
              <a:rPr lang="en-US" dirty="0"/>
              <a:t>Authenticated users will have one or more System </a:t>
            </a:r>
            <a:r>
              <a:rPr lang="en-US" b="1" dirty="0"/>
              <a:t>Roles</a:t>
            </a:r>
            <a:r>
              <a:rPr lang="en-US" dirty="0"/>
              <a:t> and </a:t>
            </a:r>
            <a:r>
              <a:rPr lang="en-US" b="1" dirty="0"/>
              <a:t>Permissions </a:t>
            </a:r>
            <a:r>
              <a:rPr lang="en-US" dirty="0"/>
              <a:t>that authorize access to execute various system commands.</a:t>
            </a:r>
          </a:p>
          <a:p>
            <a:pPr lvl="1"/>
            <a:r>
              <a:rPr lang="en-US" dirty="0"/>
              <a:t>Roles will likely include:</a:t>
            </a:r>
          </a:p>
          <a:p>
            <a:pPr lvl="2"/>
            <a:r>
              <a:rPr lang="en-US" dirty="0"/>
              <a:t>Associates - Folks outside ClinGen who have read-access to specific resources</a:t>
            </a:r>
          </a:p>
          <a:p>
            <a:pPr lvl="2"/>
            <a:r>
              <a:rPr lang="en-US" dirty="0"/>
              <a:t>Members - ClinGen members can view and edit their own information</a:t>
            </a:r>
          </a:p>
          <a:p>
            <a:pPr lvl="2"/>
            <a:r>
              <a:rPr lang="en-US" dirty="0"/>
              <a:t>Managers – Members who can create groups, invite members to the system, etc.</a:t>
            </a:r>
          </a:p>
          <a:p>
            <a:pPr lvl="2"/>
            <a:r>
              <a:rPr lang="en-US" dirty="0"/>
              <a:t>Admins – Managers who can grant/revoke system roles and privileges to members and managers.</a:t>
            </a:r>
          </a:p>
          <a:p>
            <a:pPr lvl="2"/>
            <a:r>
              <a:rPr lang="en-US" dirty="0"/>
              <a:t>Super User – A system administrator with complete access to system functionality.</a:t>
            </a:r>
            <a:br>
              <a:rPr lang="en-US" dirty="0"/>
            </a:br>
            <a:endParaRPr lang="en-US" dirty="0"/>
          </a:p>
          <a:p>
            <a:endParaRPr lang="en-US" dirty="0"/>
          </a:p>
        </p:txBody>
      </p:sp>
    </p:spTree>
    <p:extLst>
      <p:ext uri="{BB962C8B-B14F-4D97-AF65-F5344CB8AC3E}">
        <p14:creationId xmlns:p14="http://schemas.microsoft.com/office/powerpoint/2010/main" val="165803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DD2F-14CD-6D44-AE92-867D7B2DE7B5}"/>
              </a:ext>
            </a:extLst>
          </p:cNvPr>
          <p:cNvSpPr>
            <a:spLocks noGrp="1"/>
          </p:cNvSpPr>
          <p:nvPr>
            <p:ph type="title"/>
          </p:nvPr>
        </p:nvSpPr>
        <p:spPr/>
        <p:txBody>
          <a:bodyPr/>
          <a:lstStyle/>
          <a:p>
            <a:r>
              <a:rPr lang="en-US"/>
              <a:t>Groups</a:t>
            </a:r>
          </a:p>
        </p:txBody>
      </p:sp>
      <p:sp>
        <p:nvSpPr>
          <p:cNvPr id="3" name="Content Placeholder 2">
            <a:extLst>
              <a:ext uri="{FF2B5EF4-FFF2-40B4-BE49-F238E27FC236}">
                <a16:creationId xmlns:a16="http://schemas.microsoft.com/office/drawing/2014/main" id="{C9F1E3BD-C265-FA43-AE3D-7F1807AF53F9}"/>
              </a:ext>
            </a:extLst>
          </p:cNvPr>
          <p:cNvSpPr>
            <a:spLocks noGrp="1"/>
          </p:cNvSpPr>
          <p:nvPr>
            <p:ph idx="1"/>
          </p:nvPr>
        </p:nvSpPr>
        <p:spPr/>
        <p:txBody>
          <a:bodyPr>
            <a:normAutofit fontScale="85000" lnSpcReduction="20000"/>
          </a:bodyPr>
          <a:lstStyle/>
          <a:p>
            <a:r>
              <a:rPr lang="en-US" dirty="0"/>
              <a:t>May have a type such as GCEP, CDWG, Working Group, etc.</a:t>
            </a:r>
          </a:p>
          <a:p>
            <a:r>
              <a:rPr lang="en-US" dirty="0"/>
              <a:t>Have 0 or more members.</a:t>
            </a:r>
          </a:p>
          <a:p>
            <a:r>
              <a:rPr lang="en-US" dirty="0"/>
              <a:t>May be related to other groups: child/parent, arbitrary lateral.</a:t>
            </a:r>
          </a:p>
          <a:p>
            <a:r>
              <a:rPr lang="en-US" dirty="0"/>
              <a:t>Has a status</a:t>
            </a:r>
          </a:p>
          <a:p>
            <a:pPr lvl="1"/>
            <a:r>
              <a:rPr lang="en-US" dirty="0"/>
              <a:t>Preliminary, Active, Inactive/Dormant, Removed/Retired, Superseded, Deleted.</a:t>
            </a:r>
          </a:p>
          <a:p>
            <a:r>
              <a:rPr lang="en-US" dirty="0"/>
              <a:t>Must have a publication status (Yes/No).</a:t>
            </a:r>
          </a:p>
          <a:p>
            <a:r>
              <a:rPr lang="en-US" dirty="0"/>
              <a:t>May have documents/files associated with it.</a:t>
            </a:r>
          </a:p>
          <a:p>
            <a:r>
              <a:rPr lang="en-US" dirty="0"/>
              <a:t>Should be able to manage manuscripts.</a:t>
            </a:r>
          </a:p>
          <a:p>
            <a:r>
              <a:rPr lang="en-US" dirty="0"/>
              <a:t>Should be able to list external funding.</a:t>
            </a:r>
          </a:p>
          <a:p>
            <a:r>
              <a:rPr lang="en-US" dirty="0"/>
              <a:t>Has a historical record of past events/actions</a:t>
            </a:r>
          </a:p>
          <a:p>
            <a:pPr lvl="1"/>
            <a:r>
              <a:rPr lang="en-US" dirty="0"/>
              <a:t>Includes relevant domain events from the OMS.</a:t>
            </a:r>
          </a:p>
          <a:p>
            <a:pPr lvl="1"/>
            <a:r>
              <a:rPr lang="en-US" dirty="0"/>
              <a:t> May include other events aggregated from other ClinGen systems as available.</a:t>
            </a:r>
          </a:p>
          <a:p>
            <a:endParaRPr lang="en-US" dirty="0"/>
          </a:p>
        </p:txBody>
      </p:sp>
    </p:spTree>
    <p:extLst>
      <p:ext uri="{BB962C8B-B14F-4D97-AF65-F5344CB8AC3E}">
        <p14:creationId xmlns:p14="http://schemas.microsoft.com/office/powerpoint/2010/main" val="234795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B0BF-BE55-BC44-94D5-F24E8841263D}"/>
              </a:ext>
            </a:extLst>
          </p:cNvPr>
          <p:cNvSpPr>
            <a:spLocks noGrp="1"/>
          </p:cNvSpPr>
          <p:nvPr>
            <p:ph type="title"/>
          </p:nvPr>
        </p:nvSpPr>
        <p:spPr/>
        <p:txBody>
          <a:bodyPr/>
          <a:lstStyle/>
          <a:p>
            <a:r>
              <a:rPr lang="en-US"/>
              <a:t>Group Types (GCEP, VCEP, CDWG, etc.)</a:t>
            </a:r>
          </a:p>
        </p:txBody>
      </p:sp>
      <p:sp>
        <p:nvSpPr>
          <p:cNvPr id="3" name="Content Placeholder 2">
            <a:extLst>
              <a:ext uri="{FF2B5EF4-FFF2-40B4-BE49-F238E27FC236}">
                <a16:creationId xmlns:a16="http://schemas.microsoft.com/office/drawing/2014/main" id="{E1CCC379-A835-6249-88B9-23405408C2EE}"/>
              </a:ext>
            </a:extLst>
          </p:cNvPr>
          <p:cNvSpPr>
            <a:spLocks noGrp="1"/>
          </p:cNvSpPr>
          <p:nvPr>
            <p:ph idx="1"/>
          </p:nvPr>
        </p:nvSpPr>
        <p:spPr/>
        <p:txBody>
          <a:bodyPr>
            <a:normAutofit/>
          </a:bodyPr>
          <a:lstStyle/>
          <a:p>
            <a:r>
              <a:rPr lang="en-US"/>
              <a:t>Admins should be able to create new group types and edit existing types.</a:t>
            </a:r>
          </a:p>
          <a:p>
            <a:r>
              <a:rPr lang="en-US"/>
              <a:t>A group type may define (for groups of that type):</a:t>
            </a:r>
          </a:p>
          <a:p>
            <a:pPr lvl="1"/>
            <a:r>
              <a:rPr lang="en-US"/>
              <a:t>Member Roles and permissions.</a:t>
            </a:r>
          </a:p>
          <a:p>
            <a:pPr lvl="1"/>
            <a:r>
              <a:rPr lang="en-US"/>
              <a:t>Requirements for creation.</a:t>
            </a:r>
          </a:p>
          <a:p>
            <a:pPr lvl="1"/>
            <a:r>
              <a:rPr lang="en-US"/>
              <a:t>Membership requirements. </a:t>
            </a:r>
          </a:p>
          <a:p>
            <a:pPr lvl="1"/>
            <a:r>
              <a:rPr lang="en-US"/>
              <a:t>Requirements for members.</a:t>
            </a:r>
          </a:p>
          <a:p>
            <a:endParaRPr lang="en-US"/>
          </a:p>
        </p:txBody>
      </p:sp>
    </p:spTree>
    <p:extLst>
      <p:ext uri="{BB962C8B-B14F-4D97-AF65-F5344CB8AC3E}">
        <p14:creationId xmlns:p14="http://schemas.microsoft.com/office/powerpoint/2010/main" val="359085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B449-D90E-8B4F-9DA7-6D5068E7AAD3}"/>
              </a:ext>
            </a:extLst>
          </p:cNvPr>
          <p:cNvSpPr>
            <a:spLocks noGrp="1"/>
          </p:cNvSpPr>
          <p:nvPr>
            <p:ph type="title"/>
          </p:nvPr>
        </p:nvSpPr>
        <p:spPr/>
        <p:txBody>
          <a:bodyPr/>
          <a:lstStyle/>
          <a:p>
            <a:r>
              <a:rPr lang="en-US"/>
              <a:t>Group Membership</a:t>
            </a:r>
          </a:p>
        </p:txBody>
      </p:sp>
      <p:sp>
        <p:nvSpPr>
          <p:cNvPr id="3" name="Content Placeholder 2">
            <a:extLst>
              <a:ext uri="{FF2B5EF4-FFF2-40B4-BE49-F238E27FC236}">
                <a16:creationId xmlns:a16="http://schemas.microsoft.com/office/drawing/2014/main" id="{589C812E-BC36-2E41-AA86-D3B9D28DBBA7}"/>
              </a:ext>
            </a:extLst>
          </p:cNvPr>
          <p:cNvSpPr>
            <a:spLocks noGrp="1"/>
          </p:cNvSpPr>
          <p:nvPr>
            <p:ph idx="1"/>
          </p:nvPr>
        </p:nvSpPr>
        <p:spPr/>
        <p:txBody>
          <a:bodyPr/>
          <a:lstStyle/>
          <a:p>
            <a:r>
              <a:rPr lang="en-US" dirty="0"/>
              <a:t>ClinGen users can be members of zero or more groups.</a:t>
            </a:r>
          </a:p>
          <a:p>
            <a:r>
              <a:rPr lang="en-US" dirty="0"/>
              <a:t>A group member will have (specific to the group):</a:t>
            </a:r>
          </a:p>
          <a:p>
            <a:pPr lvl="1"/>
            <a:r>
              <a:rPr lang="en-US" dirty="0"/>
              <a:t>Roles &amp; Permissions (in addition to and separate from system roles and perms)</a:t>
            </a:r>
          </a:p>
          <a:p>
            <a:pPr lvl="1"/>
            <a:r>
              <a:rPr lang="en-US" dirty="0"/>
              <a:t>A Profile that augments their system-level profile.</a:t>
            </a:r>
          </a:p>
        </p:txBody>
      </p:sp>
    </p:spTree>
    <p:extLst>
      <p:ext uri="{BB962C8B-B14F-4D97-AF65-F5344CB8AC3E}">
        <p14:creationId xmlns:p14="http://schemas.microsoft.com/office/powerpoint/2010/main" val="233994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1201</Words>
  <Application>Microsoft Macintosh PowerPoint</Application>
  <PresentationFormat>Widescreen</PresentationFormat>
  <Paragraphs>146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ClinGen Organization Management</vt:lpstr>
      <vt:lpstr>Summary</vt:lpstr>
      <vt:lpstr>Is it ever really ”final”?</vt:lpstr>
      <vt:lpstr>EPAM? OMS? WUT?</vt:lpstr>
      <vt:lpstr>The requirements</vt:lpstr>
      <vt:lpstr>Authentication &amp; System Authorization</vt:lpstr>
      <vt:lpstr>Groups</vt:lpstr>
      <vt:lpstr>Group Types (GCEP, VCEP, CDWG, etc.)</vt:lpstr>
      <vt:lpstr>Group Membership</vt:lpstr>
      <vt:lpstr>User Profile</vt:lpstr>
      <vt:lpstr>User Dashboard</vt:lpstr>
      <vt:lpstr>Training</vt:lpstr>
      <vt:lpstr>Integration and Interoperability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ClinGen Organization Management</dc:title>
  <dc:creator>Ward, Tj</dc:creator>
  <cp:lastModifiedBy>Ward, Tj</cp:lastModifiedBy>
  <cp:revision>18</cp:revision>
  <dcterms:created xsi:type="dcterms:W3CDTF">2021-03-18T17:53:29Z</dcterms:created>
  <dcterms:modified xsi:type="dcterms:W3CDTF">2021-03-19T18:18:15Z</dcterms:modified>
</cp:coreProperties>
</file>