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9"/>
  </p:notesMasterIdLst>
  <p:sldIdLst>
    <p:sldId id="390" r:id="rId2"/>
    <p:sldId id="333" r:id="rId3"/>
    <p:sldId id="336" r:id="rId4"/>
    <p:sldId id="386" r:id="rId5"/>
    <p:sldId id="387" r:id="rId6"/>
    <p:sldId id="334" r:id="rId7"/>
    <p:sldId id="339" r:id="rId8"/>
    <p:sldId id="388" r:id="rId9"/>
    <p:sldId id="389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8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69" d="100"/>
          <a:sy n="69" d="100"/>
        </p:scale>
        <p:origin x="108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only</a:t>
            </a:r>
            <a:r>
              <a:rPr lang="en-US" altLang="zh-CN" baseline="0" dirty="0" smtClean="0"/>
              <a:t> change is </a:t>
            </a:r>
            <a:r>
              <a:rPr lang="en-US" altLang="zh-CN" sz="1600" dirty="0" smtClean="0">
                <a:latin typeface="Consolas" panose="020B0609020204030204" pitchFamily="49" charset="0"/>
              </a:rPr>
              <a:t>send(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ClientSocket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recvbuf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iResult</a:t>
            </a:r>
            <a:r>
              <a:rPr lang="en-US" altLang="zh-CN" sz="1600" dirty="0" smtClean="0">
                <a:latin typeface="Consolas" panose="020B0609020204030204" pitchFamily="49" charset="0"/>
              </a:rPr>
              <a:t>, 0 );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latin typeface="Consolas" panose="020B0609020204030204" pitchFamily="49" charset="0"/>
              </a:rPr>
              <a:t>And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1600" dirty="0" smtClean="0">
                <a:latin typeface="Consolas" panose="020B0609020204030204" pitchFamily="49" charset="0"/>
              </a:rPr>
              <a:t>("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Received: '%s' \n</a:t>
            </a:r>
            <a:r>
              <a:rPr lang="en-US" altLang="zh-CN" sz="1600" dirty="0" smtClean="0">
                <a:latin typeface="Consolas" panose="020B0609020204030204" pitchFamily="49" charset="0"/>
              </a:rPr>
              <a:t>",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recvbuf</a:t>
            </a:r>
            <a:r>
              <a:rPr lang="en-US" altLang="zh-CN" sz="1600" dirty="0" smtClean="0">
                <a:latin typeface="Consolas" panose="020B0609020204030204" pitchFamily="49" charset="0"/>
              </a:rPr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1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12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12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12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12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1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23401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8545(v=vs.85).aspx" TargetMode="External"/><Relationship Id="rId2" Type="http://schemas.openxmlformats.org/officeDocument/2006/relationships/hyperlink" Target="https://www.visualstudio.com/zh-han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41416(v=vs.85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40481(v=vs.85).aspx" TargetMode="External"/><Relationship Id="rId2" Type="http://schemas.openxmlformats.org/officeDocument/2006/relationships/hyperlink" Target="https://msdn.microsoft.com/en-us/library/windows/desktop/ms742213(v=vs.85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windows/desktop/ms741549(v=vs.85).aspx" TargetMode="External"/><Relationship Id="rId4" Type="http://schemas.openxmlformats.org/officeDocument/2006/relationships/hyperlink" Target="https://msdn.microsoft.com/en-us/library/windows/desktop/ms737582(v=vs.85)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windows/desktop/ms742213(v=vs.85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Exercises 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</a:t>
            </a:fld>
            <a:endParaRPr lang="en-GB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555776" y="3573016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Echo-Client and Echo-Server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4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Echo-server: minor change to </a:t>
            </a:r>
            <a:r>
              <a:rPr lang="en-US" altLang="zh-CN" sz="2800" dirty="0" smtClean="0">
                <a:solidFill>
                  <a:srgbClr val="0E04CC"/>
                </a:solidFill>
              </a:rPr>
              <a:t>TCPServer.cpp</a:t>
            </a:r>
            <a:endParaRPr lang="zh-CN" altLang="en-US" sz="2800" dirty="0">
              <a:solidFill>
                <a:srgbClr val="0E04CC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55576" y="1228315"/>
            <a:ext cx="8064896" cy="544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8E40"/>
                </a:solidFill>
                <a:latin typeface="Consolas" panose="020B0609020204030204" pitchFamily="49" charset="0"/>
              </a:rPr>
              <a:t>// Loop until client terminates </a:t>
            </a: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connection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600" dirty="0" smtClean="0">
                <a:latin typeface="Consolas" panose="020B0609020204030204" pitchFamily="49" charset="0"/>
              </a:rPr>
              <a:t>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008E40"/>
                </a:solidFill>
              </a:rPr>
              <a:t>// </a:t>
            </a:r>
            <a:r>
              <a:rPr lang="en-US" altLang="zh-CN" sz="1600" dirty="0">
                <a:solidFill>
                  <a:srgbClr val="008E40"/>
                </a:solidFill>
              </a:rPr>
              <a:t>Receive from the client, and bail out if client shut down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iResult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err="1">
                <a:latin typeface="Consolas" panose="020B0609020204030204" pitchFamily="49" charset="0"/>
              </a:rPr>
              <a:t>recv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ClientSocket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recvbuf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recvbuflen</a:t>
            </a:r>
            <a:r>
              <a:rPr lang="en-US" altLang="zh-CN" sz="1600" dirty="0">
                <a:latin typeface="Consolas" panose="020B0609020204030204" pitchFamily="49" charset="0"/>
              </a:rPr>
              <a:t>, 0);</a:t>
            </a:r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iResult</a:t>
            </a:r>
            <a:r>
              <a:rPr lang="en-US" altLang="zh-CN" sz="1600" dirty="0">
                <a:latin typeface="Consolas" panose="020B0609020204030204" pitchFamily="49" charset="0"/>
              </a:rPr>
              <a:t> &gt; 0) </a:t>
            </a:r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	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Received: '%s' \n</a:t>
            </a:r>
            <a:r>
              <a:rPr lang="en-US" altLang="zh-CN" sz="1600" dirty="0">
                <a:latin typeface="Consolas" panose="020B0609020204030204" pitchFamily="49" charset="0"/>
              </a:rPr>
              <a:t>", </a:t>
            </a:r>
            <a:r>
              <a:rPr lang="en-US" altLang="zh-CN" sz="1600" dirty="0" err="1">
                <a:latin typeface="Consolas" panose="020B0609020204030204" pitchFamily="49" charset="0"/>
              </a:rPr>
              <a:t>recvbuf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rgbClr val="008E40"/>
                </a:solidFill>
                <a:latin typeface="Consolas" panose="020B0609020204030204" pitchFamily="49" charset="0"/>
              </a:rPr>
              <a:t>Echo the buffer back to the sender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    send</a:t>
            </a:r>
            <a:r>
              <a:rPr lang="en-US" altLang="zh-CN" sz="1600" dirty="0">
                <a:latin typeface="Consolas" panose="020B0609020204030204" pitchFamily="49" charset="0"/>
              </a:rPr>
              <a:t>( </a:t>
            </a:r>
            <a:r>
              <a:rPr lang="en-US" altLang="zh-CN" sz="1600" dirty="0" err="1">
                <a:latin typeface="Consolas" panose="020B0609020204030204" pitchFamily="49" charset="0"/>
              </a:rPr>
              <a:t>ClientSocket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recvbuf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iResult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latin typeface="Consolas" panose="020B0609020204030204" pitchFamily="49" charset="0"/>
              </a:rPr>
              <a:t>0 );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   else </a:t>
            </a:r>
            <a:r>
              <a:rPr lang="en-US" altLang="zh-CN" sz="1600" dirty="0">
                <a:solidFill>
                  <a:srgbClr val="0E04CC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iResult</a:t>
            </a:r>
            <a:r>
              <a:rPr lang="en-US" altLang="zh-CN" sz="1600" dirty="0">
                <a:latin typeface="Consolas" panose="020B0609020204030204" pitchFamily="49" charset="0"/>
              </a:rPr>
              <a:t> == 0)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Connection closing...\n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latin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recv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 failed with error: %d\n</a:t>
            </a:r>
            <a:r>
              <a:rPr lang="en-US" altLang="zh-CN" sz="1600" dirty="0">
                <a:latin typeface="Consolas" panose="020B0609020204030204" pitchFamily="49" charset="0"/>
              </a:rPr>
              <a:t>", </a:t>
            </a:r>
            <a:r>
              <a:rPr lang="en-US" altLang="zh-CN" sz="1600" dirty="0" err="1">
                <a:latin typeface="Consolas" panose="020B0609020204030204" pitchFamily="49" charset="0"/>
              </a:rPr>
              <a:t>WSAGetLastError</a:t>
            </a:r>
            <a:r>
              <a:rPr lang="en-US" altLang="zh-CN" sz="1600" dirty="0">
                <a:latin typeface="Consolas" panose="020B0609020204030204" pitchFamily="49" charset="0"/>
              </a:rPr>
              <a:t>());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closesocket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ClientSocket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WSACleanup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return 1;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}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} </a:t>
            </a:r>
            <a:r>
              <a:rPr lang="en-US" altLang="zh-CN" sz="1600" dirty="0">
                <a:solidFill>
                  <a:srgbClr val="0E04CC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iResult</a:t>
            </a:r>
            <a:r>
              <a:rPr lang="en-US" altLang="zh-CN" sz="1600" dirty="0">
                <a:latin typeface="Consolas" panose="020B0609020204030204" pitchFamily="49" charset="0"/>
              </a:rPr>
              <a:t> &gt; 0);</a:t>
            </a:r>
          </a:p>
          <a:p>
            <a:pPr marL="400050" lvl="1" indent="0" fontAlgn="auto">
              <a:spcAft>
                <a:spcPts val="0"/>
              </a:spcAft>
              <a:buNone/>
            </a:pP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905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E2: Simple Echo-client and Echo-server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E2a: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EchoServer</a:t>
            </a:r>
            <a:r>
              <a:rPr lang="en-US" altLang="zh-CN" sz="2800" dirty="0" smtClean="0">
                <a:solidFill>
                  <a:srgbClr val="C00000"/>
                </a:solidFill>
              </a:rPr>
              <a:t> handling multiple clients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36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EchoServer2: handling multiple clients</a:t>
            </a:r>
            <a:endParaRPr lang="zh-CN" altLang="en-US" sz="3200" dirty="0">
              <a:solidFill>
                <a:srgbClr val="0E04CC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32168" y="1416955"/>
            <a:ext cx="8064896" cy="544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2060"/>
                </a:solidFill>
              </a:rPr>
              <a:t>Modify your solution to Exercise 2 to write a stream based echo server, which can </a:t>
            </a:r>
            <a:r>
              <a:rPr lang="en-US" altLang="zh-CN" sz="2400" dirty="0">
                <a:solidFill>
                  <a:srgbClr val="C00000"/>
                </a:solidFill>
              </a:rPr>
              <a:t>simultaneously handle multiple clients</a:t>
            </a:r>
            <a:r>
              <a:rPr lang="en-US" altLang="zh-CN" sz="2400" dirty="0">
                <a:solidFill>
                  <a:srgbClr val="002060"/>
                </a:solidFill>
              </a:rPr>
              <a:t> connecting to it.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 fontAlgn="auto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2060"/>
                </a:solidFill>
              </a:rPr>
              <a:t>Use project name </a:t>
            </a:r>
            <a:r>
              <a:rPr lang="en-US" altLang="zh-CN" sz="2000" dirty="0" smtClean="0">
                <a:solidFill>
                  <a:srgbClr val="C00000"/>
                </a:solidFill>
              </a:rPr>
              <a:t>EchoServer2, </a:t>
            </a:r>
            <a:r>
              <a:rPr lang="en-US" altLang="zh-CN" sz="2000" dirty="0" smtClean="0">
                <a:solidFill>
                  <a:srgbClr val="002060"/>
                </a:solidFill>
              </a:rPr>
              <a:t>source file </a:t>
            </a:r>
            <a:r>
              <a:rPr lang="en-US" altLang="zh-CN" sz="2000" dirty="0" smtClean="0">
                <a:solidFill>
                  <a:srgbClr val="C00000"/>
                </a:solidFill>
              </a:rPr>
              <a:t>EchoServer2.cpp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2060"/>
                </a:solidFill>
              </a:rPr>
              <a:t>Modify </a:t>
            </a:r>
            <a:r>
              <a:rPr lang="en-US" altLang="zh-CN" sz="2000" dirty="0" smtClean="0">
                <a:solidFill>
                  <a:srgbClr val="C00000"/>
                </a:solidFill>
              </a:rPr>
              <a:t>EchoServer.cpp </a:t>
            </a:r>
            <a:r>
              <a:rPr lang="en-US" altLang="zh-CN" sz="2000" dirty="0" smtClean="0">
                <a:solidFill>
                  <a:srgbClr val="002060"/>
                </a:solidFill>
              </a:rPr>
              <a:t>or</a:t>
            </a:r>
            <a:r>
              <a:rPr lang="en-US" altLang="zh-CN" sz="2000" dirty="0" smtClean="0">
                <a:solidFill>
                  <a:srgbClr val="C00000"/>
                </a:solidFill>
              </a:rPr>
              <a:t> TCPServer.cpp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Hint</a:t>
            </a:r>
            <a:r>
              <a:rPr lang="en-US" altLang="zh-CN" sz="2400" dirty="0">
                <a:solidFill>
                  <a:srgbClr val="002060"/>
                </a:solidFill>
              </a:rPr>
              <a:t>: use Windows threads functions. 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2060"/>
                </a:solidFill>
              </a:rPr>
              <a:t>No modification of the client code is necessary, but multiple instances of the client should be started.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zh-CN" altLang="zh-CN" sz="2400" dirty="0">
              <a:solidFill>
                <a:srgbClr val="002060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3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EchoServer2: handling multiple clients</a:t>
            </a:r>
            <a:endParaRPr lang="zh-CN" altLang="en-US" sz="2800" dirty="0">
              <a:solidFill>
                <a:srgbClr val="0E04CC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55576" y="1228315"/>
            <a:ext cx="8064896" cy="544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 smtClean="0">
                <a:solidFill>
                  <a:srgbClr val="C00000"/>
                </a:solidFill>
                <a:cs typeface="NSimSun"/>
              </a:rPr>
              <a:t>Modify EchoServer.cpp as follows: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kern="0" dirty="0" smtClean="0">
              <a:solidFill>
                <a:srgbClr val="0000FF"/>
              </a:solidFill>
              <a:latin typeface="NSimSun"/>
              <a:cs typeface="NSimSu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 smtClean="0">
                <a:solidFill>
                  <a:srgbClr val="0000FF"/>
                </a:solidFill>
                <a:latin typeface="NSimSun"/>
                <a:cs typeface="NSimSun"/>
              </a:rPr>
              <a:t>#</a:t>
            </a:r>
            <a:r>
              <a:rPr lang="en-US" altLang="zh-CN" sz="1400" kern="0" dirty="0">
                <a:solidFill>
                  <a:srgbClr val="0000FF"/>
                </a:solidFill>
                <a:latin typeface="NSimSun"/>
                <a:cs typeface="NSimSun"/>
              </a:rPr>
              <a:t>include</a:t>
            </a:r>
            <a:r>
              <a:rPr lang="en-US" altLang="zh-CN" sz="1400" kern="0" dirty="0">
                <a:latin typeface="NSimSun"/>
                <a:cs typeface="NSimSun"/>
              </a:rPr>
              <a:t> </a:t>
            </a:r>
            <a:r>
              <a:rPr lang="en-US" altLang="zh-CN" sz="1400" kern="0" dirty="0">
                <a:solidFill>
                  <a:srgbClr val="A31515"/>
                </a:solidFill>
                <a:latin typeface="NSimSun"/>
                <a:cs typeface="NSimSun"/>
              </a:rPr>
              <a:t>&lt;</a:t>
            </a:r>
            <a:r>
              <a:rPr lang="en-US" altLang="zh-CN" sz="1400" kern="0" dirty="0" err="1">
                <a:solidFill>
                  <a:srgbClr val="A31515"/>
                </a:solidFill>
                <a:latin typeface="NSimSun"/>
                <a:cs typeface="NSimSun"/>
              </a:rPr>
              <a:t>string.h</a:t>
            </a:r>
            <a:r>
              <a:rPr lang="en-US" altLang="zh-CN" sz="1400" kern="0" dirty="0">
                <a:solidFill>
                  <a:srgbClr val="A31515"/>
                </a:solidFill>
                <a:latin typeface="NSimSun"/>
                <a:cs typeface="NSimSun"/>
              </a:rPr>
              <a:t>&gt;</a:t>
            </a:r>
            <a:r>
              <a:rPr lang="en-US" altLang="zh-CN" sz="1400" kern="0" dirty="0">
                <a:latin typeface="NSimSun"/>
                <a:cs typeface="NSimSun"/>
              </a:rPr>
              <a:t>    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Needed for </a:t>
            </a:r>
            <a:r>
              <a:rPr lang="en-US" altLang="zh-CN" sz="1400" kern="0" dirty="0" err="1">
                <a:solidFill>
                  <a:srgbClr val="008000"/>
                </a:solidFill>
                <a:latin typeface="NSimSun"/>
                <a:cs typeface="NSimSun"/>
              </a:rPr>
              <a:t>memcpy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() and </a:t>
            </a:r>
            <a:r>
              <a:rPr lang="en-US" altLang="zh-CN" sz="1400" kern="0" dirty="0" err="1">
                <a:solidFill>
                  <a:srgbClr val="008000"/>
                </a:solidFill>
                <a:latin typeface="NSimSun"/>
                <a:cs typeface="NSimSun"/>
              </a:rPr>
              <a:t>strcpy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()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NSimSun"/>
                <a:cs typeface="NSimSun"/>
              </a:rPr>
              <a:t>#include</a:t>
            </a:r>
            <a:r>
              <a:rPr lang="en-US" altLang="zh-CN" sz="1400" kern="0" dirty="0">
                <a:latin typeface="NSimSun"/>
                <a:cs typeface="NSimSun"/>
              </a:rPr>
              <a:t> </a:t>
            </a:r>
            <a:r>
              <a:rPr lang="en-US" altLang="zh-CN" sz="1400" kern="0" dirty="0">
                <a:solidFill>
                  <a:srgbClr val="A31515"/>
                </a:solidFill>
                <a:latin typeface="NSimSun"/>
                <a:cs typeface="NSimSun"/>
              </a:rPr>
              <a:t>&lt;</a:t>
            </a:r>
            <a:r>
              <a:rPr lang="en-US" altLang="zh-CN" sz="1400" kern="0" dirty="0" err="1">
                <a:solidFill>
                  <a:srgbClr val="A31515"/>
                </a:solidFill>
                <a:latin typeface="NSimSun"/>
                <a:cs typeface="NSimSun"/>
              </a:rPr>
              <a:t>process.h</a:t>
            </a:r>
            <a:r>
              <a:rPr lang="en-US" altLang="zh-CN" sz="1400" kern="0" dirty="0">
                <a:solidFill>
                  <a:srgbClr val="A31515"/>
                </a:solidFill>
                <a:latin typeface="NSimSun"/>
                <a:cs typeface="NSimSun"/>
              </a:rPr>
              <a:t>&gt;</a:t>
            </a:r>
            <a:r>
              <a:rPr lang="en-US" altLang="zh-CN" sz="1400" kern="0" dirty="0">
                <a:latin typeface="NSimSun"/>
                <a:cs typeface="NSimSun"/>
              </a:rPr>
              <a:t>   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Needed for _</a:t>
            </a:r>
            <a:r>
              <a:rPr lang="en-US" altLang="zh-CN" sz="1400" kern="0" dirty="0" err="1">
                <a:solidFill>
                  <a:srgbClr val="008000"/>
                </a:solidFill>
                <a:latin typeface="NSimSun"/>
                <a:cs typeface="NSimSun"/>
              </a:rPr>
              <a:t>beginthread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() and _</a:t>
            </a:r>
            <a:r>
              <a:rPr lang="en-US" altLang="zh-CN" sz="1400" kern="0" dirty="0" err="1">
                <a:solidFill>
                  <a:srgbClr val="008000"/>
                </a:solidFill>
                <a:latin typeface="NSimSun"/>
                <a:cs typeface="NSimSun"/>
              </a:rPr>
              <a:t>endthread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()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latin typeface="宋体"/>
                <a:cs typeface="宋体"/>
              </a:rPr>
              <a:t>  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C00000"/>
                </a:solidFill>
                <a:latin typeface="宋体"/>
                <a:cs typeface="宋体"/>
              </a:rPr>
              <a:t>Add these lines before main</a:t>
            </a:r>
            <a:r>
              <a:rPr lang="en-US" altLang="zh-CN" sz="1400" kern="0" dirty="0" smtClean="0">
                <a:solidFill>
                  <a:srgbClr val="C00000"/>
                </a:solidFill>
                <a:latin typeface="宋体"/>
                <a:cs typeface="宋体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//----- </a:t>
            </a:r>
            <a:r>
              <a:rPr lang="en-US" altLang="zh-CN" sz="1400" kern="0" dirty="0" err="1">
                <a:solidFill>
                  <a:srgbClr val="008000"/>
                </a:solidFill>
                <a:latin typeface="NSimSun"/>
                <a:cs typeface="NSimSun"/>
              </a:rPr>
              <a:t>Globals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 ---------------------------------------------------------------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 err="1">
                <a:solidFill>
                  <a:srgbClr val="0000FF"/>
                </a:solidFill>
                <a:latin typeface="NSimSun"/>
                <a:cs typeface="NSimSun"/>
              </a:rPr>
              <a:t>int</a:t>
            </a:r>
            <a:r>
              <a:rPr lang="en-US" altLang="zh-CN" sz="1400" kern="0" dirty="0">
                <a:latin typeface="NSimSun"/>
                <a:cs typeface="NSimSun"/>
              </a:rPr>
              <a:t>      Count;            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Thread counter         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latin typeface="NSimSun"/>
                <a:cs typeface="NSimSun"/>
              </a:rPr>
              <a:t> 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//----- Function prototypes -------------------------------------------------</a:t>
            </a:r>
            <a:endParaRPr lang="zh-CN" altLang="zh-CN" sz="1400" kern="100" dirty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NSimSun"/>
                <a:cs typeface="NSimSun"/>
              </a:rPr>
              <a:t>void</a:t>
            </a:r>
            <a:r>
              <a:rPr lang="en-US" altLang="zh-CN" sz="1400" kern="0" dirty="0">
                <a:latin typeface="NSimSun"/>
                <a:cs typeface="NSimSun"/>
              </a:rPr>
              <a:t> </a:t>
            </a:r>
            <a:r>
              <a:rPr lang="en-US" altLang="zh-CN" sz="1400" kern="0" dirty="0" err="1">
                <a:latin typeface="NSimSun"/>
                <a:cs typeface="NSimSun"/>
              </a:rPr>
              <a:t>do_service</a:t>
            </a:r>
            <a:r>
              <a:rPr lang="en-US" altLang="zh-CN" sz="1400" kern="0" dirty="0">
                <a:latin typeface="NSimSun"/>
                <a:cs typeface="NSimSun"/>
              </a:rPr>
              <a:t>(</a:t>
            </a:r>
            <a:r>
              <a:rPr lang="en-US" altLang="zh-CN" sz="1400" kern="0" dirty="0">
                <a:solidFill>
                  <a:srgbClr val="0000FF"/>
                </a:solidFill>
                <a:latin typeface="NSimSun"/>
                <a:cs typeface="NSimSun"/>
              </a:rPr>
              <a:t>void</a:t>
            </a:r>
            <a:r>
              <a:rPr lang="en-US" altLang="zh-CN" sz="1400" kern="0" dirty="0">
                <a:latin typeface="NSimSun"/>
                <a:cs typeface="NSimSun"/>
              </a:rPr>
              <a:t> *</a:t>
            </a:r>
            <a:r>
              <a:rPr lang="en-US" altLang="zh-CN" sz="1400" kern="0" dirty="0" err="1">
                <a:latin typeface="NSimSun"/>
                <a:cs typeface="NSimSun"/>
              </a:rPr>
              <a:t>client_s</a:t>
            </a:r>
            <a:r>
              <a:rPr lang="en-US" altLang="zh-CN" sz="1400" kern="0" dirty="0">
                <a:latin typeface="NSimSun"/>
                <a:cs typeface="NSimSun"/>
              </a:rPr>
              <a:t>);       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Thread </a:t>
            </a:r>
            <a:r>
              <a:rPr lang="en-US" altLang="zh-CN" sz="1400" kern="0" dirty="0" smtClean="0">
                <a:solidFill>
                  <a:srgbClr val="008000"/>
                </a:solidFill>
                <a:latin typeface="NSimSun"/>
                <a:cs typeface="NSimSun"/>
              </a:rPr>
              <a:t>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kern="0" dirty="0">
              <a:solidFill>
                <a:srgbClr val="008000"/>
              </a:solidFill>
              <a:latin typeface="NSimSu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C00000"/>
                </a:solidFill>
                <a:latin typeface="宋体"/>
                <a:cs typeface="宋体"/>
              </a:rPr>
              <a:t>In the main () function add the following variables. </a:t>
            </a:r>
            <a:endParaRPr lang="en-US" altLang="zh-CN" sz="1400" kern="0" dirty="0" smtClean="0">
              <a:solidFill>
                <a:srgbClr val="C00000"/>
              </a:solidFill>
              <a:latin typeface="宋体"/>
              <a:cs typeface="宋体"/>
            </a:endParaRPr>
          </a:p>
          <a:p>
            <a:pPr marL="0" indent="0">
              <a:spcAft>
                <a:spcPts val="0"/>
              </a:spcAft>
              <a:buNone/>
            </a:pP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NSimSun"/>
                <a:cs typeface="NSimSun"/>
              </a:rPr>
              <a:t>unsigned</a:t>
            </a:r>
            <a:r>
              <a:rPr lang="en-US" altLang="zh-CN" sz="1400" kern="0" dirty="0">
                <a:latin typeface="NSimSun"/>
                <a:cs typeface="NSimSun"/>
              </a:rPr>
              <a:t> </a:t>
            </a:r>
            <a:r>
              <a:rPr lang="en-US" altLang="zh-CN" sz="1400" kern="0" dirty="0" err="1">
                <a:solidFill>
                  <a:srgbClr val="0000FF"/>
                </a:solidFill>
                <a:latin typeface="NSimSun"/>
                <a:cs typeface="NSimSun"/>
              </a:rPr>
              <a:t>int</a:t>
            </a:r>
            <a:r>
              <a:rPr lang="en-US" altLang="zh-CN" sz="1400" kern="0" dirty="0">
                <a:latin typeface="NSimSun"/>
                <a:cs typeface="NSimSun"/>
              </a:rPr>
              <a:t>         </a:t>
            </a:r>
            <a:r>
              <a:rPr lang="en-US" altLang="zh-CN" sz="1400" kern="0" dirty="0" err="1">
                <a:latin typeface="NSimSun"/>
                <a:cs typeface="NSimSun"/>
              </a:rPr>
              <a:t>client_s</a:t>
            </a:r>
            <a:r>
              <a:rPr lang="en-US" altLang="zh-CN" sz="1400" kern="0" dirty="0">
                <a:latin typeface="NSimSun"/>
                <a:cs typeface="NSimSun"/>
              </a:rPr>
              <a:t>;   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Client socket descriptor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 err="1">
                <a:solidFill>
                  <a:srgbClr val="0000FF"/>
                </a:solidFill>
                <a:latin typeface="NSimSun"/>
                <a:cs typeface="NSimSun"/>
              </a:rPr>
              <a:t>struct</a:t>
            </a:r>
            <a:r>
              <a:rPr lang="en-US" altLang="zh-CN" sz="1400" kern="0" dirty="0">
                <a:latin typeface="NSimSun"/>
                <a:cs typeface="NSimSun"/>
              </a:rPr>
              <a:t> </a:t>
            </a:r>
            <a:r>
              <a:rPr lang="en-US" altLang="zh-CN" sz="1400" kern="0" dirty="0" err="1">
                <a:latin typeface="NSimSun"/>
                <a:cs typeface="NSimSun"/>
              </a:rPr>
              <a:t>sockaddr_in</a:t>
            </a:r>
            <a:r>
              <a:rPr lang="en-US" altLang="zh-CN" sz="1400" kern="0" dirty="0">
                <a:latin typeface="NSimSun"/>
                <a:cs typeface="NSimSun"/>
              </a:rPr>
              <a:t>   </a:t>
            </a:r>
            <a:r>
              <a:rPr lang="en-US" altLang="zh-CN" sz="1400" kern="0" dirty="0" err="1">
                <a:latin typeface="NSimSun"/>
                <a:cs typeface="NSimSun"/>
              </a:rPr>
              <a:t>client_addr</a:t>
            </a:r>
            <a:r>
              <a:rPr lang="en-US" altLang="zh-CN" sz="1400" kern="0" dirty="0">
                <a:latin typeface="NSimSun"/>
                <a:cs typeface="NSimSun"/>
              </a:rPr>
              <a:t>;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Client Internet address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 err="1">
                <a:solidFill>
                  <a:srgbClr val="0000FF"/>
                </a:solidFill>
                <a:latin typeface="NSimSun"/>
                <a:cs typeface="NSimSun"/>
              </a:rPr>
              <a:t>struct</a:t>
            </a:r>
            <a:r>
              <a:rPr lang="en-US" altLang="zh-CN" sz="1400" kern="0" dirty="0">
                <a:latin typeface="NSimSun"/>
                <a:cs typeface="NSimSun"/>
              </a:rPr>
              <a:t> </a:t>
            </a:r>
            <a:r>
              <a:rPr lang="en-US" altLang="zh-CN" sz="1400" kern="0" dirty="0" err="1">
                <a:latin typeface="NSimSun"/>
                <a:cs typeface="NSimSun"/>
              </a:rPr>
              <a:t>in_addr</a:t>
            </a:r>
            <a:r>
              <a:rPr lang="en-US" altLang="zh-CN" sz="1400" kern="0" dirty="0">
                <a:latin typeface="NSimSun"/>
                <a:cs typeface="NSimSun"/>
              </a:rPr>
              <a:t>       </a:t>
            </a:r>
            <a:r>
              <a:rPr lang="en-US" altLang="zh-CN" sz="1400" kern="0" dirty="0" err="1">
                <a:latin typeface="NSimSun"/>
                <a:cs typeface="NSimSun"/>
              </a:rPr>
              <a:t>client_ip_addr</a:t>
            </a:r>
            <a:r>
              <a:rPr lang="en-US" altLang="zh-CN" sz="1400" kern="0" dirty="0">
                <a:latin typeface="NSimSun"/>
                <a:cs typeface="NSimSun"/>
              </a:rPr>
              <a:t>;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Client IP address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 err="1">
                <a:solidFill>
                  <a:srgbClr val="0000FF"/>
                </a:solidFill>
                <a:latin typeface="NSimSun"/>
                <a:cs typeface="NSimSun"/>
              </a:rPr>
              <a:t>int</a:t>
            </a:r>
            <a:r>
              <a:rPr lang="en-US" altLang="zh-CN" sz="1400" kern="0" dirty="0">
                <a:latin typeface="NSimSun"/>
                <a:cs typeface="NSimSun"/>
              </a:rPr>
              <a:t>                  </a:t>
            </a:r>
            <a:r>
              <a:rPr lang="en-US" altLang="zh-CN" sz="1400" kern="0" dirty="0" err="1">
                <a:latin typeface="NSimSun"/>
                <a:cs typeface="NSimSun"/>
              </a:rPr>
              <a:t>addr_len</a:t>
            </a:r>
            <a:r>
              <a:rPr lang="en-US" altLang="zh-CN" sz="1400" kern="0" dirty="0">
                <a:latin typeface="NSimSun"/>
                <a:cs typeface="NSimSun"/>
              </a:rPr>
              <a:t>;        </a:t>
            </a:r>
            <a:r>
              <a:rPr lang="en-US" altLang="zh-CN" sz="1400" kern="0" dirty="0">
                <a:solidFill>
                  <a:srgbClr val="008000"/>
                </a:solidFill>
                <a:latin typeface="NSimSun"/>
                <a:cs typeface="NSimSun"/>
              </a:rPr>
              <a:t>// Internet address </a:t>
            </a:r>
            <a:r>
              <a:rPr lang="en-US" altLang="zh-CN" sz="1400" kern="0" dirty="0" smtClean="0">
                <a:solidFill>
                  <a:srgbClr val="008000"/>
                </a:solidFill>
                <a:latin typeface="NSimSun"/>
                <a:cs typeface="NSimSun"/>
              </a:rPr>
              <a:t>length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E04CC"/>
                </a:solidFill>
                <a:cs typeface="Times New Roman"/>
              </a:rPr>
              <a:t>char</a:t>
            </a:r>
            <a:r>
              <a:rPr lang="en-US" altLang="zh-CN" sz="1600" kern="100" dirty="0">
                <a:cs typeface="Times New Roman"/>
              </a:rPr>
              <a:t> </a:t>
            </a:r>
            <a:r>
              <a:rPr lang="en-US" altLang="zh-CN" sz="1600" kern="100" dirty="0" smtClean="0">
                <a:cs typeface="Times New Roman"/>
              </a:rPr>
              <a:t>		</a:t>
            </a:r>
            <a:r>
              <a:rPr lang="en-US" altLang="zh-CN" sz="1600" kern="100" dirty="0" err="1" smtClean="0">
                <a:cs typeface="Times New Roman"/>
              </a:rPr>
              <a:t>ipstringbuffer</a:t>
            </a:r>
            <a:r>
              <a:rPr lang="en-US" altLang="zh-CN" sz="1600" kern="100" dirty="0" smtClean="0">
                <a:cs typeface="Times New Roman"/>
              </a:rPr>
              <a:t>[46</a:t>
            </a:r>
            <a:r>
              <a:rPr lang="en-US" altLang="zh-CN" sz="1600" kern="100" dirty="0">
                <a:cs typeface="Times New Roman"/>
              </a:rPr>
              <a:t>];</a:t>
            </a:r>
            <a:endParaRPr lang="zh-CN" altLang="zh-CN" sz="1600" kern="100" dirty="0" smtClean="0"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kern="100" dirty="0"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42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7514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EchoServer2: handling multiple clients</a:t>
            </a:r>
            <a:endParaRPr lang="zh-CN" altLang="en-US" sz="2800" dirty="0">
              <a:solidFill>
                <a:srgbClr val="0E04CC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72408" y="764704"/>
            <a:ext cx="8136904" cy="623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Add the following lines after a socket is created and is put to listening state</a:t>
            </a:r>
            <a:r>
              <a:rPr lang="en-US" altLang="zh-CN" sz="1800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 smtClean="0">
                <a:latin typeface="新宋体"/>
                <a:cs typeface="新宋体"/>
              </a:rPr>
              <a:t>  Count </a:t>
            </a:r>
            <a:r>
              <a:rPr lang="en-US" altLang="zh-CN" sz="1400" kern="0" dirty="0">
                <a:latin typeface="新宋体"/>
                <a:cs typeface="新宋体"/>
              </a:rPr>
              <a:t>= 0</a:t>
            </a:r>
            <a:r>
              <a:rPr lang="en-US" altLang="zh-CN" sz="1400" kern="0" dirty="0" smtClean="0">
                <a:latin typeface="新宋体"/>
                <a:cs typeface="新宋体"/>
              </a:rPr>
              <a:t>; </a:t>
            </a:r>
            <a:r>
              <a:rPr lang="en-US" altLang="zh-CN" sz="1400" kern="0" dirty="0" smtClean="0">
                <a:solidFill>
                  <a:srgbClr val="008E40"/>
                </a:solidFill>
                <a:latin typeface="新宋体"/>
                <a:cs typeface="新宋体"/>
              </a:rPr>
              <a:t>//number of thread</a:t>
            </a:r>
            <a:endParaRPr lang="zh-CN" altLang="zh-CN" sz="1600" kern="100" dirty="0">
              <a:solidFill>
                <a:srgbClr val="008E40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</a:t>
            </a:r>
            <a:r>
              <a:rPr lang="en-US" altLang="zh-CN" sz="1400" kern="0" dirty="0">
                <a:solidFill>
                  <a:srgbClr val="0000FF"/>
                </a:solidFill>
                <a:latin typeface="新宋体"/>
                <a:cs typeface="新宋体"/>
              </a:rPr>
              <a:t>while</a:t>
            </a:r>
            <a:r>
              <a:rPr lang="en-US" altLang="zh-CN" sz="1400" kern="0" dirty="0">
                <a:latin typeface="新宋体"/>
                <a:cs typeface="新宋体"/>
              </a:rPr>
              <a:t> (1</a:t>
            </a:r>
            <a:r>
              <a:rPr lang="en-US" altLang="zh-CN" sz="1400" kern="0" dirty="0" smtClean="0">
                <a:latin typeface="新宋体"/>
                <a:cs typeface="新宋体"/>
              </a:rPr>
              <a:t>) 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// Main loop (Loop forever</a:t>
            </a:r>
            <a:r>
              <a:rPr lang="en-US" altLang="zh-CN" sz="1400" kern="0" dirty="0" smtClean="0">
                <a:solidFill>
                  <a:srgbClr val="008000"/>
                </a:solidFill>
                <a:latin typeface="新宋体"/>
                <a:cs typeface="新宋体"/>
              </a:rPr>
              <a:t>)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{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Count++;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 smtClean="0">
                <a:latin typeface="新宋体"/>
                <a:cs typeface="新宋体"/>
              </a:rPr>
              <a:t>    </a:t>
            </a:r>
            <a:r>
              <a:rPr lang="en-US" altLang="zh-CN" sz="1400" kern="0" dirty="0" err="1" smtClean="0">
                <a:latin typeface="新宋体"/>
                <a:cs typeface="新宋体"/>
              </a:rPr>
              <a:t>printf</a:t>
            </a:r>
            <a:r>
              <a:rPr lang="en-US" altLang="zh-CN" sz="1400" kern="0" dirty="0">
                <a:latin typeface="新宋体"/>
                <a:cs typeface="新宋体"/>
              </a:rPr>
              <a:t>(</a:t>
            </a:r>
            <a:r>
              <a:rPr lang="en-US" altLang="zh-CN" sz="1400" kern="0" dirty="0">
                <a:solidFill>
                  <a:srgbClr val="A31515"/>
                </a:solidFill>
                <a:latin typeface="新宋体"/>
                <a:cs typeface="新宋体"/>
              </a:rPr>
              <a:t>"Count=%d \</a:t>
            </a:r>
            <a:r>
              <a:rPr lang="en-US" altLang="zh-CN" sz="1400" kern="0" dirty="0" err="1">
                <a:solidFill>
                  <a:srgbClr val="A31515"/>
                </a:solidFill>
                <a:latin typeface="新宋体"/>
                <a:cs typeface="新宋体"/>
              </a:rPr>
              <a:t>n"</a:t>
            </a:r>
            <a:r>
              <a:rPr lang="en-US" altLang="zh-CN" sz="1400" kern="0" dirty="0" err="1">
                <a:latin typeface="新宋体"/>
                <a:cs typeface="新宋体"/>
              </a:rPr>
              <a:t>,Count</a:t>
            </a:r>
            <a:r>
              <a:rPr lang="en-US" altLang="zh-CN" sz="1400" kern="0" dirty="0">
                <a:latin typeface="新宋体"/>
                <a:cs typeface="新宋体"/>
              </a:rPr>
              <a:t>);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// Accept a connection.  The accept() will block and then return </a:t>
            </a:r>
            <a:r>
              <a:rPr lang="en-US" altLang="zh-CN" sz="1400" kern="0" dirty="0" smtClean="0">
                <a:solidFill>
                  <a:srgbClr val="008000"/>
                </a:solidFill>
                <a:latin typeface="新宋体"/>
                <a:cs typeface="新宋体"/>
              </a:rPr>
              <a:t>with </a:t>
            </a:r>
            <a:r>
              <a:rPr lang="en-US" altLang="zh-CN" sz="1400" kern="0" dirty="0" err="1" smtClean="0">
                <a:solidFill>
                  <a:srgbClr val="008000"/>
                </a:solidFill>
                <a:latin typeface="新宋体"/>
                <a:cs typeface="新宋体"/>
              </a:rPr>
              <a:t>client_addr</a:t>
            </a:r>
            <a:r>
              <a:rPr lang="en-US" altLang="zh-CN" sz="1400" kern="0" dirty="0" smtClean="0">
                <a:solidFill>
                  <a:srgbClr val="008000"/>
                </a:solidFill>
                <a:latin typeface="新宋体"/>
                <a:cs typeface="新宋体"/>
              </a:rPr>
              <a:t> 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filled-in.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 err="1">
                <a:latin typeface="新宋体"/>
                <a:cs typeface="新宋体"/>
              </a:rPr>
              <a:t>addr_len</a:t>
            </a:r>
            <a:r>
              <a:rPr lang="en-US" altLang="zh-CN" sz="1400" kern="0" dirty="0">
                <a:latin typeface="新宋体"/>
                <a:cs typeface="新宋体"/>
              </a:rPr>
              <a:t> = </a:t>
            </a:r>
            <a:r>
              <a:rPr lang="en-US" altLang="zh-CN" sz="1400" kern="0" dirty="0" err="1">
                <a:solidFill>
                  <a:srgbClr val="0000FF"/>
                </a:solidFill>
                <a:latin typeface="新宋体"/>
                <a:cs typeface="新宋体"/>
              </a:rPr>
              <a:t>sizeof</a:t>
            </a:r>
            <a:r>
              <a:rPr lang="en-US" altLang="zh-CN" sz="1400" kern="0" dirty="0">
                <a:latin typeface="新宋体"/>
                <a:cs typeface="新宋体"/>
              </a:rPr>
              <a:t>(</a:t>
            </a:r>
            <a:r>
              <a:rPr lang="en-US" altLang="zh-CN" sz="1400" kern="0" dirty="0" err="1">
                <a:latin typeface="新宋体"/>
                <a:cs typeface="新宋体"/>
              </a:rPr>
              <a:t>client_addr</a:t>
            </a:r>
            <a:r>
              <a:rPr lang="en-US" altLang="zh-CN" sz="1400" kern="0" dirty="0">
                <a:latin typeface="新宋体"/>
                <a:cs typeface="新宋体"/>
              </a:rPr>
              <a:t>);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 err="1">
                <a:latin typeface="新宋体"/>
                <a:cs typeface="新宋体"/>
              </a:rPr>
              <a:t>client_s</a:t>
            </a:r>
            <a:r>
              <a:rPr lang="en-US" altLang="zh-CN" sz="1400" kern="0" dirty="0">
                <a:latin typeface="新宋体"/>
                <a:cs typeface="新宋体"/>
              </a:rPr>
              <a:t> = accept(</a:t>
            </a:r>
            <a:r>
              <a:rPr lang="en-US" altLang="zh-CN" sz="1400" kern="0" dirty="0" err="1">
                <a:latin typeface="NSimSun"/>
                <a:cs typeface="NSimSun"/>
              </a:rPr>
              <a:t>ListenSocket</a:t>
            </a:r>
            <a:r>
              <a:rPr lang="en-US" altLang="zh-CN" sz="1400" kern="0" dirty="0">
                <a:latin typeface="新宋体"/>
                <a:cs typeface="新宋体"/>
              </a:rPr>
              <a:t>, (</a:t>
            </a:r>
            <a:r>
              <a:rPr lang="en-US" altLang="zh-CN" sz="1400" kern="0" dirty="0" err="1">
                <a:solidFill>
                  <a:srgbClr val="0000FF"/>
                </a:solidFill>
                <a:latin typeface="新宋体"/>
                <a:cs typeface="新宋体"/>
              </a:rPr>
              <a:t>struct</a:t>
            </a:r>
            <a:r>
              <a:rPr lang="en-US" altLang="zh-CN" sz="1400" kern="0" dirty="0">
                <a:latin typeface="新宋体"/>
                <a:cs typeface="新宋体"/>
              </a:rPr>
              <a:t> </a:t>
            </a:r>
            <a:r>
              <a:rPr lang="en-US" altLang="zh-CN" sz="1400" kern="0" dirty="0" err="1">
                <a:latin typeface="新宋体"/>
                <a:cs typeface="新宋体"/>
              </a:rPr>
              <a:t>sockaddr</a:t>
            </a:r>
            <a:r>
              <a:rPr lang="en-US" altLang="zh-CN" sz="1400" kern="0" dirty="0">
                <a:latin typeface="新宋体"/>
                <a:cs typeface="新宋体"/>
              </a:rPr>
              <a:t> *)&amp;</a:t>
            </a:r>
            <a:r>
              <a:rPr lang="en-US" altLang="zh-CN" sz="1400" kern="0" dirty="0" err="1">
                <a:latin typeface="新宋体"/>
                <a:cs typeface="新宋体"/>
              </a:rPr>
              <a:t>client_addr</a:t>
            </a:r>
            <a:r>
              <a:rPr lang="en-US" altLang="zh-CN" sz="1400" kern="0" dirty="0">
                <a:latin typeface="新宋体"/>
                <a:cs typeface="新宋体"/>
              </a:rPr>
              <a:t>, &amp;</a:t>
            </a:r>
            <a:r>
              <a:rPr lang="en-US" altLang="zh-CN" sz="1400" kern="0" dirty="0" err="1">
                <a:latin typeface="新宋体"/>
                <a:cs typeface="新宋体"/>
              </a:rPr>
              <a:t>addr_len</a:t>
            </a:r>
            <a:r>
              <a:rPr lang="en-US" altLang="zh-CN" sz="1400" kern="0" dirty="0">
                <a:latin typeface="新宋体"/>
                <a:cs typeface="新宋体"/>
              </a:rPr>
              <a:t>);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 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// Copy the four-byte client IP address into an IP address structure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//   - See </a:t>
            </a:r>
            <a:r>
              <a:rPr lang="en-US" altLang="zh-CN" sz="1400" kern="0" dirty="0" err="1">
                <a:solidFill>
                  <a:srgbClr val="008000"/>
                </a:solidFill>
                <a:latin typeface="新宋体"/>
                <a:cs typeface="新宋体"/>
              </a:rPr>
              <a:t>winsock.h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 for a description of </a:t>
            </a:r>
            <a:r>
              <a:rPr lang="en-US" altLang="zh-CN" sz="1400" kern="0" dirty="0" err="1">
                <a:solidFill>
                  <a:srgbClr val="008000"/>
                </a:solidFill>
                <a:latin typeface="新宋体"/>
                <a:cs typeface="新宋体"/>
              </a:rPr>
              <a:t>struct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 </a:t>
            </a:r>
            <a:r>
              <a:rPr lang="en-US" altLang="zh-CN" sz="1400" kern="0" dirty="0" err="1">
                <a:solidFill>
                  <a:srgbClr val="008000"/>
                </a:solidFill>
                <a:latin typeface="新宋体"/>
                <a:cs typeface="新宋体"/>
              </a:rPr>
              <a:t>in_addr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 err="1">
                <a:latin typeface="新宋体"/>
                <a:cs typeface="新宋体"/>
              </a:rPr>
              <a:t>memcpy</a:t>
            </a:r>
            <a:r>
              <a:rPr lang="en-US" altLang="zh-CN" sz="1400" kern="0" dirty="0">
                <a:latin typeface="新宋体"/>
                <a:cs typeface="新宋体"/>
              </a:rPr>
              <a:t>(&amp;</a:t>
            </a:r>
            <a:r>
              <a:rPr lang="en-US" altLang="zh-CN" sz="1400" kern="0" dirty="0" err="1">
                <a:latin typeface="新宋体"/>
                <a:cs typeface="新宋体"/>
              </a:rPr>
              <a:t>client_ip_addr</a:t>
            </a:r>
            <a:r>
              <a:rPr lang="en-US" altLang="zh-CN" sz="1400" kern="0" dirty="0">
                <a:latin typeface="新宋体"/>
                <a:cs typeface="新宋体"/>
              </a:rPr>
              <a:t>, &amp;</a:t>
            </a:r>
            <a:r>
              <a:rPr lang="en-US" altLang="zh-CN" sz="1400" kern="0" dirty="0" err="1">
                <a:latin typeface="新宋体"/>
                <a:cs typeface="新宋体"/>
              </a:rPr>
              <a:t>client_addr.sin_addr.s_addr</a:t>
            </a:r>
            <a:r>
              <a:rPr lang="en-US" altLang="zh-CN" sz="1400" kern="0" dirty="0">
                <a:latin typeface="新宋体"/>
                <a:cs typeface="新宋体"/>
              </a:rPr>
              <a:t>, 4);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 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latin typeface="新宋体"/>
                <a:cs typeface="新宋体"/>
              </a:rPr>
              <a:t>// Print an informational message that accept completed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 err="1">
                <a:latin typeface="新宋体"/>
                <a:cs typeface="新宋体"/>
              </a:rPr>
              <a:t>printf</a:t>
            </a:r>
            <a:r>
              <a:rPr lang="en-US" altLang="zh-CN" sz="1400" kern="0" dirty="0">
                <a:latin typeface="新宋体"/>
                <a:cs typeface="新宋体"/>
              </a:rPr>
              <a:t>("Connection %d accepted!!! \n", Count);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	</a:t>
            </a:r>
            <a:r>
              <a:rPr lang="en-US" altLang="zh-CN" sz="1400" kern="0" dirty="0" err="1">
                <a:latin typeface="新宋体"/>
                <a:cs typeface="新宋体"/>
              </a:rPr>
              <a:t>inet_ntop</a:t>
            </a:r>
            <a:r>
              <a:rPr lang="en-US" altLang="zh-CN" sz="1400" kern="0" dirty="0">
                <a:latin typeface="新宋体"/>
                <a:cs typeface="新宋体"/>
              </a:rPr>
              <a:t>(AF_INET, &amp;</a:t>
            </a:r>
            <a:r>
              <a:rPr lang="en-US" altLang="zh-CN" sz="1400" kern="0" dirty="0" err="1">
                <a:latin typeface="新宋体"/>
                <a:cs typeface="新宋体"/>
              </a:rPr>
              <a:t>client_ip_addr</a:t>
            </a:r>
            <a:r>
              <a:rPr lang="en-US" altLang="zh-CN" sz="1400" kern="0" dirty="0">
                <a:latin typeface="新宋体"/>
                <a:cs typeface="新宋体"/>
              </a:rPr>
              <a:t>, </a:t>
            </a:r>
            <a:r>
              <a:rPr lang="en-US" altLang="zh-CN" sz="1400" kern="0" dirty="0" err="1">
                <a:latin typeface="新宋体"/>
                <a:cs typeface="新宋体"/>
              </a:rPr>
              <a:t>ipstringbuffer</a:t>
            </a:r>
            <a:r>
              <a:rPr lang="en-US" altLang="zh-CN" sz="1400" kern="0" dirty="0">
                <a:latin typeface="新宋体"/>
                <a:cs typeface="新宋体"/>
              </a:rPr>
              <a:t>, </a:t>
            </a:r>
            <a:r>
              <a:rPr lang="en-US" altLang="zh-CN" sz="1400" kern="0" dirty="0" err="1">
                <a:latin typeface="新宋体"/>
                <a:cs typeface="新宋体"/>
              </a:rPr>
              <a:t>sizeof</a:t>
            </a:r>
            <a:r>
              <a:rPr lang="en-US" altLang="zh-CN" sz="1400" kern="0" dirty="0">
                <a:latin typeface="新宋体"/>
                <a:cs typeface="新宋体"/>
              </a:rPr>
              <a:t>(</a:t>
            </a:r>
            <a:r>
              <a:rPr lang="en-US" altLang="zh-CN" sz="1400" kern="0" dirty="0" err="1">
                <a:latin typeface="新宋体"/>
                <a:cs typeface="新宋体"/>
              </a:rPr>
              <a:t>ipstringbuffer</a:t>
            </a:r>
            <a:r>
              <a:rPr lang="en-US" altLang="zh-CN" sz="1400" kern="0" dirty="0">
                <a:latin typeface="新宋体"/>
                <a:cs typeface="新宋体"/>
              </a:rPr>
              <a:t>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	</a:t>
            </a:r>
            <a:r>
              <a:rPr lang="en-US" altLang="zh-CN" sz="1400" kern="0" dirty="0" err="1">
                <a:latin typeface="新宋体"/>
                <a:cs typeface="新宋体"/>
              </a:rPr>
              <a:t>printf</a:t>
            </a:r>
            <a:r>
              <a:rPr lang="en-US" altLang="zh-CN" sz="1400" kern="0" dirty="0">
                <a:latin typeface="新宋体"/>
                <a:cs typeface="新宋体"/>
              </a:rPr>
              <a:t>("\</a:t>
            </a:r>
            <a:r>
              <a:rPr lang="en-US" altLang="zh-CN" sz="1400" kern="0" dirty="0" err="1">
                <a:latin typeface="新宋体"/>
                <a:cs typeface="新宋体"/>
              </a:rPr>
              <a:t>tClient</a:t>
            </a:r>
            <a:r>
              <a:rPr lang="en-US" altLang="zh-CN" sz="1400" kern="0" dirty="0">
                <a:latin typeface="新宋体"/>
                <a:cs typeface="新宋体"/>
              </a:rPr>
              <a:t> socket number: %d\n", </a:t>
            </a:r>
            <a:r>
              <a:rPr lang="en-US" altLang="zh-CN" sz="1400" kern="0" dirty="0" err="1">
                <a:latin typeface="新宋体"/>
                <a:cs typeface="新宋体"/>
              </a:rPr>
              <a:t>client_s</a:t>
            </a:r>
            <a:r>
              <a:rPr lang="en-US" altLang="zh-CN" sz="1400" kern="0" dirty="0">
                <a:latin typeface="新宋体"/>
                <a:cs typeface="新宋体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	</a:t>
            </a:r>
            <a:r>
              <a:rPr lang="en-US" altLang="zh-CN" sz="1400" kern="0" dirty="0" err="1">
                <a:latin typeface="新宋体"/>
                <a:cs typeface="新宋体"/>
              </a:rPr>
              <a:t>printf</a:t>
            </a:r>
            <a:r>
              <a:rPr lang="en-US" altLang="zh-CN" sz="1400" kern="0" dirty="0">
                <a:latin typeface="新宋体"/>
                <a:cs typeface="新宋体"/>
              </a:rPr>
              <a:t>("\tIPv4 address: %s\n", </a:t>
            </a:r>
            <a:r>
              <a:rPr lang="en-US" altLang="zh-CN" sz="1400" kern="0" dirty="0" err="1">
                <a:latin typeface="新宋体"/>
                <a:cs typeface="新宋体"/>
              </a:rPr>
              <a:t>ipstringbuffer</a:t>
            </a:r>
            <a:r>
              <a:rPr lang="en-US" altLang="zh-CN" sz="1400" kern="0" dirty="0">
                <a:latin typeface="新宋体"/>
                <a:cs typeface="新宋体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	</a:t>
            </a:r>
            <a:r>
              <a:rPr lang="en-US" altLang="zh-CN" sz="1400" kern="0" dirty="0" err="1">
                <a:latin typeface="新宋体"/>
                <a:cs typeface="新宋体"/>
              </a:rPr>
              <a:t>printf</a:t>
            </a:r>
            <a:r>
              <a:rPr lang="en-US" altLang="zh-CN" sz="1400" kern="0" dirty="0">
                <a:latin typeface="新宋体"/>
                <a:cs typeface="新宋体"/>
              </a:rPr>
              <a:t>("\</a:t>
            </a:r>
            <a:r>
              <a:rPr lang="en-US" altLang="zh-CN" sz="1400" kern="0" dirty="0" err="1">
                <a:latin typeface="新宋体"/>
                <a:cs typeface="新宋体"/>
              </a:rPr>
              <a:t>tPort</a:t>
            </a:r>
            <a:r>
              <a:rPr lang="en-US" altLang="zh-CN" sz="1400" kern="0" dirty="0">
                <a:latin typeface="新宋体"/>
                <a:cs typeface="新宋体"/>
              </a:rPr>
              <a:t> </a:t>
            </a:r>
            <a:r>
              <a:rPr lang="en-US" altLang="zh-CN" sz="1400" kern="0" dirty="0" err="1">
                <a:latin typeface="新宋体"/>
                <a:cs typeface="新宋体"/>
              </a:rPr>
              <a:t>nuber</a:t>
            </a:r>
            <a:r>
              <a:rPr lang="en-US" altLang="zh-CN" sz="1400" kern="0" dirty="0">
                <a:latin typeface="新宋体"/>
                <a:cs typeface="新宋体"/>
              </a:rPr>
              <a:t>: %d\n", </a:t>
            </a:r>
            <a:r>
              <a:rPr lang="en-US" altLang="zh-CN" sz="1400" kern="0" dirty="0" err="1">
                <a:latin typeface="新宋体"/>
                <a:cs typeface="新宋体"/>
              </a:rPr>
              <a:t>ntohs</a:t>
            </a:r>
            <a:r>
              <a:rPr lang="en-US" altLang="zh-CN" sz="1400" kern="0" dirty="0">
                <a:latin typeface="新宋体"/>
                <a:cs typeface="新宋体"/>
              </a:rPr>
              <a:t>(</a:t>
            </a:r>
            <a:r>
              <a:rPr lang="en-US" altLang="zh-CN" sz="1400" kern="0" dirty="0" err="1">
                <a:latin typeface="新宋体"/>
                <a:cs typeface="新宋体"/>
              </a:rPr>
              <a:t>client_addr.sin_port</a:t>
            </a:r>
            <a:r>
              <a:rPr lang="en-US" altLang="zh-CN" sz="1400" kern="0" dirty="0">
                <a:latin typeface="新宋体"/>
                <a:cs typeface="新宋体"/>
              </a:rPr>
              <a:t>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 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</a:t>
            </a:r>
            <a:r>
              <a:rPr lang="en-US" altLang="zh-CN" sz="1400" kern="0" dirty="0">
                <a:solidFill>
                  <a:srgbClr val="0000FF"/>
                </a:solidFill>
                <a:latin typeface="新宋体"/>
                <a:cs typeface="新宋体"/>
              </a:rPr>
              <a:t>if</a:t>
            </a:r>
            <a:r>
              <a:rPr lang="en-US" altLang="zh-CN" sz="1400" kern="0" dirty="0">
                <a:latin typeface="新宋体"/>
                <a:cs typeface="新宋体"/>
              </a:rPr>
              <a:t> (_</a:t>
            </a:r>
            <a:r>
              <a:rPr lang="en-US" altLang="zh-CN" sz="1400" kern="0" dirty="0" err="1">
                <a:latin typeface="新宋体"/>
                <a:cs typeface="新宋体"/>
              </a:rPr>
              <a:t>beginthread</a:t>
            </a:r>
            <a:r>
              <a:rPr lang="en-US" altLang="zh-CN" sz="1400" kern="0" dirty="0">
                <a:latin typeface="新宋体"/>
                <a:cs typeface="新宋体"/>
              </a:rPr>
              <a:t>(</a:t>
            </a:r>
            <a:r>
              <a:rPr lang="en-US" altLang="zh-CN" sz="1400" kern="0" dirty="0" err="1">
                <a:latin typeface="新宋体"/>
                <a:cs typeface="新宋体"/>
              </a:rPr>
              <a:t>do_service</a:t>
            </a:r>
            <a:r>
              <a:rPr lang="en-US" altLang="zh-CN" sz="1400" kern="0" dirty="0">
                <a:latin typeface="新宋体"/>
                <a:cs typeface="新宋体"/>
              </a:rPr>
              <a:t>, 4096, (</a:t>
            </a:r>
            <a:r>
              <a:rPr lang="en-US" altLang="zh-CN" sz="1400" kern="0" dirty="0">
                <a:solidFill>
                  <a:srgbClr val="0000FF"/>
                </a:solidFill>
                <a:latin typeface="新宋体"/>
                <a:cs typeface="新宋体"/>
              </a:rPr>
              <a:t>void</a:t>
            </a:r>
            <a:r>
              <a:rPr lang="en-US" altLang="zh-CN" sz="1400" kern="0" dirty="0">
                <a:latin typeface="新宋体"/>
                <a:cs typeface="新宋体"/>
              </a:rPr>
              <a:t> *)</a:t>
            </a:r>
            <a:r>
              <a:rPr lang="en-US" altLang="zh-CN" sz="1400" kern="0" dirty="0" err="1">
                <a:latin typeface="新宋体"/>
                <a:cs typeface="新宋体"/>
              </a:rPr>
              <a:t>client_s</a:t>
            </a:r>
            <a:r>
              <a:rPr lang="en-US" altLang="zh-CN" sz="1400" kern="0" dirty="0">
                <a:latin typeface="新宋体"/>
                <a:cs typeface="新宋体"/>
              </a:rPr>
              <a:t>) &lt; 0)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{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  </a:t>
            </a:r>
            <a:r>
              <a:rPr lang="en-US" altLang="zh-CN" sz="1400" kern="0" dirty="0" err="1">
                <a:latin typeface="新宋体"/>
                <a:cs typeface="新宋体"/>
              </a:rPr>
              <a:t>printf</a:t>
            </a:r>
            <a:r>
              <a:rPr lang="en-US" altLang="zh-CN" sz="1400" kern="0" dirty="0">
                <a:latin typeface="新宋体"/>
                <a:cs typeface="新宋体"/>
              </a:rPr>
              <a:t>(</a:t>
            </a:r>
            <a:r>
              <a:rPr lang="en-US" altLang="zh-CN" sz="1400" kern="0" dirty="0">
                <a:solidFill>
                  <a:srgbClr val="A31515"/>
                </a:solidFill>
                <a:latin typeface="新宋体"/>
                <a:cs typeface="新宋体"/>
              </a:rPr>
              <a:t>"ERROR - Unable to create thread \n"</a:t>
            </a:r>
            <a:r>
              <a:rPr lang="en-US" altLang="zh-CN" sz="1400" kern="0" dirty="0">
                <a:latin typeface="新宋体"/>
                <a:cs typeface="新宋体"/>
              </a:rPr>
              <a:t>);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  exit(1);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  }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  }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 </a:t>
            </a:r>
            <a:r>
              <a:rPr lang="en-US" altLang="zh-CN" sz="1400" kern="0" dirty="0" smtClean="0">
                <a:solidFill>
                  <a:srgbClr val="0000FF"/>
                </a:solidFill>
                <a:latin typeface="新宋体"/>
                <a:cs typeface="新宋体"/>
              </a:rPr>
              <a:t> while</a:t>
            </a:r>
            <a:r>
              <a:rPr lang="en-US" altLang="zh-CN" sz="1400" kern="0" dirty="0" smtClean="0">
                <a:latin typeface="新宋体"/>
                <a:cs typeface="新宋体"/>
              </a:rPr>
              <a:t>(Count);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Never reached</a:t>
            </a:r>
            <a:r>
              <a:rPr lang="en-US" altLang="zh-CN" sz="1600" kern="0" dirty="0" smtClean="0">
                <a:solidFill>
                  <a:srgbClr val="008000"/>
                </a:solidFill>
                <a:latin typeface="新宋体"/>
                <a:cs typeface="新宋体"/>
              </a:rPr>
              <a:t>!!!</a:t>
            </a:r>
            <a:r>
              <a:rPr lang="en-US" altLang="zh-CN" sz="1600" kern="0" dirty="0" smtClean="0">
                <a:latin typeface="新宋体"/>
                <a:cs typeface="新宋体"/>
              </a:rPr>
              <a:t>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Wait for all threads to finish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 </a:t>
            </a:r>
            <a:r>
              <a:rPr lang="en-US" altLang="zh-CN" sz="1400" kern="0" dirty="0" smtClean="0">
                <a:latin typeface="新宋体"/>
                <a:cs typeface="新宋体"/>
              </a:rPr>
              <a:t> </a:t>
            </a:r>
            <a:r>
              <a:rPr lang="en-US" altLang="zh-CN" sz="1400" kern="0" dirty="0" err="1" smtClean="0">
                <a:latin typeface="新宋体"/>
                <a:cs typeface="新宋体"/>
              </a:rPr>
              <a:t>closesocket</a:t>
            </a:r>
            <a:r>
              <a:rPr lang="en-US" altLang="zh-CN" sz="1400" kern="0" dirty="0" smtClean="0">
                <a:latin typeface="新宋体"/>
                <a:cs typeface="新宋体"/>
              </a:rPr>
              <a:t>(</a:t>
            </a:r>
            <a:r>
              <a:rPr lang="en-US" altLang="zh-CN" sz="1400" kern="0" dirty="0" err="1" smtClean="0">
                <a:latin typeface="NSimSun"/>
                <a:cs typeface="NSimSun"/>
              </a:rPr>
              <a:t>ListenSocket</a:t>
            </a:r>
            <a:r>
              <a:rPr lang="en-US" altLang="zh-CN" sz="1400" kern="0" dirty="0" smtClean="0">
                <a:latin typeface="新宋体"/>
                <a:cs typeface="新宋体"/>
              </a:rPr>
              <a:t>);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Close open sockets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>
                <a:latin typeface="新宋体"/>
                <a:cs typeface="新宋体"/>
              </a:rPr>
              <a:t> </a:t>
            </a:r>
            <a:r>
              <a:rPr lang="en-US" altLang="zh-CN" sz="1400" kern="0" dirty="0" smtClean="0">
                <a:latin typeface="新宋体"/>
                <a:cs typeface="新宋体"/>
              </a:rPr>
              <a:t> </a:t>
            </a:r>
            <a:r>
              <a:rPr lang="en-US" altLang="zh-CN" sz="1400" kern="0" dirty="0" err="1" smtClean="0">
                <a:latin typeface="新宋体"/>
                <a:cs typeface="新宋体"/>
              </a:rPr>
              <a:t>WSACleanup</a:t>
            </a:r>
            <a:r>
              <a:rPr lang="en-US" altLang="zh-CN" sz="1400" kern="0" dirty="0" smtClean="0">
                <a:latin typeface="新宋体"/>
                <a:cs typeface="新宋体"/>
              </a:rPr>
              <a:t>();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This stuff cleans-up </a:t>
            </a:r>
            <a:r>
              <a:rPr lang="en-US" altLang="zh-CN" sz="1600" kern="0" dirty="0" err="1" smtClean="0">
                <a:solidFill>
                  <a:srgbClr val="008000"/>
                </a:solidFill>
                <a:latin typeface="新宋体"/>
                <a:cs typeface="新宋体"/>
              </a:rPr>
              <a:t>winsock</a:t>
            </a:r>
            <a:endParaRPr lang="zh-CN" altLang="zh-CN" sz="16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dirty="0" smtClean="0">
                <a:latin typeface="新宋体"/>
                <a:cs typeface="新宋体"/>
              </a:rPr>
              <a:t>}</a:t>
            </a:r>
            <a:endParaRPr lang="zh-CN" altLang="zh-CN" sz="1600" kern="100" dirty="0"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944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7514" y="20263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Thread function to </a:t>
            </a:r>
            <a:r>
              <a:rPr lang="en-US" altLang="zh-CN" sz="2800" dirty="0" smtClean="0">
                <a:solidFill>
                  <a:srgbClr val="C00000"/>
                </a:solidFill>
              </a:rPr>
              <a:t>serve </a:t>
            </a:r>
            <a:r>
              <a:rPr lang="en-US" altLang="zh-CN" sz="2800" dirty="0">
                <a:solidFill>
                  <a:srgbClr val="C00000"/>
                </a:solidFill>
              </a:rPr>
              <a:t>a single client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55576" y="864096"/>
            <a:ext cx="8136904" cy="573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void</a:t>
            </a:r>
            <a:r>
              <a:rPr lang="en-US" altLang="zh-CN" sz="1600" kern="0" dirty="0">
                <a:latin typeface="新宋体"/>
                <a:cs typeface="新宋体"/>
              </a:rPr>
              <a:t> </a:t>
            </a:r>
            <a:r>
              <a:rPr lang="en-US" altLang="zh-CN" sz="1600" kern="0" dirty="0" err="1">
                <a:latin typeface="新宋体"/>
                <a:cs typeface="新宋体"/>
              </a:rPr>
              <a:t>do_service</a:t>
            </a:r>
            <a:r>
              <a:rPr lang="en-US" altLang="zh-CN" sz="1600" kern="0" dirty="0">
                <a:latin typeface="新宋体"/>
                <a:cs typeface="新宋体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void</a:t>
            </a:r>
            <a:r>
              <a:rPr lang="en-US" altLang="zh-CN" sz="1600" kern="0" dirty="0">
                <a:latin typeface="新宋体"/>
                <a:cs typeface="新宋体"/>
              </a:rPr>
              <a:t> *</a:t>
            </a:r>
            <a:r>
              <a:rPr lang="en-US" altLang="zh-CN" sz="1600" kern="0" dirty="0" err="1">
                <a:latin typeface="新宋体"/>
                <a:cs typeface="新宋体"/>
              </a:rPr>
              <a:t>client_s</a:t>
            </a:r>
            <a:r>
              <a:rPr lang="en-US" altLang="zh-CN" sz="1600" kern="0" dirty="0">
                <a:latin typeface="新宋体"/>
                <a:cs typeface="新宋体"/>
              </a:rPr>
              <a:t>)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{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char</a:t>
            </a:r>
            <a:r>
              <a:rPr lang="en-US" altLang="zh-CN" sz="1600" kern="0" dirty="0">
                <a:latin typeface="新宋体"/>
                <a:cs typeface="新宋体"/>
              </a:rPr>
              <a:t>                 </a:t>
            </a:r>
            <a:r>
              <a:rPr lang="en-US" altLang="zh-CN" sz="1600" kern="0" dirty="0" err="1">
                <a:latin typeface="新宋体"/>
                <a:cs typeface="新宋体"/>
              </a:rPr>
              <a:t>out_buf</a:t>
            </a:r>
            <a:r>
              <a:rPr lang="en-US" altLang="zh-CN" sz="1600" kern="0" dirty="0">
                <a:latin typeface="新宋体"/>
                <a:cs typeface="新宋体"/>
              </a:rPr>
              <a:t>[1024];  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Output buffer for GET request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char</a:t>
            </a:r>
            <a:r>
              <a:rPr lang="en-US" altLang="zh-CN" sz="1600" kern="0" dirty="0">
                <a:latin typeface="新宋体"/>
                <a:cs typeface="新宋体"/>
              </a:rPr>
              <a:t>                 </a:t>
            </a:r>
            <a:r>
              <a:rPr lang="en-US" altLang="zh-CN" sz="1600" kern="0" dirty="0" err="1">
                <a:latin typeface="新宋体"/>
                <a:cs typeface="新宋体"/>
              </a:rPr>
              <a:t>in_buf</a:t>
            </a:r>
            <a:r>
              <a:rPr lang="en-US" altLang="zh-CN" sz="1600" kern="0" dirty="0">
                <a:latin typeface="新宋体"/>
                <a:cs typeface="新宋体"/>
              </a:rPr>
              <a:t>[1024];   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Input buffer for response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unsigned</a:t>
            </a:r>
            <a:r>
              <a:rPr lang="en-US" altLang="zh-CN" sz="1600" kern="0" dirty="0">
                <a:latin typeface="新宋体"/>
                <a:cs typeface="新宋体"/>
              </a:rPr>
              <a:t> </a:t>
            </a:r>
            <a:r>
              <a:rPr lang="en-US" altLang="zh-CN" sz="1600" kern="0" dirty="0" err="1">
                <a:solidFill>
                  <a:srgbClr val="0000FF"/>
                </a:solidFill>
                <a:latin typeface="新宋体"/>
                <a:cs typeface="新宋体"/>
              </a:rPr>
              <a:t>int</a:t>
            </a:r>
            <a:r>
              <a:rPr lang="en-US" altLang="zh-CN" sz="1600" kern="0" dirty="0">
                <a:latin typeface="新宋体"/>
                <a:cs typeface="新宋体"/>
              </a:rPr>
              <a:t>         </a:t>
            </a:r>
            <a:r>
              <a:rPr lang="en-US" altLang="zh-CN" sz="1600" kern="0" dirty="0" err="1">
                <a:latin typeface="新宋体"/>
                <a:cs typeface="新宋体"/>
              </a:rPr>
              <a:t>retcode</a:t>
            </a:r>
            <a:r>
              <a:rPr lang="en-US" altLang="zh-CN" sz="1600" kern="0" dirty="0">
                <a:latin typeface="新宋体"/>
                <a:cs typeface="新宋体"/>
              </a:rPr>
              <a:t>;    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Return code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unsigned</a:t>
            </a:r>
            <a:r>
              <a:rPr lang="en-US" altLang="zh-CN" sz="1600" kern="0" dirty="0">
                <a:latin typeface="新宋体"/>
                <a:cs typeface="新宋体"/>
              </a:rPr>
              <a:t> </a:t>
            </a:r>
            <a:r>
              <a:rPr lang="en-US" altLang="zh-CN" sz="1600" kern="0" dirty="0" err="1">
                <a:solidFill>
                  <a:srgbClr val="0000FF"/>
                </a:solidFill>
                <a:latin typeface="新宋体"/>
                <a:cs typeface="新宋体"/>
              </a:rPr>
              <a:t>int</a:t>
            </a:r>
            <a:r>
              <a:rPr lang="en-US" altLang="zh-CN" sz="1600" kern="0" dirty="0">
                <a:latin typeface="新宋体"/>
                <a:cs typeface="新宋体"/>
              </a:rPr>
              <a:t>         </a:t>
            </a:r>
            <a:r>
              <a:rPr lang="en-US" altLang="zh-CN" sz="1600" kern="0" dirty="0" err="1">
                <a:latin typeface="新宋体"/>
                <a:cs typeface="新宋体"/>
              </a:rPr>
              <a:t>i</a:t>
            </a:r>
            <a:r>
              <a:rPr lang="en-US" altLang="zh-CN" sz="1600" kern="0" dirty="0">
                <a:latin typeface="新宋体"/>
                <a:cs typeface="新宋体"/>
              </a:rPr>
              <a:t>;                  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Loop counter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 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 err="1">
                <a:latin typeface="新宋体"/>
                <a:cs typeface="新宋体"/>
              </a:rPr>
              <a:t>printf</a:t>
            </a:r>
            <a:r>
              <a:rPr lang="en-US" altLang="zh-CN" sz="1600" kern="0" dirty="0">
                <a:latin typeface="新宋体"/>
                <a:cs typeface="新宋体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latin typeface="新宋体"/>
                <a:cs typeface="新宋体"/>
              </a:rPr>
              <a:t>"thread </a:t>
            </a:r>
            <a:r>
              <a:rPr lang="en-US" altLang="zh-CN" sz="1600" kern="0" dirty="0" err="1" smtClean="0">
                <a:solidFill>
                  <a:srgbClr val="A31515"/>
                </a:solidFill>
                <a:latin typeface="新宋体"/>
                <a:cs typeface="新宋体"/>
              </a:rPr>
              <a:t>beninning</a:t>
            </a:r>
            <a:r>
              <a:rPr lang="en-US" altLang="zh-CN" sz="1600" kern="0" dirty="0">
                <a:solidFill>
                  <a:srgbClr val="A31515"/>
                </a:solidFill>
                <a:latin typeface="新宋体"/>
                <a:cs typeface="新宋体"/>
              </a:rPr>
              <a:t>... \n"</a:t>
            </a:r>
            <a:r>
              <a:rPr lang="en-US" altLang="zh-CN" sz="1600" kern="0" dirty="0">
                <a:latin typeface="新宋体"/>
                <a:cs typeface="新宋体"/>
              </a:rPr>
              <a:t>);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 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Loop until client shut down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while</a:t>
            </a:r>
            <a:r>
              <a:rPr lang="en-US" altLang="zh-CN" sz="1600" kern="0" dirty="0">
                <a:latin typeface="新宋体"/>
                <a:cs typeface="新宋体"/>
              </a:rPr>
              <a:t>(1)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{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Receive from the client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if</a:t>
            </a:r>
            <a:r>
              <a:rPr lang="en-US" altLang="zh-CN" sz="1600" kern="0" dirty="0">
                <a:latin typeface="新宋体"/>
                <a:cs typeface="新宋体"/>
              </a:rPr>
              <a:t> (</a:t>
            </a:r>
            <a:r>
              <a:rPr lang="en-US" altLang="zh-CN" sz="1600" kern="0" dirty="0" err="1">
                <a:latin typeface="新宋体"/>
                <a:cs typeface="新宋体"/>
              </a:rPr>
              <a:t>recv</a:t>
            </a:r>
            <a:r>
              <a:rPr lang="en-US" altLang="zh-CN" sz="1600" kern="0" dirty="0">
                <a:latin typeface="新宋体"/>
                <a:cs typeface="新宋体"/>
              </a:rPr>
              <a:t>((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unsigned</a:t>
            </a:r>
            <a:r>
              <a:rPr lang="en-US" altLang="zh-CN" sz="1600" kern="0" dirty="0">
                <a:latin typeface="新宋体"/>
                <a:cs typeface="新宋体"/>
              </a:rPr>
              <a:t> </a:t>
            </a:r>
            <a:r>
              <a:rPr lang="en-US" altLang="zh-CN" sz="1600" kern="0" dirty="0" err="1">
                <a:solidFill>
                  <a:srgbClr val="0000FF"/>
                </a:solidFill>
                <a:latin typeface="新宋体"/>
                <a:cs typeface="新宋体"/>
              </a:rPr>
              <a:t>int</a:t>
            </a:r>
            <a:r>
              <a:rPr lang="en-US" altLang="zh-CN" sz="1600" kern="0" dirty="0">
                <a:latin typeface="新宋体"/>
                <a:cs typeface="新宋体"/>
              </a:rPr>
              <a:t>)</a:t>
            </a:r>
            <a:r>
              <a:rPr lang="en-US" altLang="zh-CN" sz="1600" kern="0" dirty="0" err="1">
                <a:latin typeface="新宋体"/>
                <a:cs typeface="新宋体"/>
              </a:rPr>
              <a:t>client_s</a:t>
            </a:r>
            <a:r>
              <a:rPr lang="en-US" altLang="zh-CN" sz="1600" kern="0" dirty="0">
                <a:latin typeface="新宋体"/>
                <a:cs typeface="新宋体"/>
              </a:rPr>
              <a:t>, </a:t>
            </a:r>
            <a:r>
              <a:rPr lang="en-US" altLang="zh-CN" sz="1600" kern="0" dirty="0" err="1">
                <a:latin typeface="新宋体"/>
                <a:cs typeface="新宋体"/>
              </a:rPr>
              <a:t>in_buf</a:t>
            </a:r>
            <a:r>
              <a:rPr lang="en-US" altLang="zh-CN" sz="1600" kern="0" dirty="0">
                <a:latin typeface="新宋体"/>
                <a:cs typeface="新宋体"/>
              </a:rPr>
              <a:t>, </a:t>
            </a:r>
            <a:r>
              <a:rPr lang="en-US" altLang="zh-CN" sz="1600" kern="0" dirty="0" err="1">
                <a:solidFill>
                  <a:srgbClr val="0000FF"/>
                </a:solidFill>
                <a:latin typeface="新宋体"/>
                <a:cs typeface="新宋体"/>
              </a:rPr>
              <a:t>sizeof</a:t>
            </a:r>
            <a:r>
              <a:rPr lang="en-US" altLang="zh-CN" sz="1600" kern="0" dirty="0">
                <a:latin typeface="新宋体"/>
                <a:cs typeface="新宋体"/>
              </a:rPr>
              <a:t>(</a:t>
            </a:r>
            <a:r>
              <a:rPr lang="en-US" altLang="zh-CN" sz="1600" kern="0" dirty="0" err="1">
                <a:latin typeface="新宋体"/>
                <a:cs typeface="新宋体"/>
              </a:rPr>
              <a:t>in_buf</a:t>
            </a:r>
            <a:r>
              <a:rPr lang="en-US" altLang="zh-CN" sz="1600" kern="0" dirty="0">
                <a:latin typeface="新宋体"/>
                <a:cs typeface="新宋体"/>
              </a:rPr>
              <a:t>), 0) == 0)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      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break</a:t>
            </a:r>
            <a:r>
              <a:rPr lang="en-US" altLang="zh-CN" sz="1600" kern="0" dirty="0">
                <a:latin typeface="新宋体"/>
                <a:cs typeface="新宋体"/>
              </a:rPr>
              <a:t>;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when client shut down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  </a:t>
            </a:r>
            <a:r>
              <a:rPr lang="en-US" altLang="zh-CN" sz="1600" kern="0" dirty="0" err="1">
                <a:latin typeface="新宋体"/>
                <a:cs typeface="新宋体"/>
              </a:rPr>
              <a:t>printf</a:t>
            </a:r>
            <a:r>
              <a:rPr lang="en-US" altLang="zh-CN" sz="1600" kern="0" dirty="0">
                <a:latin typeface="新宋体"/>
                <a:cs typeface="新宋体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latin typeface="新宋体"/>
                <a:cs typeface="新宋体"/>
              </a:rPr>
              <a:t>"Received from client... data = '%s' \n"</a:t>
            </a:r>
            <a:r>
              <a:rPr lang="en-US" altLang="zh-CN" sz="1600" kern="0" dirty="0">
                <a:latin typeface="新宋体"/>
                <a:cs typeface="新宋体"/>
              </a:rPr>
              <a:t>, </a:t>
            </a:r>
            <a:r>
              <a:rPr lang="en-US" altLang="zh-CN" sz="1600" kern="0" dirty="0" err="1">
                <a:latin typeface="新宋体"/>
                <a:cs typeface="新宋体"/>
              </a:rPr>
              <a:t>in_buf</a:t>
            </a:r>
            <a:r>
              <a:rPr lang="en-US" altLang="zh-CN" sz="1600" kern="0" dirty="0">
                <a:latin typeface="新宋体"/>
                <a:cs typeface="新宋体"/>
              </a:rPr>
              <a:t>);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 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Echo the received message to the client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  send((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unsigned</a:t>
            </a:r>
            <a:r>
              <a:rPr lang="en-US" altLang="zh-CN" sz="1600" kern="0" dirty="0">
                <a:latin typeface="新宋体"/>
                <a:cs typeface="新宋体"/>
              </a:rPr>
              <a:t> </a:t>
            </a:r>
            <a:r>
              <a:rPr lang="en-US" altLang="zh-CN" sz="1600" kern="0" dirty="0" err="1">
                <a:solidFill>
                  <a:srgbClr val="0000FF"/>
                </a:solidFill>
                <a:latin typeface="新宋体"/>
                <a:cs typeface="新宋体"/>
              </a:rPr>
              <a:t>int</a:t>
            </a:r>
            <a:r>
              <a:rPr lang="en-US" altLang="zh-CN" sz="1600" kern="0" dirty="0">
                <a:latin typeface="新宋体"/>
                <a:cs typeface="新宋体"/>
              </a:rPr>
              <a:t>)</a:t>
            </a:r>
            <a:r>
              <a:rPr lang="en-US" altLang="zh-CN" sz="1600" kern="0" dirty="0" err="1">
                <a:latin typeface="新宋体"/>
                <a:cs typeface="新宋体"/>
              </a:rPr>
              <a:t>client_s</a:t>
            </a:r>
            <a:r>
              <a:rPr lang="en-US" altLang="zh-CN" sz="1600" kern="0" dirty="0">
                <a:latin typeface="新宋体"/>
                <a:cs typeface="新宋体"/>
              </a:rPr>
              <a:t>, </a:t>
            </a:r>
            <a:r>
              <a:rPr lang="en-US" altLang="zh-CN" sz="1600" kern="0" dirty="0" err="1">
                <a:latin typeface="新宋体"/>
                <a:cs typeface="新宋体"/>
              </a:rPr>
              <a:t>in_buf</a:t>
            </a:r>
            <a:r>
              <a:rPr lang="en-US" altLang="zh-CN" sz="1600" kern="0" dirty="0">
                <a:latin typeface="新宋体"/>
                <a:cs typeface="新宋体"/>
              </a:rPr>
              <a:t>, (</a:t>
            </a:r>
            <a:r>
              <a:rPr lang="en-US" altLang="zh-CN" sz="1600" kern="0" dirty="0" err="1">
                <a:latin typeface="新宋体"/>
                <a:cs typeface="新宋体"/>
              </a:rPr>
              <a:t>strlen</a:t>
            </a:r>
            <a:r>
              <a:rPr lang="en-US" altLang="zh-CN" sz="1600" kern="0" dirty="0">
                <a:latin typeface="新宋体"/>
                <a:cs typeface="新宋体"/>
              </a:rPr>
              <a:t>(</a:t>
            </a:r>
            <a:r>
              <a:rPr lang="en-US" altLang="zh-CN" sz="1600" kern="0" dirty="0" err="1">
                <a:latin typeface="新宋体"/>
                <a:cs typeface="新宋体"/>
              </a:rPr>
              <a:t>in_buf</a:t>
            </a:r>
            <a:r>
              <a:rPr lang="en-US" altLang="zh-CN" sz="1600" kern="0" dirty="0">
                <a:latin typeface="新宋体"/>
                <a:cs typeface="新宋体"/>
              </a:rPr>
              <a:t>) + 1), 0);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}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 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 err="1">
                <a:latin typeface="新宋体"/>
                <a:cs typeface="新宋体"/>
              </a:rPr>
              <a:t>printf</a:t>
            </a:r>
            <a:r>
              <a:rPr lang="en-US" altLang="zh-CN" sz="1600" kern="0" dirty="0">
                <a:latin typeface="新宋体"/>
                <a:cs typeface="新宋体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latin typeface="新宋体"/>
                <a:cs typeface="新宋体"/>
              </a:rPr>
              <a:t>"thread completed... \n"</a:t>
            </a:r>
            <a:r>
              <a:rPr lang="en-US" altLang="zh-CN" sz="1600" kern="0" dirty="0">
                <a:latin typeface="新宋体"/>
                <a:cs typeface="新宋体"/>
              </a:rPr>
              <a:t>);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Decrement for a completed thread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Count--;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 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>
                <a:solidFill>
                  <a:srgbClr val="008000"/>
                </a:solidFill>
                <a:latin typeface="新宋体"/>
                <a:cs typeface="新宋体"/>
              </a:rPr>
              <a:t>// Close all open sockets and end the thread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</a:t>
            </a:r>
            <a:r>
              <a:rPr lang="en-US" altLang="zh-CN" sz="1600" kern="0" dirty="0" err="1">
                <a:latin typeface="新宋体"/>
                <a:cs typeface="新宋体"/>
              </a:rPr>
              <a:t>closesocket</a:t>
            </a:r>
            <a:r>
              <a:rPr lang="en-US" altLang="zh-CN" sz="1600" kern="0" dirty="0">
                <a:latin typeface="新宋体"/>
                <a:cs typeface="新宋体"/>
              </a:rPr>
              <a:t>((</a:t>
            </a:r>
            <a:r>
              <a:rPr lang="en-US" altLang="zh-CN" sz="1600" kern="0" dirty="0">
                <a:solidFill>
                  <a:srgbClr val="0000FF"/>
                </a:solidFill>
                <a:latin typeface="新宋体"/>
                <a:cs typeface="新宋体"/>
              </a:rPr>
              <a:t>unsigned</a:t>
            </a:r>
            <a:r>
              <a:rPr lang="en-US" altLang="zh-CN" sz="1600" kern="0" dirty="0">
                <a:latin typeface="新宋体"/>
                <a:cs typeface="新宋体"/>
              </a:rPr>
              <a:t> </a:t>
            </a:r>
            <a:r>
              <a:rPr lang="en-US" altLang="zh-CN" sz="1600" kern="0" dirty="0" err="1">
                <a:solidFill>
                  <a:srgbClr val="0000FF"/>
                </a:solidFill>
                <a:latin typeface="新宋体"/>
                <a:cs typeface="新宋体"/>
              </a:rPr>
              <a:t>int</a:t>
            </a:r>
            <a:r>
              <a:rPr lang="en-US" altLang="zh-CN" sz="1600" kern="0" dirty="0">
                <a:latin typeface="新宋体"/>
                <a:cs typeface="新宋体"/>
              </a:rPr>
              <a:t>)</a:t>
            </a:r>
            <a:r>
              <a:rPr lang="en-US" altLang="zh-CN" sz="1600" kern="0" dirty="0" err="1">
                <a:latin typeface="新宋体"/>
                <a:cs typeface="新宋体"/>
              </a:rPr>
              <a:t>client_s</a:t>
            </a:r>
            <a:r>
              <a:rPr lang="en-US" altLang="zh-CN" sz="1600" kern="0" dirty="0">
                <a:latin typeface="新宋体"/>
                <a:cs typeface="新宋体"/>
              </a:rPr>
              <a:t>);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 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  _</a:t>
            </a:r>
            <a:r>
              <a:rPr lang="en-US" altLang="zh-CN" sz="1600" kern="0" dirty="0" err="1">
                <a:latin typeface="新宋体"/>
                <a:cs typeface="新宋体"/>
              </a:rPr>
              <a:t>endthread</a:t>
            </a:r>
            <a:r>
              <a:rPr lang="en-US" altLang="zh-CN" sz="1600" kern="0" dirty="0">
                <a:latin typeface="新宋体"/>
                <a:cs typeface="新宋体"/>
              </a:rPr>
              <a:t>();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dirty="0">
                <a:latin typeface="新宋体"/>
                <a:cs typeface="新宋体"/>
              </a:rPr>
              <a:t>}</a:t>
            </a:r>
            <a:endParaRPr lang="zh-CN" altLang="zh-CN" sz="1800" kern="100" dirty="0">
              <a:cs typeface="Times New Roman"/>
            </a:endParaRPr>
          </a:p>
          <a:p>
            <a:pPr marL="0" indent="0">
              <a:buNone/>
            </a:pPr>
            <a:endParaRPr lang="zh-CN" altLang="zh-CN" sz="1600" kern="100" dirty="0"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079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7514" y="418654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More about Thread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55576" y="1512168"/>
            <a:ext cx="8136904" cy="51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C00000"/>
                </a:solidFill>
                <a:hlinkClick r:id="rId3" tooltip="MSDN Library"/>
              </a:rPr>
              <a:t>MSDN Library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hlinkClick r:id="rId3"/>
              </a:rPr>
              <a:t>https://</a:t>
            </a:r>
            <a:r>
              <a:rPr lang="en-US" altLang="zh-CN" sz="1800" dirty="0" smtClean="0">
                <a:solidFill>
                  <a:srgbClr val="C00000"/>
                </a:solidFill>
                <a:hlinkClick r:id="rId3"/>
              </a:rPr>
              <a:t>msdn.microsoft.com/en-us/library/ms123401.aspx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16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 err="1" smtClean="0">
                <a:latin typeface="Consolas" panose="020B0609020204030204" pitchFamily="49" charset="0"/>
                <a:cs typeface="Times New Roman"/>
              </a:rPr>
              <a:t>uintptr_t</a:t>
            </a:r>
            <a:r>
              <a:rPr lang="en-US" altLang="zh-CN" sz="1400" kern="100" dirty="0" smtClean="0"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_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beginthread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( // NATIVE CODE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void( __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cdecl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*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start_address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)( void * ),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unsigned 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stack_size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,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void *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arglist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);  </a:t>
            </a:r>
            <a:endParaRPr lang="en-US" altLang="zh-CN" sz="1400" kern="100" dirty="0" smtClean="0">
              <a:latin typeface="Consolas" panose="020B0609020204030204" pitchFamily="49" charset="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1400" kern="1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uintptr_t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_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beginthread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( // MANAGED CODE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void( __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clrcall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*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start_address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)( void * ),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unsigned 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stack_size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,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void *</a:t>
            </a:r>
            <a:r>
              <a:rPr lang="en-US" altLang="zh-CN" sz="1400" kern="100" dirty="0" err="1">
                <a:latin typeface="Consolas" panose="020B0609020204030204" pitchFamily="49" charset="0"/>
                <a:cs typeface="Times New Roman"/>
              </a:rPr>
              <a:t>arglist</a:t>
            </a: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>
                <a:latin typeface="Consolas" panose="020B0609020204030204" pitchFamily="49" charset="0"/>
                <a:cs typeface="Times New Roman"/>
              </a:rPr>
              <a:t>); </a:t>
            </a:r>
            <a:endParaRPr lang="zh-CN" altLang="zh-CN" sz="1400" kern="1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buNone/>
            </a:pPr>
            <a:endParaRPr lang="zh-CN" altLang="zh-CN" sz="1600" kern="100" dirty="0"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03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177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765"/>
              <a:t>Install Microsoft Visual Studio Community 2017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2"/>
              </a:rPr>
              <a:t>https://www.visualstudio.com/zh-hans/downloads/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Getting started with Winsock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3"/>
              </a:rPr>
              <a:t>https://msdn.microsoft.com/en-us/library/ms738545(v=vs.85).aspx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Winsock reference</a:t>
            </a:r>
          </a:p>
          <a:p>
            <a:pPr lvl="1" eaLnBrk="1" hangingPunct="1"/>
            <a:r>
              <a:rPr lang="en-US" altLang="zh-CN" sz="1765">
                <a:hlinkClick r:id="rId4"/>
              </a:rPr>
              <a:t>https://msdn.microsoft.com/en-us/library/ms741416(v=vs.85).aspx</a:t>
            </a:r>
            <a:endParaRPr lang="en-US" altLang="zh-CN" sz="1765"/>
          </a:p>
          <a:p>
            <a:pPr lvl="1" eaLnBrk="1" hangingPunct="1"/>
            <a:endParaRPr lang="zh-CN" altLang="zh-CN" sz="176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266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E2: Simple Echo-client and Echo-server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E2a: Echo-server handling multiple clients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733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8656" y="332656"/>
            <a:ext cx="8041440" cy="68818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</a:rPr>
              <a:t>A simple echo-client and echo-server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5576" y="1268760"/>
            <a:ext cx="7467600" cy="50405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Write a stream based </a:t>
            </a:r>
            <a:r>
              <a:rPr lang="en-US" altLang="zh-CN" sz="2800" dirty="0">
                <a:solidFill>
                  <a:srgbClr val="C00000"/>
                </a:solidFill>
              </a:rPr>
              <a:t>echo </a:t>
            </a:r>
            <a:r>
              <a:rPr lang="en-US" altLang="zh-CN" sz="2800" dirty="0" smtClean="0">
                <a:solidFill>
                  <a:srgbClr val="C00000"/>
                </a:solidFill>
              </a:rPr>
              <a:t>server </a:t>
            </a:r>
            <a:r>
              <a:rPr lang="en-US" altLang="zh-CN" sz="2800" dirty="0" smtClean="0"/>
              <a:t>printing out the message received from the client, then echoing it back, until the client closes the connection.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Write a stream based </a:t>
            </a:r>
            <a:r>
              <a:rPr lang="en-US" altLang="zh-CN" sz="2800" dirty="0" smtClean="0">
                <a:solidFill>
                  <a:srgbClr val="C00000"/>
                </a:solidFill>
              </a:rPr>
              <a:t>echo client </a:t>
            </a:r>
            <a:r>
              <a:rPr lang="en-US" altLang="zh-CN" sz="2800" dirty="0"/>
              <a:t>sending messages to </a:t>
            </a:r>
            <a:r>
              <a:rPr lang="en-US" altLang="zh-CN" sz="2800" dirty="0" smtClean="0"/>
              <a:t>the echo server, receiving each </a:t>
            </a:r>
            <a:r>
              <a:rPr lang="en-US" altLang="zh-CN" sz="2800" dirty="0"/>
              <a:t>message </a:t>
            </a:r>
            <a:r>
              <a:rPr lang="en-US" altLang="zh-CN" sz="2800" dirty="0" smtClean="0"/>
              <a:t>returned by the server. Terminate the connection when “quit” is entered. 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  <a:p>
            <a:pPr marL="457200" indent="-457200">
              <a:buAutoNum type="arabicPeriod"/>
            </a:pP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6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47" y="201706"/>
            <a:ext cx="8471647" cy="635934"/>
          </a:xfrm>
        </p:spPr>
        <p:txBody>
          <a:bodyPr/>
          <a:lstStyle/>
          <a:p>
            <a:pPr eaLnBrk="1" hangingPunct="1"/>
            <a:r>
              <a:rPr lang="en-US" altLang="zh-CN" sz="3530">
                <a:solidFill>
                  <a:srgbClr val="C00000"/>
                </a:solidFill>
              </a:rPr>
              <a:t>Simple Client-Server Example</a:t>
            </a:r>
          </a:p>
        </p:txBody>
      </p:sp>
      <p:sp>
        <p:nvSpPr>
          <p:cNvPr id="567300" name="Oval 4"/>
          <p:cNvSpPr>
            <a:spLocks noChangeArrowheads="1"/>
          </p:cNvSpPr>
          <p:nvPr/>
        </p:nvSpPr>
        <p:spPr bwMode="auto">
          <a:xfrm>
            <a:off x="1543611" y="1330699"/>
            <a:ext cx="1860176" cy="500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71">
                <a:latin typeface="Tahoma" charset="0"/>
                <a:ea typeface="ＭＳ Ｐゴシック" charset="0"/>
              </a:rPr>
              <a:t>Client</a:t>
            </a:r>
          </a:p>
        </p:txBody>
      </p:sp>
      <p:sp>
        <p:nvSpPr>
          <p:cNvPr id="567301" name="Oval 5"/>
          <p:cNvSpPr>
            <a:spLocks noChangeArrowheads="1"/>
          </p:cNvSpPr>
          <p:nvPr/>
        </p:nvSpPr>
        <p:spPr bwMode="auto">
          <a:xfrm>
            <a:off x="5312990" y="1330699"/>
            <a:ext cx="1811150" cy="5000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71"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567302" name="Arc 6"/>
          <p:cNvSpPr>
            <a:spLocks/>
          </p:cNvSpPr>
          <p:nvPr/>
        </p:nvSpPr>
        <p:spPr bwMode="auto">
          <a:xfrm flipV="1">
            <a:off x="2473699" y="1830762"/>
            <a:ext cx="3769379" cy="320768"/>
          </a:xfrm>
          <a:custGeom>
            <a:avLst/>
            <a:gdLst>
              <a:gd name="T0" fmla="*/ 890 w 43200"/>
              <a:gd name="T1" fmla="*/ 363537 h 22226"/>
              <a:gd name="T2" fmla="*/ 4271172 w 43200"/>
              <a:gd name="T3" fmla="*/ 362768 h 22226"/>
              <a:gd name="T4" fmla="*/ 2135982 w 43200"/>
              <a:gd name="T5" fmla="*/ 353298 h 22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226" fill="none" extrusionOk="0">
                <a:moveTo>
                  <a:pt x="9" y="22225"/>
                </a:moveTo>
                <a:cubicBezTo>
                  <a:pt x="3" y="22017"/>
                  <a:pt x="0" y="218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1793"/>
                  <a:pt x="43197" y="21986"/>
                  <a:pt x="43192" y="22179"/>
                </a:cubicBezTo>
              </a:path>
              <a:path w="43200" h="22226" stroke="0" extrusionOk="0">
                <a:moveTo>
                  <a:pt x="9" y="22225"/>
                </a:moveTo>
                <a:cubicBezTo>
                  <a:pt x="3" y="22017"/>
                  <a:pt x="0" y="218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1793"/>
                  <a:pt x="43197" y="21986"/>
                  <a:pt x="43192" y="22179"/>
                </a:cubicBezTo>
                <a:lnTo>
                  <a:pt x="21600" y="21600"/>
                </a:lnTo>
                <a:lnTo>
                  <a:pt x="9" y="22225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118"/>
          </a:p>
        </p:txBody>
      </p:sp>
      <p:sp>
        <p:nvSpPr>
          <p:cNvPr id="567303" name="Arc 7"/>
          <p:cNvSpPr>
            <a:spLocks/>
          </p:cNvSpPr>
          <p:nvPr/>
        </p:nvSpPr>
        <p:spPr bwMode="auto">
          <a:xfrm>
            <a:off x="2473699" y="1008530"/>
            <a:ext cx="3769379" cy="322169"/>
          </a:xfrm>
          <a:custGeom>
            <a:avLst/>
            <a:gdLst>
              <a:gd name="T0" fmla="*/ 890 w 43200"/>
              <a:gd name="T1" fmla="*/ 365125 h 22226"/>
              <a:gd name="T2" fmla="*/ 4271172 w 43200"/>
              <a:gd name="T3" fmla="*/ 364353 h 22226"/>
              <a:gd name="T4" fmla="*/ 2135982 w 43200"/>
              <a:gd name="T5" fmla="*/ 354841 h 22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226" fill="none" extrusionOk="0">
                <a:moveTo>
                  <a:pt x="9" y="22225"/>
                </a:moveTo>
                <a:cubicBezTo>
                  <a:pt x="3" y="22017"/>
                  <a:pt x="0" y="218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1793"/>
                  <a:pt x="43197" y="21986"/>
                  <a:pt x="43192" y="22179"/>
                </a:cubicBezTo>
              </a:path>
              <a:path w="43200" h="22226" stroke="0" extrusionOk="0">
                <a:moveTo>
                  <a:pt x="9" y="22225"/>
                </a:moveTo>
                <a:cubicBezTo>
                  <a:pt x="3" y="22017"/>
                  <a:pt x="0" y="218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1793"/>
                  <a:pt x="43197" y="21986"/>
                  <a:pt x="43192" y="22179"/>
                </a:cubicBezTo>
                <a:lnTo>
                  <a:pt x="21600" y="21600"/>
                </a:lnTo>
                <a:lnTo>
                  <a:pt x="9" y="22225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118"/>
          </a:p>
        </p:txBody>
      </p:sp>
      <p:sp>
        <p:nvSpPr>
          <p:cNvPr id="567304" name="Text Box 8"/>
          <p:cNvSpPr txBox="1">
            <a:spLocks noChangeArrowheads="1"/>
          </p:cNvSpPr>
          <p:nvPr/>
        </p:nvSpPr>
        <p:spPr bwMode="auto">
          <a:xfrm>
            <a:off x="3923460" y="1748118"/>
            <a:ext cx="930576" cy="3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765">
                <a:latin typeface="Tahoma" charset="0"/>
                <a:ea typeface="ＭＳ Ｐゴシック" charset="0"/>
              </a:rPr>
              <a:t>request</a:t>
            </a:r>
          </a:p>
        </p:txBody>
      </p:sp>
      <p:sp>
        <p:nvSpPr>
          <p:cNvPr id="567305" name="Text Box 9"/>
          <p:cNvSpPr txBox="1">
            <a:spLocks noChangeArrowheads="1"/>
          </p:cNvSpPr>
          <p:nvPr/>
        </p:nvSpPr>
        <p:spPr bwMode="auto">
          <a:xfrm>
            <a:off x="4006103" y="1008529"/>
            <a:ext cx="1079655" cy="3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765">
                <a:latin typeface="Tahoma" charset="0"/>
                <a:ea typeface="ＭＳ Ｐゴシック" charset="0"/>
              </a:rPr>
              <a:t>response</a:t>
            </a:r>
          </a:p>
        </p:txBody>
      </p:sp>
      <p:sp>
        <p:nvSpPr>
          <p:cNvPr id="567310" name="Text Box 14"/>
          <p:cNvSpPr txBox="1">
            <a:spLocks noChangeArrowheads="1"/>
          </p:cNvSpPr>
          <p:nvPr/>
        </p:nvSpPr>
        <p:spPr bwMode="auto">
          <a:xfrm>
            <a:off x="1610846" y="2301409"/>
            <a:ext cx="2084294" cy="446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>socket()</a:t>
            </a:r>
            <a:br>
              <a:rPr lang="en-US" altLang="zh-CN" sz="2471" dirty="0"/>
            </a:br>
            <a:r>
              <a:rPr lang="en-US" altLang="zh-CN" sz="2471" dirty="0">
                <a:solidFill>
                  <a:srgbClr val="0066FF"/>
                </a:solidFill>
              </a:rPr>
              <a:t>connect()</a:t>
            </a: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>send()</a:t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 err="1"/>
              <a:t>recv</a:t>
            </a:r>
            <a:r>
              <a:rPr lang="en-US" altLang="zh-CN" sz="2471" dirty="0"/>
              <a:t>()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71" dirty="0"/>
              <a:t/>
            </a:r>
            <a:br>
              <a:rPr lang="en-US" altLang="zh-CN" sz="2471" dirty="0"/>
            </a:br>
            <a:endParaRPr lang="en-US" altLang="zh-CN" sz="2471" dirty="0"/>
          </a:p>
        </p:txBody>
      </p:sp>
      <p:sp>
        <p:nvSpPr>
          <p:cNvPr id="567311" name="Text Box 15"/>
          <p:cNvSpPr txBox="1">
            <a:spLocks noChangeArrowheads="1"/>
          </p:cNvSpPr>
          <p:nvPr/>
        </p:nvSpPr>
        <p:spPr bwMode="auto">
          <a:xfrm>
            <a:off x="5779434" y="2301409"/>
            <a:ext cx="2084294" cy="4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71" dirty="0"/>
              <a:t>socket()</a:t>
            </a:r>
            <a:br>
              <a:rPr lang="en-US" altLang="zh-CN" sz="2471" dirty="0"/>
            </a:br>
            <a:r>
              <a:rPr lang="en-US" altLang="zh-CN" sz="2471" dirty="0">
                <a:solidFill>
                  <a:srgbClr val="FF0000"/>
                </a:solidFill>
              </a:rPr>
              <a:t>bind()</a:t>
            </a: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>
                <a:solidFill>
                  <a:srgbClr val="FF0000"/>
                </a:solidFill>
              </a:rPr>
              <a:t>listen()</a:t>
            </a: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>
                <a:solidFill>
                  <a:srgbClr val="FF0000"/>
                </a:solidFill>
              </a:rPr>
              <a:t>accept()</a:t>
            </a: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 err="1"/>
              <a:t>recv</a:t>
            </a:r>
            <a:r>
              <a:rPr lang="en-US" altLang="zh-CN" sz="2471" dirty="0"/>
              <a:t>()</a:t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/>
              <a:t>send()</a:t>
            </a:r>
            <a:br>
              <a:rPr lang="en-US" altLang="zh-CN" sz="2471" dirty="0"/>
            </a:br>
            <a:r>
              <a:rPr lang="en-US" altLang="zh-CN" sz="2471" dirty="0"/>
              <a:t/>
            </a:r>
            <a:br>
              <a:rPr lang="en-US" altLang="zh-CN" sz="2471" dirty="0"/>
            </a:br>
            <a:r>
              <a:rPr lang="en-US" altLang="zh-CN" sz="2471" dirty="0" err="1"/>
              <a:t>recv</a:t>
            </a:r>
            <a:r>
              <a:rPr lang="en-US" altLang="zh-CN" sz="2471" dirty="0"/>
              <a:t>()</a:t>
            </a:r>
            <a:br>
              <a:rPr lang="en-US" altLang="zh-CN" sz="2471" dirty="0"/>
            </a:br>
            <a:r>
              <a:rPr lang="en-US" altLang="zh-CN" sz="2471" dirty="0" err="1"/>
              <a:t>closesocket</a:t>
            </a:r>
            <a:r>
              <a:rPr lang="en-US" altLang="zh-CN" sz="2471" dirty="0"/>
              <a:t>()</a:t>
            </a:r>
          </a:p>
        </p:txBody>
      </p:sp>
      <p:sp>
        <p:nvSpPr>
          <p:cNvPr id="567312" name="Line 16"/>
          <p:cNvSpPr>
            <a:spLocks noChangeShapeType="1"/>
          </p:cNvSpPr>
          <p:nvPr/>
        </p:nvSpPr>
        <p:spPr bwMode="auto">
          <a:xfrm>
            <a:off x="2148728" y="4303059"/>
            <a:ext cx="0" cy="107576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567313" name="Line 17"/>
          <p:cNvSpPr>
            <a:spLocks noChangeShapeType="1"/>
          </p:cNvSpPr>
          <p:nvPr/>
        </p:nvSpPr>
        <p:spPr bwMode="auto">
          <a:xfrm>
            <a:off x="2821081" y="4175592"/>
            <a:ext cx="2891118" cy="20170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567314" name="Line 18"/>
          <p:cNvSpPr>
            <a:spLocks noChangeShapeType="1"/>
          </p:cNvSpPr>
          <p:nvPr/>
        </p:nvSpPr>
        <p:spPr bwMode="auto">
          <a:xfrm flipH="1">
            <a:off x="3090022" y="3697941"/>
            <a:ext cx="2622176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567315" name="Line 19"/>
          <p:cNvSpPr>
            <a:spLocks noChangeShapeType="1"/>
          </p:cNvSpPr>
          <p:nvPr/>
        </p:nvSpPr>
        <p:spPr bwMode="auto">
          <a:xfrm flipH="1">
            <a:off x="2619375" y="5311588"/>
            <a:ext cx="3160059" cy="26894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567316" name="Text Box 20"/>
          <p:cNvSpPr txBox="1">
            <a:spLocks noChangeArrowheads="1"/>
          </p:cNvSpPr>
          <p:nvPr/>
        </p:nvSpPr>
        <p:spPr bwMode="auto">
          <a:xfrm>
            <a:off x="3829610" y="3361765"/>
            <a:ext cx="1565044" cy="63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765">
                <a:latin typeface="Tahoma" charset="0"/>
                <a:ea typeface="ＭＳ Ｐゴシック" charset="0"/>
              </a:rPr>
              <a:t>Connection</a:t>
            </a:r>
            <a:br>
              <a:rPr lang="en-US" sz="1765">
                <a:latin typeface="Tahoma" charset="0"/>
                <a:ea typeface="ＭＳ Ｐゴシック" charset="0"/>
              </a:rPr>
            </a:br>
            <a:r>
              <a:rPr lang="en-US" sz="1765">
                <a:latin typeface="Tahoma" charset="0"/>
                <a:ea typeface="ＭＳ Ｐゴシック" charset="0"/>
              </a:rPr>
              <a:t>establishment</a:t>
            </a:r>
          </a:p>
        </p:txBody>
      </p:sp>
      <p:sp>
        <p:nvSpPr>
          <p:cNvPr id="567317" name="Text Box 21"/>
          <p:cNvSpPr txBox="1">
            <a:spLocks noChangeArrowheads="1"/>
          </p:cNvSpPr>
          <p:nvPr/>
        </p:nvSpPr>
        <p:spPr bwMode="auto">
          <a:xfrm>
            <a:off x="3358963" y="5109882"/>
            <a:ext cx="1616661" cy="3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765">
                <a:latin typeface="Tahoma" charset="0"/>
                <a:ea typeface="ＭＳ Ｐゴシック" charset="0"/>
              </a:rPr>
              <a:t>Data response</a:t>
            </a:r>
          </a:p>
        </p:txBody>
      </p:sp>
      <p:sp>
        <p:nvSpPr>
          <p:cNvPr id="567318" name="Text Box 22"/>
          <p:cNvSpPr txBox="1">
            <a:spLocks noChangeArrowheads="1"/>
          </p:cNvSpPr>
          <p:nvPr/>
        </p:nvSpPr>
        <p:spPr bwMode="auto">
          <a:xfrm>
            <a:off x="3493434" y="4235823"/>
            <a:ext cx="1467581" cy="3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765">
                <a:latin typeface="Tahoma" charset="0"/>
                <a:ea typeface="ＭＳ Ｐゴシック" charset="0"/>
              </a:rPr>
              <a:t>Data request</a:t>
            </a:r>
          </a:p>
        </p:txBody>
      </p:sp>
      <p:sp>
        <p:nvSpPr>
          <p:cNvPr id="567321" name="Line 25"/>
          <p:cNvSpPr>
            <a:spLocks noChangeShapeType="1"/>
          </p:cNvSpPr>
          <p:nvPr/>
        </p:nvSpPr>
        <p:spPr bwMode="auto">
          <a:xfrm>
            <a:off x="6182846" y="4639235"/>
            <a:ext cx="0" cy="4034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567322" name="Freeform 26"/>
          <p:cNvSpPr>
            <a:spLocks/>
          </p:cNvSpPr>
          <p:nvPr/>
        </p:nvSpPr>
        <p:spPr bwMode="auto">
          <a:xfrm>
            <a:off x="907676" y="3843618"/>
            <a:ext cx="705971" cy="1983441"/>
          </a:xfrm>
          <a:custGeom>
            <a:avLst/>
            <a:gdLst>
              <a:gd name="T0" fmla="*/ 800100 w 504"/>
              <a:gd name="T1" fmla="*/ 1968500 h 1416"/>
              <a:gd name="T2" fmla="*/ 114300 w 504"/>
              <a:gd name="T3" fmla="*/ 1968500 h 1416"/>
              <a:gd name="T4" fmla="*/ 114300 w 504"/>
              <a:gd name="T5" fmla="*/ 292100 h 1416"/>
              <a:gd name="T6" fmla="*/ 723900 w 504"/>
              <a:gd name="T7" fmla="*/ 215900 h 14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416">
                <a:moveTo>
                  <a:pt x="504" y="1240"/>
                </a:moveTo>
                <a:cubicBezTo>
                  <a:pt x="324" y="1328"/>
                  <a:pt x="144" y="1416"/>
                  <a:pt x="72" y="1240"/>
                </a:cubicBezTo>
                <a:cubicBezTo>
                  <a:pt x="0" y="1064"/>
                  <a:pt x="8" y="368"/>
                  <a:pt x="72" y="184"/>
                </a:cubicBezTo>
                <a:cubicBezTo>
                  <a:pt x="136" y="0"/>
                  <a:pt x="296" y="68"/>
                  <a:pt x="456" y="13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2118"/>
          </a:p>
        </p:txBody>
      </p:sp>
      <p:sp>
        <p:nvSpPr>
          <p:cNvPr id="567323" name="Line 27"/>
          <p:cNvSpPr>
            <a:spLocks noChangeShapeType="1"/>
          </p:cNvSpPr>
          <p:nvPr/>
        </p:nvSpPr>
        <p:spPr bwMode="auto">
          <a:xfrm>
            <a:off x="2756647" y="5916706"/>
            <a:ext cx="2958353" cy="6723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567324" name="Text Box 28"/>
          <p:cNvSpPr txBox="1">
            <a:spLocks noChangeArrowheads="1"/>
          </p:cNvSpPr>
          <p:nvPr/>
        </p:nvSpPr>
        <p:spPr bwMode="auto">
          <a:xfrm>
            <a:off x="3025588" y="5983941"/>
            <a:ext cx="2378728" cy="3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765">
                <a:latin typeface="Tahoma" charset="0"/>
                <a:ea typeface="ＭＳ Ｐゴシック" charset="0"/>
              </a:rPr>
              <a:t>End-of-file notification</a:t>
            </a:r>
          </a:p>
        </p:txBody>
      </p:sp>
      <p:sp>
        <p:nvSpPr>
          <p:cNvPr id="567325" name="Line 29"/>
          <p:cNvSpPr>
            <a:spLocks noChangeShapeType="1"/>
          </p:cNvSpPr>
          <p:nvPr/>
        </p:nvSpPr>
        <p:spPr bwMode="auto">
          <a:xfrm>
            <a:off x="6185647" y="5378823"/>
            <a:ext cx="0" cy="4034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 sz="2118">
              <a:latin typeface="Tahoma" charset="0"/>
              <a:ea typeface="ＭＳ Ｐゴシック" charset="0"/>
            </a:endParaRPr>
          </a:p>
        </p:txBody>
      </p:sp>
      <p:sp>
        <p:nvSpPr>
          <p:cNvPr id="60440" name="TextBox 1"/>
          <p:cNvSpPr txBox="1">
            <a:spLocks noChangeArrowheads="1"/>
          </p:cNvSpPr>
          <p:nvPr/>
        </p:nvSpPr>
        <p:spPr bwMode="auto">
          <a:xfrm>
            <a:off x="923086" y="5715000"/>
            <a:ext cx="2010935" cy="8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71">
                <a:latin typeface="Tahoma" panose="020B0604030504040204" pitchFamily="34" charset="0"/>
              </a:rPr>
              <a:t>shutdown()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71">
                <a:latin typeface="Tahoma" panose="020B0604030504040204" pitchFamily="34" charset="0"/>
              </a:rPr>
              <a:t>closesocket()</a:t>
            </a:r>
            <a:endParaRPr lang="zh-CN" altLang="en-US" sz="2471"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583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24">
                <a:solidFill>
                  <a:srgbClr val="C00000"/>
                </a:solidFill>
              </a:rPr>
              <a:t>TCP Client Review</a:t>
            </a:r>
            <a:endParaRPr lang="zh-CN" altLang="en-US" sz="2824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504" y="1546412"/>
            <a:ext cx="7986993" cy="4527176"/>
          </a:xfrm>
        </p:spPr>
        <p:txBody>
          <a:bodyPr>
            <a:normAutofit lnSpcReduction="10000"/>
          </a:bodyPr>
          <a:lstStyle/>
          <a:p>
            <a:pPr marL="453862" indent="-453862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1765" dirty="0">
                <a:solidFill>
                  <a:srgbClr val="002060"/>
                </a:solidFill>
              </a:rPr>
              <a:t>Initialize Winsock:  </a:t>
            </a:r>
            <a:r>
              <a:rPr lang="en-US" altLang="zh-CN" sz="1765" b="1" dirty="0" err="1">
                <a:hlinkClick r:id="rId2"/>
              </a:rPr>
              <a:t>WSAStartup</a:t>
            </a:r>
            <a:r>
              <a:rPr lang="en-US" altLang="zh-CN" sz="1765" b="1" dirty="0">
                <a:solidFill>
                  <a:srgbClr val="0033CC"/>
                </a:solidFill>
              </a:rPr>
              <a:t>( )</a:t>
            </a:r>
            <a:endParaRPr lang="en-US" altLang="zh-CN" sz="1765" dirty="0">
              <a:solidFill>
                <a:srgbClr val="0033CC"/>
              </a:solidFill>
            </a:endParaRPr>
          </a:p>
          <a:p>
            <a:pPr marL="453862" indent="-453862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1765" dirty="0">
                <a:solidFill>
                  <a:srgbClr val="002060"/>
                </a:solidFill>
              </a:rPr>
              <a:t>Create a socket: </a:t>
            </a:r>
            <a:r>
              <a:rPr lang="en-US" altLang="zh-CN" sz="1765" b="1" dirty="0">
                <a:solidFill>
                  <a:srgbClr val="0033CC"/>
                </a:solidFill>
              </a:rPr>
              <a:t>socket( )</a:t>
            </a:r>
          </a:p>
          <a:p>
            <a:pPr marL="453862" indent="-453862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1765" dirty="0">
                <a:solidFill>
                  <a:srgbClr val="002060"/>
                </a:solidFill>
              </a:rPr>
              <a:t>Connect to the server: </a:t>
            </a:r>
            <a:r>
              <a:rPr lang="en-US" altLang="zh-CN" sz="1765" b="1" dirty="0">
                <a:solidFill>
                  <a:srgbClr val="0033CC"/>
                </a:solidFill>
              </a:rPr>
              <a:t>connect ( )</a:t>
            </a:r>
          </a:p>
          <a:p>
            <a:pPr marL="453862" indent="-453862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1765" dirty="0">
                <a:solidFill>
                  <a:srgbClr val="002060"/>
                </a:solidFill>
              </a:rPr>
              <a:t>Send and receive data: </a:t>
            </a:r>
            <a:r>
              <a:rPr lang="en-US" altLang="zh-CN" sz="1765" b="1" dirty="0">
                <a:solidFill>
                  <a:srgbClr val="0033CC"/>
                </a:solidFill>
              </a:rPr>
              <a:t>send( ), </a:t>
            </a:r>
            <a:r>
              <a:rPr lang="en-US" altLang="zh-CN" sz="1765" b="1" dirty="0" err="1">
                <a:solidFill>
                  <a:srgbClr val="0033CC"/>
                </a:solidFill>
              </a:rPr>
              <a:t>recv</a:t>
            </a:r>
            <a:r>
              <a:rPr lang="en-US" altLang="zh-CN" sz="1765" b="1" dirty="0">
                <a:solidFill>
                  <a:srgbClr val="0033CC"/>
                </a:solidFill>
              </a:rPr>
              <a:t> ( )</a:t>
            </a:r>
          </a:p>
          <a:p>
            <a:pPr marL="453862" indent="-453862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1765" dirty="0">
                <a:solidFill>
                  <a:srgbClr val="002060"/>
                </a:solidFill>
              </a:rPr>
              <a:t>Disconnect. </a:t>
            </a:r>
            <a:r>
              <a:rPr lang="en-US" altLang="zh-CN" sz="1765" b="1" dirty="0">
                <a:hlinkClick r:id="rId3"/>
              </a:rPr>
              <a:t>shutdown</a:t>
            </a:r>
            <a:r>
              <a:rPr lang="en-US" altLang="zh-CN" sz="1765" b="1" dirty="0">
                <a:solidFill>
                  <a:srgbClr val="0033CC"/>
                </a:solidFill>
              </a:rPr>
              <a:t>( )</a:t>
            </a:r>
            <a:r>
              <a:rPr lang="en-US" altLang="zh-CN" sz="1765" b="1" dirty="0"/>
              <a:t>, </a:t>
            </a:r>
            <a:r>
              <a:rPr lang="en-US" altLang="zh-CN" sz="1765" b="1" dirty="0" err="1">
                <a:solidFill>
                  <a:srgbClr val="0033CC"/>
                </a:solidFill>
                <a:hlinkClick r:id="rId4"/>
              </a:rPr>
              <a:t>closesocket</a:t>
            </a:r>
            <a:r>
              <a:rPr lang="en-US" altLang="zh-CN" sz="1765" b="1" dirty="0">
                <a:solidFill>
                  <a:srgbClr val="0033CC"/>
                </a:solidFill>
              </a:rPr>
              <a:t>( ), </a:t>
            </a:r>
            <a:r>
              <a:rPr lang="en-US" altLang="zh-CN" sz="1765" b="1" dirty="0" err="1">
                <a:solidFill>
                  <a:srgbClr val="0033CC"/>
                </a:solidFill>
                <a:hlinkClick r:id="rId5"/>
              </a:rPr>
              <a:t>WSACleanup</a:t>
            </a:r>
            <a:r>
              <a:rPr lang="en-US" altLang="zh-CN" sz="1765" b="1" dirty="0">
                <a:solidFill>
                  <a:srgbClr val="0033CC"/>
                </a:solidFill>
              </a:rPr>
              <a:t> ( )</a:t>
            </a:r>
          </a:p>
          <a:p>
            <a:pPr marL="0" indent="0">
              <a:buNone/>
              <a:defRPr/>
            </a:pPr>
            <a:endParaRPr lang="en-US" altLang="zh-CN" sz="1765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765" dirty="0">
                <a:solidFill>
                  <a:srgbClr val="C00000"/>
                </a:solidFill>
              </a:rPr>
              <a:t>The complete client file: TCPClient.cpp</a:t>
            </a:r>
            <a:endParaRPr lang="en-US" altLang="zh-CN" sz="1765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765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765" dirty="0">
                <a:solidFill>
                  <a:srgbClr val="C00000"/>
                </a:solidFill>
              </a:rPr>
              <a:t>(note: for a successful connection from a client, a </a:t>
            </a:r>
            <a:r>
              <a:rPr lang="en-US" altLang="zh-CN" sz="1765" dirty="0" err="1">
                <a:solidFill>
                  <a:srgbClr val="C00000"/>
                </a:solidFill>
              </a:rPr>
              <a:t>TCPserver</a:t>
            </a:r>
            <a:r>
              <a:rPr lang="en-US" altLang="zh-CN" sz="1765" dirty="0">
                <a:solidFill>
                  <a:srgbClr val="C00000"/>
                </a:solidFill>
              </a:rPr>
              <a:t> application must be running)</a:t>
            </a:r>
          </a:p>
          <a:p>
            <a:pPr>
              <a:lnSpc>
                <a:spcPct val="200000"/>
              </a:lnSpc>
              <a:buFont typeface="Arial" charset="0"/>
              <a:buChar char="•"/>
              <a:defRPr/>
            </a:pPr>
            <a:endParaRPr lang="zh-CN" altLang="en-US" sz="1765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81C5F9-F6BB-45BC-BD0A-785A479E732C}" type="slidenum">
              <a:rPr lang="en-US" altLang="zh-CN" sz="1147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147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41440" cy="6881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Echo-client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5576" y="1052736"/>
            <a:ext cx="7467600" cy="464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Modify</a:t>
            </a:r>
            <a:r>
              <a:rPr lang="en-US" altLang="zh-CN" sz="2000" dirty="0" smtClean="0">
                <a:solidFill>
                  <a:srgbClr val="C00000"/>
                </a:solidFill>
              </a:rPr>
              <a:t> TCPClient.cpp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Initialize Winsock</a:t>
            </a:r>
            <a:r>
              <a:rPr lang="en-US" altLang="zh-CN" sz="2000" dirty="0" smtClean="0">
                <a:solidFill>
                  <a:srgbClr val="002060"/>
                </a:solidFill>
              </a:rPr>
              <a:t>. (no change)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Create a socket</a:t>
            </a:r>
            <a:r>
              <a:rPr lang="en-US" altLang="zh-CN" sz="2000" dirty="0" smtClean="0">
                <a:solidFill>
                  <a:srgbClr val="002060"/>
                </a:solidFill>
              </a:rPr>
              <a:t>. (no change)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Connect to the server</a:t>
            </a:r>
            <a:r>
              <a:rPr lang="en-US" altLang="zh-CN" sz="2000" dirty="0" smtClean="0">
                <a:solidFill>
                  <a:srgbClr val="002060"/>
                </a:solidFill>
              </a:rPr>
              <a:t>. (no change)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Send and receive data</a:t>
            </a:r>
            <a:r>
              <a:rPr lang="en-US" altLang="zh-CN" sz="2000" dirty="0" smtClean="0">
                <a:solidFill>
                  <a:srgbClr val="C00000"/>
                </a:solidFill>
              </a:rPr>
              <a:t>. (minor change)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Disconnect</a:t>
            </a:r>
            <a:r>
              <a:rPr lang="en-US" altLang="zh-CN" sz="2000" dirty="0" smtClean="0">
                <a:solidFill>
                  <a:srgbClr val="002060"/>
                </a:solidFill>
              </a:rPr>
              <a:t>. (no change)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685800" lvl="1"/>
            <a:endParaRPr lang="en-US" altLang="zh-CN" sz="16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12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292547"/>
            <a:ext cx="8041440" cy="6881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Echo-client: send and receive data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5576" y="1228315"/>
            <a:ext cx="7467600" cy="4648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sendbuf</a:t>
            </a:r>
            <a:r>
              <a:rPr lang="en-US" altLang="zh-CN" sz="1600" dirty="0" smtClean="0">
                <a:latin typeface="Consolas" panose="020B0609020204030204" pitchFamily="49" charset="0"/>
              </a:rPr>
              <a:t>[DEFAULT_BUFLEN];</a:t>
            </a:r>
          </a:p>
          <a:p>
            <a:pPr marL="0" indent="0">
              <a:buNone/>
            </a:pP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// Loop until “quit” is entered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 smtClean="0">
                <a:latin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// Type the message 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gets_s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sendbuf</a:t>
            </a:r>
            <a:r>
              <a:rPr lang="en-US" altLang="zh-CN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// Bail out if "quit" is entered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E04CC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 smtClean="0">
                <a:latin typeface="Consolas" panose="020B0609020204030204" pitchFamily="49" charset="0"/>
              </a:rPr>
              <a:t> 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strcmp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sendbuf</a:t>
            </a:r>
            <a:r>
              <a:rPr lang="en-US" altLang="zh-CN" sz="1600" dirty="0" smtClean="0">
                <a:latin typeface="Consolas" panose="020B0609020204030204" pitchFamily="49" charset="0"/>
              </a:rPr>
              <a:t>, "quit") == 0)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buNone/>
            </a:pP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//send the message to the echo server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send(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ConnectSocket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sendbuf</a:t>
            </a:r>
            <a:r>
              <a:rPr lang="en-US" altLang="zh-CN" sz="1600" dirty="0" smtClean="0">
                <a:latin typeface="Consolas" panose="020B0609020204030204" pitchFamily="49" charset="0"/>
              </a:rPr>
              <a:t>, (</a:t>
            </a:r>
            <a:r>
              <a:rPr lang="en-US" altLang="zh-CN" sz="1600" dirty="0" err="1" smtClean="0">
                <a:solidFill>
                  <a:srgbClr val="0E04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)(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strlen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sendbuf</a:t>
            </a:r>
            <a:r>
              <a:rPr lang="en-US" altLang="zh-CN" sz="1600" dirty="0" smtClean="0">
                <a:latin typeface="Consolas" panose="020B0609020204030204" pitchFamily="49" charset="0"/>
              </a:rPr>
              <a:t>)+1), 0);</a:t>
            </a:r>
          </a:p>
          <a:p>
            <a:pPr marL="0" indent="0">
              <a:buNone/>
            </a:pP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8E40"/>
                </a:solidFill>
                <a:latin typeface="Consolas" panose="020B0609020204030204" pitchFamily="49" charset="0"/>
              </a:rPr>
              <a:t>    // Receive from the server and print the message on the screen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recv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ConnectSocket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recvbuf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recvbuflen</a:t>
            </a:r>
            <a:r>
              <a:rPr lang="en-US" altLang="zh-CN" sz="1600" dirty="0" smtClean="0"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1600" dirty="0" smtClean="0">
                <a:latin typeface="Consolas" panose="020B0609020204030204" pitchFamily="49" charset="0"/>
              </a:rPr>
              <a:t>("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Received: '%s' \n</a:t>
            </a:r>
            <a:r>
              <a:rPr lang="en-US" altLang="zh-CN" sz="1600" dirty="0" smtClean="0">
                <a:latin typeface="Consolas" panose="020B0609020204030204" pitchFamily="49" charset="0"/>
              </a:rPr>
              <a:t>",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recvbuf</a:t>
            </a:r>
            <a:r>
              <a:rPr lang="en-US" altLang="zh-CN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  }</a:t>
            </a:r>
          </a:p>
          <a:p>
            <a:pPr marL="685800" lvl="1"/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49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578504" y="274544"/>
            <a:ext cx="7986993" cy="801221"/>
          </a:xfrm>
        </p:spPr>
        <p:txBody>
          <a:bodyPr/>
          <a:lstStyle/>
          <a:p>
            <a:r>
              <a:rPr lang="en-US" altLang="zh-CN" sz="2824">
                <a:solidFill>
                  <a:srgbClr val="C00000"/>
                </a:solidFill>
              </a:rPr>
              <a:t>TCP Server Review</a:t>
            </a:r>
            <a:endParaRPr lang="zh-CN" altLang="en-US" sz="2824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Initialize Winsock: </a:t>
            </a:r>
            <a:r>
              <a:rPr lang="en-US" altLang="zh-CN" sz="2118" dirty="0" err="1">
                <a:hlinkClick r:id="rId2"/>
              </a:rPr>
              <a:t>WSAStartup</a:t>
            </a:r>
            <a:r>
              <a:rPr lang="en-US" altLang="zh-CN" sz="2118" dirty="0">
                <a:solidFill>
                  <a:srgbClr val="0033CC"/>
                </a:solidFill>
              </a:rPr>
              <a:t>( )</a:t>
            </a:r>
            <a:endParaRPr lang="en-US" altLang="zh-CN" sz="2118" dirty="0">
              <a:solidFill>
                <a:srgbClr val="002060"/>
              </a:solidFill>
            </a:endParaRPr>
          </a:p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Create a socket: </a:t>
            </a:r>
            <a:r>
              <a:rPr lang="en-US" altLang="zh-CN" sz="2118" dirty="0">
                <a:solidFill>
                  <a:srgbClr val="0033CC"/>
                </a:solidFill>
              </a:rPr>
              <a:t>socket ( )</a:t>
            </a:r>
          </a:p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Bind the socket: </a:t>
            </a:r>
            <a:r>
              <a:rPr lang="en-US" altLang="zh-CN" sz="2118" dirty="0">
                <a:solidFill>
                  <a:srgbClr val="0033CC"/>
                </a:solidFill>
              </a:rPr>
              <a:t>bind ( )</a:t>
            </a:r>
          </a:p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Listen on the socket for a client: </a:t>
            </a:r>
            <a:r>
              <a:rPr lang="en-US" altLang="zh-CN" sz="2118" dirty="0">
                <a:solidFill>
                  <a:srgbClr val="0033CC"/>
                </a:solidFill>
              </a:rPr>
              <a:t>listen( )</a:t>
            </a:r>
          </a:p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Accept a connection from a client: </a:t>
            </a:r>
            <a:r>
              <a:rPr lang="en-US" altLang="zh-CN" sz="2118" dirty="0">
                <a:solidFill>
                  <a:srgbClr val="0033CC"/>
                </a:solidFill>
              </a:rPr>
              <a:t>accept( )</a:t>
            </a:r>
          </a:p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Receive and send data: </a:t>
            </a:r>
            <a:r>
              <a:rPr lang="en-US" altLang="zh-CN" sz="2118" dirty="0" err="1">
                <a:solidFill>
                  <a:srgbClr val="0033CC"/>
                </a:solidFill>
              </a:rPr>
              <a:t>recv</a:t>
            </a:r>
            <a:r>
              <a:rPr lang="en-US" altLang="zh-CN" sz="2118" dirty="0">
                <a:solidFill>
                  <a:srgbClr val="0033CC"/>
                </a:solidFill>
              </a:rPr>
              <a:t>( ), send( )</a:t>
            </a:r>
          </a:p>
          <a:p>
            <a:pPr marL="453862" indent="-453862">
              <a:buFont typeface="+mj-lt"/>
              <a:buAutoNum type="arabicPeriod"/>
              <a:defRPr/>
            </a:pPr>
            <a:r>
              <a:rPr lang="en-US" altLang="zh-CN" sz="2118" dirty="0">
                <a:solidFill>
                  <a:srgbClr val="002060"/>
                </a:solidFill>
              </a:rPr>
              <a:t>Disconnect: </a:t>
            </a:r>
            <a:r>
              <a:rPr lang="en-US" altLang="zh-CN" sz="2118" dirty="0">
                <a:solidFill>
                  <a:srgbClr val="0033CC"/>
                </a:solidFill>
              </a:rPr>
              <a:t>shutdown( ), </a:t>
            </a:r>
            <a:r>
              <a:rPr lang="en-US" altLang="zh-CN" sz="2118" dirty="0" err="1">
                <a:solidFill>
                  <a:srgbClr val="0033CC"/>
                </a:solidFill>
              </a:rPr>
              <a:t>closesocket</a:t>
            </a:r>
            <a:r>
              <a:rPr lang="en-US" altLang="zh-CN" sz="2118" dirty="0">
                <a:solidFill>
                  <a:srgbClr val="0033CC"/>
                </a:solidFill>
              </a:rPr>
              <a:t>( )</a:t>
            </a:r>
          </a:p>
          <a:p>
            <a:pPr marL="0" indent="0">
              <a:buNone/>
              <a:defRPr/>
            </a:pPr>
            <a:endParaRPr lang="en-US" altLang="zh-CN" sz="2118" dirty="0">
              <a:solidFill>
                <a:srgbClr val="0033CC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118" dirty="0">
                <a:solidFill>
                  <a:srgbClr val="0033CC"/>
                </a:solidFill>
              </a:rPr>
              <a:t>The complete server file: TCPServer.cpp</a:t>
            </a:r>
          </a:p>
          <a:p>
            <a:pPr marL="0" indent="0">
              <a:buNone/>
              <a:defRPr/>
            </a:pPr>
            <a:endParaRPr lang="en-US" altLang="zh-CN" sz="2118" dirty="0">
              <a:solidFill>
                <a:srgbClr val="0033CC"/>
              </a:solidFill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7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5579" indent="-252146">
              <a:spcBef>
                <a:spcPct val="20000"/>
              </a:spcBef>
              <a:buFont typeface="Arial" panose="020B0604020202020204" pitchFamily="34" charset="0"/>
              <a:buChar char="–"/>
              <a:defRPr sz="273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8583" indent="-201717">
              <a:spcBef>
                <a:spcPct val="20000"/>
              </a:spcBef>
              <a:buFont typeface="Arial" panose="020B0604020202020204" pitchFamily="34" charset="0"/>
              <a:buChar char="•"/>
              <a:defRPr sz="2382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12016" indent="-201717">
              <a:spcBef>
                <a:spcPct val="20000"/>
              </a:spcBef>
              <a:buFont typeface="Arial" panose="020B0604020202020204" pitchFamily="34" charset="0"/>
              <a:buChar char="–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15450" indent="-201717">
              <a:spcBef>
                <a:spcPct val="20000"/>
              </a:spcBef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188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22316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25750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9183" indent="-20171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4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898BF-3D39-4302-8389-963B2F848F1A}" type="slidenum">
              <a:rPr lang="en-US" altLang="zh-CN" sz="1147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147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41440" cy="6881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Echo-server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5576" y="1052736"/>
            <a:ext cx="7467600" cy="464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Modify</a:t>
            </a:r>
            <a:r>
              <a:rPr lang="en-US" altLang="zh-CN" sz="2800" dirty="0" smtClean="0">
                <a:solidFill>
                  <a:srgbClr val="C00000"/>
                </a:solidFill>
              </a:rPr>
              <a:t> TCPServer.cpp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7002" y="1700808"/>
            <a:ext cx="7874878" cy="462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002060"/>
                </a:solidFill>
              </a:rPr>
              <a:t>Initialize Winsock (no change)</a:t>
            </a:r>
          </a:p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002060"/>
                </a:solidFill>
              </a:rPr>
              <a:t>Create a socket (no change)</a:t>
            </a:r>
          </a:p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002060"/>
                </a:solidFill>
              </a:rPr>
              <a:t>Bind the socket (no change)</a:t>
            </a:r>
          </a:p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002060"/>
                </a:solidFill>
              </a:rPr>
              <a:t>Listen on the socket for a client (no change)</a:t>
            </a:r>
          </a:p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002060"/>
                </a:solidFill>
              </a:rPr>
              <a:t>Accept a connection from a client (no change)</a:t>
            </a:r>
          </a:p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C00000"/>
                </a:solidFill>
              </a:rPr>
              <a:t>Receive and send data (minor change)</a:t>
            </a:r>
          </a:p>
          <a:p>
            <a:pPr marL="514350" indent="-514350" fontAlgn="auto">
              <a:spcAft>
                <a:spcPts val="0"/>
              </a:spcAft>
              <a:buFont typeface="Calibri" panose="020F0502020204030204" pitchFamily="34" charset="0"/>
              <a:buAutoNum type="arabicPeriod"/>
            </a:pPr>
            <a:r>
              <a:rPr lang="en-US" altLang="zh-CN" sz="2800" dirty="0" smtClean="0">
                <a:solidFill>
                  <a:srgbClr val="002060"/>
                </a:solidFill>
              </a:rPr>
              <a:t>Disconnect (no change)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458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1422</Words>
  <Application>Microsoft Office PowerPoint</Application>
  <PresentationFormat>全屏显示(4:3)</PresentationFormat>
  <Paragraphs>251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MS PGothic</vt:lpstr>
      <vt:lpstr>MS PGothic</vt:lpstr>
      <vt:lpstr>宋体</vt:lpstr>
      <vt:lpstr>新宋体</vt:lpstr>
      <vt:lpstr>新宋体</vt:lpstr>
      <vt:lpstr>Arial</vt:lpstr>
      <vt:lpstr>Calibri</vt:lpstr>
      <vt:lpstr>Consolas</vt:lpstr>
      <vt:lpstr>Tahoma</vt:lpstr>
      <vt:lpstr>Times New Roman</vt:lpstr>
      <vt:lpstr>Office 主题​​</vt:lpstr>
      <vt:lpstr>Winsock Exercises 2</vt:lpstr>
      <vt:lpstr>Contents</vt:lpstr>
      <vt:lpstr>A simple echo-client and echo-server</vt:lpstr>
      <vt:lpstr>Simple Client-Server Example</vt:lpstr>
      <vt:lpstr>TCP Client Review</vt:lpstr>
      <vt:lpstr>Echo-client</vt:lpstr>
      <vt:lpstr>Echo-client: send and receive data</vt:lpstr>
      <vt:lpstr>TCP Server Review</vt:lpstr>
      <vt:lpstr>Echo-server</vt:lpstr>
      <vt:lpstr>Echo-server: minor change to TCPServer.cpp</vt:lpstr>
      <vt:lpstr>Contents</vt:lpstr>
      <vt:lpstr>EchoServer2: handling multiple clients</vt:lpstr>
      <vt:lpstr>EchoServer2: handling multiple clients</vt:lpstr>
      <vt:lpstr>EchoServer2: handling multiple clients</vt:lpstr>
      <vt:lpstr>Thread function to serve a single client</vt:lpstr>
      <vt:lpstr>More about Thread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271</cp:revision>
  <dcterms:created xsi:type="dcterms:W3CDTF">2015-04-26T06:33:44Z</dcterms:created>
  <dcterms:modified xsi:type="dcterms:W3CDTF">2020-04-28T14:16:26Z</dcterms:modified>
</cp:coreProperties>
</file>