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26"/>
  </p:notesMasterIdLst>
  <p:sldIdLst>
    <p:sldId id="303" r:id="rId2"/>
    <p:sldId id="304" r:id="rId3"/>
    <p:sldId id="359" r:id="rId4"/>
    <p:sldId id="360" r:id="rId5"/>
    <p:sldId id="361" r:id="rId6"/>
    <p:sldId id="366" r:id="rId7"/>
    <p:sldId id="369" r:id="rId8"/>
    <p:sldId id="370" r:id="rId9"/>
    <p:sldId id="372" r:id="rId10"/>
    <p:sldId id="347" r:id="rId11"/>
    <p:sldId id="350" r:id="rId12"/>
    <p:sldId id="351" r:id="rId13"/>
    <p:sldId id="352" r:id="rId14"/>
    <p:sldId id="353" r:id="rId15"/>
    <p:sldId id="354" r:id="rId16"/>
    <p:sldId id="355" r:id="rId17"/>
    <p:sldId id="396" r:id="rId18"/>
    <p:sldId id="349" r:id="rId19"/>
    <p:sldId id="374" r:id="rId20"/>
    <p:sldId id="397" r:id="rId21"/>
    <p:sldId id="376" r:id="rId22"/>
    <p:sldId id="377" r:id="rId23"/>
    <p:sldId id="378" r:id="rId24"/>
    <p:sldId id="38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CC"/>
    <a:srgbClr val="005024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 autoAdjust="0"/>
    <p:restoredTop sz="86139" autoAdjust="0"/>
  </p:normalViewPr>
  <p:slideViewPr>
    <p:cSldViewPr>
      <p:cViewPr varScale="1">
        <p:scale>
          <a:sx n="72" d="100"/>
          <a:sy n="72" d="100"/>
        </p:scale>
        <p:origin x="67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3" d="100"/>
          <a:sy n="63" d="100"/>
        </p:scale>
        <p:origin x="-16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19F6E2-BB11-499E-8778-A8333094EB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79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Backus-Naur Form (BNF)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Uniform Resource Identifier (URI) [2], as a location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  (URL) [4] or name (URN) [16], for indicating the resource on which a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  method is to be applied. Messages are passed in a format similar to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  that used by Internet Mail [7] and the Multipurpose Internet Mail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  Extensions (MIME) [5].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6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ffectLst/>
              </a:rPr>
              <a:t>HTTP1.0 HTTP 1.1</a:t>
            </a:r>
            <a:r>
              <a:rPr lang="zh-CN" altLang="en-US" b="1" dirty="0" smtClean="0">
                <a:effectLst/>
              </a:rPr>
              <a:t>主要区别</a:t>
            </a:r>
            <a:endParaRPr lang="en-US" altLang="zh-CN" b="1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长连接：</a:t>
            </a:r>
            <a:r>
              <a:rPr lang="en-US" altLang="zh-CN" dirty="0" smtClean="0">
                <a:effectLst/>
              </a:rPr>
              <a:t>HTTP 1.0</a:t>
            </a:r>
            <a:r>
              <a:rPr lang="zh-CN" altLang="en-US" dirty="0" smtClean="0">
                <a:effectLst/>
              </a:rPr>
              <a:t>需要使用</a:t>
            </a:r>
            <a:r>
              <a:rPr lang="en-US" altLang="zh-CN" dirty="0" smtClean="0">
                <a:effectLst/>
              </a:rPr>
              <a:t>keep-alive</a:t>
            </a:r>
            <a:r>
              <a:rPr lang="zh-CN" altLang="en-US" dirty="0" smtClean="0">
                <a:effectLst/>
              </a:rPr>
              <a:t>参数来告知服务器端要建立一个长连接，而</a:t>
            </a:r>
            <a:r>
              <a:rPr lang="en-US" altLang="zh-CN" dirty="0" smtClean="0">
                <a:effectLst/>
              </a:rPr>
              <a:t>HTTP1.1</a:t>
            </a:r>
            <a:r>
              <a:rPr lang="zh-CN" altLang="en-US" dirty="0" smtClean="0">
                <a:effectLst/>
              </a:rPr>
              <a:t>默认支持长连接。</a:t>
            </a:r>
            <a:endParaRPr lang="en-US" altLang="zh-CN" dirty="0" smtClean="0">
              <a:effectLst/>
            </a:endParaRPr>
          </a:p>
          <a:p>
            <a:r>
              <a:rPr lang="zh-CN" altLang="en-US" b="0" dirty="0" smtClean="0">
                <a:effectLst/>
              </a:rPr>
              <a:t>节约带宽</a:t>
            </a:r>
            <a:r>
              <a:rPr lang="zh-CN" altLang="en-US" b="1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HTTP 1.1</a:t>
            </a:r>
            <a:r>
              <a:rPr lang="zh-CN" altLang="en-US" dirty="0" smtClean="0">
                <a:effectLst/>
              </a:rPr>
              <a:t>支持只发送</a:t>
            </a:r>
            <a:r>
              <a:rPr lang="en-US" altLang="zh-CN" dirty="0" smtClean="0">
                <a:effectLst/>
              </a:rPr>
              <a:t>header</a:t>
            </a:r>
            <a:r>
              <a:rPr lang="zh-CN" altLang="en-US" dirty="0" smtClean="0">
                <a:effectLst/>
              </a:rPr>
              <a:t>信息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不带任何</a:t>
            </a:r>
            <a:r>
              <a:rPr lang="en-US" altLang="zh-CN" dirty="0" smtClean="0">
                <a:effectLst/>
              </a:rPr>
              <a:t>body</a:t>
            </a:r>
            <a:r>
              <a:rPr lang="zh-CN" altLang="en-US" dirty="0" smtClean="0">
                <a:effectLst/>
              </a:rPr>
              <a:t>信息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Host </a:t>
            </a:r>
            <a:r>
              <a:rPr lang="zh-CN" altLang="en-US" dirty="0" smtClean="0">
                <a:effectLst/>
              </a:rPr>
              <a:t>域：</a:t>
            </a:r>
            <a:r>
              <a:rPr lang="en-US" altLang="zh-CN" dirty="0" smtClean="0">
                <a:effectLst/>
              </a:rPr>
              <a:t>web server</a:t>
            </a:r>
            <a:r>
              <a:rPr lang="zh-CN" altLang="en-US" dirty="0" smtClean="0">
                <a:effectLst/>
              </a:rPr>
              <a:t>上的多个虚拟站点可以共享同一个</a:t>
            </a:r>
            <a:r>
              <a:rPr lang="en-US" altLang="zh-CN" dirty="0" err="1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和端口。</a:t>
            </a:r>
            <a:r>
              <a:rPr lang="en-US" altLang="zh-CN" dirty="0" smtClean="0">
                <a:effectLst/>
              </a:rPr>
              <a:t>HTTP1.0</a:t>
            </a:r>
            <a:r>
              <a:rPr lang="zh-CN" altLang="en-US" dirty="0" smtClean="0">
                <a:effectLst/>
              </a:rPr>
              <a:t>是没有</a:t>
            </a:r>
            <a:r>
              <a:rPr lang="en-US" altLang="zh-CN" dirty="0" smtClean="0">
                <a:effectLst/>
              </a:rPr>
              <a:t>host</a:t>
            </a:r>
            <a:r>
              <a:rPr lang="zh-CN" altLang="en-US" dirty="0" smtClean="0">
                <a:effectLst/>
              </a:rPr>
              <a:t>域的，</a:t>
            </a:r>
            <a:r>
              <a:rPr lang="en-US" altLang="zh-CN" dirty="0" smtClean="0">
                <a:effectLst/>
              </a:rPr>
              <a:t>HTTP1.1</a:t>
            </a:r>
            <a:r>
              <a:rPr lang="zh-CN" altLang="en-US" dirty="0" smtClean="0">
                <a:effectLst/>
              </a:rPr>
              <a:t>才支持这个参数。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en-US" altLang="zh-CN" b="1" dirty="0" smtClean="0">
                <a:effectLst/>
              </a:rPr>
              <a:t>HTTP1.1 HTTP 2.0</a:t>
            </a:r>
            <a:r>
              <a:rPr lang="zh-CN" altLang="en-US" b="1" dirty="0" smtClean="0">
                <a:effectLst/>
              </a:rPr>
              <a:t>主要区别</a:t>
            </a:r>
            <a:endParaRPr lang="en-US" altLang="zh-CN" b="1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HTTP2.0</a:t>
            </a:r>
            <a:r>
              <a:rPr lang="zh-CN" altLang="en-US" dirty="0" smtClean="0">
                <a:effectLst/>
              </a:rPr>
              <a:t>使用了多路复用的技术，做到同一个连接并发处理多个请求，而且并发请求的数量比</a:t>
            </a:r>
            <a:r>
              <a:rPr lang="en-US" altLang="zh-CN" dirty="0" smtClean="0">
                <a:effectLst/>
              </a:rPr>
              <a:t>HTTP1.1</a:t>
            </a:r>
            <a:r>
              <a:rPr lang="zh-CN" altLang="en-US" smtClean="0">
                <a:effectLst/>
              </a:rPr>
              <a:t>大了好几个数量级。</a:t>
            </a:r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68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Persistent: continuing</a:t>
            </a:r>
            <a:r>
              <a:rPr lang="en-US" altLang="zh-CN" baseline="0" dirty="0" smtClean="0"/>
              <a:t> to do something, always it is difficult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9F6E2-BB11-499E-8778-A8333094EB2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4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AFD-8E61-4359-82C8-5C43CA395FE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6483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5F36B-8912-4C6D-86BE-0D0CFA39BA7E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3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5766-D7E3-45A4-B689-69BF0C66BCA7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97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3243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E0BD-8A9A-40AA-B05D-A0C715E50839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62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C400-7969-4BE1-B8EF-A06C3BFCD380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717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39B4-3220-4AFC-B7EC-35860372AA35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158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2B60-314D-43E1-B6D8-8FB1D12BEC88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98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F91B-A858-4F38-973A-159BE2A24B1C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3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A530-6449-47E6-AAC4-70C129773BDF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416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5E2A-A05E-4A2E-810B-3404771D2E5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39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3B63-8328-422C-9C22-A1F1C9AE7C9D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5180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738545(v=vs.85).aspx" TargetMode="External"/><Relationship Id="rId2" Type="http://schemas.openxmlformats.org/officeDocument/2006/relationships/hyperlink" Target="https://www.visualstudio.com/zh-han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741416(v=vs.85)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rfc1866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rfc7540.pdf" TargetMode="External"/><Relationship Id="rId5" Type="http://schemas.openxmlformats.org/officeDocument/2006/relationships/hyperlink" Target="rfc2068.txt" TargetMode="External"/><Relationship Id="rId4" Type="http://schemas.openxmlformats.org/officeDocument/2006/relationships/hyperlink" Target="rfc1945.t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988840"/>
            <a:ext cx="8041440" cy="68818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Winsock </a:t>
            </a:r>
            <a:r>
              <a:rPr lang="en-US" altLang="zh-CN" dirty="0" smtClean="0">
                <a:solidFill>
                  <a:srgbClr val="C00000"/>
                </a:solidFill>
              </a:rPr>
              <a:t>Exercises 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9146" y="3705212"/>
            <a:ext cx="505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n-lt"/>
              </a:rPr>
              <a:t>More details in WinsockExercises.docx</a:t>
            </a:r>
            <a:endParaRPr lang="zh-CN" altLang="en-US" dirty="0"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125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WebClient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Write a client program to execute a single HTTP GET to a Web server.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A web client performs the following steps: </a:t>
            </a:r>
            <a:endParaRPr lang="zh-CN" altLang="zh-CN" sz="2400" dirty="0"/>
          </a:p>
          <a:p>
            <a:pPr lvl="1"/>
            <a:r>
              <a:rPr lang="en-US" altLang="zh-CN" sz="2000" dirty="0"/>
              <a:t>Initializes Winsock. </a:t>
            </a:r>
            <a:endParaRPr lang="zh-CN" altLang="zh-CN" sz="2000" dirty="0"/>
          </a:p>
          <a:p>
            <a:pPr lvl="1"/>
            <a:r>
              <a:rPr lang="en-US" altLang="zh-CN" sz="2000" dirty="0"/>
              <a:t>Creates a socket. </a:t>
            </a:r>
            <a:endParaRPr lang="zh-CN" altLang="zh-CN" sz="2000" dirty="0"/>
          </a:p>
          <a:p>
            <a:pPr lvl="1"/>
            <a:r>
              <a:rPr lang="en-US" altLang="zh-CN" sz="2000" dirty="0"/>
              <a:t>Connects to the server. </a:t>
            </a:r>
            <a:endParaRPr lang="zh-CN" altLang="zh-CN" sz="2000" dirty="0"/>
          </a:p>
          <a:p>
            <a:pPr lvl="1"/>
            <a:r>
              <a:rPr lang="en-US" altLang="zh-CN" sz="2000" dirty="0"/>
              <a:t>Sends and receives data. </a:t>
            </a:r>
            <a:endParaRPr lang="zh-CN" altLang="zh-CN" sz="2000" dirty="0"/>
          </a:p>
          <a:p>
            <a:pPr lvl="1"/>
            <a:r>
              <a:rPr lang="en-US" altLang="zh-CN" sz="2000" dirty="0"/>
              <a:t>Disconnects. </a:t>
            </a:r>
            <a:endParaRPr lang="zh-CN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337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WebClient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</a:rPr>
              <a:t>Create a new project: 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WebClient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Source Files </a:t>
            </a:r>
            <a:r>
              <a:rPr lang="en-US" altLang="zh-CN" sz="2400" dirty="0" smtClean="0">
                <a:solidFill>
                  <a:srgbClr val="002060"/>
                </a:solidFill>
                <a:sym typeface="Symbol"/>
              </a:rPr>
              <a:t></a:t>
            </a:r>
            <a:r>
              <a:rPr lang="en-US" altLang="zh-CN" sz="2400" dirty="0" smtClean="0">
                <a:solidFill>
                  <a:srgbClr val="002060"/>
                </a:solidFill>
              </a:rPr>
              <a:t>Add New Item </a:t>
            </a:r>
            <a:r>
              <a:rPr lang="en-US" altLang="zh-CN" sz="2400" dirty="0" smtClean="0">
                <a:solidFill>
                  <a:srgbClr val="002060"/>
                </a:solidFill>
                <a:sym typeface="Symbol"/>
              </a:rPr>
              <a:t> </a:t>
            </a:r>
            <a:r>
              <a:rPr lang="en-US" altLang="zh-CN" sz="2400" dirty="0" smtClean="0">
                <a:solidFill>
                  <a:srgbClr val="002060"/>
                </a:solidFill>
              </a:rPr>
              <a:t>C++ File </a:t>
            </a:r>
            <a:r>
              <a:rPr lang="en-US" altLang="zh-CN" sz="2400" dirty="0" smtClean="0">
                <a:solidFill>
                  <a:srgbClr val="002060"/>
                </a:solidFill>
                <a:sym typeface="Symbol"/>
              </a:rPr>
              <a:t> </a:t>
            </a:r>
            <a:r>
              <a:rPr lang="en-US" altLang="zh-CN" sz="2400" dirty="0" smtClean="0">
                <a:solidFill>
                  <a:srgbClr val="002060"/>
                </a:solidFill>
              </a:rPr>
              <a:t>WebClient.cpp</a:t>
            </a:r>
            <a:endParaRPr lang="zh-CN" altLang="zh-CN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 create a basic Winsock </a:t>
            </a:r>
            <a:r>
              <a:rPr lang="en-US" altLang="zh-CN" sz="2400" dirty="0" smtClean="0">
                <a:solidFill>
                  <a:srgbClr val="002060"/>
                </a:solidFill>
              </a:rPr>
              <a:t>application</a:t>
            </a:r>
          </a:p>
          <a:p>
            <a:pPr marL="0" indent="0">
              <a:buNone/>
            </a:pPr>
            <a:endParaRPr lang="zh-CN" altLang="zh-CN" sz="2400" dirty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5024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3600400" cy="213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312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WebClient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/>
              <a:t>initialize Winsock and initiate use of </a:t>
            </a:r>
            <a:r>
              <a:rPr lang="en-US" altLang="zh-CN" sz="2400" dirty="0" smtClean="0"/>
              <a:t>WS2_32.dll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 smtClean="0"/>
              <a:t>Declare </a:t>
            </a:r>
            <a:r>
              <a:rPr lang="en-US" altLang="zh-CN" sz="2400" dirty="0"/>
              <a:t>an </a:t>
            </a:r>
            <a:r>
              <a:rPr lang="en-US" altLang="zh-CN" sz="2400" dirty="0" err="1"/>
              <a:t>addrinfo</a:t>
            </a:r>
            <a:r>
              <a:rPr lang="en-US" altLang="zh-CN" sz="2400" dirty="0"/>
              <a:t> object that contains a 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structure</a:t>
            </a:r>
          </a:p>
          <a:p>
            <a:pPr marL="457200" indent="-457200">
              <a:buFont typeface="+mj-lt"/>
              <a:buAutoNum type="arabicPeriod" startAt="2"/>
            </a:pPr>
            <a:endParaRPr lang="zh-CN" altLang="zh-CN" sz="2400" dirty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5024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916832"/>
            <a:ext cx="6696744" cy="20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81128"/>
            <a:ext cx="4104456" cy="18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526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WebClient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CN" sz="2000" dirty="0"/>
              <a:t>Call the </a:t>
            </a:r>
            <a:r>
              <a:rPr lang="en-US" altLang="zh-CN" sz="2000" dirty="0" err="1"/>
              <a:t>getaddrinfo</a:t>
            </a:r>
            <a:r>
              <a:rPr lang="en-US" altLang="zh-CN" sz="2000" dirty="0"/>
              <a:t> function requesting the IP address for the server name passed on the command line</a:t>
            </a:r>
            <a:r>
              <a:rPr lang="en-US" altLang="zh-CN" sz="20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000" dirty="0" smtClean="0"/>
              <a:t>Create a SOCKET object called </a:t>
            </a:r>
            <a:r>
              <a:rPr lang="en-US" altLang="zh-CN" sz="2000" dirty="0" err="1" smtClean="0"/>
              <a:t>ClientSocket</a:t>
            </a:r>
            <a:endParaRPr lang="zh-CN" altLang="en-US" sz="2000" dirty="0" smtClean="0"/>
          </a:p>
          <a:p>
            <a:pPr marL="0" indent="0"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50" y="2058566"/>
            <a:ext cx="539222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2324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56" y="3933056"/>
            <a:ext cx="6947744" cy="28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9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WebClient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CN" sz="2000" dirty="0"/>
              <a:t>Call the connect </a:t>
            </a:r>
            <a:r>
              <a:rPr lang="en-US" altLang="zh-CN" sz="2000" dirty="0" smtClean="0"/>
              <a:t>function to connect to the Web server.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78594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003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WebClient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zh-CN" sz="2400" dirty="0" smtClean="0"/>
              <a:t>Send http get and shutdown </a:t>
            </a:r>
            <a:r>
              <a:rPr lang="en-US" altLang="zh-CN" sz="2400" dirty="0"/>
              <a:t>the sending side of the socket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76" y="1484784"/>
            <a:ext cx="5104916" cy="304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76" y="4725144"/>
            <a:ext cx="4848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906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WebClient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zh-CN" sz="2400" dirty="0" smtClean="0"/>
              <a:t>Receive data from server and cleanup</a:t>
            </a:r>
            <a:endParaRPr lang="zh-CN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548701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005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E3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.1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 simple web client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E3.2: A </a:t>
            </a:r>
            <a:r>
              <a:rPr lang="en-US" altLang="zh-CN" sz="2800" dirty="0" smtClean="0">
                <a:solidFill>
                  <a:srgbClr val="C00000"/>
                </a:solidFill>
              </a:rPr>
              <a:t>simple web server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E3.3: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Extended web server</a:t>
            </a:r>
          </a:p>
          <a:p>
            <a:pPr>
              <a:lnSpc>
                <a:spcPct val="11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979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</a:rPr>
              <a:t>A simple web server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 TCP server</a:t>
            </a:r>
          </a:p>
          <a:p>
            <a:pPr lvl="1"/>
            <a:r>
              <a:rPr lang="en-US" altLang="zh-CN" sz="2400" dirty="0" smtClean="0"/>
              <a:t>Accept a single connection from a web browser.</a:t>
            </a:r>
          </a:p>
          <a:p>
            <a:pPr lvl="2"/>
            <a:r>
              <a:rPr lang="en-US" altLang="zh-CN" sz="2000" dirty="0"/>
              <a:t>p</a:t>
            </a:r>
            <a:r>
              <a:rPr lang="en-US" altLang="zh-CN" sz="2000" dirty="0" smtClean="0"/>
              <a:t>ort 80</a:t>
            </a:r>
          </a:p>
          <a:p>
            <a:pPr lvl="1"/>
            <a:r>
              <a:rPr lang="en-US" altLang="zh-CN" sz="2400" dirty="0" smtClean="0"/>
              <a:t>Responds </a:t>
            </a:r>
            <a:r>
              <a:rPr lang="en-US" altLang="zh-CN" sz="2400" dirty="0"/>
              <a:t>with an HTML </a:t>
            </a:r>
            <a:r>
              <a:rPr lang="en-US" altLang="zh-CN" sz="2400" dirty="0" smtClean="0"/>
              <a:t>message.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905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A simple web server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Hints</a:t>
            </a:r>
          </a:p>
          <a:p>
            <a:pPr marL="400050" lvl="1" indent="0">
              <a:buNone/>
            </a:pPr>
            <a:endParaRPr lang="en-US" altLang="zh-CN" sz="1400" dirty="0" smtClean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 smtClean="0"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latin typeface="Consolas" panose="020B0609020204030204" pitchFamily="49" charset="0"/>
              </a:rPr>
              <a:t>define DEFAULT_PORT "80"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0E04CC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outbuf</a:t>
            </a:r>
            <a:r>
              <a:rPr lang="en-US" altLang="zh-CN" sz="1400" dirty="0">
                <a:latin typeface="Consolas" panose="020B0609020204030204" pitchFamily="49" charset="0"/>
              </a:rPr>
              <a:t>[DEFAULT_BUFLEN];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 smtClean="0">
                <a:solidFill>
                  <a:srgbClr val="008E40"/>
                </a:solidFill>
              </a:rPr>
              <a:t>     </a:t>
            </a:r>
            <a:r>
              <a:rPr lang="en-US" altLang="zh-CN" sz="1600" dirty="0" smtClean="0">
                <a:solidFill>
                  <a:srgbClr val="008E40"/>
                </a:solidFill>
              </a:rPr>
              <a:t>// </a:t>
            </a:r>
            <a:r>
              <a:rPr lang="en-US" altLang="zh-CN" sz="1600" dirty="0">
                <a:solidFill>
                  <a:srgbClr val="008E40"/>
                </a:solidFill>
              </a:rPr>
              <a:t>Receive from the Web browser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8E40"/>
                </a:solidFill>
              </a:rPr>
              <a:t>//  </a:t>
            </a:r>
            <a:r>
              <a:rPr lang="en-US" altLang="zh-CN" sz="1600" dirty="0" err="1" smtClean="0">
                <a:solidFill>
                  <a:srgbClr val="008E40"/>
                </a:solidFill>
              </a:rPr>
              <a:t>iResult</a:t>
            </a:r>
            <a:r>
              <a:rPr lang="en-US" altLang="zh-CN" sz="1600" dirty="0" smtClean="0">
                <a:solidFill>
                  <a:srgbClr val="008E40"/>
                </a:solidFill>
              </a:rPr>
              <a:t> </a:t>
            </a:r>
            <a:r>
              <a:rPr lang="en-US" altLang="zh-CN" sz="1600" dirty="0">
                <a:solidFill>
                  <a:srgbClr val="008E40"/>
                </a:solidFill>
              </a:rPr>
              <a:t>from </a:t>
            </a:r>
            <a:r>
              <a:rPr lang="en-US" altLang="zh-CN" sz="1600" dirty="0" err="1">
                <a:solidFill>
                  <a:srgbClr val="008E40"/>
                </a:solidFill>
              </a:rPr>
              <a:t>recv</a:t>
            </a:r>
            <a:r>
              <a:rPr lang="en-US" altLang="zh-CN" sz="1600" dirty="0">
                <a:solidFill>
                  <a:srgbClr val="008E40"/>
                </a:solidFill>
              </a:rPr>
              <a:t>() is the number of bytes received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latin typeface="Consolas" panose="020B0609020204030204" pitchFamily="49" charset="0"/>
              </a:rPr>
              <a:t>iResult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recv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ClientSocket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recvbuf</a:t>
            </a:r>
            <a:r>
              <a:rPr lang="en-US" altLang="zh-CN" sz="1400" dirty="0">
                <a:latin typeface="Consolas" panose="020B0609020204030204" pitchFamily="49" charset="0"/>
              </a:rPr>
              <a:t>, BUF_SIZE, 0);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E04CC"/>
                </a:solidFill>
                <a:latin typeface="Consolas" panose="020B0609020204030204" pitchFamily="49" charset="0"/>
              </a:rPr>
              <a:t> for 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=0;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iResult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++)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latin typeface="Consolas" panose="020B0609020204030204" pitchFamily="49" charset="0"/>
              </a:rPr>
              <a:t>printf</a:t>
            </a:r>
            <a:r>
              <a:rPr lang="en-US" altLang="zh-CN" sz="1400" dirty="0">
                <a:latin typeface="Consolas" panose="020B0609020204030204" pitchFamily="49" charset="0"/>
              </a:rPr>
              <a:t> ("%c", </a:t>
            </a:r>
            <a:r>
              <a:rPr lang="en-US" altLang="zh-CN" sz="1400" dirty="0" err="1">
                <a:latin typeface="Consolas" panose="020B0609020204030204" pitchFamily="49" charset="0"/>
              </a:rPr>
              <a:t>recvbuf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]);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8E40"/>
                </a:solidFill>
              </a:rPr>
              <a:t>// Copy the HTML response into the out buffer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strcpy_s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outbuf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"&lt;html&gt;&lt;body&gt;&lt;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&gt;This is a response &lt;b&gt;message&lt;/b&gt; in HTML </a:t>
            </a:r>
            <a:r>
              <a:rPr lang="en-US" altLang="zh-CN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. &lt;font color=red&gt;Wow!&lt;/font&gt;&lt;</a:t>
            </a:r>
            <a:r>
              <a:rPr lang="en-US" altLang="zh-CN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hr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&gt;&lt;/body&gt;&lt;/html&gt;");</a:t>
            </a:r>
            <a:endParaRPr lang="zh-CN" altLang="zh-CN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 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008E40"/>
                </a:solidFill>
              </a:rPr>
              <a:t>// Send HTML response to the client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400050" lvl="1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send(</a:t>
            </a:r>
            <a:r>
              <a:rPr lang="en-US" altLang="zh-CN" sz="1400" dirty="0" err="1">
                <a:latin typeface="Consolas" panose="020B0609020204030204" pitchFamily="49" charset="0"/>
              </a:rPr>
              <a:t>ClientSocket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outbuf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strlen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outbuf</a:t>
            </a:r>
            <a:r>
              <a:rPr lang="en-US" altLang="zh-CN" sz="1400" dirty="0">
                <a:latin typeface="Consolas" panose="020B0609020204030204" pitchFamily="49" charset="0"/>
              </a:rPr>
              <a:t>), 0);</a:t>
            </a:r>
            <a:endParaRPr lang="en-US" altLang="zh-CN" sz="1400" dirty="0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508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E3</a:t>
            </a:r>
            <a:r>
              <a:rPr lang="en-US" altLang="zh-CN" sz="2800" dirty="0" smtClean="0">
                <a:solidFill>
                  <a:srgbClr val="C00000"/>
                </a:solidFill>
              </a:rPr>
              <a:t>.1</a:t>
            </a:r>
            <a:r>
              <a:rPr lang="en-US" altLang="zh-CN" sz="2800" dirty="0" smtClean="0">
                <a:solidFill>
                  <a:srgbClr val="C00000"/>
                </a:solidFill>
              </a:rPr>
              <a:t>: </a:t>
            </a:r>
            <a:r>
              <a:rPr lang="en-US" altLang="zh-CN" sz="2800" dirty="0" smtClean="0">
                <a:solidFill>
                  <a:srgbClr val="C00000"/>
                </a:solidFill>
              </a:rPr>
              <a:t>A simple web client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E3.2: A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E3.3: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Extended web server</a:t>
            </a:r>
          </a:p>
          <a:p>
            <a:pPr>
              <a:lnSpc>
                <a:spcPct val="11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781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 smtClean="0">
                <a:solidFill>
                  <a:srgbClr val="C00000"/>
                </a:solidFill>
              </a:rPr>
              <a:t>ontents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E3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.1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A simple web client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E3.2: A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simple web server</a:t>
            </a:r>
          </a:p>
          <a:p>
            <a:pPr>
              <a:lnSpc>
                <a:spcPct val="110000"/>
              </a:lnSpc>
            </a:pPr>
            <a:r>
              <a:rPr lang="en-US" altLang="zh-CN" sz="2800" dirty="0" smtClean="0">
                <a:solidFill>
                  <a:srgbClr val="C00000"/>
                </a:solidFill>
              </a:rPr>
              <a:t>E3.3: An Extended </a:t>
            </a:r>
            <a:r>
              <a:rPr lang="en-US" altLang="zh-CN" sz="2800" dirty="0" smtClean="0">
                <a:solidFill>
                  <a:srgbClr val="C00000"/>
                </a:solidFill>
              </a:rPr>
              <a:t>web </a:t>
            </a:r>
            <a:r>
              <a:rPr lang="en-US" altLang="zh-CN" sz="2800" dirty="0" smtClean="0">
                <a:solidFill>
                  <a:srgbClr val="C00000"/>
                </a:solidFill>
              </a:rPr>
              <a:t>server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595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 smtClean="0">
                <a:solidFill>
                  <a:srgbClr val="C00000"/>
                </a:solidFill>
              </a:rPr>
              <a:t>E4a: An Extended web server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Write an extended Web server for Windows 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en-US" altLang="zh-CN" sz="2000" dirty="0" smtClean="0"/>
              <a:t>Handles multiple clients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en-US" altLang="zh-CN" sz="2000" dirty="0" smtClean="0"/>
              <a:t>Serves </a:t>
            </a:r>
            <a:r>
              <a:rPr lang="en-US" altLang="zh-CN" sz="2000" dirty="0">
                <a:solidFill>
                  <a:srgbClr val="C00000"/>
                </a:solidFill>
              </a:rPr>
              <a:t>HTML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C00000"/>
                </a:solidFill>
              </a:rPr>
              <a:t>text</a:t>
            </a:r>
            <a:r>
              <a:rPr lang="en-US" altLang="zh-CN" sz="2000" dirty="0"/>
              <a:t>, and </a:t>
            </a:r>
            <a:r>
              <a:rPr lang="en-US" altLang="zh-CN" sz="2000" dirty="0">
                <a:solidFill>
                  <a:srgbClr val="C00000"/>
                </a:solidFill>
              </a:rPr>
              <a:t>GIF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images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63238"/>
            <a:ext cx="4924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39992"/>
            <a:ext cx="552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63888"/>
            <a:ext cx="55245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468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E4a: An Extended web server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fcntl.h</a:t>
            </a:r>
            <a:r>
              <a:rPr lang="en-US" altLang="zh-CN" sz="1600" dirty="0"/>
              <a:t>&gt;          </a:t>
            </a:r>
            <a:r>
              <a:rPr lang="en-US" altLang="zh-CN" sz="1600" dirty="0">
                <a:solidFill>
                  <a:srgbClr val="008E40"/>
                </a:solidFill>
              </a:rPr>
              <a:t>// For binary handle options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#include &lt;sys\</a:t>
            </a:r>
            <a:r>
              <a:rPr lang="en-US" altLang="zh-CN" sz="1600" dirty="0" err="1"/>
              <a:t>stat.h</a:t>
            </a:r>
            <a:r>
              <a:rPr lang="en-US" altLang="zh-CN" sz="1600" dirty="0"/>
              <a:t>&gt;     </a:t>
            </a:r>
            <a:r>
              <a:rPr lang="en-US" altLang="zh-CN" sz="1600" dirty="0">
                <a:solidFill>
                  <a:srgbClr val="008E40"/>
                </a:solidFill>
              </a:rPr>
              <a:t>// For binary write()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io.h</a:t>
            </a:r>
            <a:r>
              <a:rPr lang="en-US" altLang="zh-CN" sz="1600" dirty="0"/>
              <a:t>&gt;             </a:t>
            </a:r>
            <a:r>
              <a:rPr lang="en-US" altLang="zh-CN" sz="1600" dirty="0">
                <a:solidFill>
                  <a:srgbClr val="008E40"/>
                </a:solidFill>
              </a:rPr>
              <a:t>// Needed for open(), close(), write()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8E40"/>
                </a:solidFill>
              </a:rPr>
              <a:t>//----- HTTP response messages ----------------------------------------------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#define OK_IMAGE  "</a:t>
            </a:r>
            <a:r>
              <a:rPr lang="en-US" altLang="zh-CN" sz="1600" dirty="0">
                <a:solidFill>
                  <a:srgbClr val="C00000"/>
                </a:solidFill>
              </a:rPr>
              <a:t>HTTP/1.0 200 OK\r\</a:t>
            </a:r>
            <a:r>
              <a:rPr lang="en-US" altLang="zh-CN" sz="1600" dirty="0" err="1">
                <a:solidFill>
                  <a:srgbClr val="C00000"/>
                </a:solidFill>
              </a:rPr>
              <a:t>nContent-Type:image</a:t>
            </a:r>
            <a:r>
              <a:rPr lang="en-US" altLang="zh-CN" sz="1600" dirty="0">
                <a:solidFill>
                  <a:srgbClr val="C00000"/>
                </a:solidFill>
              </a:rPr>
              <a:t>/gif\r\n\r\n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#define OK_TEXT   "</a:t>
            </a:r>
            <a:r>
              <a:rPr lang="en-US" altLang="zh-CN" sz="1600" dirty="0">
                <a:solidFill>
                  <a:srgbClr val="C00000"/>
                </a:solidFill>
              </a:rPr>
              <a:t>HTTP/1.0 200 OK\r\</a:t>
            </a:r>
            <a:r>
              <a:rPr lang="en-US" altLang="zh-CN" sz="1600" dirty="0" err="1">
                <a:solidFill>
                  <a:srgbClr val="C00000"/>
                </a:solidFill>
              </a:rPr>
              <a:t>nContent-Type:text</a:t>
            </a:r>
            <a:r>
              <a:rPr lang="en-US" altLang="zh-CN" sz="1600" dirty="0">
                <a:solidFill>
                  <a:srgbClr val="C00000"/>
                </a:solidFill>
              </a:rPr>
              <a:t>/html\r\n\r\n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#define NOTOK_404 "</a:t>
            </a:r>
            <a:r>
              <a:rPr lang="en-US" altLang="zh-CN" sz="1600" dirty="0">
                <a:solidFill>
                  <a:srgbClr val="C00000"/>
                </a:solidFill>
              </a:rPr>
              <a:t>HTTP/1.0 404 Not Found\r\</a:t>
            </a:r>
            <a:r>
              <a:rPr lang="en-US" altLang="zh-CN" sz="1600" dirty="0" err="1">
                <a:solidFill>
                  <a:srgbClr val="C00000"/>
                </a:solidFill>
              </a:rPr>
              <a:t>nContent-Type:text</a:t>
            </a:r>
            <a:r>
              <a:rPr lang="en-US" altLang="zh-CN" sz="1600" dirty="0">
                <a:solidFill>
                  <a:srgbClr val="C00000"/>
                </a:solidFill>
              </a:rPr>
              <a:t>/html\r\n\r\n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#define MESS_404  </a:t>
            </a:r>
            <a:r>
              <a:rPr lang="en-US" altLang="zh-CN" sz="1600" dirty="0">
                <a:solidFill>
                  <a:srgbClr val="C00000"/>
                </a:solidFill>
              </a:rPr>
              <a:t>"&lt;html&gt;&lt;body&gt;&lt;h1&gt;FILE NOT FOUND&lt;/h1&gt;&lt;/body&gt;&lt;/html&gt;"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8E40"/>
                </a:solidFill>
              </a:rPr>
              <a:t>//----- Defines -------------------------------------------------------------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#define  BUF_SIZE            1024     // Buffer size (big enough for a GET)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#define  PORT_NUM              80     // Port number for a Web server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8E40"/>
                </a:solidFill>
              </a:rPr>
              <a:t>//----- Function prototypes -------------------------------------------------</a:t>
            </a:r>
            <a:endParaRPr lang="zh-CN" altLang="zh-CN" sz="16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handle_get</a:t>
            </a:r>
            <a:r>
              <a:rPr lang="en-US" altLang="zh-CN" sz="1600" dirty="0"/>
              <a:t>(void *</a:t>
            </a:r>
            <a:r>
              <a:rPr lang="en-US" altLang="zh-CN" sz="1600" dirty="0" err="1"/>
              <a:t>in_arg</a:t>
            </a:r>
            <a:r>
              <a:rPr lang="en-US" altLang="zh-CN" sz="1600" dirty="0"/>
              <a:t>);        // Thread function to handle GET</a:t>
            </a:r>
            <a:endParaRPr lang="zh-CN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783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91264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008E40"/>
                </a:solidFill>
              </a:rPr>
              <a:t>// Main loop to listen, accept, and then spin-off a thread to handle the GET</a:t>
            </a:r>
            <a:endParaRPr lang="zh-CN" altLang="zh-CN" sz="14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E04CC"/>
                </a:solidFill>
              </a:rPr>
              <a:t>while</a:t>
            </a:r>
            <a:r>
              <a:rPr lang="en-US" altLang="zh-CN" sz="1400" dirty="0"/>
              <a:t>(1)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("main loop: </a:t>
            </a:r>
            <a:r>
              <a:rPr lang="en-US" altLang="zh-CN" sz="1400" dirty="0" err="1"/>
              <a:t>linstening</a:t>
            </a:r>
            <a:r>
              <a:rPr lang="en-US" altLang="zh-CN" sz="1400" dirty="0"/>
              <a:t> ... \n");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smtClean="0">
                <a:solidFill>
                  <a:srgbClr val="008E40"/>
                </a:solidFill>
              </a:rPr>
              <a:t>// </a:t>
            </a:r>
            <a:r>
              <a:rPr lang="en-US" altLang="zh-CN" sz="1400" dirty="0">
                <a:solidFill>
                  <a:srgbClr val="008E40"/>
                </a:solidFill>
              </a:rPr>
              <a:t>Listen for connections and then accept</a:t>
            </a:r>
            <a:endParaRPr lang="zh-CN" altLang="zh-CN" sz="14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    listen(</a:t>
            </a:r>
            <a:r>
              <a:rPr lang="en-US" altLang="zh-CN" sz="1400" dirty="0" err="1"/>
              <a:t>ListenSocket</a:t>
            </a:r>
            <a:r>
              <a:rPr lang="en-US" altLang="zh-CN" sz="1400" dirty="0"/>
              <a:t>, 50);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addr_len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client_addr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client_s</a:t>
            </a:r>
            <a:r>
              <a:rPr lang="en-US" altLang="zh-CN" sz="1400" dirty="0"/>
              <a:t> = accept(</a:t>
            </a:r>
            <a:r>
              <a:rPr lang="en-US" altLang="zh-CN" sz="1400" dirty="0" err="1"/>
              <a:t>ListenSocket</a:t>
            </a:r>
            <a:r>
              <a:rPr lang="en-US" altLang="zh-CN" sz="1400" dirty="0"/>
              <a:t>, (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sockaddr</a:t>
            </a:r>
            <a:r>
              <a:rPr lang="en-US" altLang="zh-CN" sz="1400" dirty="0"/>
              <a:t> *)&amp;</a:t>
            </a:r>
            <a:r>
              <a:rPr lang="en-US" altLang="zh-CN" sz="1400" dirty="0" err="1"/>
              <a:t>client_addr</a:t>
            </a:r>
            <a:r>
              <a:rPr lang="en-US" altLang="zh-CN" sz="1400" dirty="0"/>
              <a:t>, &amp;</a:t>
            </a:r>
            <a:r>
              <a:rPr lang="en-US" altLang="zh-CN" sz="1400" dirty="0" err="1"/>
              <a:t>addr_len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0E04CC"/>
                </a:solidFill>
              </a:rPr>
              <a:t> 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client_s</a:t>
            </a:r>
            <a:r>
              <a:rPr lang="en-US" altLang="zh-CN" sz="1400" dirty="0"/>
              <a:t> == -1)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("ERROR - Unable to create a socket \n");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exit(1);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printf</a:t>
            </a:r>
            <a:r>
              <a:rPr lang="en-US" altLang="zh-CN" sz="1400" dirty="0"/>
              <a:t>("client socket accepted, %d... \n",</a:t>
            </a:r>
            <a:r>
              <a:rPr lang="en-US" altLang="zh-CN" sz="1400" dirty="0" err="1"/>
              <a:t>client_s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8E40"/>
                </a:solidFill>
              </a:rPr>
              <a:t>    // Spin-off a thread to handle this request (pass only </a:t>
            </a:r>
            <a:r>
              <a:rPr lang="en-US" altLang="zh-CN" sz="1400" dirty="0" err="1">
                <a:solidFill>
                  <a:srgbClr val="008E40"/>
                </a:solidFill>
              </a:rPr>
              <a:t>client_s</a:t>
            </a:r>
            <a:r>
              <a:rPr lang="en-US" altLang="zh-CN" sz="1400" dirty="0">
                <a:solidFill>
                  <a:srgbClr val="008E40"/>
                </a:solidFill>
              </a:rPr>
              <a:t>)</a:t>
            </a:r>
            <a:endParaRPr lang="zh-CN" altLang="zh-CN" sz="14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0E04CC"/>
                </a:solidFill>
              </a:rPr>
              <a:t> if </a:t>
            </a:r>
            <a:r>
              <a:rPr lang="en-US" altLang="zh-CN" sz="1400" dirty="0"/>
              <a:t>(_</a:t>
            </a:r>
            <a:r>
              <a:rPr lang="en-US" altLang="zh-CN" sz="1400" dirty="0" err="1"/>
              <a:t>beginthread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handle_get</a:t>
            </a:r>
            <a:r>
              <a:rPr lang="en-US" altLang="zh-CN" sz="1400" dirty="0"/>
              <a:t>, 4096, (void *)</a:t>
            </a:r>
            <a:r>
              <a:rPr lang="en-US" altLang="zh-CN" sz="1400" dirty="0" err="1"/>
              <a:t>client_s</a:t>
            </a:r>
            <a:r>
              <a:rPr lang="en-US" altLang="zh-CN" sz="1400" dirty="0"/>
              <a:t>) &lt; 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("ERROR - Unable to create a thread to handle the GET \n");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  exit(1);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  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("main loop completed. close server socket... </a:t>
            </a:r>
            <a:r>
              <a:rPr lang="en-US" altLang="zh-CN" sz="1400" dirty="0" err="1"/>
              <a:t>WSAcleanup</a:t>
            </a:r>
            <a:r>
              <a:rPr lang="en-US" altLang="zh-CN" sz="1400" dirty="0"/>
              <a:t> \n");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rgbClr val="008E40"/>
                </a:solidFill>
              </a:rPr>
              <a:t>// Close the server socket and clean-up </a:t>
            </a:r>
            <a:r>
              <a:rPr lang="en-US" altLang="zh-CN" sz="1400" dirty="0" err="1">
                <a:solidFill>
                  <a:srgbClr val="008E40"/>
                </a:solidFill>
              </a:rPr>
              <a:t>winsock</a:t>
            </a:r>
            <a:endParaRPr lang="zh-CN" altLang="zh-CN" sz="1400" dirty="0">
              <a:solidFill>
                <a:srgbClr val="008E40"/>
              </a:solidFill>
            </a:endParaRPr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closesocket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server_s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WSACleanup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498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177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765"/>
              <a:t>Install Microsoft Visual Studio Community 2017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2"/>
              </a:rPr>
              <a:t>https://www.visualstudio.com/zh-hans/downloads/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Getting started with Winsock</a:t>
            </a:r>
            <a:endParaRPr lang="zh-CN" altLang="zh-CN" sz="1765"/>
          </a:p>
          <a:p>
            <a:pPr lvl="1" eaLnBrk="1" hangingPunct="1"/>
            <a:r>
              <a:rPr lang="en-US" altLang="zh-CN" sz="1765" u="sng">
                <a:hlinkClick r:id="rId3"/>
              </a:rPr>
              <a:t>https://msdn.microsoft.com/en-us/library/ms738545(v=vs.85).aspx</a:t>
            </a:r>
            <a:endParaRPr lang="en-US" altLang="zh-CN" sz="1765" u="sng"/>
          </a:p>
          <a:p>
            <a:pPr lvl="1" eaLnBrk="1" hangingPunct="1"/>
            <a:endParaRPr lang="zh-CN" altLang="zh-CN" sz="1765"/>
          </a:p>
          <a:p>
            <a:pPr eaLnBrk="1" hangingPunct="1"/>
            <a:r>
              <a:rPr lang="en-US" altLang="zh-CN" sz="1765"/>
              <a:t>Winsock reference</a:t>
            </a:r>
          </a:p>
          <a:p>
            <a:pPr lvl="1" eaLnBrk="1" hangingPunct="1"/>
            <a:r>
              <a:rPr lang="en-US" altLang="zh-CN" sz="1765">
                <a:hlinkClick r:id="rId4"/>
              </a:rPr>
              <a:t>https://msdn.microsoft.com/en-us/library/ms741416(v=vs.85).aspx</a:t>
            </a:r>
            <a:endParaRPr lang="en-US" altLang="zh-CN" sz="1765"/>
          </a:p>
          <a:p>
            <a:pPr lvl="1" eaLnBrk="1" hangingPunct="1"/>
            <a:endParaRPr lang="zh-CN" altLang="zh-CN" sz="176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A1AB-B2A5-4233-8C56-B31901620BD2}" type="slidenum">
              <a:rPr lang="en-GB" altLang="zh-CN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12661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fld id="{84F912FB-5B01-4881-84F1-B71707923615}" type="slidenum">
              <a:rPr lang="en-US" altLang="zh-CN" sz="1400" smtClean="0">
                <a:latin typeface="Times New Roman" pitchFamily="18" charset="0"/>
              </a:rPr>
              <a:pPr>
                <a:buFontTx/>
                <a:buNone/>
              </a:pPr>
              <a:t>3</a:t>
            </a:fld>
            <a:endParaRPr lang="en-US" altLang="zh-CN" sz="1400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C00000"/>
                </a:solidFill>
                <a:ea typeface="宋体" charset="-122"/>
              </a:rPr>
              <a:t>HTTP overview</a:t>
            </a:r>
            <a:endParaRPr lang="en-US" altLang="zh-CN" dirty="0" smtClean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1913"/>
            <a:ext cx="4110608" cy="464820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HTTP: hypertext transfer protocol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Web’s application layer protocol</a:t>
            </a:r>
          </a:p>
          <a:p>
            <a:r>
              <a:rPr lang="en-US" altLang="zh-CN" sz="2400" dirty="0" smtClean="0">
                <a:ea typeface="宋体" charset="-122"/>
              </a:rPr>
              <a:t>client/server model</a:t>
            </a:r>
          </a:p>
          <a:p>
            <a:pPr lvl="1"/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client:</a:t>
            </a:r>
            <a:r>
              <a:rPr lang="en-US" altLang="zh-CN" dirty="0" smtClean="0">
                <a:ea typeface="宋体" charset="-122"/>
              </a:rPr>
              <a:t> browser </a:t>
            </a:r>
          </a:p>
          <a:p>
            <a:pPr lvl="1"/>
            <a:r>
              <a:rPr lang="en-US" altLang="zh-CN" i="1" dirty="0" smtClean="0">
                <a:solidFill>
                  <a:schemeClr val="accent2"/>
                </a:solidFill>
                <a:ea typeface="宋体" charset="-122"/>
              </a:rPr>
              <a:t>server:</a:t>
            </a:r>
            <a:r>
              <a:rPr lang="en-US" altLang="zh-CN" dirty="0" smtClean="0">
                <a:ea typeface="宋体" charset="-122"/>
              </a:rPr>
              <a:t> Web server</a:t>
            </a:r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Explorer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8439" name="Object 8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server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18441" name="Group 10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18451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buSzPct val="75000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8452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buSzPct val="75000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8453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buSzPct val="75000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8454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buSzPct val="75000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8455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buSzPct val="75000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  <p:sp>
          <p:nvSpPr>
            <p:cNvPr id="18458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buSzPct val="75000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zh-CN" altLang="en-US" sz="2400">
                <a:ea typeface="宋体" charset="-122"/>
              </a:endParaRPr>
            </a:p>
          </p:txBody>
        </p:sp>
      </p:grpSp>
      <p:sp>
        <p:nvSpPr>
          <p:cNvPr id="18442" name="Line 19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20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21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Line 22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charset="-122"/>
              </a:rPr>
              <a:t>Navigator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8447" name="Text Box 24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request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8448" name="Text Box 25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request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8449" name="Text Box 26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response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8450" name="Text Box 28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ea typeface="宋体" charset="-122"/>
              </a:rPr>
              <a:t>HTTP response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1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fld id="{785A7C2A-A816-4FE0-B257-C801266F6B39}" type="slidenum">
              <a:rPr lang="en-US" altLang="zh-CN" sz="1400" smtClean="0">
                <a:latin typeface="Times New Roman" pitchFamily="18" charset="0"/>
              </a:rPr>
              <a:pPr>
                <a:buFontTx/>
                <a:buNone/>
              </a:pPr>
              <a:t>4</a:t>
            </a:fld>
            <a:endParaRPr lang="en-US" altLang="zh-CN" sz="1400" smtClean="0">
              <a:latin typeface="Times New Roman" pitchFamily="18" charset="0"/>
            </a:endParaRP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zh-CN" altLang="en-US" sz="2400">
              <a:ea typeface="宋体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ea typeface="宋体" charset="-122"/>
              </a:rPr>
              <a:t>HTTP overview (continued)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719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charset="-122"/>
              </a:rPr>
              <a:t>Uses TCP:</a:t>
            </a:r>
          </a:p>
          <a:p>
            <a:r>
              <a:rPr lang="en-US" altLang="zh-CN" sz="2000" dirty="0" smtClean="0">
                <a:solidFill>
                  <a:srgbClr val="0E04CC"/>
                </a:solidFill>
                <a:ea typeface="宋体" charset="-122"/>
              </a:rPr>
              <a:t>client</a:t>
            </a:r>
            <a:r>
              <a:rPr lang="en-US" altLang="zh-CN" sz="2000" dirty="0" smtClean="0">
                <a:ea typeface="宋体" charset="-122"/>
              </a:rPr>
              <a:t> initiates </a:t>
            </a:r>
            <a:r>
              <a:rPr lang="en-US" altLang="zh-CN" sz="2000" dirty="0" smtClean="0">
                <a:solidFill>
                  <a:srgbClr val="0E04CC"/>
                </a:solidFill>
                <a:ea typeface="宋体" charset="-122"/>
              </a:rPr>
              <a:t>TCP connection 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en-US" altLang="zh-CN" sz="2000" dirty="0" smtClean="0">
                <a:solidFill>
                  <a:srgbClr val="0E04CC"/>
                </a:solidFill>
                <a:ea typeface="宋体" charset="-122"/>
              </a:rPr>
              <a:t>creates socket</a:t>
            </a:r>
            <a:r>
              <a:rPr lang="en-US" altLang="zh-CN" sz="2000" dirty="0" smtClean="0">
                <a:ea typeface="宋体" charset="-122"/>
              </a:rPr>
              <a:t>) to server, port 80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server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rgbClr val="0E04CC"/>
                </a:solidFill>
                <a:ea typeface="宋体" charset="-122"/>
              </a:rPr>
              <a:t>accepts</a:t>
            </a:r>
            <a:r>
              <a:rPr lang="en-US" altLang="zh-CN" sz="2000" dirty="0" smtClean="0">
                <a:ea typeface="宋体" charset="-122"/>
              </a:rPr>
              <a:t> TCP connection from client</a:t>
            </a:r>
          </a:p>
          <a:p>
            <a:r>
              <a:rPr lang="en-US" altLang="zh-CN" sz="2000" dirty="0" smtClean="0">
                <a:ea typeface="宋体" charset="-122"/>
              </a:rPr>
              <a:t>HTTP messages exchanged</a:t>
            </a:r>
          </a:p>
          <a:p>
            <a:r>
              <a:rPr lang="en-US" altLang="zh-CN" sz="2000" dirty="0" smtClean="0">
                <a:ea typeface="宋体" charset="-122"/>
              </a:rPr>
              <a:t>TCP connection closed</a:t>
            </a:r>
            <a:endParaRPr lang="en-US" altLang="zh-CN" sz="2400" dirty="0" smtClean="0">
              <a:ea typeface="宋体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History</a:t>
            </a:r>
            <a:endParaRPr lang="en-US" altLang="zh-CN" dirty="0" smtClean="0">
              <a:solidFill>
                <a:srgbClr val="C00000"/>
              </a:solidFill>
              <a:ea typeface="宋体" charset="-122"/>
              <a:hlinkClick r:id="rId3" action="ppaction://hlinkfile"/>
            </a:endParaRPr>
          </a:p>
          <a:p>
            <a:r>
              <a:rPr lang="en-US" altLang="zh-CN" sz="2000" dirty="0" smtClean="0"/>
              <a:t>World-Wide </a:t>
            </a:r>
            <a:r>
              <a:rPr lang="en-US" altLang="zh-CN" sz="2000" dirty="0"/>
              <a:t>Web since 1990</a:t>
            </a:r>
            <a:endParaRPr lang="en-US" altLang="zh-CN" sz="2000" dirty="0">
              <a:ea typeface="宋体" charset="-122"/>
            </a:endParaRPr>
          </a:p>
          <a:p>
            <a:endParaRPr lang="en-US" altLang="zh-CN" sz="2000" dirty="0" smtClean="0">
              <a:ea typeface="宋体" charset="-122"/>
              <a:hlinkClick r:id="rId3" action="ppaction://hlinkfile"/>
            </a:endParaRPr>
          </a:p>
          <a:p>
            <a:r>
              <a:rPr lang="en-US" altLang="zh-CN" sz="2000" dirty="0" smtClean="0">
                <a:ea typeface="宋体" charset="-122"/>
                <a:hlinkClick r:id="rId3" action="ppaction://hlinkfile"/>
              </a:rPr>
              <a:t>HTML2.0</a:t>
            </a:r>
            <a:r>
              <a:rPr lang="en-US" altLang="zh-CN" sz="2000" dirty="0">
                <a:ea typeface="宋体" charset="-122"/>
                <a:hlinkClick r:id="rId3" action="ppaction://hlinkfile"/>
              </a:rPr>
              <a:t>: RFC 1866 (1995)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  <a:hlinkClick r:id="rId4" action="ppaction://hlinkfile"/>
              </a:rPr>
              <a:t>HTTP 1.0: RFC 1945</a:t>
            </a:r>
            <a:r>
              <a:rPr lang="en-US" altLang="zh-CN" sz="2000" dirty="0">
                <a:ea typeface="宋体" charset="-122"/>
              </a:rPr>
              <a:t> (1996)</a:t>
            </a:r>
          </a:p>
          <a:p>
            <a:r>
              <a:rPr lang="en-US" altLang="zh-CN" sz="2000" dirty="0">
                <a:ea typeface="宋体" charset="-122"/>
                <a:hlinkClick r:id="rId5" action="ppaction://hlinkfile"/>
              </a:rPr>
              <a:t>HTTP 1.1: RFC 2068 (1997)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  <a:hlinkClick r:id="rId6" action="ppaction://hlinkfile"/>
              </a:rPr>
              <a:t>HTTP 2: RFC 7540 (2015)</a:t>
            </a:r>
            <a:endParaRPr lang="en-US" altLang="zh-CN" sz="2000" dirty="0">
              <a:ea typeface="宋体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9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fld id="{EB451B19-8F2A-4F1E-BE2E-1FAD9CE27502}" type="slidenum">
              <a:rPr lang="en-US" altLang="zh-CN" sz="1400" smtClean="0">
                <a:latin typeface="Times New Roman" pitchFamily="18" charset="0"/>
              </a:rPr>
              <a:pPr>
                <a:buFontTx/>
                <a:buNone/>
              </a:pPr>
              <a:t>5</a:t>
            </a:fld>
            <a:endParaRPr lang="en-US" altLang="zh-CN" sz="1400" smtClean="0">
              <a:latin typeface="Times New Roman" pitchFamily="18" charset="0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HTTP connections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 err="1" smtClean="0">
                <a:solidFill>
                  <a:srgbClr val="C00000"/>
                </a:solidFill>
                <a:ea typeface="宋体" charset="-122"/>
              </a:rPr>
              <a:t>Nonpersistent</a:t>
            </a:r>
            <a:r>
              <a:rPr lang="en-US" altLang="zh-CN" sz="2400" u="sng" dirty="0" smtClean="0">
                <a:solidFill>
                  <a:srgbClr val="C00000"/>
                </a:solidFill>
                <a:ea typeface="宋体" charset="-122"/>
              </a:rPr>
              <a:t> HTTP</a:t>
            </a:r>
            <a:endParaRPr lang="en-US" altLang="zh-CN" sz="2400" dirty="0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At most one object is sent over a TCP connection.</a:t>
            </a:r>
          </a:p>
          <a:p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HTTP/1.0 uses </a:t>
            </a:r>
            <a:r>
              <a:rPr lang="en-US" altLang="zh-CN" sz="2400" dirty="0" err="1" smtClean="0">
                <a:ea typeface="宋体" charset="-122"/>
              </a:rPr>
              <a:t>nonpersistent</a:t>
            </a:r>
            <a:r>
              <a:rPr lang="en-US" altLang="zh-CN" sz="2400" dirty="0" smtClean="0">
                <a:ea typeface="宋体" charset="-122"/>
              </a:rPr>
              <a:t> HTTP</a:t>
            </a:r>
          </a:p>
        </p:txBody>
      </p:sp>
      <p:sp>
        <p:nvSpPr>
          <p:cNvPr id="20485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 smtClean="0">
                <a:solidFill>
                  <a:srgbClr val="C00000"/>
                </a:solidFill>
                <a:ea typeface="宋体" charset="-122"/>
              </a:rPr>
              <a:t>Persistent HTTP</a:t>
            </a:r>
            <a:endParaRPr lang="en-US" altLang="zh-CN" sz="2400" dirty="0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Multiple objects can be sent over single TCP connection between client and server.</a:t>
            </a:r>
          </a:p>
          <a:p>
            <a:endParaRPr lang="en-US" altLang="zh-CN" sz="2400" dirty="0" smtClean="0"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HTTP/1.1 uses persistent connections in default mode</a:t>
            </a:r>
          </a:p>
        </p:txBody>
      </p:sp>
    </p:spTree>
    <p:extLst>
      <p:ext uri="{BB962C8B-B14F-4D97-AF65-F5344CB8AC3E}">
        <p14:creationId xmlns:p14="http://schemas.microsoft.com/office/powerpoint/2010/main" val="25357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fld id="{CB3CCCE6-7485-4930-872C-0E2D46977973}" type="slidenum">
              <a:rPr lang="en-US" altLang="zh-CN" sz="1400" smtClean="0">
                <a:latin typeface="Times New Roman" pitchFamily="18" charset="0"/>
              </a:rPr>
              <a:pPr>
                <a:buFontTx/>
                <a:buNone/>
              </a:pPr>
              <a:t>6</a:t>
            </a:fld>
            <a:endParaRPr lang="en-US" altLang="zh-CN" sz="1400" smtClean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C00000"/>
                </a:solidFill>
                <a:ea typeface="宋体" charset="-122"/>
              </a:rPr>
              <a:t>HTTP request message</a:t>
            </a:r>
            <a:endParaRPr lang="en-US" altLang="zh-CN" dirty="0" smtClean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two types of HTTP messages: </a:t>
            </a:r>
            <a:r>
              <a:rPr lang="en-US" altLang="zh-CN" sz="2400" i="1" dirty="0" smtClean="0">
                <a:solidFill>
                  <a:srgbClr val="C00000"/>
                </a:solidFill>
                <a:ea typeface="宋体" charset="-122"/>
              </a:rPr>
              <a:t>request</a:t>
            </a:r>
            <a:r>
              <a:rPr lang="en-US" altLang="zh-CN" sz="2400" dirty="0" smtClean="0">
                <a:solidFill>
                  <a:srgbClr val="C00000"/>
                </a:solidFill>
                <a:ea typeface="宋体" charset="-122"/>
              </a:rPr>
              <a:t>, </a:t>
            </a:r>
            <a:r>
              <a:rPr lang="en-US" altLang="zh-CN" sz="2400" i="1" dirty="0" smtClean="0">
                <a:solidFill>
                  <a:srgbClr val="C00000"/>
                </a:solidFill>
                <a:ea typeface="宋体" charset="-122"/>
              </a:rPr>
              <a:t>response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charset="-122"/>
              </a:rPr>
              <a:t>HTTP request message: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ASCII (human-readable format)</a:t>
            </a:r>
            <a:endParaRPr lang="en-US" altLang="zh-CN" dirty="0" smtClean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490855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GET /somedir/page.html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Accept-language:fr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itchFamily="18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(extra carriage return, line feed)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92190" y="3103563"/>
            <a:ext cx="20826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charset="-122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charset="-122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charset="-122"/>
              </a:rPr>
              <a:t>HEAD commands)</a:t>
            </a:r>
            <a:endParaRPr lang="en-US" altLang="zh-CN" sz="2000" dirty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038350" y="33147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2943225" y="3752850"/>
            <a:ext cx="227013" cy="1311275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1938338" y="4256088"/>
            <a:ext cx="1011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宋体" charset="-122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C00000"/>
                </a:solidFill>
                <a:ea typeface="宋体" charset="-122"/>
              </a:rPr>
              <a:t> lines</a:t>
            </a:r>
            <a:endParaRPr lang="en-US" altLang="zh-CN" sz="240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2162175" y="532447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41060" y="5208588"/>
            <a:ext cx="19944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charset="-122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charset="-122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charset="-122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charset="-122"/>
              </a:rPr>
              <a:t>of message</a:t>
            </a:r>
            <a:endParaRPr lang="en-US" altLang="zh-CN" sz="2000" dirty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1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fld id="{3F52EB1E-E508-44A7-8456-653A7D0B4AD7}" type="slidenum">
              <a:rPr lang="en-US" altLang="zh-CN" sz="1400" smtClean="0">
                <a:latin typeface="Times New Roman" pitchFamily="18" charset="0"/>
              </a:rPr>
              <a:pPr>
                <a:buFontTx/>
                <a:buNone/>
              </a:pPr>
              <a:t>7</a:t>
            </a:fld>
            <a:endParaRPr lang="en-US" altLang="zh-CN" sz="1400" smtClean="0">
              <a:latin typeface="Times New Roman" pitchFamily="18" charset="0"/>
            </a:endParaRPr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ea typeface="宋体" charset="-122"/>
              </a:rPr>
              <a:t>Method types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 smtClean="0">
                <a:solidFill>
                  <a:srgbClr val="C00000"/>
                </a:solidFill>
                <a:ea typeface="宋体" charset="-122"/>
              </a:rPr>
              <a:t>HTTP/1.0</a:t>
            </a:r>
            <a:endParaRPr lang="en-US" altLang="zh-CN" sz="2400" dirty="0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GET</a:t>
            </a:r>
          </a:p>
          <a:p>
            <a:r>
              <a:rPr lang="en-US" altLang="zh-CN" sz="2400" dirty="0" smtClean="0">
                <a:ea typeface="宋体" charset="-122"/>
              </a:rPr>
              <a:t>POST</a:t>
            </a:r>
          </a:p>
          <a:p>
            <a:r>
              <a:rPr lang="en-US" altLang="zh-CN" sz="2400" dirty="0" smtClean="0">
                <a:ea typeface="宋体" charset="-122"/>
              </a:rPr>
              <a:t>HEAD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Only message header fields are returned</a:t>
            </a:r>
          </a:p>
        </p:txBody>
      </p:sp>
      <p:sp>
        <p:nvSpPr>
          <p:cNvPr id="28677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 smtClean="0">
                <a:solidFill>
                  <a:srgbClr val="C00000"/>
                </a:solidFill>
                <a:ea typeface="宋体" charset="-122"/>
              </a:rPr>
              <a:t>HTTP/1.1</a:t>
            </a:r>
            <a:endParaRPr lang="en-US" altLang="zh-CN" sz="2400" dirty="0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sz="2400" dirty="0" smtClean="0">
                <a:ea typeface="宋体" charset="-122"/>
              </a:rPr>
              <a:t>GET, POST, HEAD</a:t>
            </a:r>
          </a:p>
          <a:p>
            <a:r>
              <a:rPr lang="en-US" altLang="zh-CN" sz="2400" dirty="0" smtClean="0">
                <a:ea typeface="宋体" charset="-122"/>
              </a:rPr>
              <a:t>PUT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uploads file in entity body to path specified in URL field</a:t>
            </a:r>
          </a:p>
          <a:p>
            <a:r>
              <a:rPr lang="en-US" altLang="zh-CN" sz="2400" dirty="0" smtClean="0">
                <a:ea typeface="宋体" charset="-122"/>
              </a:rPr>
              <a:t>DELETE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deletes file specified in the URL field</a:t>
            </a:r>
          </a:p>
        </p:txBody>
      </p:sp>
    </p:spTree>
    <p:extLst>
      <p:ext uri="{BB962C8B-B14F-4D97-AF65-F5344CB8AC3E}">
        <p14:creationId xmlns:p14="http://schemas.microsoft.com/office/powerpoint/2010/main" val="6296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fld id="{9BFEC85B-EC1C-4013-972E-70758280EFAB}" type="slidenum">
              <a:rPr lang="en-US" altLang="zh-CN" sz="1400" smtClean="0">
                <a:latin typeface="Times New Roman" pitchFamily="18" charset="0"/>
              </a:rPr>
              <a:pPr>
                <a:buFontTx/>
                <a:buNone/>
              </a:pPr>
              <a:t>8</a:t>
            </a:fld>
            <a:endParaRPr lang="en-US" altLang="zh-CN" sz="1400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ea typeface="宋体" charset="-122"/>
              </a:rPr>
              <a:t>HTTP response message</a:t>
            </a:r>
            <a:endParaRPr lang="en-US" altLang="zh-CN" sz="4000" dirty="0" smtClean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Connection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data data data data data ...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status phrase)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 lines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charset="-122"/>
              </a:rPr>
              <a:t>HTML file</a:t>
            </a:r>
            <a:endParaRPr lang="en-US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fld id="{AC094984-7480-4068-B2C3-391089342213}" type="slidenum">
              <a:rPr lang="en-US" altLang="zh-CN" sz="1400" smtClean="0">
                <a:latin typeface="Times New Roman" pitchFamily="18" charset="0"/>
              </a:rPr>
              <a:pPr>
                <a:buFontTx/>
                <a:buNone/>
              </a:pPr>
              <a:t>9</a:t>
            </a:fld>
            <a:endParaRPr lang="en-US" altLang="zh-CN" sz="1400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ea typeface="宋体" charset="-122"/>
              </a:rPr>
              <a:t>HTTP response status codes</a:t>
            </a:r>
            <a:endParaRPr lang="en-US" altLang="zh-CN" sz="3600" dirty="0" smtClean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2138363"/>
            <a:ext cx="7934325" cy="464820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200 OK</a:t>
            </a:r>
            <a:endParaRPr lang="en-US" altLang="zh-CN" sz="1800" dirty="0" smtClean="0">
              <a:solidFill>
                <a:srgbClr val="C00000"/>
              </a:solidFill>
              <a:ea typeface="宋体" charset="-122"/>
            </a:endParaRPr>
          </a:p>
          <a:p>
            <a:pPr lvl="1"/>
            <a:r>
              <a:rPr lang="en-US" altLang="zh-CN" sz="2000" dirty="0" smtClean="0">
                <a:solidFill>
                  <a:srgbClr val="002060"/>
                </a:solidFill>
                <a:ea typeface="宋体" charset="-122"/>
              </a:rPr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301 Moved Permanently</a:t>
            </a:r>
            <a:endParaRPr lang="en-US" altLang="zh-CN" sz="1800" dirty="0" smtClean="0">
              <a:solidFill>
                <a:srgbClr val="C00000"/>
              </a:solidFill>
              <a:ea typeface="宋体" charset="-122"/>
            </a:endParaRPr>
          </a:p>
          <a:p>
            <a:pPr lvl="1"/>
            <a:r>
              <a:rPr lang="en-US" altLang="zh-CN" sz="2000" dirty="0" smtClean="0">
                <a:solidFill>
                  <a:srgbClr val="002060"/>
                </a:solidFill>
                <a:ea typeface="宋体" charset="-122"/>
              </a:rPr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400 Bad Request</a:t>
            </a:r>
            <a:endParaRPr lang="en-US" altLang="zh-CN" sz="1800" dirty="0" smtClean="0">
              <a:solidFill>
                <a:srgbClr val="C00000"/>
              </a:solidFill>
              <a:ea typeface="宋体" charset="-122"/>
            </a:endParaRPr>
          </a:p>
          <a:p>
            <a:pPr lvl="1"/>
            <a:r>
              <a:rPr lang="en-US" altLang="zh-CN" sz="2000" dirty="0" smtClean="0">
                <a:solidFill>
                  <a:srgbClr val="002060"/>
                </a:solidFill>
                <a:ea typeface="宋体" charset="-122"/>
              </a:rPr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404 Not Found</a:t>
            </a:r>
            <a:endParaRPr lang="en-US" altLang="zh-CN" sz="1800" dirty="0" smtClean="0">
              <a:solidFill>
                <a:srgbClr val="C00000"/>
              </a:solidFill>
              <a:ea typeface="宋体" charset="-122"/>
            </a:endParaRPr>
          </a:p>
          <a:p>
            <a:pPr lvl="1"/>
            <a:r>
              <a:rPr lang="en-US" altLang="zh-CN" sz="2000" dirty="0" smtClean="0">
                <a:solidFill>
                  <a:srgbClr val="002060"/>
                </a:solidFill>
                <a:ea typeface="宋体" charset="-122"/>
              </a:rPr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Courier New" pitchFamily="49" charset="0"/>
                <a:ea typeface="宋体" charset="-122"/>
              </a:rPr>
              <a:t>505 HTTP Version Not Supported</a:t>
            </a:r>
            <a:endParaRPr lang="en-US" altLang="zh-CN" sz="1800" dirty="0" smtClean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23875" y="1323974"/>
            <a:ext cx="7686675" cy="80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buSzPct val="75000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charset="-122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charset="-122"/>
              </a:rPr>
              <a:t>A few sample codes:</a:t>
            </a:r>
          </a:p>
        </p:txBody>
      </p:sp>
    </p:spTree>
    <p:extLst>
      <p:ext uri="{BB962C8B-B14F-4D97-AF65-F5344CB8AC3E}">
        <p14:creationId xmlns:p14="http://schemas.microsoft.com/office/powerpoint/2010/main" val="18014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</TotalTime>
  <Words>1364</Words>
  <Application>Microsoft Office PowerPoint</Application>
  <PresentationFormat>全屏显示(4:3)</PresentationFormat>
  <Paragraphs>283</Paragraphs>
  <Slides>24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ZapfDingbats</vt:lpstr>
      <vt:lpstr>宋体</vt:lpstr>
      <vt:lpstr>Arial</vt:lpstr>
      <vt:lpstr>Calibri</vt:lpstr>
      <vt:lpstr>Comic Sans MS</vt:lpstr>
      <vt:lpstr>Consolas</vt:lpstr>
      <vt:lpstr>Courier New</vt:lpstr>
      <vt:lpstr>Symbol</vt:lpstr>
      <vt:lpstr>Times New Roman</vt:lpstr>
      <vt:lpstr>Office 主题​​</vt:lpstr>
      <vt:lpstr>Clip</vt:lpstr>
      <vt:lpstr>Winsock Exercises 3</vt:lpstr>
      <vt:lpstr>Contents</vt:lpstr>
      <vt:lpstr>HTTP overview</vt:lpstr>
      <vt:lpstr>HTTP overview (continued)</vt:lpstr>
      <vt:lpstr>HTTP connections</vt:lpstr>
      <vt:lpstr>HTTP request message</vt:lpstr>
      <vt:lpstr>Method types</vt:lpstr>
      <vt:lpstr>HTTP response message</vt:lpstr>
      <vt:lpstr>HTTP response status codes</vt:lpstr>
      <vt:lpstr>A simple WebClient</vt:lpstr>
      <vt:lpstr>A simple WebClient</vt:lpstr>
      <vt:lpstr>A simple WebClient</vt:lpstr>
      <vt:lpstr>A simple WebClient</vt:lpstr>
      <vt:lpstr>A simple WebClient</vt:lpstr>
      <vt:lpstr>A simple WebClient</vt:lpstr>
      <vt:lpstr>A simple WebClient</vt:lpstr>
      <vt:lpstr>Contents</vt:lpstr>
      <vt:lpstr>A simple web server</vt:lpstr>
      <vt:lpstr>A simple web server</vt:lpstr>
      <vt:lpstr>Contents</vt:lpstr>
      <vt:lpstr>E4a: An Extended web server</vt:lpstr>
      <vt:lpstr>E4a: An Extended web server</vt:lpstr>
      <vt:lpstr>PowerPoint 演示文稿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Winsock Project</dc:title>
  <dc:creator>junhuatang</dc:creator>
  <cp:lastModifiedBy>Junhua TANG</cp:lastModifiedBy>
  <cp:revision>271</cp:revision>
  <dcterms:created xsi:type="dcterms:W3CDTF">2015-04-26T06:33:44Z</dcterms:created>
  <dcterms:modified xsi:type="dcterms:W3CDTF">2020-04-10T01:42:49Z</dcterms:modified>
</cp:coreProperties>
</file>