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1"/>
  </p:sldMasterIdLst>
  <p:notesMasterIdLst>
    <p:notesMasterId r:id="rId16"/>
  </p:notesMasterIdLst>
  <p:sldIdLst>
    <p:sldId id="303" r:id="rId2"/>
    <p:sldId id="396" r:id="rId3"/>
    <p:sldId id="397" r:id="rId4"/>
    <p:sldId id="398" r:id="rId5"/>
    <p:sldId id="399" r:id="rId6"/>
    <p:sldId id="400" r:id="rId7"/>
    <p:sldId id="405" r:id="rId8"/>
    <p:sldId id="401" r:id="rId9"/>
    <p:sldId id="402" r:id="rId10"/>
    <p:sldId id="403" r:id="rId11"/>
    <p:sldId id="404" r:id="rId12"/>
    <p:sldId id="393" r:id="rId13"/>
    <p:sldId id="394" r:id="rId14"/>
    <p:sldId id="385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4CC"/>
    <a:srgbClr val="005024"/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1" autoAdjust="0"/>
    <p:restoredTop sz="86139" autoAdjust="0"/>
  </p:normalViewPr>
  <p:slideViewPr>
    <p:cSldViewPr>
      <p:cViewPr varScale="1">
        <p:scale>
          <a:sx n="69" d="100"/>
          <a:sy n="69" d="100"/>
        </p:scale>
        <p:origin x="123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08"/>
    </p:cViewPr>
  </p:sorterViewPr>
  <p:notesViewPr>
    <p:cSldViewPr>
      <p:cViewPr varScale="1">
        <p:scale>
          <a:sx n="63" d="100"/>
          <a:sy n="63" d="100"/>
        </p:scale>
        <p:origin x="-166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19F6E2-BB11-499E-8778-A8333094EB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4979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AAFD-8E61-4359-82C8-5C43CA395FE0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6483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F36B-8912-4C6D-86BE-0D0CFA39BA7E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384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5766-D7E3-45A4-B689-69BF0C66BCA7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1979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3243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E0BD-8A9A-40AA-B05D-A0C715E50839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9862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C400-7969-4BE1-B8EF-A06C3BFCD380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7179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39B4-3220-4AFC-B7EC-35860372AA35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1580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2B60-314D-43E1-B6D8-8FB1D12BEC88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0985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F91B-A858-4F38-973A-159BE2A24B1C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932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6A530-6449-47E6-AAC4-70C129773BDF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4166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5E2A-A05E-4A2E-810B-3404771D2E5D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3931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03B63-8328-422C-9C22-A1F1C9AE7C9D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5180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s738545(v=vs.85).aspx" TargetMode="External"/><Relationship Id="rId2" Type="http://schemas.openxmlformats.org/officeDocument/2006/relationships/hyperlink" Target="https://www.visualstudio.com/zh-hans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en-us/library/ms741416(v=vs.85)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23528" y="1988840"/>
            <a:ext cx="8041440" cy="688181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Winsock Exercises 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07904" y="3429000"/>
            <a:ext cx="1102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+mn-lt"/>
              </a:rPr>
              <a:t>myping</a:t>
            </a:r>
            <a:endParaRPr lang="zh-CN" altLang="en-US" dirty="0">
              <a:latin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1252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627063" y="309563"/>
            <a:ext cx="2017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2400" u="sng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Ping Example</a:t>
            </a:r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89350"/>
            <a:ext cx="6705600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31850"/>
            <a:ext cx="6324600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09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86409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 smtClean="0">
                <a:solidFill>
                  <a:srgbClr val="C00000"/>
                </a:solidFill>
                <a:ea typeface="宋体" panose="02010600030101010101" pitchFamily="2" charset="-122"/>
              </a:rPr>
              <a:t>ICMP-based Tools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24744"/>
            <a:ext cx="7772400" cy="294664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1800" dirty="0" smtClean="0">
                <a:ea typeface="宋体" panose="02010600030101010101" pitchFamily="2" charset="-122"/>
              </a:rPr>
              <a:t>Traceroute: uses ICMP and TTL in the IP header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600" dirty="0" smtClean="0">
                <a:ea typeface="宋体" panose="02010600030101010101" pitchFamily="2" charset="-122"/>
              </a:rPr>
              <a:t>Send the packet with time-to-live = 1 (hop)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600" dirty="0" smtClean="0">
                <a:ea typeface="宋体" panose="02010600030101010101" pitchFamily="2" charset="-122"/>
              </a:rPr>
              <a:t>The first router discards the packet and sends an ICMP </a:t>
            </a:r>
            <a:r>
              <a:rPr lang="en-US" altLang="zh-CN" sz="1600" dirty="0" smtClean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1600" dirty="0" smtClean="0">
                <a:ea typeface="宋体" panose="02010600030101010101" pitchFamily="2" charset="-122"/>
              </a:rPr>
              <a:t>time-to-live exceeded</a:t>
            </a:r>
            <a:r>
              <a:rPr lang="en-US" altLang="zh-CN" sz="1600" dirty="0" smtClean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sz="1600" dirty="0" smtClean="0">
                <a:ea typeface="宋体" panose="02010600030101010101" pitchFamily="2" charset="-122"/>
              </a:rPr>
              <a:t> message to source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600" dirty="0" smtClean="0">
                <a:ea typeface="宋体" panose="02010600030101010101" pitchFamily="2" charset="-122"/>
              </a:rPr>
              <a:t>IP datagram containing this ICMP message has the router</a:t>
            </a:r>
            <a:r>
              <a:rPr lang="en-US" altLang="zh-CN" sz="1600" dirty="0" smtClean="0">
                <a:latin typeface="Verdana" panose="020B0604030504040204" pitchFamily="34" charset="0"/>
                <a:ea typeface="宋体" panose="02010600030101010101" pitchFamily="2" charset="-122"/>
              </a:rPr>
              <a:t>’</a:t>
            </a:r>
            <a:r>
              <a:rPr lang="en-US" altLang="zh-CN" sz="1600" dirty="0" smtClean="0">
                <a:ea typeface="宋体" panose="02010600030101010101" pitchFamily="2" charset="-122"/>
              </a:rPr>
              <a:t>s IP address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600" dirty="0" smtClean="0">
                <a:ea typeface="宋体" panose="02010600030101010101" pitchFamily="2" charset="-122"/>
              </a:rPr>
              <a:t>The source can extract and print the IP address of the first router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600" dirty="0" smtClean="0">
                <a:ea typeface="宋体" panose="02010600030101010101" pitchFamily="2" charset="-122"/>
              </a:rPr>
              <a:t>The source then sends  packet with time-to-live = 2 (hops) etc</a:t>
            </a:r>
            <a:r>
              <a:rPr lang="en-US" altLang="zh-CN" sz="1600" dirty="0" smtClean="0">
                <a:latin typeface="Verdana" panose="020B0604030504040204" pitchFamily="34" charset="0"/>
                <a:ea typeface="宋体" panose="02010600030101010101" pitchFamily="2" charset="-122"/>
              </a:rPr>
              <a:t>…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1600" dirty="0" smtClean="0">
                <a:ea typeface="宋体" panose="02010600030101010101" pitchFamily="2" charset="-122"/>
              </a:rPr>
              <a:t>The second router discards the packet and sends an ICMP message to source</a:t>
            </a:r>
            <a:r>
              <a:rPr lang="en-US" altLang="zh-CN" sz="1600" dirty="0" smtClean="0">
                <a:latin typeface="Verdana" panose="020B0604030504040204" pitchFamily="34" charset="0"/>
                <a:ea typeface="宋体" panose="02010600030101010101" pitchFamily="2" charset="-122"/>
              </a:rPr>
              <a:t>…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1600" dirty="0" smtClean="0">
                <a:ea typeface="宋体" panose="02010600030101010101" pitchFamily="2" charset="-122"/>
              </a:rPr>
              <a:t> Done when an ICMP </a:t>
            </a:r>
            <a:r>
              <a:rPr lang="en-US" altLang="zh-CN" sz="1600" dirty="0" smtClean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1600" dirty="0" smtClean="0">
                <a:ea typeface="宋体" panose="02010600030101010101" pitchFamily="2" charset="-122"/>
              </a:rPr>
              <a:t>port unreachable</a:t>
            </a:r>
            <a:r>
              <a:rPr lang="en-US" altLang="zh-CN" sz="1600" dirty="0" smtClean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sz="1600" dirty="0" smtClean="0">
                <a:ea typeface="宋体" panose="02010600030101010101" pitchFamily="2" charset="-122"/>
              </a:rPr>
              <a:t> message is received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600" dirty="0" smtClean="0">
                <a:ea typeface="宋体" panose="02010600030101010101" pitchFamily="2" charset="-122"/>
              </a:rPr>
              <a:t>Does not use optional features like record route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1600" dirty="0" smtClean="0">
              <a:ea typeface="宋体" panose="02010600030101010101" pitchFamily="2" charset="-122"/>
            </a:endParaRPr>
          </a:p>
        </p:txBody>
      </p:sp>
      <p:pic>
        <p:nvPicPr>
          <p:cNvPr id="849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191000"/>
            <a:ext cx="5943600" cy="2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887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07706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Write a program to test the reachability of an Internet interface identified by an IP address or name. (The basic function of “ping” command)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r>
              <a:rPr lang="en-US" altLang="zh-CN" dirty="0"/>
              <a:t>Hints: Send an ICMP “echo request” to the destination, an ICMP “echo reply” will be sent back if the destination is reachable. (refer to RFC 792 for more information about ICMP</a:t>
            </a:r>
            <a:r>
              <a:rPr lang="en-US" altLang="zh-CN" dirty="0" smtClean="0"/>
              <a:t>)</a:t>
            </a:r>
          </a:p>
          <a:p>
            <a:endParaRPr lang="zh-CN" altLang="zh-CN" dirty="0"/>
          </a:p>
          <a:p>
            <a:pPr marL="514350" lvl="0" indent="-514350">
              <a:buFont typeface="+mj-lt"/>
              <a:buAutoNum type="arabicPeriod"/>
            </a:pPr>
            <a:r>
              <a:rPr lang="en-US" altLang="zh-CN" dirty="0"/>
              <a:t>Create a raw socket</a:t>
            </a:r>
            <a:r>
              <a:rPr lang="zh-CN" altLang="zh-CN" dirty="0"/>
              <a:t>：</a:t>
            </a:r>
            <a:r>
              <a:rPr lang="en-US" altLang="zh-CN" dirty="0" err="1"/>
              <a:t>socktype</a:t>
            </a:r>
            <a:r>
              <a:rPr lang="en-US" altLang="zh-CN" dirty="0"/>
              <a:t>=SOCK_RAW, protocol=IPPROTO_ICMP;</a:t>
            </a:r>
            <a:endParaRPr lang="zh-CN" altLang="zh-CN" dirty="0"/>
          </a:p>
          <a:p>
            <a:pPr marL="514350" lvl="0" indent="-514350">
              <a:buFont typeface="+mj-lt"/>
              <a:buAutoNum type="arabicPeriod"/>
            </a:pPr>
            <a:r>
              <a:rPr lang="en-US" altLang="zh-CN" dirty="0"/>
              <a:t>Construct an ICMP message;</a:t>
            </a:r>
            <a:endParaRPr lang="zh-CN" altLang="zh-CN" dirty="0"/>
          </a:p>
          <a:p>
            <a:pPr marL="514350" lvl="0" indent="-514350">
              <a:buFont typeface="+mj-lt"/>
              <a:buAutoNum type="arabicPeriod"/>
            </a:pPr>
            <a:r>
              <a:rPr lang="en-US" altLang="zh-CN" dirty="0"/>
              <a:t>Use “</a:t>
            </a:r>
            <a:r>
              <a:rPr lang="en-US" altLang="zh-CN" dirty="0" err="1"/>
              <a:t>sendto</a:t>
            </a:r>
            <a:r>
              <a:rPr lang="en-US" altLang="zh-CN" dirty="0"/>
              <a:t>” to send the ICMP message to the remote machine;</a:t>
            </a:r>
            <a:endParaRPr lang="zh-CN" altLang="zh-CN" dirty="0"/>
          </a:p>
          <a:p>
            <a:pPr marL="514350" lvl="0" indent="-514350">
              <a:buFont typeface="+mj-lt"/>
              <a:buAutoNum type="arabicPeriod"/>
            </a:pPr>
            <a:r>
              <a:rPr lang="en-US" altLang="zh-CN" dirty="0"/>
              <a:t>Use “</a:t>
            </a:r>
            <a:r>
              <a:rPr lang="en-US" altLang="zh-CN" dirty="0" err="1"/>
              <a:t>recvfrom</a:t>
            </a:r>
            <a:r>
              <a:rPr lang="en-US" altLang="zh-CN" dirty="0"/>
              <a:t>” to receive any response</a:t>
            </a:r>
            <a:r>
              <a:rPr lang="en-US" altLang="zh-CN" dirty="0" smtClean="0"/>
              <a:t>.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ICMP message in IP packet RFC 791)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dirty="0" smtClean="0"/>
              <a:t>Wireshark</a:t>
            </a:r>
            <a:endParaRPr lang="zh-CN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</a:rPr>
              <a:t>E6: 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myping</a:t>
            </a:r>
            <a:endParaRPr lang="zh-CN" altLang="en-US" sz="3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12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92442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E6: </a:t>
            </a:r>
            <a:r>
              <a:rPr lang="en-US" altLang="zh-CN" sz="3200" dirty="0" err="1">
                <a:solidFill>
                  <a:srgbClr val="C00000"/>
                </a:solidFill>
              </a:rPr>
              <a:t>myping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/>
              <a:t>Hand in</a:t>
            </a:r>
            <a:endParaRPr lang="zh-CN" altLang="zh-CN" dirty="0"/>
          </a:p>
          <a:p>
            <a:pPr lvl="0"/>
            <a:r>
              <a:rPr lang="en-US" altLang="zh-CN" sz="2800" dirty="0"/>
              <a:t>myping.cpp</a:t>
            </a:r>
            <a:endParaRPr lang="zh-CN" altLang="zh-CN" dirty="0"/>
          </a:p>
          <a:p>
            <a:pPr lvl="0"/>
            <a:r>
              <a:rPr lang="en-US" altLang="zh-CN" sz="2800" dirty="0"/>
              <a:t>myping.pdf</a:t>
            </a:r>
            <a:endParaRPr lang="zh-CN" altLang="zh-CN" dirty="0"/>
          </a:p>
          <a:p>
            <a:pPr lvl="1"/>
            <a:r>
              <a:rPr lang="en-US" altLang="zh-CN" sz="2400" dirty="0"/>
              <a:t>the functions of your program and how to use them</a:t>
            </a:r>
            <a:endParaRPr lang="zh-CN" altLang="zh-CN" dirty="0"/>
          </a:p>
          <a:p>
            <a:pPr lvl="1"/>
            <a:r>
              <a:rPr lang="en-US" altLang="zh-CN" sz="2400" dirty="0"/>
              <a:t>theory and protocols used in your program</a:t>
            </a:r>
            <a:endParaRPr lang="zh-CN" altLang="zh-CN" dirty="0"/>
          </a:p>
          <a:p>
            <a:pPr lvl="1"/>
            <a:r>
              <a:rPr lang="en-US" altLang="zh-CN" sz="2400" dirty="0"/>
              <a:t>flow-chart of your program </a:t>
            </a:r>
            <a:r>
              <a:rPr lang="zh-CN" altLang="zh-CN" sz="2400" dirty="0"/>
              <a:t>（</a:t>
            </a:r>
            <a:r>
              <a:rPr lang="en-US" altLang="zh-CN" sz="2400" dirty="0"/>
              <a:t>showing the main APIs</a:t>
            </a:r>
            <a:r>
              <a:rPr lang="zh-CN" altLang="zh-CN" sz="2400" dirty="0"/>
              <a:t>）</a:t>
            </a:r>
            <a:endParaRPr lang="zh-CN" altLang="zh-CN" dirty="0"/>
          </a:p>
          <a:p>
            <a:pPr lvl="1"/>
            <a:r>
              <a:rPr lang="en-US" altLang="zh-CN" sz="2400" dirty="0"/>
              <a:t>execution of your program (screen shots)</a:t>
            </a:r>
            <a:endParaRPr lang="zh-CN" altLang="zh-CN" dirty="0"/>
          </a:p>
          <a:p>
            <a:pPr lvl="1"/>
            <a:r>
              <a:rPr lang="en-US" altLang="zh-CN" sz="2400" dirty="0"/>
              <a:t>thoughts and discussion</a:t>
            </a:r>
            <a:endParaRPr lang="zh-CN" altLang="zh-CN" dirty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13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02967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177">
                <a:solidFill>
                  <a:srgbClr val="C00000"/>
                </a:solidFill>
              </a:rPr>
              <a:t>Reference</a:t>
            </a:r>
          </a:p>
        </p:txBody>
      </p:sp>
      <p:sp>
        <p:nvSpPr>
          <p:cNvPr id="972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1765"/>
              <a:t>Install Microsoft Visual Studio Community 2017</a:t>
            </a:r>
            <a:endParaRPr lang="zh-CN" altLang="zh-CN" sz="1765"/>
          </a:p>
          <a:p>
            <a:pPr lvl="1" eaLnBrk="1" hangingPunct="1"/>
            <a:r>
              <a:rPr lang="en-US" altLang="zh-CN" sz="1765" u="sng">
                <a:hlinkClick r:id="rId2"/>
              </a:rPr>
              <a:t>https://www.visualstudio.com/zh-hans/downloads/</a:t>
            </a:r>
            <a:endParaRPr lang="en-US" altLang="zh-CN" sz="1765" u="sng"/>
          </a:p>
          <a:p>
            <a:pPr lvl="1" eaLnBrk="1" hangingPunct="1"/>
            <a:endParaRPr lang="zh-CN" altLang="zh-CN" sz="1765"/>
          </a:p>
          <a:p>
            <a:pPr eaLnBrk="1" hangingPunct="1"/>
            <a:r>
              <a:rPr lang="en-US" altLang="zh-CN" sz="1765"/>
              <a:t>Getting started with Winsock</a:t>
            </a:r>
            <a:endParaRPr lang="zh-CN" altLang="zh-CN" sz="1765"/>
          </a:p>
          <a:p>
            <a:pPr lvl="1" eaLnBrk="1" hangingPunct="1"/>
            <a:r>
              <a:rPr lang="en-US" altLang="zh-CN" sz="1765" u="sng">
                <a:hlinkClick r:id="rId3"/>
              </a:rPr>
              <a:t>https://msdn.microsoft.com/en-us/library/ms738545(v=vs.85).aspx</a:t>
            </a:r>
            <a:endParaRPr lang="en-US" altLang="zh-CN" sz="1765" u="sng"/>
          </a:p>
          <a:p>
            <a:pPr lvl="1" eaLnBrk="1" hangingPunct="1"/>
            <a:endParaRPr lang="zh-CN" altLang="zh-CN" sz="1765"/>
          </a:p>
          <a:p>
            <a:pPr eaLnBrk="1" hangingPunct="1"/>
            <a:r>
              <a:rPr lang="en-US" altLang="zh-CN" sz="1765"/>
              <a:t>Winsock reference</a:t>
            </a:r>
          </a:p>
          <a:p>
            <a:pPr lvl="1" eaLnBrk="1" hangingPunct="1"/>
            <a:r>
              <a:rPr lang="en-US" altLang="zh-CN" sz="1765">
                <a:hlinkClick r:id="rId4"/>
              </a:rPr>
              <a:t>https://msdn.microsoft.com/en-us/library/ms741416(v=vs.85).aspx</a:t>
            </a:r>
            <a:endParaRPr lang="en-US" altLang="zh-CN" sz="1765"/>
          </a:p>
          <a:p>
            <a:pPr lvl="1" eaLnBrk="1" hangingPunct="1"/>
            <a:endParaRPr lang="zh-CN" altLang="zh-CN" sz="176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14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8812661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Internet Control Message Protocol (ICMP)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800" dirty="0" smtClean="0">
                <a:ea typeface="宋体" panose="02010600030101010101" pitchFamily="2" charset="-122"/>
              </a:rPr>
              <a:t>Functions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For routers to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report errors </a:t>
            </a:r>
            <a:r>
              <a:rPr lang="en-US" altLang="zh-CN" sz="2400" dirty="0" smtClean="0">
                <a:ea typeface="宋体" panose="02010600030101010101" pitchFamily="2" charset="-122"/>
              </a:rPr>
              <a:t>or unexpected circumstances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For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testing</a:t>
            </a:r>
            <a:r>
              <a:rPr lang="en-US" altLang="zh-CN" sz="2400" dirty="0" smtClean="0">
                <a:ea typeface="宋体" panose="02010600030101010101" pitchFamily="2" charset="-122"/>
              </a:rPr>
              <a:t> the Internet</a:t>
            </a:r>
          </a:p>
          <a:p>
            <a:pPr lvl="2" eaLnBrk="1" hangingPunct="1"/>
            <a:endParaRPr lang="en-US" altLang="zh-CN" sz="900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 smtClean="0">
                <a:ea typeface="宋体" panose="02010600030101010101" pitchFamily="2" charset="-122"/>
              </a:rPr>
              <a:t>Considered as part of IP, but is also an IP user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the ICMP message is encapsulated in an IP datagram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617663" y="4578350"/>
            <a:ext cx="5829300" cy="374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3074988" y="4646613"/>
            <a:ext cx="107189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IP header</a:t>
            </a:r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5116513" y="4646613"/>
            <a:ext cx="158485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ICMP message</a:t>
            </a:r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>
            <a:off x="4144963" y="4572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1617663" y="4648200"/>
            <a:ext cx="1474763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Frame header</a:t>
            </a:r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>
            <a:off x="3059832" y="4572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44586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sz="28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The Principal ICMP Message Types</a:t>
            </a:r>
          </a:p>
        </p:txBody>
      </p:sp>
      <p:pic>
        <p:nvPicPr>
          <p:cNvPr id="77828" name="Picture 3" descr="5-6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5812" y="1906859"/>
            <a:ext cx="6404619" cy="343058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270340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88964915"/>
              </p:ext>
            </p:extLst>
          </p:nvPr>
        </p:nvGraphicFramePr>
        <p:xfrm>
          <a:off x="1475656" y="1927225"/>
          <a:ext cx="580157" cy="3410223"/>
        </p:xfrm>
        <a:graphic>
          <a:graphicData uri="http://schemas.openxmlformats.org/drawingml/2006/table">
            <a:tbl>
              <a:tblPr/>
              <a:tblGrid>
                <a:gridCol w="580157">
                  <a:extLst>
                    <a:ext uri="{9D8B030D-6E8A-4147-A177-3AD203B41FA5}">
                      <a16:colId xmlns:a16="http://schemas.microsoft.com/office/drawing/2014/main" val="3260854015"/>
                    </a:ext>
                  </a:extLst>
                </a:gridCol>
              </a:tblGrid>
              <a:tr h="320041">
                <a:tc>
                  <a:txBody>
                    <a:bodyPr/>
                    <a:lstStyle>
                      <a:lvl1pPr algn="l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 algn="l"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 algn="l">
                        <a:spcBef>
                          <a:spcPct val="3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 algn="l"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00025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45745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91465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37185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228333"/>
                  </a:ext>
                </a:extLst>
              </a:tr>
              <a:tr h="350268">
                <a:tc>
                  <a:txBody>
                    <a:bodyPr/>
                    <a:lstStyle>
                      <a:lvl1pPr algn="l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 algn="l"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 algn="l">
                        <a:spcBef>
                          <a:spcPct val="3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 algn="l"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00025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45745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91465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37185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556729"/>
                  </a:ext>
                </a:extLst>
              </a:tr>
              <a:tr h="350268">
                <a:tc>
                  <a:txBody>
                    <a:bodyPr/>
                    <a:lstStyle>
                      <a:lvl1pPr algn="l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 algn="l"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 algn="l">
                        <a:spcBef>
                          <a:spcPct val="3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 algn="l"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00025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45745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91465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37185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458752"/>
                  </a:ext>
                </a:extLst>
              </a:tr>
              <a:tr h="323598">
                <a:tc>
                  <a:txBody>
                    <a:bodyPr/>
                    <a:lstStyle>
                      <a:lvl1pPr algn="l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 algn="l"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 algn="l">
                        <a:spcBef>
                          <a:spcPct val="3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 algn="l"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00025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45745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91465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37185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915791"/>
                  </a:ext>
                </a:extLst>
              </a:tr>
              <a:tr h="314708">
                <a:tc>
                  <a:txBody>
                    <a:bodyPr/>
                    <a:lstStyle>
                      <a:lvl1pPr algn="l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 algn="l"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 algn="l">
                        <a:spcBef>
                          <a:spcPct val="3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 algn="l"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00025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45745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91465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37185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618498"/>
                  </a:ext>
                </a:extLst>
              </a:tr>
              <a:tr h="350268">
                <a:tc>
                  <a:txBody>
                    <a:bodyPr/>
                    <a:lstStyle>
                      <a:lvl1pPr algn="l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 algn="l"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 algn="l">
                        <a:spcBef>
                          <a:spcPct val="3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 algn="l"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00025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45745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91465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37185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628005"/>
                  </a:ext>
                </a:extLst>
              </a:tr>
              <a:tr h="350268">
                <a:tc>
                  <a:txBody>
                    <a:bodyPr/>
                    <a:lstStyle>
                      <a:lvl1pPr algn="l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 algn="l"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 algn="l">
                        <a:spcBef>
                          <a:spcPct val="3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 algn="l"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00025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45745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91465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37185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449957"/>
                  </a:ext>
                </a:extLst>
              </a:tr>
              <a:tr h="350268">
                <a:tc>
                  <a:txBody>
                    <a:bodyPr/>
                    <a:lstStyle>
                      <a:lvl1pPr algn="l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 algn="l"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 algn="l">
                        <a:spcBef>
                          <a:spcPct val="3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 algn="l"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00025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45745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91465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37185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063074"/>
                  </a:ext>
                </a:extLst>
              </a:tr>
              <a:tr h="350268">
                <a:tc>
                  <a:txBody>
                    <a:bodyPr/>
                    <a:lstStyle>
                      <a:lvl1pPr algn="l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 algn="l"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 algn="l">
                        <a:spcBef>
                          <a:spcPct val="3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 algn="l"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00025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45745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91465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37185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9088026"/>
                  </a:ext>
                </a:extLst>
              </a:tr>
              <a:tr h="350268">
                <a:tc>
                  <a:txBody>
                    <a:bodyPr/>
                    <a:lstStyle>
                      <a:lvl1pPr algn="l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 algn="l">
                        <a:spcBef>
                          <a:spcPct val="3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 algn="l">
                        <a:spcBef>
                          <a:spcPct val="3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 algn="l">
                        <a:spcBef>
                          <a:spcPct val="3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00025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45745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91465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37185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831938"/>
                  </a:ext>
                </a:extLst>
              </a:tr>
            </a:tbl>
          </a:graphicData>
        </a:graphic>
      </p:graphicFrame>
      <p:sp>
        <p:nvSpPr>
          <p:cNvPr id="2" name="圆角矩形 1"/>
          <p:cNvSpPr/>
          <p:nvPr/>
        </p:nvSpPr>
        <p:spPr>
          <a:xfrm>
            <a:off x="1115616" y="3933056"/>
            <a:ext cx="7571184" cy="72008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6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228600"/>
            <a:ext cx="7770812" cy="838200"/>
          </a:xfrm>
        </p:spPr>
        <p:txBody>
          <a:bodyPr/>
          <a:lstStyle/>
          <a:p>
            <a:pPr eaLnBrk="1" hangingPunct="1"/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Ping uses ICMP ECHO, the response is Echo Reply</a:t>
            </a:r>
          </a:p>
        </p:txBody>
      </p:sp>
      <p:graphicFrame>
        <p:nvGraphicFramePr>
          <p:cNvPr id="78852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2362200" y="1295400"/>
          <a:ext cx="57912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VISIO" r:id="rId3" imgW="3669840" imgH="1383840" progId="Visio.Drawing.5">
                  <p:embed/>
                </p:oleObj>
              </mc:Choice>
              <mc:Fallback>
                <p:oleObj name="VISIO" r:id="rId3" imgW="3669840" imgH="1383840" progId="Visio.Drawing.5">
                  <p:embed/>
                  <p:pic>
                    <p:nvPicPr>
                      <p:cNvPr id="7885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295400"/>
                        <a:ext cx="57912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3" name="Object 4"/>
          <p:cNvGraphicFramePr>
            <a:graphicFrameLocks noChangeAspect="1"/>
          </p:cNvGraphicFramePr>
          <p:nvPr/>
        </p:nvGraphicFramePr>
        <p:xfrm>
          <a:off x="2397125" y="3894138"/>
          <a:ext cx="5764213" cy="235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VISIO" r:id="rId5" imgW="3669840" imgH="1383840" progId="Visio.Drawing.5">
                  <p:embed/>
                </p:oleObj>
              </mc:Choice>
              <mc:Fallback>
                <p:oleObj name="VISIO" r:id="rId5" imgW="3669840" imgH="1383840" progId="Visio.Drawing.5">
                  <p:embed/>
                  <p:pic>
                    <p:nvPicPr>
                      <p:cNvPr id="7885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3894138"/>
                        <a:ext cx="5764213" cy="235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4" name="Text Box 5"/>
          <p:cNvSpPr txBox="1">
            <a:spLocks noChangeArrowheads="1"/>
          </p:cNvSpPr>
          <p:nvPr/>
        </p:nvSpPr>
        <p:spPr bwMode="auto">
          <a:xfrm>
            <a:off x="2884488" y="177958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08</a:t>
            </a:r>
          </a:p>
        </p:txBody>
      </p:sp>
      <p:sp>
        <p:nvSpPr>
          <p:cNvPr id="78855" name="Text Box 6"/>
          <p:cNvSpPr txBox="1">
            <a:spLocks noChangeArrowheads="1"/>
          </p:cNvSpPr>
          <p:nvPr/>
        </p:nvSpPr>
        <p:spPr bwMode="auto">
          <a:xfrm>
            <a:off x="563563" y="1652588"/>
            <a:ext cx="1466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ping : ECHO</a:t>
            </a:r>
          </a:p>
        </p:txBody>
      </p:sp>
      <p:sp>
        <p:nvSpPr>
          <p:cNvPr id="78856" name="Line 7"/>
          <p:cNvSpPr>
            <a:spLocks noChangeShapeType="1"/>
          </p:cNvSpPr>
          <p:nvPr/>
        </p:nvSpPr>
        <p:spPr bwMode="auto">
          <a:xfrm>
            <a:off x="2111375" y="1828800"/>
            <a:ext cx="773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7" name="Text Box 8"/>
          <p:cNvSpPr txBox="1">
            <a:spLocks noChangeArrowheads="1"/>
          </p:cNvSpPr>
          <p:nvPr/>
        </p:nvSpPr>
        <p:spPr bwMode="auto">
          <a:xfrm>
            <a:off x="2884488" y="434975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00</a:t>
            </a:r>
          </a:p>
        </p:txBody>
      </p:sp>
      <p:sp>
        <p:nvSpPr>
          <p:cNvPr id="78858" name="Text Box 9"/>
          <p:cNvSpPr txBox="1">
            <a:spLocks noChangeArrowheads="1"/>
          </p:cNvSpPr>
          <p:nvPr/>
        </p:nvSpPr>
        <p:spPr bwMode="auto">
          <a:xfrm>
            <a:off x="352425" y="3886200"/>
            <a:ext cx="1492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response : </a:t>
            </a:r>
          </a:p>
          <a:p>
            <a:pPr algn="l"/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ECHO Reply</a:t>
            </a:r>
          </a:p>
        </p:txBody>
      </p:sp>
      <p:sp>
        <p:nvSpPr>
          <p:cNvPr id="78859" name="Line 10"/>
          <p:cNvSpPr>
            <a:spLocks noChangeShapeType="1"/>
          </p:cNvSpPr>
          <p:nvPr/>
        </p:nvSpPr>
        <p:spPr bwMode="auto">
          <a:xfrm>
            <a:off x="1900238" y="4343400"/>
            <a:ext cx="984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60" name="Text Box 11"/>
          <p:cNvSpPr txBox="1">
            <a:spLocks noChangeArrowheads="1"/>
          </p:cNvSpPr>
          <p:nvPr/>
        </p:nvSpPr>
        <p:spPr bwMode="auto">
          <a:xfrm>
            <a:off x="2286000" y="10572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8861" name="Text Box 12"/>
          <p:cNvSpPr txBox="1">
            <a:spLocks noChangeArrowheads="1"/>
          </p:cNvSpPr>
          <p:nvPr/>
        </p:nvSpPr>
        <p:spPr bwMode="auto">
          <a:xfrm>
            <a:off x="5105400" y="107315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78862" name="Text Box 13"/>
          <p:cNvSpPr txBox="1">
            <a:spLocks noChangeArrowheads="1"/>
          </p:cNvSpPr>
          <p:nvPr/>
        </p:nvSpPr>
        <p:spPr bwMode="auto">
          <a:xfrm>
            <a:off x="7848600" y="10572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48508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44355" y="1600200"/>
            <a:ext cx="7175500" cy="4114800"/>
          </a:xfrm>
          <a:noFill/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ourierNew"/>
                <a:ea typeface="宋体" panose="02010600030101010101" pitchFamily="2" charset="-122"/>
              </a:rPr>
              <a:t>0000: 00 60 2f </a:t>
            </a:r>
            <a:r>
              <a:rPr lang="en-US" altLang="zh-CN" sz="1600" dirty="0" err="1" smtClean="0">
                <a:latin typeface="CourierNew"/>
                <a:ea typeface="宋体" panose="02010600030101010101" pitchFamily="2" charset="-122"/>
              </a:rPr>
              <a:t>dd</a:t>
            </a:r>
            <a:r>
              <a:rPr lang="en-US" altLang="zh-CN" sz="1600" dirty="0" smtClean="0">
                <a:latin typeface="CourierNew"/>
                <a:ea typeface="宋体" panose="02010600030101010101" pitchFamily="2" charset="-122"/>
              </a:rPr>
              <a:t> 1d 20 00 10 4b 0a c3 23 </a:t>
            </a:r>
            <a:r>
              <a:rPr lang="en-US" altLang="zh-CN" sz="1600" u="sng" dirty="0" smtClean="0">
                <a:solidFill>
                  <a:schemeClr val="accent2"/>
                </a:solidFill>
                <a:latin typeface="CourierNew"/>
                <a:ea typeface="宋体" panose="02010600030101010101" pitchFamily="2" charset="-122"/>
              </a:rPr>
              <a:t>08 00</a:t>
            </a:r>
            <a:r>
              <a:rPr lang="en-US" altLang="zh-CN" sz="1600" dirty="0" smtClean="0">
                <a:latin typeface="CourierNew"/>
                <a:ea typeface="宋体" panose="02010600030101010101" pitchFamily="2" charset="-122"/>
              </a:rPr>
              <a:t> 45 00 | .`/.. ..K.Ã#..E.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ourierNew"/>
                <a:ea typeface="宋体" panose="02010600030101010101" pitchFamily="2" charset="-122"/>
              </a:rPr>
              <a:t>0010: 00 e4 </a:t>
            </a:r>
            <a:r>
              <a:rPr lang="en-US" altLang="zh-CN" sz="1600" dirty="0" err="1" smtClean="0">
                <a:latin typeface="CourierNew"/>
                <a:ea typeface="宋体" panose="02010600030101010101" pitchFamily="2" charset="-122"/>
              </a:rPr>
              <a:t>fe</a:t>
            </a:r>
            <a:r>
              <a:rPr lang="en-US" altLang="zh-CN" sz="1600" dirty="0" smtClean="0">
                <a:latin typeface="CourierNew"/>
                <a:ea typeface="宋体" panose="02010600030101010101" pitchFamily="2" charset="-122"/>
              </a:rPr>
              <a:t> 34 00 00 20 </a:t>
            </a:r>
            <a:r>
              <a:rPr lang="en-US" altLang="zh-CN" sz="1600" u="sng" dirty="0" smtClean="0">
                <a:solidFill>
                  <a:schemeClr val="accent2"/>
                </a:solidFill>
                <a:latin typeface="CourierNew"/>
                <a:ea typeface="宋体" panose="02010600030101010101" pitchFamily="2" charset="-122"/>
              </a:rPr>
              <a:t>01</a:t>
            </a:r>
            <a:r>
              <a:rPr lang="en-US" altLang="zh-CN" sz="1600" dirty="0" smtClean="0">
                <a:latin typeface="CourierNew"/>
                <a:ea typeface="宋体" panose="02010600030101010101" pitchFamily="2" charset="-122"/>
              </a:rPr>
              <a:t> 4a </a:t>
            </a:r>
            <a:r>
              <a:rPr lang="en-US" altLang="zh-CN" sz="1600" dirty="0" err="1" smtClean="0">
                <a:latin typeface="CourierNew"/>
                <a:ea typeface="宋体" panose="02010600030101010101" pitchFamily="2" charset="-122"/>
              </a:rPr>
              <a:t>eb</a:t>
            </a:r>
            <a:r>
              <a:rPr lang="en-US" altLang="zh-CN" sz="1600" dirty="0" smtClean="0">
                <a:latin typeface="CourierNew"/>
                <a:ea typeface="宋体" panose="02010600030101010101" pitchFamily="2" charset="-122"/>
              </a:rPr>
              <a:t> 82 bf a5 78 82 bf | ..þ4.. .J....x..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ourierNew"/>
                <a:ea typeface="宋体" panose="02010600030101010101" pitchFamily="2" charset="-122"/>
              </a:rPr>
              <a:t>0020: a6 02 </a:t>
            </a:r>
            <a:r>
              <a:rPr lang="en-US" altLang="zh-CN" sz="1600" u="sng" dirty="0" smtClean="0">
                <a:solidFill>
                  <a:srgbClr val="FF3300"/>
                </a:solidFill>
                <a:latin typeface="CourierNew"/>
                <a:ea typeface="宋体" panose="02010600030101010101" pitchFamily="2" charset="-122"/>
              </a:rPr>
              <a:t>08</a:t>
            </a:r>
            <a:r>
              <a:rPr lang="en-US" altLang="zh-CN" sz="1600" dirty="0" smtClean="0">
                <a:solidFill>
                  <a:srgbClr val="FF3300"/>
                </a:solidFill>
                <a:latin typeface="CourierNew"/>
                <a:ea typeface="宋体" panose="02010600030101010101" pitchFamily="2" charset="-122"/>
              </a:rPr>
              <a:t> 00 a9 </a:t>
            </a:r>
            <a:r>
              <a:rPr lang="en-US" altLang="zh-CN" sz="1600" dirty="0" err="1" smtClean="0">
                <a:solidFill>
                  <a:srgbClr val="FF3300"/>
                </a:solidFill>
                <a:latin typeface="CourierNew"/>
                <a:ea typeface="宋体" panose="02010600030101010101" pitchFamily="2" charset="-122"/>
              </a:rPr>
              <a:t>bd</a:t>
            </a:r>
            <a:r>
              <a:rPr lang="en-US" altLang="zh-CN" sz="1600" dirty="0" smtClean="0">
                <a:solidFill>
                  <a:srgbClr val="FF3300"/>
                </a:solidFill>
                <a:latin typeface="CourierNew"/>
                <a:ea typeface="宋体" panose="02010600030101010101" pitchFamily="2" charset="-122"/>
              </a:rPr>
              <a:t> </a:t>
            </a:r>
            <a:r>
              <a:rPr lang="en-US" altLang="zh-CN" sz="1600" u="sng" dirty="0" smtClean="0">
                <a:solidFill>
                  <a:srgbClr val="FF3300"/>
                </a:solidFill>
                <a:latin typeface="CourierNew"/>
                <a:ea typeface="宋体" panose="02010600030101010101" pitchFamily="2" charset="-122"/>
              </a:rPr>
              <a:t>03 00</a:t>
            </a:r>
            <a:r>
              <a:rPr lang="en-US" altLang="zh-CN" sz="1600" dirty="0" smtClean="0">
                <a:solidFill>
                  <a:srgbClr val="FF3300"/>
                </a:solidFill>
                <a:latin typeface="CourierNew"/>
                <a:ea typeface="宋体" panose="02010600030101010101" pitchFamily="2" charset="-122"/>
              </a:rPr>
              <a:t> 11 00</a:t>
            </a:r>
            <a:r>
              <a:rPr lang="en-US" altLang="zh-CN" sz="1600" dirty="0" smtClean="0">
                <a:latin typeface="CourierNew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latin typeface="CourierNew"/>
                <a:ea typeface="宋体" panose="02010600030101010101" pitchFamily="2" charset="-122"/>
              </a:rPr>
              <a:t>61 62 63 64 65 66 | ..........</a:t>
            </a:r>
            <a:r>
              <a:rPr lang="en-US" altLang="zh-CN" sz="1600" dirty="0" err="1" smtClean="0">
                <a:solidFill>
                  <a:srgbClr val="0000FF"/>
                </a:solidFill>
                <a:latin typeface="CourierNew"/>
                <a:ea typeface="宋体" panose="02010600030101010101" pitchFamily="2" charset="-122"/>
              </a:rPr>
              <a:t>abcdef</a:t>
            </a:r>
            <a:endParaRPr lang="en-US" altLang="zh-CN" sz="1600" dirty="0" smtClean="0">
              <a:solidFill>
                <a:srgbClr val="0000FF"/>
              </a:solidFill>
              <a:latin typeface="CourierNew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CourierNew"/>
                <a:ea typeface="宋体" panose="02010600030101010101" pitchFamily="2" charset="-122"/>
              </a:rPr>
              <a:t>0030: 67 68 69 6a 6b 6c 6d 6e 6f 70 71 72 73 74 75 76 | </a:t>
            </a:r>
            <a:r>
              <a:rPr lang="en-US" altLang="zh-CN" sz="1600" dirty="0" err="1" smtClean="0">
                <a:solidFill>
                  <a:srgbClr val="0000FF"/>
                </a:solidFill>
                <a:latin typeface="CourierNew"/>
                <a:ea typeface="宋体" panose="02010600030101010101" pitchFamily="2" charset="-122"/>
              </a:rPr>
              <a:t>ghijklmnopqrstuv</a:t>
            </a:r>
            <a:endParaRPr lang="en-US" altLang="zh-CN" sz="1600" dirty="0" smtClean="0">
              <a:solidFill>
                <a:srgbClr val="0000FF"/>
              </a:solidFill>
              <a:latin typeface="CourierNew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CourierNew"/>
                <a:ea typeface="宋体" panose="02010600030101010101" pitchFamily="2" charset="-122"/>
              </a:rPr>
              <a:t>0040: 77 61 62 63 64 65 66 67 68 69 6a 6b 6c 6d 6e 6f | </a:t>
            </a:r>
            <a:r>
              <a:rPr lang="en-US" altLang="zh-CN" sz="1600" dirty="0" err="1" smtClean="0">
                <a:solidFill>
                  <a:srgbClr val="0000FF"/>
                </a:solidFill>
                <a:latin typeface="CourierNew"/>
                <a:ea typeface="宋体" panose="02010600030101010101" pitchFamily="2" charset="-122"/>
              </a:rPr>
              <a:t>wabcdefghijklmno</a:t>
            </a:r>
            <a:endParaRPr lang="en-US" altLang="zh-CN" sz="1600" dirty="0" smtClean="0">
              <a:solidFill>
                <a:srgbClr val="0000FF"/>
              </a:solidFill>
              <a:latin typeface="CourierNew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CourierNew"/>
                <a:ea typeface="宋体" panose="02010600030101010101" pitchFamily="2" charset="-122"/>
              </a:rPr>
              <a:t>0050: 70 71 72 73 74 75 76 77 61 62 63 64 65 66 67 68 | </a:t>
            </a:r>
            <a:r>
              <a:rPr lang="en-US" altLang="zh-CN" sz="1600" dirty="0" err="1" smtClean="0">
                <a:solidFill>
                  <a:srgbClr val="0000FF"/>
                </a:solidFill>
                <a:latin typeface="CourierNew"/>
                <a:ea typeface="宋体" panose="02010600030101010101" pitchFamily="2" charset="-122"/>
              </a:rPr>
              <a:t>pqrstuvwabcdefgh</a:t>
            </a:r>
            <a:endParaRPr lang="en-US" altLang="zh-CN" sz="1600" dirty="0" smtClean="0">
              <a:solidFill>
                <a:srgbClr val="0000FF"/>
              </a:solidFill>
              <a:latin typeface="CourierNew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CourierNew"/>
                <a:ea typeface="宋体" panose="02010600030101010101" pitchFamily="2" charset="-122"/>
              </a:rPr>
              <a:t>0060: 69 6a 6b 6c 6d 6e 6f 70 71 72 73 74 75 76 77 61 | </a:t>
            </a:r>
            <a:r>
              <a:rPr lang="en-US" altLang="zh-CN" sz="1600" dirty="0" err="1" smtClean="0">
                <a:solidFill>
                  <a:srgbClr val="0000FF"/>
                </a:solidFill>
                <a:latin typeface="CourierNew"/>
                <a:ea typeface="宋体" panose="02010600030101010101" pitchFamily="2" charset="-122"/>
              </a:rPr>
              <a:t>ijklmnopqrstuvwa</a:t>
            </a:r>
            <a:endParaRPr lang="en-US" altLang="zh-CN" sz="1600" dirty="0" smtClean="0">
              <a:solidFill>
                <a:srgbClr val="0000FF"/>
              </a:solidFill>
              <a:latin typeface="CourierNew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CourierNew"/>
                <a:ea typeface="宋体" panose="02010600030101010101" pitchFamily="2" charset="-122"/>
              </a:rPr>
              <a:t>0070: 62 63 64 65 66 67 68 69 6a 6b 6c 6d 6e 6f 70 71 | </a:t>
            </a:r>
            <a:r>
              <a:rPr lang="en-US" altLang="zh-CN" sz="1600" dirty="0" err="1" smtClean="0">
                <a:solidFill>
                  <a:srgbClr val="0000FF"/>
                </a:solidFill>
                <a:latin typeface="CourierNew"/>
                <a:ea typeface="宋体" panose="02010600030101010101" pitchFamily="2" charset="-122"/>
              </a:rPr>
              <a:t>bcdefghijklmnopq</a:t>
            </a:r>
            <a:endParaRPr lang="en-US" altLang="zh-CN" sz="1600" dirty="0" smtClean="0">
              <a:solidFill>
                <a:srgbClr val="0000FF"/>
              </a:solidFill>
              <a:latin typeface="CourierNew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CourierNew"/>
                <a:ea typeface="宋体" panose="02010600030101010101" pitchFamily="2" charset="-122"/>
              </a:rPr>
              <a:t>0080: 72 73 74 75 76 77 61 62 63 64 65 66 67 68 69 6a | </a:t>
            </a:r>
            <a:r>
              <a:rPr lang="en-US" altLang="zh-CN" sz="1600" dirty="0" err="1" smtClean="0">
                <a:solidFill>
                  <a:srgbClr val="0000FF"/>
                </a:solidFill>
                <a:latin typeface="CourierNew"/>
                <a:ea typeface="宋体" panose="02010600030101010101" pitchFamily="2" charset="-122"/>
              </a:rPr>
              <a:t>rstuvwabcdefghij</a:t>
            </a:r>
            <a:endParaRPr lang="en-US" altLang="zh-CN" sz="1600" dirty="0" smtClean="0">
              <a:solidFill>
                <a:srgbClr val="0000FF"/>
              </a:solidFill>
              <a:latin typeface="CourierNew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CourierNew"/>
                <a:ea typeface="宋体" panose="02010600030101010101" pitchFamily="2" charset="-122"/>
              </a:rPr>
              <a:t>0090: 6b 6c 6d 6e 6f 70 71 72 73 74 75 76 77 61 62 63 | </a:t>
            </a:r>
            <a:r>
              <a:rPr lang="en-US" altLang="zh-CN" sz="1600" dirty="0" err="1" smtClean="0">
                <a:solidFill>
                  <a:srgbClr val="0000FF"/>
                </a:solidFill>
                <a:latin typeface="CourierNew"/>
                <a:ea typeface="宋体" panose="02010600030101010101" pitchFamily="2" charset="-122"/>
              </a:rPr>
              <a:t>klmnopqrstuvwabc</a:t>
            </a:r>
            <a:endParaRPr lang="en-US" altLang="zh-CN" sz="1600" dirty="0" smtClean="0">
              <a:solidFill>
                <a:srgbClr val="0000FF"/>
              </a:solidFill>
              <a:latin typeface="CourierNew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CourierNew"/>
                <a:ea typeface="宋体" panose="02010600030101010101" pitchFamily="2" charset="-122"/>
              </a:rPr>
              <a:t>00a0: 64 65 66 67 68 69 6a 6b 6c 6d 6e 6f 70 71 72 73 | </a:t>
            </a:r>
            <a:r>
              <a:rPr lang="en-US" altLang="zh-CN" sz="1600" dirty="0" err="1" smtClean="0">
                <a:solidFill>
                  <a:srgbClr val="0000FF"/>
                </a:solidFill>
                <a:latin typeface="CourierNew"/>
                <a:ea typeface="宋体" panose="02010600030101010101" pitchFamily="2" charset="-122"/>
              </a:rPr>
              <a:t>defghijklmnopqrs</a:t>
            </a:r>
            <a:endParaRPr lang="en-US" altLang="zh-CN" sz="1600" dirty="0" smtClean="0">
              <a:solidFill>
                <a:srgbClr val="0000FF"/>
              </a:solidFill>
              <a:latin typeface="CourierNew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CourierNew"/>
                <a:ea typeface="宋体" panose="02010600030101010101" pitchFamily="2" charset="-122"/>
              </a:rPr>
              <a:t>00b0: 74 75 76 77 61 62 63 64 65 66 67 68 69 6a 6b 6c | </a:t>
            </a:r>
            <a:r>
              <a:rPr lang="en-US" altLang="zh-CN" sz="1600" dirty="0" err="1" smtClean="0">
                <a:solidFill>
                  <a:srgbClr val="0000FF"/>
                </a:solidFill>
                <a:latin typeface="CourierNew"/>
                <a:ea typeface="宋体" panose="02010600030101010101" pitchFamily="2" charset="-122"/>
              </a:rPr>
              <a:t>tuvwabcdefghijkl</a:t>
            </a:r>
            <a:endParaRPr lang="en-US" altLang="zh-CN" sz="1600" dirty="0" smtClean="0">
              <a:solidFill>
                <a:srgbClr val="0000FF"/>
              </a:solidFill>
              <a:latin typeface="CourierNew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CourierNew"/>
                <a:ea typeface="宋体" panose="02010600030101010101" pitchFamily="2" charset="-122"/>
              </a:rPr>
              <a:t>00c0: 6d 6e 6f 70 71 72 73 74 75 76 77 61 62 63 64 65 | </a:t>
            </a:r>
            <a:r>
              <a:rPr lang="en-US" altLang="zh-CN" sz="1600" dirty="0" err="1" smtClean="0">
                <a:solidFill>
                  <a:srgbClr val="0000FF"/>
                </a:solidFill>
                <a:latin typeface="CourierNew"/>
                <a:ea typeface="宋体" panose="02010600030101010101" pitchFamily="2" charset="-122"/>
              </a:rPr>
              <a:t>mnopqrstuvwabcde</a:t>
            </a:r>
            <a:endParaRPr lang="en-US" altLang="zh-CN" sz="1600" dirty="0" smtClean="0">
              <a:solidFill>
                <a:srgbClr val="0000FF"/>
              </a:solidFill>
              <a:latin typeface="CourierNew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CourierNew"/>
                <a:ea typeface="宋体" panose="02010600030101010101" pitchFamily="2" charset="-122"/>
              </a:rPr>
              <a:t>00d0: 66 67 68 69 6a 6b 6c 6d 6e 6f 70 71 72 73 74 75 | </a:t>
            </a:r>
            <a:r>
              <a:rPr lang="en-US" altLang="zh-CN" sz="1600" dirty="0" err="1" smtClean="0">
                <a:solidFill>
                  <a:srgbClr val="0000FF"/>
                </a:solidFill>
                <a:latin typeface="CourierNew"/>
                <a:ea typeface="宋体" panose="02010600030101010101" pitchFamily="2" charset="-122"/>
              </a:rPr>
              <a:t>fghijklmnopqrstu</a:t>
            </a:r>
            <a:endParaRPr lang="en-US" altLang="zh-CN" sz="1600" dirty="0" smtClean="0">
              <a:solidFill>
                <a:srgbClr val="0000FF"/>
              </a:solidFill>
              <a:latin typeface="CourierNew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CourierNew"/>
                <a:ea typeface="宋体" panose="02010600030101010101" pitchFamily="2" charset="-122"/>
              </a:rPr>
              <a:t>00e0: 76 77 61 62 63 64 65 66 67 68 69 6a 6b 6c 6d 6e | </a:t>
            </a:r>
            <a:r>
              <a:rPr lang="en-US" altLang="zh-CN" sz="1600" dirty="0" err="1" smtClean="0">
                <a:solidFill>
                  <a:srgbClr val="0000FF"/>
                </a:solidFill>
                <a:latin typeface="CourierNew"/>
                <a:ea typeface="宋体" panose="02010600030101010101" pitchFamily="2" charset="-122"/>
              </a:rPr>
              <a:t>vwabcdefghijklmn</a:t>
            </a:r>
            <a:endParaRPr lang="en-US" altLang="zh-CN" sz="1600" dirty="0" smtClean="0">
              <a:solidFill>
                <a:srgbClr val="0000FF"/>
              </a:solidFill>
              <a:latin typeface="CourierNew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CourierNew"/>
                <a:ea typeface="宋体" panose="02010600030101010101" pitchFamily="2" charset="-122"/>
              </a:rPr>
              <a:t>00f0: 6f 70 | op</a:t>
            </a:r>
          </a:p>
        </p:txBody>
      </p:sp>
      <p:sp>
        <p:nvSpPr>
          <p:cNvPr id="79876" name="Rectangle 3"/>
          <p:cNvSpPr>
            <a:spLocks noChangeArrowheads="1"/>
          </p:cNvSpPr>
          <p:nvPr/>
        </p:nvSpPr>
        <p:spPr bwMode="auto">
          <a:xfrm>
            <a:off x="2057400" y="2133600"/>
            <a:ext cx="2286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9877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0813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 smtClean="0">
                <a:ea typeface="宋体" panose="02010600030101010101" pitchFamily="2" charset="-122"/>
              </a:rPr>
              <a:t>ping -l 200 kahuna.sdsu.edu</a:t>
            </a:r>
          </a:p>
        </p:txBody>
      </p:sp>
      <p:sp>
        <p:nvSpPr>
          <p:cNvPr id="79878" name="Text Box 5"/>
          <p:cNvSpPr txBox="1">
            <a:spLocks noChangeArrowheads="1"/>
          </p:cNvSpPr>
          <p:nvPr/>
        </p:nvSpPr>
        <p:spPr bwMode="auto">
          <a:xfrm>
            <a:off x="7620000" y="2101850"/>
            <a:ext cx="1414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ICMP Header</a:t>
            </a:r>
          </a:p>
        </p:txBody>
      </p:sp>
      <p:sp>
        <p:nvSpPr>
          <p:cNvPr id="79879" name="Line 6"/>
          <p:cNvSpPr>
            <a:spLocks noChangeShapeType="1"/>
          </p:cNvSpPr>
          <p:nvPr/>
        </p:nvSpPr>
        <p:spPr bwMode="auto">
          <a:xfrm flipH="1">
            <a:off x="4343400" y="2286000"/>
            <a:ext cx="320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80" name="AutoShape 7"/>
          <p:cNvSpPr>
            <a:spLocks noChangeArrowheads="1"/>
          </p:cNvSpPr>
          <p:nvPr/>
        </p:nvSpPr>
        <p:spPr bwMode="auto">
          <a:xfrm>
            <a:off x="7020271" y="838201"/>
            <a:ext cx="1086297" cy="501650"/>
          </a:xfrm>
          <a:prstGeom prst="wedgeRoundRectCallout">
            <a:avLst>
              <a:gd name="adj1" fmla="val -210483"/>
              <a:gd name="adj2" fmla="val 10373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Type: IP</a:t>
            </a:r>
          </a:p>
        </p:txBody>
      </p:sp>
      <p:sp>
        <p:nvSpPr>
          <p:cNvPr id="79881" name="AutoShape 8"/>
          <p:cNvSpPr>
            <a:spLocks noChangeArrowheads="1"/>
          </p:cNvSpPr>
          <p:nvPr/>
        </p:nvSpPr>
        <p:spPr bwMode="auto">
          <a:xfrm>
            <a:off x="844355" y="992304"/>
            <a:ext cx="1676400" cy="457200"/>
          </a:xfrm>
          <a:prstGeom prst="wedgeRoundRectCallout">
            <a:avLst>
              <a:gd name="adj1" fmla="val 111458"/>
              <a:gd name="adj2" fmla="val 15763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Protocol: ICMP</a:t>
            </a:r>
          </a:p>
        </p:txBody>
      </p:sp>
      <p:sp>
        <p:nvSpPr>
          <p:cNvPr id="79882" name="AutoShape 9"/>
          <p:cNvSpPr>
            <a:spLocks noChangeArrowheads="1"/>
          </p:cNvSpPr>
          <p:nvPr/>
        </p:nvSpPr>
        <p:spPr bwMode="auto">
          <a:xfrm>
            <a:off x="381000" y="3124200"/>
            <a:ext cx="1687513" cy="609600"/>
          </a:xfrm>
          <a:prstGeom prst="wedgeRoundRectCallout">
            <a:avLst>
              <a:gd name="adj1" fmla="val 52343"/>
              <a:gd name="adj2" fmla="val -16562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Type</a:t>
            </a:r>
            <a:r>
              <a:rPr lang="en-US" altLang="zh-CN" sz="1600" dirty="0" smtClean="0">
                <a:latin typeface="Arial" panose="020B0604020202020204" pitchFamily="34" charset="0"/>
                <a:ea typeface="宋体" panose="02010600030101010101" pitchFamily="2" charset="-122"/>
              </a:rPr>
              <a:t>:  </a:t>
            </a:r>
            <a:r>
              <a:rPr lang="en-US" altLang="zh-CN" b="1" dirty="0">
                <a:ea typeface="宋体" panose="02010600030101010101" pitchFamily="2" charset="-122"/>
              </a:rPr>
              <a:t>08    Echo Request</a:t>
            </a:r>
          </a:p>
          <a:p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83" name="AutoShape 10"/>
          <p:cNvSpPr>
            <a:spLocks noChangeArrowheads="1"/>
          </p:cNvSpPr>
          <p:nvPr/>
        </p:nvSpPr>
        <p:spPr bwMode="auto">
          <a:xfrm>
            <a:off x="3352800" y="3048000"/>
            <a:ext cx="1689100" cy="609600"/>
          </a:xfrm>
          <a:prstGeom prst="wedgeRoundRectCallout">
            <a:avLst>
              <a:gd name="adj1" fmla="val -41407"/>
              <a:gd name="adj2" fmla="val -16145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identifier</a:t>
            </a:r>
            <a:endParaRPr lang="en-US" altLang="zh-CN" b="1" dirty="0">
              <a:ea typeface="宋体" panose="02010600030101010101" pitchFamily="2" charset="-122"/>
            </a:endParaRPr>
          </a:p>
          <a:p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066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0813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 smtClean="0">
                <a:ea typeface="宋体" panose="02010600030101010101" pitchFamily="2" charset="-122"/>
              </a:rPr>
              <a:t>The Reply to Our Ping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0813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smtClean="0">
                <a:latin typeface="CourierNew"/>
                <a:ea typeface="宋体" panose="02010600030101010101" pitchFamily="2" charset="-122"/>
              </a:rPr>
              <a:t>0000: 00 10 4b 0a c3 23 00 60 2f dd 1d 20 08 00 45 00 | ..K.Ã#.`/.. ..E.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smtClean="0">
                <a:latin typeface="CourierNew"/>
                <a:ea typeface="宋体" panose="02010600030101010101" pitchFamily="2" charset="-122"/>
              </a:rPr>
              <a:t>0010: 00 e4 88 2b 40 00 fe 01 a2 f3 82 bf a6 02 82 bf | ...+@.þ.........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smtClean="0">
                <a:latin typeface="CourierNew"/>
                <a:ea typeface="宋体" panose="02010600030101010101" pitchFamily="2" charset="-122"/>
              </a:rPr>
              <a:t>0020: a5 78 </a:t>
            </a:r>
            <a:r>
              <a:rPr lang="en-US" altLang="zh-CN" sz="1600" b="1" u="sng" smtClean="0">
                <a:solidFill>
                  <a:srgbClr val="FF3300"/>
                </a:solidFill>
                <a:latin typeface="CourierNew"/>
                <a:ea typeface="宋体" panose="02010600030101010101" pitchFamily="2" charset="-122"/>
              </a:rPr>
              <a:t>00</a:t>
            </a:r>
            <a:r>
              <a:rPr lang="en-US" altLang="zh-CN" sz="1600" b="1" smtClean="0">
                <a:solidFill>
                  <a:srgbClr val="FF3300"/>
                </a:solidFill>
                <a:latin typeface="CourierNew"/>
                <a:ea typeface="宋体" panose="02010600030101010101" pitchFamily="2" charset="-122"/>
              </a:rPr>
              <a:t> 00 b1 bd </a:t>
            </a:r>
            <a:r>
              <a:rPr lang="en-US" altLang="zh-CN" sz="1600" b="1" u="sng" smtClean="0">
                <a:solidFill>
                  <a:srgbClr val="FF3300"/>
                </a:solidFill>
                <a:latin typeface="CourierNew"/>
                <a:ea typeface="宋体" panose="02010600030101010101" pitchFamily="2" charset="-122"/>
              </a:rPr>
              <a:t>03 00</a:t>
            </a:r>
            <a:r>
              <a:rPr lang="en-US" altLang="zh-CN" sz="1600" b="1" smtClean="0">
                <a:solidFill>
                  <a:srgbClr val="FF3300"/>
                </a:solidFill>
                <a:latin typeface="CourierNew"/>
                <a:ea typeface="宋体" panose="02010600030101010101" pitchFamily="2" charset="-122"/>
              </a:rPr>
              <a:t> 11 00</a:t>
            </a:r>
            <a:r>
              <a:rPr lang="en-US" altLang="zh-CN" sz="1600" smtClean="0">
                <a:latin typeface="CourierNew"/>
                <a:ea typeface="宋体" panose="02010600030101010101" pitchFamily="2" charset="-122"/>
              </a:rPr>
              <a:t> 61 62 63 64 65 66 | .x........abcdef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smtClean="0">
                <a:latin typeface="CourierNew"/>
                <a:ea typeface="宋体" panose="02010600030101010101" pitchFamily="2" charset="-122"/>
              </a:rPr>
              <a:t>0030: 67 68 69 6a 6b 6c 6d 6e 6f 70 71 72 73 74 75 76 | ghijklmnopqrstuv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smtClean="0">
                <a:latin typeface="CourierNew"/>
                <a:ea typeface="宋体" panose="02010600030101010101" pitchFamily="2" charset="-122"/>
              </a:rPr>
              <a:t>0040: 77 61 62 63 64 65 66 67 68 69 6a 6b 6c 6d 6e 6f | wabcdefghijklmno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smtClean="0">
                <a:latin typeface="CourierNew"/>
                <a:ea typeface="宋体" panose="02010600030101010101" pitchFamily="2" charset="-122"/>
              </a:rPr>
              <a:t>0050: 70 71 72 73 74 75 76 77 61 62 63 64 65 66 67 68 | pqrstuvwabcdefgh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smtClean="0">
                <a:latin typeface="CourierNew"/>
                <a:ea typeface="宋体" panose="02010600030101010101" pitchFamily="2" charset="-122"/>
              </a:rPr>
              <a:t>0060: 69 6a 6b 6c 6d 6e 6f 70 71 72 73 74 75 76 77 61 | ijklmnopqrstuvwa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smtClean="0">
                <a:latin typeface="CourierNew"/>
                <a:ea typeface="宋体" panose="02010600030101010101" pitchFamily="2" charset="-122"/>
              </a:rPr>
              <a:t>0070: 62 63 64 65 66 67 68 69 6a 6b 6c 6d 6e 6f 70 71 | bcdefghijklmnopq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smtClean="0">
                <a:latin typeface="CourierNew"/>
                <a:ea typeface="宋体" panose="02010600030101010101" pitchFamily="2" charset="-122"/>
              </a:rPr>
              <a:t>0080: 72 73 74 75 76 77 61 62 63 64 65 66 67 68 69 6a | rstuvwabcdefghij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smtClean="0">
                <a:latin typeface="CourierNew"/>
                <a:ea typeface="宋体" panose="02010600030101010101" pitchFamily="2" charset="-122"/>
              </a:rPr>
              <a:t>0090: 6b 6c 6d 6e 6f 70 71 72 73 74 75 76 77 61 62 63 | klmnopqrstuvwabc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smtClean="0">
                <a:latin typeface="CourierNew"/>
                <a:ea typeface="宋体" panose="02010600030101010101" pitchFamily="2" charset="-122"/>
              </a:rPr>
              <a:t>00a0: 64 65 66 67 68 69 6a 6b 6c 6d 6e 6f 70 71 72 73 | defghijklmnopqrs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smtClean="0">
                <a:latin typeface="CourierNew"/>
                <a:ea typeface="宋体" panose="02010600030101010101" pitchFamily="2" charset="-122"/>
              </a:rPr>
              <a:t>00b0: 74 75 76 77 61 62 63 64 65 66 67 68 69 6a 6b 6c | tuvwabcdefghijkl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smtClean="0">
                <a:latin typeface="CourierNew"/>
                <a:ea typeface="宋体" panose="02010600030101010101" pitchFamily="2" charset="-122"/>
              </a:rPr>
              <a:t>00c0: 6d 6e 6f 70 71 72 73 74 75 76 77 61 62 63 64 65 | mnopqrstuvwabcde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smtClean="0">
                <a:latin typeface="CourierNew"/>
                <a:ea typeface="宋体" panose="02010600030101010101" pitchFamily="2" charset="-122"/>
              </a:rPr>
              <a:t>00d0: 66 67 68 69 6a 6b 6c 6d 6e 6f 70 71 72 73 74 75 | fghijklmnopqrstu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smtClean="0">
                <a:latin typeface="CourierNew"/>
                <a:ea typeface="宋体" panose="02010600030101010101" pitchFamily="2" charset="-122"/>
              </a:rPr>
              <a:t>00e0: 76 77 61 62 63 64 65 66 67 68 69 6a 6b 6c 6d 6e | vwabcdefghijklmn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smtClean="0">
                <a:latin typeface="CourierNew"/>
                <a:ea typeface="宋体" panose="02010600030101010101" pitchFamily="2" charset="-122"/>
              </a:rPr>
              <a:t>00f0: 6f 70 | op</a:t>
            </a:r>
          </a:p>
        </p:txBody>
      </p:sp>
      <p:sp>
        <p:nvSpPr>
          <p:cNvPr id="80901" name="AutoShape 4"/>
          <p:cNvSpPr>
            <a:spLocks noChangeArrowheads="1"/>
          </p:cNvSpPr>
          <p:nvPr/>
        </p:nvSpPr>
        <p:spPr bwMode="auto">
          <a:xfrm>
            <a:off x="228600" y="838200"/>
            <a:ext cx="1752600" cy="609600"/>
          </a:xfrm>
          <a:prstGeom prst="wedgeRoundRectCallout">
            <a:avLst>
              <a:gd name="adj1" fmla="val 50273"/>
              <a:gd name="adj2" fmla="val 17604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Type:</a:t>
            </a:r>
          </a:p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</a:rPr>
              <a:t>00    Echo Reply</a:t>
            </a:r>
          </a:p>
          <a:p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02" name="AutoShape 5"/>
          <p:cNvSpPr>
            <a:spLocks noChangeArrowheads="1"/>
          </p:cNvSpPr>
          <p:nvPr/>
        </p:nvSpPr>
        <p:spPr bwMode="auto">
          <a:xfrm>
            <a:off x="5638800" y="762000"/>
            <a:ext cx="3086100" cy="685800"/>
          </a:xfrm>
          <a:prstGeom prst="wedgeRoundRectCallout">
            <a:avLst>
              <a:gd name="adj1" fmla="val -120167"/>
              <a:gd name="adj2" fmla="val 16435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Identifier: 03 00</a:t>
            </a:r>
          </a:p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The same as Echo message</a:t>
            </a:r>
            <a:endParaRPr lang="en-US" altLang="zh-CN">
              <a:ea typeface="宋体" panose="02010600030101010101" pitchFamily="2" charset="-122"/>
            </a:endParaRPr>
          </a:p>
          <a:p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525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593725" y="228600"/>
            <a:ext cx="8321675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3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914400" indent="-457200">
              <a:spcBef>
                <a:spcPct val="3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m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371600" indent="-457200"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828800" indent="-457200">
              <a:spcBef>
                <a:spcPct val="300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286000" indent="-457200">
              <a:spcBef>
                <a:spcPct val="30000"/>
              </a:spcBef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43200" indent="-457200" eaLnBrk="0" fontAlgn="base" hangingPunct="0">
              <a:spcBef>
                <a:spcPct val="30000"/>
              </a:spcBef>
              <a:spcAft>
                <a:spcPct val="0"/>
              </a:spcAft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200400" indent="-457200" eaLnBrk="0" fontAlgn="base" hangingPunct="0">
              <a:spcBef>
                <a:spcPct val="30000"/>
              </a:spcBef>
              <a:spcAft>
                <a:spcPct val="0"/>
              </a:spcAft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657600" indent="-457200" eaLnBrk="0" fontAlgn="base" hangingPunct="0">
              <a:spcBef>
                <a:spcPct val="30000"/>
              </a:spcBef>
              <a:spcAft>
                <a:spcPct val="0"/>
              </a:spcAft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114800" indent="-457200" eaLnBrk="0" fontAlgn="base" hangingPunct="0">
              <a:spcBef>
                <a:spcPct val="30000"/>
              </a:spcBef>
              <a:spcAft>
                <a:spcPct val="0"/>
              </a:spcAft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1600" b="1">
                <a:solidFill>
                  <a:schemeClr val="accent2"/>
                </a:solidFill>
                <a:ea typeface="宋体" panose="02010600030101010101" pitchFamily="2" charset="-122"/>
              </a:rPr>
              <a:t>IP header checksum</a:t>
            </a: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: adding up the 16-bit half-words using 1’s complement arithmetic, then take 1’s complement of the result.</a:t>
            </a:r>
            <a:r>
              <a:rPr lang="en-US" altLang="zh-CN" sz="1600">
                <a:ea typeface="宋体" panose="02010600030101010101" pitchFamily="2" charset="-122"/>
              </a:rPr>
              <a:t> </a:t>
            </a:r>
          </a:p>
          <a:p>
            <a:pPr eaLnBrk="1" hangingPunct="1">
              <a:buClrTx/>
              <a:buSzTx/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Step1: add 16-bit integers using regular 32-bit addition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Step2: take the 16 higher-order bits in the sum, shifting them down by 16 positions, and add them back to the sum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Step3: take 1’s complement of the sum (convert 1 to 0 and vice versa)</a:t>
            </a:r>
          </a:p>
          <a:p>
            <a:pPr eaLnBrk="1" hangingPunct="1">
              <a:buClrTx/>
              <a:buSzTx/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Example:  for an IP header given below</a:t>
            </a:r>
          </a:p>
          <a:p>
            <a:pPr eaLnBrk="1" hangingPunct="1">
              <a:buClrTx/>
              <a:buSzTx/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ClrTx/>
              <a:buSzTx/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ClrTx/>
              <a:buSzTx/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ClrTx/>
              <a:buSzTx/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ClrTx/>
              <a:buSzTx/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ClrTx/>
              <a:buSzTx/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ClrTx/>
              <a:buSzTx/>
              <a:buFontTx/>
              <a:buAutoNum type="arabicParenR"/>
            </a:pPr>
            <a:r>
              <a:rPr lang="en-US" altLang="zh-CN" sz="1600">
                <a:ea typeface="宋体" panose="02010600030101010101" pitchFamily="2" charset="-122"/>
              </a:rPr>
              <a:t>Hex 4500+003d+9b1a+0000+8011+</a:t>
            </a:r>
            <a:r>
              <a:rPr lang="en-US" altLang="zh-CN" sz="1600" u="sng">
                <a:solidFill>
                  <a:srgbClr val="FF3300"/>
                </a:solidFill>
                <a:ea typeface="宋体" panose="02010600030101010101" pitchFamily="2" charset="-122"/>
              </a:rPr>
              <a:t>0000</a:t>
            </a:r>
            <a:r>
              <a:rPr lang="en-US" altLang="zh-CN" sz="1600">
                <a:ea typeface="宋体" panose="02010600030101010101" pitchFamily="2" charset="-122"/>
              </a:rPr>
              <a:t>+82bf+a578+82bf+a5c8=3 b126</a:t>
            </a:r>
          </a:p>
          <a:p>
            <a:pPr eaLnBrk="1" hangingPunct="1">
              <a:buClrTx/>
              <a:buSzTx/>
              <a:buFontTx/>
              <a:buAutoNum type="arabicParenR"/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ClrTx/>
              <a:buSzTx/>
              <a:buFontTx/>
              <a:buAutoNum type="arabicParenR"/>
            </a:pPr>
            <a:r>
              <a:rPr lang="en-US" altLang="zh-CN" sz="1600">
                <a:ea typeface="宋体" panose="02010600030101010101" pitchFamily="2" charset="-122"/>
              </a:rPr>
              <a:t>Hex b126+3=b129</a:t>
            </a:r>
          </a:p>
          <a:p>
            <a:pPr eaLnBrk="1" hangingPunct="1">
              <a:buClrTx/>
              <a:buSzTx/>
              <a:buFontTx/>
              <a:buAutoNum type="arabicParenR"/>
            </a:pPr>
            <a:r>
              <a:rPr lang="en-US" altLang="zh-CN" sz="1600">
                <a:ea typeface="宋体" panose="02010600030101010101" pitchFamily="2" charset="-122"/>
              </a:rPr>
              <a:t>1’s complement of b129 = 4ed6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1295400" y="3124200"/>
            <a:ext cx="7239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m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0000"/>
              </a:spcBef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b="1">
                <a:latin typeface="CourierNew"/>
                <a:ea typeface="宋体" panose="02010600030101010101" pitchFamily="2" charset="-122"/>
              </a:rPr>
              <a:t>0000: 00 60 08 0a 9b 17 </a:t>
            </a:r>
            <a:r>
              <a:rPr lang="en-US" altLang="zh-CN" sz="1400" b="1" i="1">
                <a:latin typeface="CourierNew"/>
                <a:ea typeface="宋体" panose="02010600030101010101" pitchFamily="2" charset="-122"/>
              </a:rPr>
              <a:t>00 10 4b 0a c3 23</a:t>
            </a:r>
            <a:r>
              <a:rPr lang="en-US" altLang="zh-CN" sz="1400" b="1">
                <a:latin typeface="CourierNew"/>
                <a:ea typeface="宋体" panose="02010600030101010101" pitchFamily="2" charset="-122"/>
              </a:rPr>
              <a:t> 08 00 </a:t>
            </a:r>
            <a:r>
              <a:rPr lang="en-US" altLang="zh-CN" sz="1400" b="1" u="sng">
                <a:solidFill>
                  <a:srgbClr val="FF3300"/>
                </a:solidFill>
                <a:latin typeface="CourierNew"/>
                <a:ea typeface="宋体" panose="02010600030101010101" pitchFamily="2" charset="-122"/>
              </a:rPr>
              <a:t>45 00</a:t>
            </a:r>
            <a:r>
              <a:rPr lang="en-US" altLang="zh-CN" sz="1400" b="1">
                <a:solidFill>
                  <a:srgbClr val="FF3300"/>
                </a:solidFill>
                <a:latin typeface="CourierNew"/>
                <a:ea typeface="宋体" panose="02010600030101010101" pitchFamily="2" charset="-122"/>
              </a:rPr>
              <a:t> | .`......K.Ã#..E.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b="1">
                <a:latin typeface="CourierNew"/>
                <a:ea typeface="宋体" panose="02010600030101010101" pitchFamily="2" charset="-122"/>
              </a:rPr>
              <a:t>0010:</a:t>
            </a:r>
            <a:r>
              <a:rPr lang="en-US" altLang="zh-CN" sz="1400" b="1">
                <a:solidFill>
                  <a:srgbClr val="FF3300"/>
                </a:solidFill>
                <a:latin typeface="CourierNew"/>
                <a:ea typeface="宋体" panose="02010600030101010101" pitchFamily="2" charset="-122"/>
              </a:rPr>
              <a:t> </a:t>
            </a:r>
            <a:r>
              <a:rPr lang="en-US" altLang="zh-CN" sz="1400" b="1" u="sng">
                <a:solidFill>
                  <a:srgbClr val="FF3300"/>
                </a:solidFill>
                <a:latin typeface="CourierNew"/>
                <a:ea typeface="宋体" panose="02010600030101010101" pitchFamily="2" charset="-122"/>
              </a:rPr>
              <a:t>00 3d 9b 1a 00 00 80 11 4e d6 82 bf a5 78 82 bf</a:t>
            </a:r>
            <a:r>
              <a:rPr lang="en-US" altLang="zh-CN" sz="1400" b="1">
                <a:solidFill>
                  <a:srgbClr val="FF3300"/>
                </a:solidFill>
                <a:latin typeface="CourierNew"/>
                <a:ea typeface="宋体" panose="02010600030101010101" pitchFamily="2" charset="-122"/>
              </a:rPr>
              <a:t> | .=......N....x..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b="1">
                <a:latin typeface="CourierNew"/>
                <a:ea typeface="宋体" panose="02010600030101010101" pitchFamily="2" charset="-122"/>
              </a:rPr>
              <a:t>0020:</a:t>
            </a:r>
            <a:r>
              <a:rPr lang="en-US" altLang="zh-CN" sz="1400" b="1">
                <a:solidFill>
                  <a:srgbClr val="FF3300"/>
                </a:solidFill>
                <a:latin typeface="CourierNew"/>
                <a:ea typeface="宋体" panose="02010600030101010101" pitchFamily="2" charset="-122"/>
              </a:rPr>
              <a:t> </a:t>
            </a:r>
            <a:r>
              <a:rPr lang="en-US" altLang="zh-CN" sz="1400" b="1" u="sng">
                <a:solidFill>
                  <a:srgbClr val="FF3300"/>
                </a:solidFill>
                <a:latin typeface="CourierNew"/>
                <a:ea typeface="宋体" panose="02010600030101010101" pitchFamily="2" charset="-122"/>
              </a:rPr>
              <a:t>a5 c8</a:t>
            </a:r>
            <a:r>
              <a:rPr lang="en-US" altLang="zh-CN" sz="1400" b="1">
                <a:latin typeface="CourierNew"/>
                <a:ea typeface="宋体" panose="02010600030101010101" pitchFamily="2" charset="-122"/>
              </a:rPr>
              <a:t> 05 bb 00 35 00 29 18 f0 00 01 01 00 00 01 | .....5.)........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b="1">
                <a:latin typeface="CourierNew"/>
                <a:ea typeface="宋体" panose="02010600030101010101" pitchFamily="2" charset="-122"/>
              </a:rPr>
              <a:t>0030: 00 00 00 00 00 00 06 6b 61 68 75 6e 61 04 73 64 | .......kahuna.sd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b="1">
                <a:latin typeface="CourierNew"/>
                <a:ea typeface="宋体" panose="02010600030101010101" pitchFamily="2" charset="-122"/>
              </a:rPr>
              <a:t>0040: 73 75 03 65 64 75 00 00 01 00 01 | su.edu.....</a:t>
            </a:r>
          </a:p>
        </p:txBody>
      </p:sp>
      <p:sp>
        <p:nvSpPr>
          <p:cNvPr id="27653" name="Oval 4"/>
          <p:cNvSpPr>
            <a:spLocks noChangeArrowheads="1"/>
          </p:cNvSpPr>
          <p:nvPr/>
        </p:nvSpPr>
        <p:spPr bwMode="auto">
          <a:xfrm>
            <a:off x="7315200" y="4800600"/>
            <a:ext cx="152400" cy="3810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654" name="Oval 5"/>
          <p:cNvSpPr>
            <a:spLocks noChangeArrowheads="1"/>
          </p:cNvSpPr>
          <p:nvPr/>
        </p:nvSpPr>
        <p:spPr bwMode="auto">
          <a:xfrm>
            <a:off x="2133600" y="5410200"/>
            <a:ext cx="152400" cy="3810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27655" name="AutoShape 6"/>
          <p:cNvCxnSpPr>
            <a:cxnSpLocks noChangeShapeType="1"/>
            <a:stCxn id="27653" idx="4"/>
          </p:cNvCxnSpPr>
          <p:nvPr/>
        </p:nvCxnSpPr>
        <p:spPr bwMode="auto">
          <a:xfrm rot="5400000">
            <a:off x="4723606" y="2667794"/>
            <a:ext cx="153988" cy="51816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56" name="Oval 7"/>
          <p:cNvSpPr>
            <a:spLocks noChangeArrowheads="1"/>
          </p:cNvSpPr>
          <p:nvPr/>
        </p:nvSpPr>
        <p:spPr bwMode="auto">
          <a:xfrm>
            <a:off x="3505200" y="5791200"/>
            <a:ext cx="609600" cy="3810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657" name="Oval 8"/>
          <p:cNvSpPr>
            <a:spLocks noChangeArrowheads="1"/>
          </p:cNvSpPr>
          <p:nvPr/>
        </p:nvSpPr>
        <p:spPr bwMode="auto">
          <a:xfrm>
            <a:off x="3810000" y="3429000"/>
            <a:ext cx="533400" cy="2286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658" name="Text Box 9"/>
          <p:cNvSpPr txBox="1">
            <a:spLocks noChangeArrowheads="1"/>
          </p:cNvSpPr>
          <p:nvPr/>
        </p:nvSpPr>
        <p:spPr bwMode="auto">
          <a:xfrm>
            <a:off x="4419600" y="5410200"/>
            <a:ext cx="1851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zh-CN" sz="1600">
                <a:ea typeface="宋体" panose="02010600030101010101" pitchFamily="2" charset="-122"/>
              </a:rPr>
              <a:t>Checkup set to 0000</a:t>
            </a:r>
          </a:p>
        </p:txBody>
      </p:sp>
      <p:sp>
        <p:nvSpPr>
          <p:cNvPr id="27659" name="Line 10"/>
          <p:cNvSpPr>
            <a:spLocks noChangeShapeType="1"/>
          </p:cNvSpPr>
          <p:nvPr/>
        </p:nvSpPr>
        <p:spPr bwMode="auto">
          <a:xfrm flipV="1">
            <a:off x="4724400" y="5105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5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9058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 smtClean="0">
                <a:solidFill>
                  <a:srgbClr val="C00000"/>
                </a:solidFill>
                <a:ea typeface="宋体" panose="02010600030101010101" pitchFamily="2" charset="-122"/>
              </a:rPr>
              <a:t>ICMP Error Message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28737"/>
            <a:ext cx="7772400" cy="299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dirty="0" smtClean="0">
                <a:ea typeface="宋体" panose="02010600030101010101" pitchFamily="2" charset="-122"/>
              </a:rPr>
              <a:t>Message Type: Destination Unreachable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 smtClean="0">
                <a:ea typeface="宋体" panose="02010600030101010101" pitchFamily="2" charset="-122"/>
              </a:rPr>
              <a:t>Always contains the IP header and the first 64 bits of the IP datagram that caused the ICMP error to be generated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 smtClean="0">
                <a:ea typeface="宋体" panose="02010600030101010101" pitchFamily="2" charset="-122"/>
              </a:rPr>
              <a:t>For the receiver to associate the message with one particular protocol (TCP or UDP) and a particular user (port number)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 smtClean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1800" dirty="0" smtClean="0">
                <a:ea typeface="宋体" panose="02010600030101010101" pitchFamily="2" charset="-122"/>
              </a:rPr>
              <a:t>Code</a:t>
            </a:r>
            <a:r>
              <a:rPr lang="en-US" altLang="zh-CN" sz="1800" dirty="0" smtClean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sz="1800" dirty="0" smtClean="0">
                <a:ea typeface="宋体" panose="02010600030101010101" pitchFamily="2" charset="-122"/>
              </a:rPr>
              <a:t> number (0~15)  specifies the more detailed reason of the error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 smtClean="0">
                <a:ea typeface="宋体" panose="02010600030101010101" pitchFamily="2" charset="-122"/>
              </a:rPr>
              <a:t>Host/network/protocol/port unreachable,  source router failure, etc.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 smtClean="0">
                <a:ea typeface="宋体" panose="02010600030101010101" pitchFamily="2" charset="-122"/>
              </a:rPr>
              <a:t>16 kinds of errors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1800" dirty="0" smtClean="0">
              <a:ea typeface="宋体" panose="02010600030101010101" pitchFamily="2" charset="-122"/>
            </a:endParaRPr>
          </a:p>
        </p:txBody>
      </p:sp>
      <p:grpSp>
        <p:nvGrpSpPr>
          <p:cNvPr id="81925" name="Group 4"/>
          <p:cNvGrpSpPr>
            <a:grpSpLocks/>
          </p:cNvGrpSpPr>
          <p:nvPr/>
        </p:nvGrpSpPr>
        <p:grpSpPr bwMode="auto">
          <a:xfrm>
            <a:off x="971600" y="4216400"/>
            <a:ext cx="7037387" cy="1951037"/>
            <a:chOff x="729" y="691"/>
            <a:chExt cx="4802" cy="1229"/>
          </a:xfrm>
        </p:grpSpPr>
        <p:sp>
          <p:nvSpPr>
            <p:cNvPr id="81926" name="Rectangle 5"/>
            <p:cNvSpPr>
              <a:spLocks noChangeArrowheads="1"/>
            </p:cNvSpPr>
            <p:nvPr/>
          </p:nvSpPr>
          <p:spPr bwMode="auto">
            <a:xfrm>
              <a:off x="784" y="916"/>
              <a:ext cx="4722" cy="10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1927" name="Rectangle 6"/>
            <p:cNvSpPr>
              <a:spLocks noChangeArrowheads="1"/>
            </p:cNvSpPr>
            <p:nvPr/>
          </p:nvSpPr>
          <p:spPr bwMode="auto">
            <a:xfrm>
              <a:off x="1272" y="932"/>
              <a:ext cx="4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Type</a:t>
              </a:r>
            </a:p>
          </p:txBody>
        </p:sp>
        <p:sp>
          <p:nvSpPr>
            <p:cNvPr id="81928" name="Rectangle 7"/>
            <p:cNvSpPr>
              <a:spLocks noChangeArrowheads="1"/>
            </p:cNvSpPr>
            <p:nvPr/>
          </p:nvSpPr>
          <p:spPr bwMode="auto">
            <a:xfrm>
              <a:off x="2781" y="932"/>
              <a:ext cx="41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Code</a:t>
              </a:r>
            </a:p>
          </p:txBody>
        </p:sp>
        <p:sp>
          <p:nvSpPr>
            <p:cNvPr id="81929" name="Rectangle 8"/>
            <p:cNvSpPr>
              <a:spLocks noChangeArrowheads="1"/>
            </p:cNvSpPr>
            <p:nvPr/>
          </p:nvSpPr>
          <p:spPr bwMode="auto">
            <a:xfrm>
              <a:off x="4196" y="932"/>
              <a:ext cx="7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Checksum</a:t>
              </a:r>
            </a:p>
          </p:txBody>
        </p:sp>
        <p:sp>
          <p:nvSpPr>
            <p:cNvPr id="81930" name="Rectangle 9"/>
            <p:cNvSpPr>
              <a:spLocks noChangeArrowheads="1"/>
            </p:cNvSpPr>
            <p:nvPr/>
          </p:nvSpPr>
          <p:spPr bwMode="auto">
            <a:xfrm>
              <a:off x="1611" y="1309"/>
              <a:ext cx="27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Additional information or unused (set to all 0’s)</a:t>
              </a:r>
            </a:p>
          </p:txBody>
        </p:sp>
        <p:sp>
          <p:nvSpPr>
            <p:cNvPr id="81931" name="Rectangle 10"/>
            <p:cNvSpPr>
              <a:spLocks noChangeArrowheads="1"/>
            </p:cNvSpPr>
            <p:nvPr/>
          </p:nvSpPr>
          <p:spPr bwMode="auto">
            <a:xfrm>
              <a:off x="1638" y="1632"/>
              <a:ext cx="30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IP Header + first 64 bits of original IP datagram data</a:t>
              </a:r>
            </a:p>
          </p:txBody>
        </p:sp>
        <p:sp>
          <p:nvSpPr>
            <p:cNvPr id="81932" name="Rectangle 11"/>
            <p:cNvSpPr>
              <a:spLocks noChangeArrowheads="1"/>
            </p:cNvSpPr>
            <p:nvPr/>
          </p:nvSpPr>
          <p:spPr bwMode="auto">
            <a:xfrm>
              <a:off x="729" y="691"/>
              <a:ext cx="19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6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81933" name="Rectangle 12"/>
            <p:cNvSpPr>
              <a:spLocks noChangeArrowheads="1"/>
            </p:cNvSpPr>
            <p:nvPr/>
          </p:nvSpPr>
          <p:spPr bwMode="auto">
            <a:xfrm>
              <a:off x="1997" y="691"/>
              <a:ext cx="19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60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81934" name="Rectangle 13"/>
            <p:cNvSpPr>
              <a:spLocks noChangeArrowheads="1"/>
            </p:cNvSpPr>
            <p:nvPr/>
          </p:nvSpPr>
          <p:spPr bwMode="auto">
            <a:xfrm>
              <a:off x="3603" y="691"/>
              <a:ext cx="2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600"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81935" name="Rectangle 14"/>
            <p:cNvSpPr>
              <a:spLocks noChangeArrowheads="1"/>
            </p:cNvSpPr>
            <p:nvPr/>
          </p:nvSpPr>
          <p:spPr bwMode="auto">
            <a:xfrm>
              <a:off x="5267" y="691"/>
              <a:ext cx="2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600">
                  <a:ea typeface="宋体" panose="02010600030101010101" pitchFamily="2" charset="-122"/>
                </a:rPr>
                <a:t>31</a:t>
              </a:r>
            </a:p>
          </p:txBody>
        </p:sp>
        <p:sp>
          <p:nvSpPr>
            <p:cNvPr id="81936" name="Line 15"/>
            <p:cNvSpPr>
              <a:spLocks noChangeShapeType="1"/>
            </p:cNvSpPr>
            <p:nvPr/>
          </p:nvSpPr>
          <p:spPr bwMode="auto">
            <a:xfrm>
              <a:off x="780" y="1247"/>
              <a:ext cx="473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7" name="Line 16"/>
            <p:cNvSpPr>
              <a:spLocks noChangeShapeType="1"/>
            </p:cNvSpPr>
            <p:nvPr/>
          </p:nvSpPr>
          <p:spPr bwMode="auto">
            <a:xfrm>
              <a:off x="780" y="1584"/>
              <a:ext cx="473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8" name="Line 17"/>
            <p:cNvSpPr>
              <a:spLocks noChangeShapeType="1"/>
            </p:cNvSpPr>
            <p:nvPr/>
          </p:nvSpPr>
          <p:spPr bwMode="auto">
            <a:xfrm>
              <a:off x="2027" y="912"/>
              <a:ext cx="1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9" name="Line 18"/>
            <p:cNvSpPr>
              <a:spLocks noChangeShapeType="1"/>
            </p:cNvSpPr>
            <p:nvPr/>
          </p:nvSpPr>
          <p:spPr bwMode="auto">
            <a:xfrm>
              <a:off x="3639" y="912"/>
              <a:ext cx="1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741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04664"/>
            <a:ext cx="7770812" cy="609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>
            <a:normAutofit fontScale="90000"/>
          </a:bodyPr>
          <a:lstStyle/>
          <a:p>
            <a:pPr eaLnBrk="1" hangingPunct="1"/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</a:rPr>
              <a:t>ICMP-based Tools</a:t>
            </a:r>
            <a:endParaRPr lang="en-US" altLang="zh-CN" i="1" dirty="0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924" y="1045239"/>
            <a:ext cx="7912100" cy="5029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chemeClr val="accent2"/>
                </a:solidFill>
                <a:ea typeface="宋体" panose="02010600030101010101" pitchFamily="2" charset="-122"/>
              </a:rPr>
              <a:t>Ping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 smtClean="0">
                <a:ea typeface="宋体" panose="02010600030101010101" pitchFamily="2" charset="-122"/>
              </a:rPr>
              <a:t>Ping client sends </a:t>
            </a:r>
            <a:r>
              <a:rPr lang="en-US" altLang="zh-CN" sz="1800" dirty="0" smtClean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1800" dirty="0" smtClean="0">
                <a:ea typeface="宋体" panose="02010600030101010101" pitchFamily="2" charset="-122"/>
              </a:rPr>
              <a:t>echo request</a:t>
            </a:r>
            <a:r>
              <a:rPr lang="en-US" altLang="zh-CN" sz="1800" dirty="0" smtClean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 smtClean="0">
                <a:ea typeface="宋体" panose="02010600030101010101" pitchFamily="2" charset="-122"/>
              </a:rPr>
              <a:t>The server must echo the </a:t>
            </a:r>
            <a:r>
              <a:rPr lang="en-US" altLang="zh-CN" sz="1800" dirty="0" smtClean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1800" dirty="0" smtClean="0">
                <a:ea typeface="宋体" panose="02010600030101010101" pitchFamily="2" charset="-122"/>
              </a:rPr>
              <a:t>identifier</a:t>
            </a:r>
            <a:r>
              <a:rPr lang="en-US" altLang="zh-CN" sz="1800" dirty="0" smtClean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sz="1800" dirty="0" smtClean="0">
                <a:ea typeface="宋体" panose="02010600030101010101" pitchFamily="2" charset="-122"/>
              </a:rPr>
              <a:t> , </a:t>
            </a:r>
            <a:r>
              <a:rPr lang="en-US" altLang="zh-CN" sz="1800" dirty="0" smtClean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1800" dirty="0" smtClean="0">
                <a:ea typeface="宋体" panose="02010600030101010101" pitchFamily="2" charset="-122"/>
              </a:rPr>
              <a:t>sequence number</a:t>
            </a:r>
            <a:r>
              <a:rPr lang="en-US" altLang="zh-CN" sz="1800" dirty="0" smtClean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sz="1800" dirty="0" smtClean="0">
                <a:ea typeface="宋体" panose="02010600030101010101" pitchFamily="2" charset="-122"/>
              </a:rPr>
              <a:t> fields and any optional data sent by the client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 smtClean="0">
                <a:ea typeface="宋体" panose="02010600030101010101" pitchFamily="2" charset="-122"/>
              </a:rPr>
              <a:t>Ping client prints each reply that are returned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 smtClean="0">
                <a:ea typeface="宋体" panose="02010600030101010101" pitchFamily="2" charset="-122"/>
              </a:rPr>
              <a:t>Used to test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 smtClean="0">
                <a:solidFill>
                  <a:srgbClr val="000099"/>
                </a:solidFill>
                <a:ea typeface="宋体" panose="02010600030101010101" pitchFamily="2" charset="-122"/>
              </a:rPr>
              <a:t>destination reachability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 smtClean="0">
                <a:solidFill>
                  <a:srgbClr val="000099"/>
                </a:solidFill>
                <a:ea typeface="宋体" panose="02010600030101010101" pitchFamily="2" charset="-122"/>
              </a:rPr>
              <a:t>compute round trip time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 smtClean="0">
                <a:ea typeface="宋体" panose="02010600030101010101" pitchFamily="2" charset="-122"/>
              </a:rPr>
              <a:t>Ping client put the sent time in data field which is returned by ping server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 smtClean="0">
                <a:ea typeface="宋体" panose="02010600030101010101" pitchFamily="2" charset="-122"/>
              </a:rPr>
              <a:t>Round trip time is obtained by subtracting this value from the current time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 smtClean="0">
                <a:solidFill>
                  <a:srgbClr val="000099"/>
                </a:solidFill>
                <a:ea typeface="宋体" panose="02010600030101010101" pitchFamily="2" charset="-122"/>
              </a:rPr>
              <a:t>provide record route option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 smtClean="0">
                <a:ea typeface="宋体" panose="02010600030101010101" pitchFamily="2" charset="-122"/>
              </a:rPr>
              <a:t>Ping sets the IP RR option in the outgoing IP datagram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 smtClean="0">
                <a:ea typeface="宋体" panose="02010600030101010101" pitchFamily="2" charset="-122"/>
              </a:rPr>
              <a:t>This causes every router that handles the datagram to add its IP address to a list in the options field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 smtClean="0">
                <a:ea typeface="宋体" panose="02010600030101010101" pitchFamily="2" charset="-122"/>
              </a:rPr>
              <a:t>Final destination copies the list of IP addresses into the outgoing ICMP echo reply 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 smtClean="0">
                <a:ea typeface="宋体" panose="02010600030101010101" pitchFamily="2" charset="-122"/>
              </a:rPr>
              <a:t>All the routers on the return path also add their IP addresses to the list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 smtClean="0">
                <a:ea typeface="宋体" panose="02010600030101010101" pitchFamily="2" charset="-122"/>
              </a:rPr>
              <a:t>When ping receives the echo reply it prints the list of IP addresses </a:t>
            </a:r>
          </a:p>
        </p:txBody>
      </p:sp>
    </p:spTree>
    <p:extLst>
      <p:ext uri="{BB962C8B-B14F-4D97-AF65-F5344CB8AC3E}">
        <p14:creationId xmlns:p14="http://schemas.microsoft.com/office/powerpoint/2010/main" val="1573388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4933</TotalTime>
  <Words>1538</Words>
  <Application>Microsoft Office PowerPoint</Application>
  <PresentationFormat>全屏显示(4:3)</PresentationFormat>
  <Paragraphs>173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宋体</vt:lpstr>
      <vt:lpstr>Arial</vt:lpstr>
      <vt:lpstr>Calibri</vt:lpstr>
      <vt:lpstr>Comic Sans MS</vt:lpstr>
      <vt:lpstr>CourierNew</vt:lpstr>
      <vt:lpstr>Times New Roman</vt:lpstr>
      <vt:lpstr>Verdana</vt:lpstr>
      <vt:lpstr>Wingdings</vt:lpstr>
      <vt:lpstr>Office 主题​​</vt:lpstr>
      <vt:lpstr>VISIO</vt:lpstr>
      <vt:lpstr>Winsock Exercises 5</vt:lpstr>
      <vt:lpstr>Internet Control Message Protocol (ICMP)</vt:lpstr>
      <vt:lpstr>The Principal ICMP Message Types</vt:lpstr>
      <vt:lpstr>Ping uses ICMP ECHO, the response is Echo Reply</vt:lpstr>
      <vt:lpstr>ping -l 200 kahuna.sdsu.edu</vt:lpstr>
      <vt:lpstr>The Reply to Our Ping</vt:lpstr>
      <vt:lpstr>PowerPoint 演示文稿</vt:lpstr>
      <vt:lpstr>ICMP Error Message</vt:lpstr>
      <vt:lpstr>ICMP-based Tools</vt:lpstr>
      <vt:lpstr>PowerPoint 演示文稿</vt:lpstr>
      <vt:lpstr>ICMP-based Tools</vt:lpstr>
      <vt:lpstr>E6: myping</vt:lpstr>
      <vt:lpstr>E6: myping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Winsock Project</dc:title>
  <dc:creator>junhuatang</dc:creator>
  <cp:lastModifiedBy>Junhua TANG</cp:lastModifiedBy>
  <cp:revision>284</cp:revision>
  <dcterms:created xsi:type="dcterms:W3CDTF">2015-04-26T06:33:44Z</dcterms:created>
  <dcterms:modified xsi:type="dcterms:W3CDTF">2021-04-27T07:29:44Z</dcterms:modified>
</cp:coreProperties>
</file>