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1" r:id="rId4"/>
    <p:sldId id="260" r:id="rId5"/>
    <p:sldId id="262" r:id="rId6"/>
    <p:sldId id="259" r:id="rId7"/>
    <p:sldId id="265" r:id="rId8"/>
    <p:sldId id="266" r:id="rId9"/>
    <p:sldId id="267" r:id="rId10"/>
    <p:sldId id="268" r:id="rId11"/>
    <p:sldId id="269" r:id="rId12"/>
    <p:sldId id="263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D647-ECFB-4197-A7B7-F1D3C0AA206B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4615C-E4B0-41AC-A414-3C49FF17E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0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95A-B9E5-4737-8754-F0A3F36AC515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17E3-84F4-461B-926C-CC5EB792AE27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2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C7D3-6569-4E50-8611-C4799CA49979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3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64DE-9F97-4286-8CA7-6D4815C8EB01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EC35-9513-4E7E-AC99-281496DBF2A7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9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CAE-9F9B-4D7E-A60F-87F53DB12492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2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011-D924-4213-B4E1-C65DB3A4F82B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73C-7112-4EFD-85C5-7145C112A86A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6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D05-6C98-4B11-97A3-DC8FC02E57D5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2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069-FBC4-42A9-AF49-2B775451C831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0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AC6F-C8F6-4C6E-9D73-BBBC7B074AA5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4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862A-32F6-41FD-9E86-6D3B1939B1B8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4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014A7-157C-461E-9838-F4E33E80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Fundamentals of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machine learning	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CFF908-FF4F-4A8D-A81E-9E4E74592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김연우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2019-01-08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FFE36-0F5F-40E0-B9EC-8D4031B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1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>
                <a:latin typeface="+mj-ea"/>
              </a:rPr>
              <a:t>4.2.1 Training, validation, and test sets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en-US" altLang="ko-KR" dirty="0"/>
              <a:t>ITERATED K-FOLD VALIDATION WITH SHUFFLING</a:t>
            </a:r>
          </a:p>
          <a:p>
            <a:pPr lvl="2"/>
            <a:r>
              <a:rPr lang="ko-KR" altLang="en-US" dirty="0"/>
              <a:t>데이터가 적을 때 사용</a:t>
            </a:r>
            <a:endParaRPr lang="en-US" altLang="ko-KR" dirty="0"/>
          </a:p>
          <a:p>
            <a:pPr lvl="2"/>
            <a:r>
              <a:rPr lang="en-US" altLang="ko-KR" dirty="0"/>
              <a:t>K</a:t>
            </a:r>
            <a:r>
              <a:rPr lang="ko-KR" altLang="en-US" dirty="0"/>
              <a:t>개로 분할 하기 전에 데이터를 </a:t>
            </a:r>
            <a:r>
              <a:rPr lang="ko-KR" altLang="en-US" dirty="0" err="1"/>
              <a:t>셔플링</a:t>
            </a:r>
            <a:endParaRPr lang="en-US" altLang="ko-KR" dirty="0"/>
          </a:p>
          <a:p>
            <a:pPr lvl="2"/>
            <a:r>
              <a:rPr lang="ko-KR" altLang="en-US" dirty="0"/>
              <a:t>최종 스코어</a:t>
            </a:r>
            <a:r>
              <a:rPr lang="en-US" altLang="ko-KR" dirty="0"/>
              <a:t>: </a:t>
            </a:r>
            <a:r>
              <a:rPr lang="ko-KR" altLang="en-US" dirty="0"/>
              <a:t>각</a:t>
            </a:r>
            <a:r>
              <a:rPr lang="en-US" altLang="ko-KR" dirty="0"/>
              <a:t> K-fold </a:t>
            </a:r>
            <a:r>
              <a:rPr lang="ko-KR" altLang="en-US" dirty="0"/>
              <a:t>실행에서 얻은 스코어의 평균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2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4.2.2 Things to keep in mind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en-US" altLang="ko-KR" dirty="0"/>
              <a:t>Data representativeness</a:t>
            </a:r>
          </a:p>
          <a:p>
            <a:pPr lvl="2"/>
            <a:r>
              <a:rPr lang="en-US" altLang="ko-KR" dirty="0" err="1"/>
              <a:t>traning</a:t>
            </a:r>
            <a:r>
              <a:rPr lang="en-US" altLang="ko-KR" dirty="0"/>
              <a:t>/test </a:t>
            </a:r>
            <a:r>
              <a:rPr lang="ko-KR" altLang="en-US" dirty="0"/>
              <a:t>데이터 모두 대표성이 있는 데이터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The arrow of time</a:t>
            </a:r>
          </a:p>
          <a:p>
            <a:pPr lvl="2"/>
            <a:r>
              <a:rPr lang="ko-KR" altLang="en-US" dirty="0"/>
              <a:t>시간선이 있는 데이터는 </a:t>
            </a:r>
            <a:r>
              <a:rPr lang="ko-KR" altLang="en-US" dirty="0" err="1"/>
              <a:t>셔플링하면</a:t>
            </a:r>
            <a:r>
              <a:rPr lang="ko-KR" altLang="en-US" dirty="0"/>
              <a:t> 안됨</a:t>
            </a:r>
            <a:endParaRPr lang="en-US" altLang="ko-KR" dirty="0"/>
          </a:p>
          <a:p>
            <a:pPr lvl="2"/>
            <a:r>
              <a:rPr lang="en-US" altLang="ko-KR" dirty="0" err="1"/>
              <a:t>traning</a:t>
            </a:r>
            <a:r>
              <a:rPr lang="en-US" altLang="ko-KR" dirty="0"/>
              <a:t> </a:t>
            </a:r>
            <a:r>
              <a:rPr lang="ko-KR" altLang="en-US" dirty="0"/>
              <a:t>데이터가 </a:t>
            </a:r>
            <a:r>
              <a:rPr lang="en-US" altLang="ko-KR" dirty="0"/>
              <a:t>test </a:t>
            </a:r>
            <a:r>
              <a:rPr lang="ko-KR" altLang="en-US" dirty="0"/>
              <a:t>데이터보다 시간선이 앞서야 함</a:t>
            </a:r>
            <a:endParaRPr lang="en-US" altLang="ko-KR" dirty="0"/>
          </a:p>
          <a:p>
            <a:pPr lvl="1"/>
            <a:r>
              <a:rPr lang="en-US" altLang="ko-KR" dirty="0"/>
              <a:t>Redundancy in your data</a:t>
            </a:r>
          </a:p>
          <a:p>
            <a:pPr lvl="2"/>
            <a:r>
              <a:rPr lang="en-US" altLang="ko-KR" dirty="0" err="1"/>
              <a:t>traning</a:t>
            </a:r>
            <a:r>
              <a:rPr lang="en-US" altLang="ko-KR" dirty="0"/>
              <a:t> </a:t>
            </a:r>
            <a:r>
              <a:rPr lang="ko-KR" altLang="en-US" dirty="0"/>
              <a:t>데이터와 </a:t>
            </a:r>
            <a:r>
              <a:rPr lang="en-US" altLang="ko-KR" dirty="0"/>
              <a:t>test </a:t>
            </a:r>
            <a:r>
              <a:rPr lang="ko-KR" altLang="en-US" dirty="0"/>
              <a:t>데이터에 중복된 데이터 포인트가 있으면 안됨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1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4.3.1 Data preprocessing for neural networks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VECTORIZATION</a:t>
            </a:r>
          </a:p>
          <a:p>
            <a:pPr lvl="2"/>
            <a:r>
              <a:rPr lang="ko-KR" altLang="en-US" dirty="0"/>
              <a:t>단어 리스트를 정수 인덱스 리스트로 변환</a:t>
            </a:r>
            <a:endParaRPr lang="en-US" altLang="ko-KR" dirty="0"/>
          </a:p>
          <a:p>
            <a:pPr lvl="2"/>
            <a:r>
              <a:rPr lang="en-US" altLang="ko-KR" dirty="0"/>
              <a:t>one-hot encoding</a:t>
            </a:r>
          </a:p>
          <a:p>
            <a:pPr lvl="1"/>
            <a:r>
              <a:rPr lang="en-US" altLang="ko-KR" dirty="0"/>
              <a:t>VALUE NORMALIZATION</a:t>
            </a:r>
          </a:p>
          <a:p>
            <a:pPr lvl="2"/>
            <a:r>
              <a:rPr lang="ko-KR" altLang="en-US" dirty="0"/>
              <a:t>각 데이터 포인트를 동일한 스케일로 인코딩</a:t>
            </a:r>
            <a:endParaRPr lang="en-US" altLang="ko-KR" dirty="0"/>
          </a:p>
          <a:p>
            <a:pPr lvl="2"/>
            <a:r>
              <a:rPr lang="ko-KR" altLang="en-US" dirty="0"/>
              <a:t>스케일이 다른 자질은 각 자질을 독립적으로 정규화</a:t>
            </a:r>
            <a:endParaRPr lang="en-US" altLang="ko-KR" dirty="0"/>
          </a:p>
          <a:p>
            <a:pPr lvl="3"/>
            <a:r>
              <a:rPr lang="en-US" altLang="ko-KR" dirty="0"/>
              <a:t>Take small values—Typically, most values should be in the 0–1 range.</a:t>
            </a:r>
          </a:p>
          <a:p>
            <a:pPr lvl="3"/>
            <a:r>
              <a:rPr lang="en-US" altLang="ko-KR" dirty="0"/>
              <a:t>Be homogenous—That is, all features should take values in roughly the same range.</a:t>
            </a:r>
          </a:p>
          <a:p>
            <a:pPr lvl="1"/>
            <a:r>
              <a:rPr lang="en-US" altLang="ko-KR" dirty="0"/>
              <a:t>HANDLING MISSING VALUES</a:t>
            </a:r>
          </a:p>
          <a:p>
            <a:pPr lvl="2"/>
            <a:r>
              <a:rPr lang="ko-KR" altLang="en-US" dirty="0"/>
              <a:t>어떤 데이터 포인트에 누락된 값이 있다면 </a:t>
            </a:r>
            <a:r>
              <a:rPr lang="en-US" altLang="ko-KR" dirty="0"/>
              <a:t>0</a:t>
            </a:r>
            <a:r>
              <a:rPr lang="ko-KR" altLang="en-US" dirty="0"/>
              <a:t>으로 채움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7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>
                <a:latin typeface="+mj-ea"/>
              </a:rPr>
              <a:t>4.3.2 Feature engineering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ko-KR" altLang="en-US"/>
              <a:t>더 좋은 데이터 표현으로 변환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EC679B-EA95-47D5-9BEA-C3744681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56" y="2297334"/>
            <a:ext cx="8539915" cy="387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5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4.4 Overfitting and underfitting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en-US" altLang="ko-KR" dirty="0"/>
              <a:t>Optimization:</a:t>
            </a:r>
          </a:p>
          <a:p>
            <a:pPr lvl="2"/>
            <a:r>
              <a:rPr lang="en-US" altLang="ko-KR" dirty="0"/>
              <a:t> refers to the process of adjusting a model to get the best performance possible on the training data.</a:t>
            </a:r>
          </a:p>
          <a:p>
            <a:pPr lvl="1"/>
            <a:r>
              <a:rPr lang="en-US" altLang="ko-KR" dirty="0"/>
              <a:t>generalization:</a:t>
            </a:r>
          </a:p>
          <a:p>
            <a:pPr lvl="2"/>
            <a:r>
              <a:rPr lang="en-US" altLang="ko-KR" dirty="0"/>
              <a:t> refers to how well the trained model performs on data it has never seen before.</a:t>
            </a:r>
          </a:p>
          <a:p>
            <a:pPr lvl="2"/>
            <a:r>
              <a:rPr lang="ko-KR" altLang="en-US" dirty="0"/>
              <a:t>머신 러닝의 목표는 </a:t>
            </a:r>
            <a:r>
              <a:rPr lang="en-US" altLang="ko-KR" dirty="0"/>
              <a:t>generalization</a:t>
            </a:r>
          </a:p>
          <a:p>
            <a:pPr lvl="2"/>
            <a:r>
              <a:rPr lang="en-US" altLang="ko-KR" dirty="0"/>
              <a:t>generalization</a:t>
            </a:r>
            <a:r>
              <a:rPr lang="ko-KR" altLang="en-US" dirty="0"/>
              <a:t>을 위해서는 가능한 많은 훈련 데이터를 모으는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9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4.4 Overfitting and underfitting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en-US" altLang="ko-KR" dirty="0"/>
              <a:t>underfitting</a:t>
            </a:r>
          </a:p>
          <a:p>
            <a:pPr lvl="2"/>
            <a:r>
              <a:rPr lang="ko-KR" altLang="en-US" dirty="0"/>
              <a:t>모델의 성능이 계속 발전될 여지가 있는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overfitting</a:t>
            </a:r>
          </a:p>
          <a:p>
            <a:pPr lvl="2"/>
            <a:r>
              <a:rPr lang="en-US" altLang="ko-KR" dirty="0">
                <a:latin typeface="+mj-ea"/>
              </a:rPr>
              <a:t>Training</a:t>
            </a:r>
            <a:r>
              <a:rPr lang="ko-KR" altLang="en-US" dirty="0"/>
              <a:t> 세트 혹은 </a:t>
            </a:r>
            <a:r>
              <a:rPr lang="en-US" altLang="ko-KR" dirty="0"/>
              <a:t>Validation </a:t>
            </a:r>
            <a:r>
              <a:rPr lang="ko-KR" altLang="en-US" dirty="0"/>
              <a:t>세트 에 지나치게 최적화되어 일반화를 잃은 경우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4.4 Overfitting and underfitting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to prevent overfitting (training set</a:t>
            </a:r>
            <a:r>
              <a:rPr lang="ko-KR" altLang="en-US" dirty="0"/>
              <a:t>에 대한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latin typeface="+mj-ea"/>
              </a:rPr>
              <a:t>Reducing the network’s size</a:t>
            </a:r>
          </a:p>
          <a:p>
            <a:pPr lvl="3"/>
            <a:r>
              <a:rPr lang="ko-KR" altLang="en-US" dirty="0">
                <a:latin typeface="+mj-ea"/>
              </a:rPr>
              <a:t>레이어의 수를 줄이거나</a:t>
            </a:r>
            <a:endParaRPr lang="en-US" altLang="ko-KR" dirty="0">
              <a:latin typeface="+mj-ea"/>
            </a:endParaRPr>
          </a:p>
          <a:p>
            <a:pPr lvl="3"/>
            <a:r>
              <a:rPr lang="ko-KR" altLang="en-US" dirty="0">
                <a:latin typeface="+mj-ea"/>
              </a:rPr>
              <a:t>각 레이어의 유닛 수를 줄임</a:t>
            </a:r>
            <a:endParaRPr lang="en-US" altLang="ko-KR" dirty="0">
              <a:latin typeface="+mj-ea"/>
            </a:endParaRPr>
          </a:p>
          <a:p>
            <a:pPr lvl="2"/>
            <a:r>
              <a:rPr lang="en-US" altLang="ko-KR" dirty="0"/>
              <a:t>Adding weight regularization</a:t>
            </a:r>
          </a:p>
          <a:p>
            <a:pPr lvl="3"/>
            <a:r>
              <a:rPr lang="en-US" altLang="ko-KR" dirty="0"/>
              <a:t>weight</a:t>
            </a:r>
            <a:r>
              <a:rPr lang="ko-KR" altLang="en-US" dirty="0"/>
              <a:t>이 복잡할 수록 </a:t>
            </a:r>
            <a:r>
              <a:rPr lang="ko-KR" altLang="en-US" dirty="0" err="1"/>
              <a:t>패널티를</a:t>
            </a:r>
            <a:r>
              <a:rPr lang="ko-KR" altLang="en-US" dirty="0"/>
              <a:t> 부여함 </a:t>
            </a:r>
            <a:r>
              <a:rPr lang="en-US" altLang="ko-KR" dirty="0"/>
              <a:t>(loss score</a:t>
            </a:r>
            <a:r>
              <a:rPr lang="ko-KR" altLang="en-US" dirty="0"/>
              <a:t>에 반영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L1 regularization—The cost added is proportional to the absolute value of the weight coefficients (the L1 norm of the weights).</a:t>
            </a:r>
          </a:p>
          <a:p>
            <a:pPr lvl="3"/>
            <a:r>
              <a:rPr lang="en-US" altLang="ko-KR" dirty="0"/>
              <a:t>L2 regularization—The cost added is proportional to the square of the value of the weight coefficients (the L2 norm of the weights).</a:t>
            </a:r>
          </a:p>
          <a:p>
            <a:pPr lvl="2"/>
            <a:r>
              <a:rPr lang="en-US" altLang="ko-KR" dirty="0"/>
              <a:t>Adding dropout</a:t>
            </a:r>
          </a:p>
          <a:p>
            <a:pPr lvl="3"/>
            <a:r>
              <a:rPr lang="ko-KR" altLang="en-US" dirty="0"/>
              <a:t>훈련 시 층의 일부 출력을 </a:t>
            </a:r>
            <a:r>
              <a:rPr lang="en-US" altLang="ko-KR" dirty="0"/>
              <a:t>0</a:t>
            </a:r>
            <a:r>
              <a:rPr lang="ko-KR" altLang="en-US" dirty="0"/>
              <a:t>으로 만드는 것</a:t>
            </a:r>
            <a:endParaRPr lang="en-US" altLang="ko-KR" dirty="0"/>
          </a:p>
          <a:p>
            <a:pPr lvl="3"/>
            <a:r>
              <a:rPr lang="en-US" altLang="ko-KR" dirty="0"/>
              <a:t>[0.2, 0.5, 1.3, 0.8, 1.1] -&gt; [0, 0.5, 1.3, 0, 1.1]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7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4.5 The universal workflow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Defining the problem and assembling a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Choosing a measure of success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Deciding on an evaluation protocol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Preparing your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Developing a model that does better than a baseline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Scaling up: developing a model that overfits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Regularizing your model and tuning your hyperparameters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8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4.5 The universal workflow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Defining the problem and assembling a dataset</a:t>
            </a:r>
          </a:p>
          <a:p>
            <a:pPr lvl="2"/>
            <a:r>
              <a:rPr lang="ko-KR" altLang="en-US" dirty="0"/>
              <a:t>입력 데이터의 형식 및 특성 파악</a:t>
            </a:r>
            <a:endParaRPr lang="en-US" altLang="ko-KR" dirty="0"/>
          </a:p>
          <a:p>
            <a:pPr lvl="2"/>
            <a:r>
              <a:rPr lang="ko-KR" altLang="en-US" dirty="0"/>
              <a:t>해결할 문제의 종류 파악 </a:t>
            </a:r>
            <a:r>
              <a:rPr lang="en-US" altLang="ko-KR" dirty="0"/>
              <a:t>classification? Scalar regression?</a:t>
            </a:r>
          </a:p>
          <a:p>
            <a:pPr lvl="2"/>
            <a:r>
              <a:rPr lang="ko-KR" altLang="en-US" dirty="0"/>
              <a:t>가설 설정</a:t>
            </a:r>
            <a:endParaRPr lang="en-US" altLang="ko-KR" dirty="0"/>
          </a:p>
          <a:p>
            <a:pPr lvl="3"/>
            <a:r>
              <a:rPr lang="en-US" altLang="ko-KR" dirty="0"/>
              <a:t>You hypothesize that your outputs can be predicted given your inputs.</a:t>
            </a:r>
          </a:p>
          <a:p>
            <a:pPr lvl="3"/>
            <a:r>
              <a:rPr lang="en-US" altLang="ko-KR" dirty="0"/>
              <a:t>You hypothesize that your available data is sufficiently informative to learn the relationship between inputs and outputs.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4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4.5 The universal workflow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en-US" altLang="ko-KR" dirty="0"/>
              <a:t>Choosing a measure of success</a:t>
            </a:r>
          </a:p>
          <a:p>
            <a:pPr lvl="2"/>
            <a:r>
              <a:rPr lang="en-US" altLang="ko-KR" dirty="0"/>
              <a:t>loss function</a:t>
            </a:r>
            <a:r>
              <a:rPr lang="ko-KR" altLang="en-US" dirty="0"/>
              <a:t>을 선택하는 기준</a:t>
            </a:r>
            <a:endParaRPr lang="en-US" altLang="ko-KR" dirty="0"/>
          </a:p>
          <a:p>
            <a:pPr lvl="2"/>
            <a:r>
              <a:rPr lang="en-US" altLang="ko-KR" dirty="0"/>
              <a:t>accuracy? Precision and recall?</a:t>
            </a:r>
          </a:p>
          <a:p>
            <a:pPr lvl="2"/>
            <a:r>
              <a:rPr lang="en-US" altLang="ko-KR" dirty="0"/>
              <a:t>area under the receiver operating characteristic curve (ROC AUC)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ko-KR" dirty="0"/>
              <a:t>Deciding on an evaluation protocol</a:t>
            </a:r>
          </a:p>
          <a:p>
            <a:pPr lvl="2"/>
            <a:r>
              <a:rPr lang="en-US" altLang="ko-KR" dirty="0"/>
              <a:t>Maintaining a hold-out validation set—The way to go when you have plenty of data</a:t>
            </a:r>
          </a:p>
          <a:p>
            <a:pPr lvl="2"/>
            <a:r>
              <a:rPr lang="en-US" altLang="ko-KR" dirty="0"/>
              <a:t>Doing K-fold cross-validation—The right choice when you have too few samples for hold-out validation to be reliable</a:t>
            </a:r>
          </a:p>
          <a:p>
            <a:pPr lvl="2"/>
            <a:r>
              <a:rPr lang="en-US" altLang="ko-KR" dirty="0"/>
              <a:t>Doing iterated K-fold validation—For performing highly accurate model evaluation when little data is available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8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4.1. Four branches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해결할 문제에 맞는 학습 알고리즘 선택</a:t>
            </a:r>
            <a:endParaRPr lang="en-US" altLang="ko-KR" dirty="0"/>
          </a:p>
          <a:p>
            <a:pPr lvl="1"/>
            <a:r>
              <a:rPr lang="en-US" altLang="ko-KR" dirty="0"/>
              <a:t>Supervised learning</a:t>
            </a:r>
          </a:p>
          <a:p>
            <a:pPr lvl="1"/>
            <a:r>
              <a:rPr lang="en-US" altLang="ko-KR" dirty="0"/>
              <a:t>Unsupervised learning</a:t>
            </a:r>
          </a:p>
          <a:p>
            <a:pPr lvl="1"/>
            <a:r>
              <a:rPr lang="en-US" altLang="ko-KR" dirty="0"/>
              <a:t>Self-supervised learning</a:t>
            </a:r>
          </a:p>
          <a:p>
            <a:pPr lvl="1"/>
            <a:r>
              <a:rPr lang="en-US" altLang="ko-KR" dirty="0"/>
              <a:t>Reinforcement learning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5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4.5 The universal workflow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US" altLang="ko-KR" dirty="0"/>
              <a:t>Preparing your data</a:t>
            </a:r>
          </a:p>
          <a:p>
            <a:pPr lvl="2"/>
            <a:r>
              <a:rPr lang="en-US" altLang="ko-KR" dirty="0"/>
              <a:t>As you saw previously, your data should be formatted as tensors.</a:t>
            </a:r>
          </a:p>
          <a:p>
            <a:pPr lvl="2"/>
            <a:r>
              <a:rPr lang="en-US" altLang="ko-KR" dirty="0"/>
              <a:t>The values taken by these tensors should usually be scaled to small values: for example, in the [-1, 1] range or [0, 1] range.</a:t>
            </a:r>
          </a:p>
          <a:p>
            <a:pPr lvl="2"/>
            <a:r>
              <a:rPr lang="en-US" altLang="ko-KR" dirty="0"/>
              <a:t>If different features take values in different ranges (heterogeneous data), then the data should be normalized.</a:t>
            </a:r>
          </a:p>
          <a:p>
            <a:pPr lvl="2"/>
            <a:r>
              <a:rPr lang="en-US" altLang="ko-KR" dirty="0"/>
              <a:t>You may want to do some feature engineering, especially for small-data problems.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4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4.5 The universal workflow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 startAt="5"/>
            </a:pPr>
            <a:r>
              <a:rPr lang="en-US" altLang="ko-KR" dirty="0"/>
              <a:t>Developing a model that does better than a baseline</a:t>
            </a:r>
          </a:p>
          <a:p>
            <a:pPr lvl="2"/>
            <a:r>
              <a:rPr lang="ko-KR" altLang="en-US" dirty="0"/>
              <a:t>적어도 </a:t>
            </a:r>
            <a:r>
              <a:rPr lang="ko-KR" altLang="en-US" dirty="0" err="1"/>
              <a:t>랜덤한</a:t>
            </a:r>
            <a:r>
              <a:rPr lang="ko-KR" altLang="en-US" dirty="0"/>
              <a:t> 분류보다 높은 정확도를 가지게 만드는 것</a:t>
            </a:r>
            <a:endParaRPr lang="en-US" altLang="ko-KR" dirty="0"/>
          </a:p>
          <a:p>
            <a:pPr lvl="2"/>
            <a:r>
              <a:rPr lang="ko-KR" altLang="en-US" dirty="0"/>
              <a:t>마지막 레이어</a:t>
            </a:r>
            <a:r>
              <a:rPr lang="en-US" altLang="ko-KR" dirty="0"/>
              <a:t>(</a:t>
            </a:r>
            <a:r>
              <a:rPr lang="ko-KR" altLang="en-US" dirty="0"/>
              <a:t>출력 레이어</a:t>
            </a:r>
            <a:r>
              <a:rPr lang="en-US" altLang="ko-KR" dirty="0"/>
              <a:t>)</a:t>
            </a:r>
            <a:r>
              <a:rPr lang="ko-KR" altLang="en-US" dirty="0"/>
              <a:t>를 어떻게 구성할 것인가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Optimization configuration—In most cases, it’s safe to go with </a:t>
            </a:r>
            <a:r>
              <a:rPr lang="en-US" altLang="ko-KR" dirty="0" err="1"/>
              <a:t>rmsprop</a:t>
            </a:r>
            <a:r>
              <a:rPr lang="en-US" altLang="ko-KR" dirty="0"/>
              <a:t> and its default learning rate.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D6C8D-5C6C-4863-A3E0-52CCFD27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914442"/>
            <a:ext cx="7524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4.5 The universal workflow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6"/>
            </a:pPr>
            <a:r>
              <a:rPr lang="en-US" altLang="ko-KR" dirty="0"/>
              <a:t>Scaling up: developing a model that overfits</a:t>
            </a:r>
          </a:p>
          <a:p>
            <a:pPr lvl="2"/>
            <a:r>
              <a:rPr lang="ko-KR" altLang="en-US" dirty="0"/>
              <a:t>일단은 충분히 </a:t>
            </a:r>
            <a:r>
              <a:rPr lang="en-US" altLang="ko-KR" dirty="0" err="1"/>
              <a:t>overfited</a:t>
            </a:r>
            <a:r>
              <a:rPr lang="en-US" altLang="ko-KR" dirty="0"/>
              <a:t> </a:t>
            </a:r>
            <a:r>
              <a:rPr lang="ko-KR" altLang="en-US" dirty="0"/>
              <a:t>된 모델을 만들어 본다</a:t>
            </a:r>
            <a:endParaRPr lang="en-US" altLang="ko-KR" dirty="0"/>
          </a:p>
          <a:p>
            <a:pPr lvl="3"/>
            <a:r>
              <a:rPr lang="en-US" altLang="ko-KR" dirty="0"/>
              <a:t>Add layers.</a:t>
            </a:r>
          </a:p>
          <a:p>
            <a:pPr lvl="3"/>
            <a:r>
              <a:rPr lang="en-US" altLang="ko-KR" dirty="0"/>
              <a:t>Make the layers bigger.</a:t>
            </a:r>
          </a:p>
          <a:p>
            <a:pPr lvl="3"/>
            <a:r>
              <a:rPr lang="en-US" altLang="ko-KR" dirty="0"/>
              <a:t>Train for more epochs.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9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4.5 The universal workflow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 startAt="7"/>
            </a:pPr>
            <a:r>
              <a:rPr lang="en-US" altLang="ko-KR" dirty="0"/>
              <a:t>Regularizing your model and tuning your hyperparameters</a:t>
            </a:r>
          </a:p>
          <a:p>
            <a:pPr lvl="2"/>
            <a:r>
              <a:rPr lang="en-US" altLang="ko-KR" dirty="0"/>
              <a:t>training set</a:t>
            </a:r>
            <a:r>
              <a:rPr lang="ko-KR" altLang="en-US" dirty="0"/>
              <a:t>에 대한 </a:t>
            </a:r>
            <a:r>
              <a:rPr lang="en-US" altLang="ko-KR" dirty="0"/>
              <a:t>overfitting </a:t>
            </a:r>
            <a:r>
              <a:rPr lang="ko-KR" altLang="en-US" dirty="0"/>
              <a:t>패턴을 보고 더 좋은 모델을 만드는 과정</a:t>
            </a:r>
            <a:endParaRPr lang="en-US" altLang="ko-KR" dirty="0"/>
          </a:p>
          <a:p>
            <a:pPr lvl="2"/>
            <a:r>
              <a:rPr lang="ko-KR" altLang="en-US" dirty="0"/>
              <a:t>이 단계가 대부분의 시간을 차지함</a:t>
            </a:r>
            <a:endParaRPr lang="en-US" altLang="ko-KR" dirty="0"/>
          </a:p>
          <a:p>
            <a:pPr lvl="3"/>
            <a:r>
              <a:rPr lang="en-US" altLang="ko-KR" dirty="0"/>
              <a:t>Add dropout</a:t>
            </a:r>
          </a:p>
          <a:p>
            <a:pPr lvl="3"/>
            <a:r>
              <a:rPr lang="en-US" altLang="ko-KR" dirty="0"/>
              <a:t>Try different architectures: add or remove layers.</a:t>
            </a:r>
          </a:p>
          <a:p>
            <a:pPr lvl="3"/>
            <a:r>
              <a:rPr lang="en-US" altLang="ko-KR" dirty="0"/>
              <a:t>Add L1 and/or L2 regularization.</a:t>
            </a:r>
          </a:p>
          <a:p>
            <a:pPr lvl="3"/>
            <a:r>
              <a:rPr lang="en-US" altLang="ko-KR" dirty="0"/>
              <a:t>Try different hyperparameters (such as the number of units per layer or the learning rate of the optimizer) to find the optimal configuration.</a:t>
            </a:r>
          </a:p>
          <a:p>
            <a:pPr lvl="3"/>
            <a:r>
              <a:rPr lang="en-US" altLang="ko-KR" dirty="0"/>
              <a:t>Optionally, iterate on feature engineering: add new features, or remove features that don’t seem to be informative.</a:t>
            </a:r>
          </a:p>
          <a:p>
            <a:pPr lvl="2"/>
            <a:r>
              <a:rPr lang="ko-KR" altLang="en-US" dirty="0"/>
              <a:t>여기에 지나치게 집중하면 </a:t>
            </a:r>
            <a:r>
              <a:rPr lang="en-US" altLang="ko-KR" dirty="0"/>
              <a:t>validation set</a:t>
            </a:r>
            <a:r>
              <a:rPr lang="ko-KR" altLang="en-US" dirty="0"/>
              <a:t>에 대한 </a:t>
            </a:r>
            <a:r>
              <a:rPr lang="en-US" altLang="ko-KR" dirty="0"/>
              <a:t>overfitting </a:t>
            </a:r>
            <a:r>
              <a:rPr lang="ko-KR" altLang="en-US" dirty="0"/>
              <a:t>발생 </a:t>
            </a:r>
            <a:r>
              <a:rPr lang="en-US" altLang="ko-KR" dirty="0"/>
              <a:t>information leak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7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4.1. Four branches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Supervised learning</a:t>
            </a:r>
          </a:p>
          <a:p>
            <a:pPr lvl="1"/>
            <a:r>
              <a:rPr lang="en-US" altLang="ko-KR" dirty="0"/>
              <a:t>mapping input data to known targets(annotations)</a:t>
            </a:r>
          </a:p>
          <a:p>
            <a:pPr lvl="2"/>
            <a:r>
              <a:rPr lang="en-US" altLang="ko-KR" dirty="0"/>
              <a:t>classification, scalar regression</a:t>
            </a:r>
          </a:p>
          <a:p>
            <a:pPr lvl="2"/>
            <a:r>
              <a:rPr lang="en-US" altLang="ko-KR" dirty="0"/>
              <a:t>Sequence generation</a:t>
            </a:r>
          </a:p>
          <a:p>
            <a:pPr lvl="3"/>
            <a:r>
              <a:rPr lang="en-US" altLang="ko-KR" dirty="0"/>
              <a:t>Given a picture, predict a caption describing it.</a:t>
            </a:r>
          </a:p>
          <a:p>
            <a:pPr lvl="2"/>
            <a:r>
              <a:rPr lang="en-US" altLang="ko-KR" i="1" dirty="0"/>
              <a:t>Syntax tree prediction</a:t>
            </a:r>
          </a:p>
          <a:p>
            <a:pPr lvl="3"/>
            <a:r>
              <a:rPr lang="en-US" altLang="ko-KR" i="1" dirty="0"/>
              <a:t>Given a sentence, predict its decomposition into a syntax tree.</a:t>
            </a:r>
          </a:p>
          <a:p>
            <a:pPr lvl="2"/>
            <a:r>
              <a:rPr lang="en-US" altLang="ko-KR" dirty="0"/>
              <a:t>Object detection</a:t>
            </a:r>
          </a:p>
          <a:p>
            <a:pPr lvl="3"/>
            <a:r>
              <a:rPr lang="en-US" altLang="ko-KR" dirty="0"/>
              <a:t>Given a picture, draw a bounding box around certain objects inside the picture.</a:t>
            </a:r>
          </a:p>
          <a:p>
            <a:pPr lvl="2"/>
            <a:r>
              <a:rPr lang="en-US" altLang="ko-KR" i="1" dirty="0"/>
              <a:t>Image segmentation</a:t>
            </a:r>
          </a:p>
          <a:p>
            <a:pPr lvl="3"/>
            <a:r>
              <a:rPr lang="en-US" altLang="ko-KR" dirty="0"/>
              <a:t>Given a picture, draw a pixel-level mask on a specific object.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4.1. Four branches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learning</a:t>
            </a:r>
          </a:p>
          <a:p>
            <a:pPr lvl="1"/>
            <a:r>
              <a:rPr lang="en-US" altLang="ko-KR" dirty="0"/>
              <a:t>transformations of the input data without the help of any targets</a:t>
            </a:r>
          </a:p>
          <a:p>
            <a:pPr lvl="2"/>
            <a:r>
              <a:rPr lang="en-US" altLang="ko-KR" dirty="0"/>
              <a:t>data visualization, data compression, or data denoising</a:t>
            </a:r>
          </a:p>
          <a:p>
            <a:pPr lvl="2"/>
            <a:r>
              <a:rPr lang="en-US" altLang="ko-KR" dirty="0"/>
              <a:t>to better understand the correlations present in the data at hand</a:t>
            </a:r>
          </a:p>
          <a:p>
            <a:pPr lvl="2"/>
            <a:r>
              <a:rPr lang="en-US" altLang="ko-KR" dirty="0"/>
              <a:t>Dimensionality reduction and clustering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4.1. Four branches of machine learning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Self-supervised learning</a:t>
            </a:r>
          </a:p>
          <a:p>
            <a:pPr lvl="1"/>
            <a:r>
              <a:rPr lang="en-US" altLang="ko-KR" dirty="0"/>
              <a:t>learning without human-annotated labels</a:t>
            </a:r>
          </a:p>
          <a:p>
            <a:pPr lvl="2"/>
            <a:r>
              <a:rPr lang="en-US" altLang="ko-KR" dirty="0"/>
              <a:t>autoencoders</a:t>
            </a:r>
          </a:p>
          <a:p>
            <a:pPr lvl="2"/>
            <a:r>
              <a:rPr lang="en-US" altLang="ko-KR" dirty="0"/>
              <a:t>to predict the next frame in a video, given past frames</a:t>
            </a:r>
          </a:p>
          <a:p>
            <a:pPr lvl="2"/>
            <a:r>
              <a:rPr lang="en-US" altLang="ko-KR" dirty="0"/>
              <a:t>to predict the next word in a text, given previous words</a:t>
            </a:r>
          </a:p>
          <a:p>
            <a:r>
              <a:rPr lang="en-US" altLang="ko-KR" dirty="0"/>
              <a:t>Reinforcement learning</a:t>
            </a:r>
          </a:p>
          <a:p>
            <a:pPr lvl="1"/>
            <a:r>
              <a:rPr lang="en-US" altLang="ko-KR" dirty="0"/>
              <a:t>an </a:t>
            </a:r>
            <a:r>
              <a:rPr lang="en-US" altLang="ko-KR" i="1" dirty="0"/>
              <a:t>agent </a:t>
            </a:r>
            <a:r>
              <a:rPr lang="en-US" altLang="ko-KR" dirty="0"/>
              <a:t>receives information about its environment and learns to choose actions that will maximize some reward.</a:t>
            </a:r>
          </a:p>
          <a:p>
            <a:pPr lvl="2"/>
            <a:r>
              <a:rPr lang="en-US" altLang="ko-KR" dirty="0"/>
              <a:t>self-driving cars</a:t>
            </a:r>
          </a:p>
          <a:p>
            <a:pPr lvl="2"/>
            <a:r>
              <a:rPr lang="en-US" altLang="ko-KR" dirty="0"/>
              <a:t>robotics</a:t>
            </a:r>
          </a:p>
          <a:p>
            <a:pPr lvl="2"/>
            <a:r>
              <a:rPr lang="en-US" altLang="ko-KR" dirty="0"/>
              <a:t>resource management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0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4.2 Evaluating machine-learning models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머신 러닝의 목표</a:t>
            </a:r>
            <a:endParaRPr lang="en-US" altLang="ko-KR" dirty="0"/>
          </a:p>
          <a:p>
            <a:pPr lvl="1"/>
            <a:r>
              <a:rPr lang="ko-KR" altLang="en-US" dirty="0"/>
              <a:t>신규 데이터에서 잘 작동하는 일반화된 모델을 얻는 것</a:t>
            </a:r>
            <a:endParaRPr lang="en-US" altLang="ko-KR" dirty="0"/>
          </a:p>
          <a:p>
            <a:pPr lvl="2"/>
            <a:r>
              <a:rPr lang="en-US" altLang="ko-KR" dirty="0"/>
              <a:t>how to measure generalization</a:t>
            </a:r>
          </a:p>
          <a:p>
            <a:pPr lvl="2"/>
            <a:r>
              <a:rPr lang="en-US" altLang="ko-KR" dirty="0"/>
              <a:t>how to evaluate machine-learning models.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7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4.2.1 Training, validation, and test sets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분할에 관한 튜닝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Training / validation / test </a:t>
            </a:r>
          </a:p>
          <a:p>
            <a:pPr lvl="1"/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hyperparameters (others: choosing the number of layers or the size of the layers etc. )</a:t>
            </a:r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pPr lvl="2"/>
            <a:r>
              <a:rPr lang="en-US" altLang="ko-KR" dirty="0"/>
              <a:t>information leak: tuning the configuration of the model based on its performance on the validation set can quickly result in overfitting to the validation set</a:t>
            </a:r>
          </a:p>
          <a:p>
            <a:pPr lvl="1"/>
            <a:r>
              <a:rPr lang="ko-KR" altLang="en-US" dirty="0"/>
              <a:t>주요 방법</a:t>
            </a:r>
            <a:endParaRPr lang="en-US" altLang="ko-KR" dirty="0"/>
          </a:p>
          <a:p>
            <a:pPr lvl="2"/>
            <a:r>
              <a:rPr lang="en-US" altLang="ko-KR" dirty="0"/>
              <a:t>simple hold-out validation</a:t>
            </a:r>
          </a:p>
          <a:p>
            <a:pPr lvl="2"/>
            <a:r>
              <a:rPr lang="en-US" altLang="ko-KR" dirty="0"/>
              <a:t>K-fold validation</a:t>
            </a:r>
          </a:p>
          <a:p>
            <a:pPr lvl="2"/>
            <a:r>
              <a:rPr lang="en-US" altLang="ko-KR" dirty="0"/>
              <a:t>iterated K-fold validation with shuffling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3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4.2.1 Training, validation, and test sets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en-US" altLang="ko-KR"/>
              <a:t>SIMPLE HOLD-OUT VALIDATION</a:t>
            </a:r>
          </a:p>
          <a:p>
            <a:pPr lvl="1"/>
            <a:endParaRPr lang="en-US" altLang="ko-KR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A2BE5-307F-400D-A846-8CC23803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5" y="2708860"/>
            <a:ext cx="7961720" cy="30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>
                <a:latin typeface="+mj-ea"/>
              </a:rPr>
              <a:t>4.2.1 Training, validation, and test sets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en-US" altLang="ko-KR" dirty="0"/>
              <a:t>K-FOLD VALIDATION</a:t>
            </a:r>
          </a:p>
          <a:p>
            <a:pPr lvl="2"/>
            <a:r>
              <a:rPr lang="ko-KR" altLang="en-US" dirty="0"/>
              <a:t>데이터가 적을 때 사용</a:t>
            </a:r>
            <a:endParaRPr lang="en-US" altLang="ko-KR" dirty="0"/>
          </a:p>
          <a:p>
            <a:pPr lvl="2"/>
            <a:r>
              <a:rPr lang="ko-KR" altLang="en-US" dirty="0"/>
              <a:t>최종 스코어</a:t>
            </a:r>
            <a:r>
              <a:rPr lang="en-US" altLang="ko-KR" dirty="0"/>
              <a:t>: </a:t>
            </a:r>
            <a:r>
              <a:rPr lang="ko-KR" altLang="en-US" dirty="0"/>
              <a:t>각</a:t>
            </a:r>
            <a:r>
              <a:rPr lang="en-US" altLang="ko-KR" dirty="0"/>
              <a:t> K-fold </a:t>
            </a:r>
            <a:r>
              <a:rPr lang="ko-KR" altLang="en-US" dirty="0"/>
              <a:t>실행에서 얻은 스코어의 평균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AA89CB-6925-4A55-9866-41944789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08684"/>
            <a:ext cx="6934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1227</Words>
  <Application>Microsoft Office PowerPoint</Application>
  <PresentationFormat>화면 슬라이드 쇼(4:3)</PresentationFormat>
  <Paragraphs>197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Fundamentals of machine learning </vt:lpstr>
      <vt:lpstr>4.1. Four branches of machine learning</vt:lpstr>
      <vt:lpstr>4.1. Four branches of machine learning</vt:lpstr>
      <vt:lpstr>4.1. Four branches of machine learning</vt:lpstr>
      <vt:lpstr>4.1. Four branches of machine learning</vt:lpstr>
      <vt:lpstr>4.2 Evaluating machine-learning models</vt:lpstr>
      <vt:lpstr>4.2.1 Training, validation, and test sets</vt:lpstr>
      <vt:lpstr>4.2.1 Training, validation, and test sets</vt:lpstr>
      <vt:lpstr>4.2.1 Training, validation, and test sets</vt:lpstr>
      <vt:lpstr>4.2.1 Training, validation, and test sets</vt:lpstr>
      <vt:lpstr>4.2.2 Things to keep in mind</vt:lpstr>
      <vt:lpstr>4.3.1 Data preprocessing for neural networks</vt:lpstr>
      <vt:lpstr>4.3.2 Feature engineering</vt:lpstr>
      <vt:lpstr>4.4 Overfitting and underfitting</vt:lpstr>
      <vt:lpstr>4.4 Overfitting and underfitting</vt:lpstr>
      <vt:lpstr>4.4 Overfitting and underfitting</vt:lpstr>
      <vt:lpstr>4.5 The universal workflow of machine learning</vt:lpstr>
      <vt:lpstr>4.5 The universal workflow of machine learning</vt:lpstr>
      <vt:lpstr>4.5 The universal workflow of machine learning</vt:lpstr>
      <vt:lpstr>4.5 The universal workflow of machine learning</vt:lpstr>
      <vt:lpstr>4.5 The universal workflow of machine learning</vt:lpstr>
      <vt:lpstr>4.5 The universal workflow of machine learning</vt:lpstr>
      <vt:lpstr>4.5 The universal workflow of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with R  데스크톱 환경 구축</dc:title>
  <dc:creator> </dc:creator>
  <cp:lastModifiedBy> </cp:lastModifiedBy>
  <cp:revision>130</cp:revision>
  <dcterms:created xsi:type="dcterms:W3CDTF">2019-01-03T07:44:40Z</dcterms:created>
  <dcterms:modified xsi:type="dcterms:W3CDTF">2019-01-08T04:42:58Z</dcterms:modified>
</cp:coreProperties>
</file>