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5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77" r:id="rId2"/>
    <p:sldId id="279" r:id="rId3"/>
    <p:sldId id="282" r:id="rId4"/>
    <p:sldId id="284" r:id="rId5"/>
    <p:sldId id="281" r:id="rId6"/>
    <p:sldId id="285" r:id="rId7"/>
    <p:sldId id="286" r:id="rId8"/>
    <p:sldId id="288" r:id="rId9"/>
    <p:sldId id="287" r:id="rId10"/>
    <p:sldId id="28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8B7"/>
    <a:srgbClr val="5E5E5E"/>
    <a:srgbClr val="272B2E"/>
    <a:srgbClr val="5994CA"/>
    <a:srgbClr val="5B9BD5"/>
    <a:srgbClr val="2B5B81"/>
    <a:srgbClr val="262626"/>
    <a:srgbClr val="33383B"/>
    <a:srgbClr val="272B2C"/>
    <a:srgbClr val="FF9F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7" autoAdjust="0"/>
    <p:restoredTop sz="94660"/>
  </p:normalViewPr>
  <p:slideViewPr>
    <p:cSldViewPr snapToGrid="0">
      <p:cViewPr varScale="1">
        <p:scale>
          <a:sx n="93" d="100"/>
          <a:sy n="93" d="100"/>
        </p:scale>
        <p:origin x="9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7BAA3-F79A-4149-BB0A-4DB860E08195}" type="datetimeFigureOut">
              <a:rPr lang="en-US" smtClean="0"/>
              <a:t>7/15/19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F31A0F-C713-43CB-BC0E-DF1CC1535D33}" type="slidenum">
              <a:rPr lang="en-US" smtClean="0"/>
              <a:t>‹#›</a:t>
            </a:fld>
            <a:endParaRPr lang="en-US"/>
          </a:p>
        </p:txBody>
      </p:sp>
    </p:spTree>
    <p:extLst>
      <p:ext uri="{BB962C8B-B14F-4D97-AF65-F5344CB8AC3E}">
        <p14:creationId xmlns:p14="http://schemas.microsoft.com/office/powerpoint/2010/main" val="3049904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811609-D698-4C76-A34A-D70AB2D36006}"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315041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811609-D698-4C76-A34A-D70AB2D36006}"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216674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811609-D698-4C76-A34A-D70AB2D36006}"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391628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811609-D698-4C76-A34A-D70AB2D36006}"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401987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811609-D698-4C76-A34A-D70AB2D36006}" type="datetimeFigureOut">
              <a:rPr lang="en-US" smtClean="0"/>
              <a:t>7/15/19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362356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811609-D698-4C76-A34A-D70AB2D36006}" type="datetimeFigureOut">
              <a:rPr lang="en-US" smtClean="0"/>
              <a:t>7/15/19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12884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811609-D698-4C76-A34A-D70AB2D36006}" type="datetimeFigureOut">
              <a:rPr lang="en-US" smtClean="0"/>
              <a:t>7/15/19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322891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811609-D698-4C76-A34A-D70AB2D36006}" type="datetimeFigureOut">
              <a:rPr lang="en-US" smtClean="0"/>
              <a:t>7/15/19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1923643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811609-D698-4C76-A34A-D70AB2D36006}" type="datetimeFigureOut">
              <a:rPr lang="en-US" smtClean="0"/>
              <a:t>7/15/19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1481731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811609-D698-4C76-A34A-D70AB2D36006}" type="datetimeFigureOut">
              <a:rPr lang="en-US" smtClean="0"/>
              <a:t>7/15/19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270287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811609-D698-4C76-A34A-D70AB2D36006}" type="datetimeFigureOut">
              <a:rPr lang="en-US" smtClean="0"/>
              <a:t>7/15/19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CFEEB-BD8C-4DC8-AE06-C9E0AAA63193}" type="slidenum">
              <a:rPr lang="en-US" smtClean="0"/>
              <a:t>‹#›</a:t>
            </a:fld>
            <a:endParaRPr lang="en-US"/>
          </a:p>
        </p:txBody>
      </p:sp>
    </p:spTree>
    <p:extLst>
      <p:ext uri="{BB962C8B-B14F-4D97-AF65-F5344CB8AC3E}">
        <p14:creationId xmlns:p14="http://schemas.microsoft.com/office/powerpoint/2010/main" val="1091215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11609-D698-4C76-A34A-D70AB2D36006}" type="datetimeFigureOut">
              <a:rPr lang="en-US" smtClean="0"/>
              <a:t>7/15/19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CFEEB-BD8C-4DC8-AE06-C9E0AAA63193}" type="slidenum">
              <a:rPr lang="en-US" smtClean="0"/>
              <a:t>‹#›</a:t>
            </a:fld>
            <a:endParaRPr lang="en-US"/>
          </a:p>
        </p:txBody>
      </p:sp>
      <p:sp>
        <p:nvSpPr>
          <p:cNvPr id="7" name="Rectangle 6">
            <a:extLst>
              <a:ext uri="{FF2B5EF4-FFF2-40B4-BE49-F238E27FC236}">
                <a16:creationId xmlns:a16="http://schemas.microsoft.com/office/drawing/2014/main" id="{4A6FE101-4E26-0B4C-8067-B5D7EEC3644C}"/>
              </a:ext>
            </a:extLst>
          </p:cNvPr>
          <p:cNvSpPr/>
          <p:nvPr userDrawn="1"/>
        </p:nvSpPr>
        <p:spPr>
          <a:xfrm>
            <a:off x="1" y="-671"/>
            <a:ext cx="9143999" cy="944025"/>
          </a:xfrm>
          <a:prstGeom prst="rect">
            <a:avLst/>
          </a:prstGeom>
          <a:solidFill>
            <a:srgbClr val="2D7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arallelogram 7">
            <a:extLst>
              <a:ext uri="{FF2B5EF4-FFF2-40B4-BE49-F238E27FC236}">
                <a16:creationId xmlns:a16="http://schemas.microsoft.com/office/drawing/2014/main" id="{7E923F11-8AA3-6148-BDAD-CC6C4D25D027}"/>
              </a:ext>
            </a:extLst>
          </p:cNvPr>
          <p:cNvSpPr/>
          <p:nvPr userDrawn="1"/>
        </p:nvSpPr>
        <p:spPr>
          <a:xfrm rot="10800000">
            <a:off x="2045287" y="4674"/>
            <a:ext cx="6186487" cy="1074539"/>
          </a:xfrm>
          <a:prstGeom prst="parallelogram">
            <a:avLst>
              <a:gd name="adj" fmla="val 76856"/>
            </a:avLst>
          </a:prstGeom>
          <a:solidFill>
            <a:srgbClr val="797979"/>
          </a:solidFill>
          <a:ln>
            <a:solidFill>
              <a:srgbClr val="8C8C8C"/>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9" name="Rectangle 8">
            <a:extLst>
              <a:ext uri="{FF2B5EF4-FFF2-40B4-BE49-F238E27FC236}">
                <a16:creationId xmlns:a16="http://schemas.microsoft.com/office/drawing/2014/main" id="{4D34A8A3-3565-234D-988E-7FDF9C6CD2FA}"/>
              </a:ext>
            </a:extLst>
          </p:cNvPr>
          <p:cNvSpPr/>
          <p:nvPr userDrawn="1"/>
        </p:nvSpPr>
        <p:spPr>
          <a:xfrm>
            <a:off x="-2" y="840668"/>
            <a:ext cx="9144001" cy="114364"/>
          </a:xfrm>
          <a:prstGeom prst="rect">
            <a:avLst/>
          </a:prstGeom>
          <a:solidFill>
            <a:srgbClr val="60BA4B"/>
          </a:solidFill>
          <a:ln>
            <a:solidFill>
              <a:srgbClr val="60BA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3D248CE1-D949-E748-A260-D020B99205FD}"/>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5418" y="230190"/>
            <a:ext cx="2419327" cy="395890"/>
          </a:xfrm>
          <a:prstGeom prst="rect">
            <a:avLst/>
          </a:prstGeom>
        </p:spPr>
      </p:pic>
    </p:spTree>
    <p:extLst>
      <p:ext uri="{BB962C8B-B14F-4D97-AF65-F5344CB8AC3E}">
        <p14:creationId xmlns:p14="http://schemas.microsoft.com/office/powerpoint/2010/main" val="2659650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emf"/></Relationships>
</file>

<file path=ppt/slides/_rels/slide10.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56.png"/><Relationship Id="rId3" Type="http://schemas.openxmlformats.org/officeDocument/2006/relationships/image" Target="../media/image49.emf"/><Relationship Id="rId7" Type="http://schemas.openxmlformats.org/officeDocument/2006/relationships/image" Target="../media/image52.png"/><Relationship Id="rId12" Type="http://schemas.openxmlformats.org/officeDocument/2006/relationships/image" Target="../media/image55.png"/><Relationship Id="rId17" Type="http://schemas.openxmlformats.org/officeDocument/2006/relationships/image" Target="../media/image59.emf"/><Relationship Id="rId2" Type="http://schemas.openxmlformats.org/officeDocument/2006/relationships/image" Target="../media/image10.emf"/><Relationship Id="rId16" Type="http://schemas.openxmlformats.org/officeDocument/2006/relationships/image" Target="../media/image58.emf"/><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54.jpg"/><Relationship Id="rId5" Type="http://schemas.openxmlformats.org/officeDocument/2006/relationships/image" Target="../media/image51.png"/><Relationship Id="rId15" Type="http://schemas.openxmlformats.org/officeDocument/2006/relationships/image" Target="../media/image57.jpg"/><Relationship Id="rId10" Type="http://schemas.openxmlformats.org/officeDocument/2006/relationships/image" Target="../media/image17.png"/><Relationship Id="rId4" Type="http://schemas.openxmlformats.org/officeDocument/2006/relationships/image" Target="../media/image50.jpeg"/><Relationship Id="rId9" Type="http://schemas.openxmlformats.org/officeDocument/2006/relationships/image" Target="../media/image53.png"/><Relationship Id="rId14" Type="http://schemas.openxmlformats.org/officeDocument/2006/relationships/image" Target="../media/image19.tiff"/></Relationships>
</file>

<file path=ppt/slides/_rels/slide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9.tiff"/><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emf"/><Relationship Id="rId7" Type="http://schemas.openxmlformats.org/officeDocument/2006/relationships/image" Target="../media/image18.png"/><Relationship Id="rId12" Type="http://schemas.openxmlformats.org/officeDocument/2006/relationships/image" Target="../media/image23.gif"/><Relationship Id="rId17" Type="http://schemas.openxmlformats.org/officeDocument/2006/relationships/image" Target="../media/image28.png"/><Relationship Id="rId2" Type="http://schemas.openxmlformats.org/officeDocument/2006/relationships/image" Target="../media/image10.emf"/><Relationship Id="rId16"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10.emf"/><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10.emf"/><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emf"/><Relationship Id="rId7" Type="http://schemas.openxmlformats.org/officeDocument/2006/relationships/image" Target="../media/image44.png"/><Relationship Id="rId2" Type="http://schemas.openxmlformats.org/officeDocument/2006/relationships/image" Target="../media/image10.emf"/><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10.emf"/><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88914" y="5268747"/>
            <a:ext cx="6566171" cy="707886"/>
          </a:xfrm>
          <a:prstGeom prst="rect">
            <a:avLst/>
          </a:prstGeom>
        </p:spPr>
        <p:txBody>
          <a:bodyPr wrap="square">
            <a:spAutoFit/>
          </a:bodyPr>
          <a:lstStyle/>
          <a:p>
            <a:pPr algn="ctr"/>
            <a:r>
              <a:rPr lang="en-US" sz="2000" dirty="0"/>
              <a:t>NIH Common Fund Glycoscience Program </a:t>
            </a:r>
          </a:p>
          <a:p>
            <a:pPr algn="ctr"/>
            <a:r>
              <a:rPr lang="en-US" sz="2000" dirty="0"/>
              <a:t>1U01GM125267-01 (York &amp; Mazumder)</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214" y="1337484"/>
            <a:ext cx="6867572" cy="1094155"/>
          </a:xfrm>
          <a:prstGeom prst="rect">
            <a:avLst/>
          </a:prstGeom>
        </p:spPr>
      </p:pic>
      <p:pic>
        <p:nvPicPr>
          <p:cNvPr id="16" name="Picture 15">
            <a:extLst>
              <a:ext uri="{FF2B5EF4-FFF2-40B4-BE49-F238E27FC236}">
                <a16:creationId xmlns:a16="http://schemas.microsoft.com/office/drawing/2014/main" id="{6FBF6063-B3B6-B349-B420-70C3FFC35A8F}"/>
              </a:ext>
            </a:extLst>
          </p:cNvPr>
          <p:cNvPicPr>
            <a:picLocks noChangeAspect="1"/>
          </p:cNvPicPr>
          <p:nvPr/>
        </p:nvPicPr>
        <p:blipFill>
          <a:blip r:embed="rId3"/>
          <a:stretch>
            <a:fillRect/>
          </a:stretch>
        </p:blipFill>
        <p:spPr>
          <a:xfrm>
            <a:off x="5598666" y="6409264"/>
            <a:ext cx="1901508" cy="290678"/>
          </a:xfrm>
          <a:prstGeom prst="rect">
            <a:avLst/>
          </a:prstGeom>
        </p:spPr>
      </p:pic>
      <p:pic>
        <p:nvPicPr>
          <p:cNvPr id="3" name="Picture 2">
            <a:extLst>
              <a:ext uri="{FF2B5EF4-FFF2-40B4-BE49-F238E27FC236}">
                <a16:creationId xmlns:a16="http://schemas.microsoft.com/office/drawing/2014/main" id="{D1322A47-2DCC-204C-BBBB-18A63C267AB7}"/>
              </a:ext>
            </a:extLst>
          </p:cNvPr>
          <p:cNvPicPr>
            <a:picLocks noChangeAspect="1"/>
          </p:cNvPicPr>
          <p:nvPr/>
        </p:nvPicPr>
        <p:blipFill>
          <a:blip r:embed="rId4"/>
          <a:stretch>
            <a:fillRect/>
          </a:stretch>
        </p:blipFill>
        <p:spPr>
          <a:xfrm>
            <a:off x="7391400" y="6103848"/>
            <a:ext cx="1752600" cy="762000"/>
          </a:xfrm>
          <a:prstGeom prst="rect">
            <a:avLst/>
          </a:prstGeom>
        </p:spPr>
      </p:pic>
      <p:sp>
        <p:nvSpPr>
          <p:cNvPr id="7" name="TextBox 6">
            <a:extLst>
              <a:ext uri="{FF2B5EF4-FFF2-40B4-BE49-F238E27FC236}">
                <a16:creationId xmlns:a16="http://schemas.microsoft.com/office/drawing/2014/main" id="{0A3E4CF1-D6E2-3849-B8EE-47661B47C07B}"/>
              </a:ext>
            </a:extLst>
          </p:cNvPr>
          <p:cNvSpPr txBox="1"/>
          <p:nvPr/>
        </p:nvSpPr>
        <p:spPr>
          <a:xfrm>
            <a:off x="627529" y="3683581"/>
            <a:ext cx="3815940" cy="707886"/>
          </a:xfrm>
          <a:prstGeom prst="rect">
            <a:avLst/>
          </a:prstGeom>
          <a:noFill/>
        </p:spPr>
        <p:txBody>
          <a:bodyPr wrap="square" rtlCol="0">
            <a:spAutoFit/>
          </a:bodyPr>
          <a:lstStyle/>
          <a:p>
            <a:pPr algn="ctr"/>
            <a:r>
              <a:rPr lang="en-US" sz="2000" b="1" dirty="0"/>
              <a:t>PI: Raja </a:t>
            </a:r>
            <a:r>
              <a:rPr lang="en-US" sz="2000" b="1" dirty="0" err="1"/>
              <a:t>Mazumder</a:t>
            </a:r>
            <a:r>
              <a:rPr lang="en-US" sz="2000" b="1" dirty="0"/>
              <a:t> </a:t>
            </a:r>
          </a:p>
          <a:p>
            <a:pPr algn="ctr"/>
            <a:r>
              <a:rPr lang="en-US" sz="2000" i="1" dirty="0"/>
              <a:t>The George Washington University</a:t>
            </a:r>
            <a:endParaRPr lang="en-US" sz="2000" dirty="0"/>
          </a:p>
        </p:txBody>
      </p:sp>
      <p:sp>
        <p:nvSpPr>
          <p:cNvPr id="21" name="TextBox 20">
            <a:extLst>
              <a:ext uri="{FF2B5EF4-FFF2-40B4-BE49-F238E27FC236}">
                <a16:creationId xmlns:a16="http://schemas.microsoft.com/office/drawing/2014/main" id="{9693A199-A96F-C447-9AF6-E088C7834DD7}"/>
              </a:ext>
            </a:extLst>
          </p:cNvPr>
          <p:cNvSpPr txBox="1"/>
          <p:nvPr/>
        </p:nvSpPr>
        <p:spPr>
          <a:xfrm>
            <a:off x="4845108" y="3683581"/>
            <a:ext cx="3408012" cy="707886"/>
          </a:xfrm>
          <a:prstGeom prst="rect">
            <a:avLst/>
          </a:prstGeom>
          <a:noFill/>
        </p:spPr>
        <p:txBody>
          <a:bodyPr wrap="square" rtlCol="0">
            <a:spAutoFit/>
          </a:bodyPr>
          <a:lstStyle/>
          <a:p>
            <a:pPr algn="ctr"/>
            <a:r>
              <a:rPr lang="en-US" sz="2000" b="1" dirty="0"/>
              <a:t>PI: William York</a:t>
            </a:r>
            <a:endParaRPr lang="en-US" sz="2000" dirty="0"/>
          </a:p>
          <a:p>
            <a:pPr algn="ctr"/>
            <a:r>
              <a:rPr lang="en-US" sz="2000" dirty="0"/>
              <a:t>CCRC</a:t>
            </a:r>
            <a:r>
              <a:rPr lang="en-US" sz="2000" i="1" dirty="0"/>
              <a:t>, University of Georgia</a:t>
            </a:r>
            <a:endParaRPr lang="en-US" sz="2000" dirty="0"/>
          </a:p>
        </p:txBody>
      </p:sp>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b="21277"/>
          <a:stretch/>
        </p:blipFill>
        <p:spPr>
          <a:xfrm>
            <a:off x="3246840" y="4600640"/>
            <a:ext cx="2650318" cy="748617"/>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2454" y="2591626"/>
            <a:ext cx="1152109" cy="921687"/>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98155" y="2640812"/>
            <a:ext cx="1148685" cy="875327"/>
          </a:xfrm>
          <a:prstGeom prst="rect">
            <a:avLst/>
          </a:prstGeom>
        </p:spPr>
      </p:pic>
      <p:sp>
        <p:nvSpPr>
          <p:cNvPr id="18" name="TextBox 17">
            <a:extLst>
              <a:ext uri="{FF2B5EF4-FFF2-40B4-BE49-F238E27FC236}">
                <a16:creationId xmlns:a16="http://schemas.microsoft.com/office/drawing/2014/main" id="{1813EFFE-74DB-794D-BF07-0C19A75B103E}"/>
              </a:ext>
            </a:extLst>
          </p:cNvPr>
          <p:cNvSpPr txBox="1"/>
          <p:nvPr/>
        </p:nvSpPr>
        <p:spPr>
          <a:xfrm>
            <a:off x="2902227" y="78977"/>
            <a:ext cx="4472608" cy="707886"/>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rPr>
              <a:t>Computational and Informatics Resources for Glycoscience</a:t>
            </a:r>
            <a:endParaRPr lang="en-US" sz="2000" dirty="0">
              <a:solidFill>
                <a:schemeClr val="bg1"/>
              </a:solidFill>
              <a:latin typeface="Georgia" panose="02040502050405020303" pitchFamily="18" charset="0"/>
            </a:endParaRPr>
          </a:p>
        </p:txBody>
      </p:sp>
      <p:pic>
        <p:nvPicPr>
          <p:cNvPr id="8" name="Picture 7">
            <a:extLst>
              <a:ext uri="{FF2B5EF4-FFF2-40B4-BE49-F238E27FC236}">
                <a16:creationId xmlns:a16="http://schemas.microsoft.com/office/drawing/2014/main" id="{AF8E2ADF-F5F9-364F-BA5E-58C5AD39B7F3}"/>
              </a:ext>
            </a:extLst>
          </p:cNvPr>
          <p:cNvPicPr>
            <a:picLocks noChangeAspect="1"/>
          </p:cNvPicPr>
          <p:nvPr/>
        </p:nvPicPr>
        <p:blipFill>
          <a:blip r:embed="rId8"/>
          <a:stretch>
            <a:fillRect/>
          </a:stretch>
        </p:blipFill>
        <p:spPr>
          <a:xfrm>
            <a:off x="9978" y="6307048"/>
            <a:ext cx="5486400" cy="558800"/>
          </a:xfrm>
          <a:prstGeom prst="rect">
            <a:avLst/>
          </a:prstGeom>
        </p:spPr>
      </p:pic>
    </p:spTree>
    <p:extLst>
      <p:ext uri="{BB962C8B-B14F-4D97-AF65-F5344CB8AC3E}">
        <p14:creationId xmlns:p14="http://schemas.microsoft.com/office/powerpoint/2010/main" val="24329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B986B568-1B7A-614D-B062-EF2AFE8E063D}"/>
              </a:ext>
            </a:extLst>
          </p:cNvPr>
          <p:cNvPicPr>
            <a:picLocks noChangeAspect="1"/>
          </p:cNvPicPr>
          <p:nvPr/>
        </p:nvPicPr>
        <p:blipFill>
          <a:blip r:embed="rId2"/>
          <a:stretch>
            <a:fillRect/>
          </a:stretch>
        </p:blipFill>
        <p:spPr>
          <a:xfrm>
            <a:off x="0" y="6273800"/>
            <a:ext cx="9144000" cy="584200"/>
          </a:xfrm>
          <a:prstGeom prst="rect">
            <a:avLst/>
          </a:prstGeom>
        </p:spPr>
      </p:pic>
      <p:pic>
        <p:nvPicPr>
          <p:cNvPr id="4" name="Picture 3">
            <a:extLst>
              <a:ext uri="{FF2B5EF4-FFF2-40B4-BE49-F238E27FC236}">
                <a16:creationId xmlns:a16="http://schemas.microsoft.com/office/drawing/2014/main" id="{80BB4467-7C19-F94C-8FD1-2A407DAD878D}"/>
              </a:ext>
            </a:extLst>
          </p:cNvPr>
          <p:cNvPicPr>
            <a:picLocks noChangeAspect="1"/>
          </p:cNvPicPr>
          <p:nvPr/>
        </p:nvPicPr>
        <p:blipFill>
          <a:blip r:embed="rId3"/>
          <a:stretch>
            <a:fillRect/>
          </a:stretch>
        </p:blipFill>
        <p:spPr>
          <a:xfrm>
            <a:off x="5896947" y="6352733"/>
            <a:ext cx="2455333" cy="368300"/>
          </a:xfrm>
          <a:prstGeom prst="rect">
            <a:avLst/>
          </a:prstGeom>
        </p:spPr>
      </p:pic>
      <p:sp>
        <p:nvSpPr>
          <p:cNvPr id="47" name="TextBox 46">
            <a:extLst>
              <a:ext uri="{FF2B5EF4-FFF2-40B4-BE49-F238E27FC236}">
                <a16:creationId xmlns:a16="http://schemas.microsoft.com/office/drawing/2014/main" id="{9818C639-A1EE-BD44-91BA-1E504C1C61E5}"/>
              </a:ext>
            </a:extLst>
          </p:cNvPr>
          <p:cNvSpPr txBox="1"/>
          <p:nvPr/>
        </p:nvSpPr>
        <p:spPr>
          <a:xfrm>
            <a:off x="2902226" y="78977"/>
            <a:ext cx="5696083" cy="707886"/>
          </a:xfrm>
          <a:prstGeom prst="rect">
            <a:avLst/>
          </a:prstGeom>
          <a:noFill/>
        </p:spPr>
        <p:txBody>
          <a:bodyPr wrap="square" rtlCol="0">
            <a:spAutoFit/>
          </a:bodyPr>
          <a:lstStyle/>
          <a:p>
            <a:r>
              <a:rPr lang="en-US" sz="4000" dirty="0">
                <a:solidFill>
                  <a:schemeClr val="bg1"/>
                </a:solidFill>
                <a:latin typeface="Georgia" panose="02040502050405020303" pitchFamily="18" charset="0"/>
              </a:rPr>
              <a:t>Acknowledgements</a:t>
            </a:r>
          </a:p>
        </p:txBody>
      </p:sp>
      <p:pic>
        <p:nvPicPr>
          <p:cNvPr id="10" name="Content Placeholder 4">
            <a:extLst>
              <a:ext uri="{FF2B5EF4-FFF2-40B4-BE49-F238E27FC236}">
                <a16:creationId xmlns:a16="http://schemas.microsoft.com/office/drawing/2014/main" id="{7F68120F-AD21-9249-AE6D-96F3DE7F9FD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1643" r="-2" b="20256"/>
          <a:stretch/>
        </p:blipFill>
        <p:spPr>
          <a:xfrm>
            <a:off x="178406" y="1284408"/>
            <a:ext cx="3089679" cy="3740527"/>
          </a:xfrm>
          <a:prstGeom prst="rect">
            <a:avLst/>
          </a:prstGeom>
          <a:effectLst/>
        </p:spPr>
      </p:pic>
      <p:sp>
        <p:nvSpPr>
          <p:cNvPr id="11" name="TextBox 10">
            <a:extLst>
              <a:ext uri="{FF2B5EF4-FFF2-40B4-BE49-F238E27FC236}">
                <a16:creationId xmlns:a16="http://schemas.microsoft.com/office/drawing/2014/main" id="{DD0BD6A5-521B-334B-845C-41A4633AEC60}"/>
              </a:ext>
            </a:extLst>
          </p:cNvPr>
          <p:cNvSpPr txBox="1"/>
          <p:nvPr/>
        </p:nvSpPr>
        <p:spPr>
          <a:xfrm>
            <a:off x="3468316" y="1219170"/>
            <a:ext cx="1938570" cy="3970318"/>
          </a:xfrm>
          <a:prstGeom prst="rect">
            <a:avLst/>
          </a:prstGeom>
          <a:noFill/>
        </p:spPr>
        <p:txBody>
          <a:bodyPr wrap="square" rtlCol="0">
            <a:spAutoFit/>
          </a:bodyPr>
          <a:lstStyle/>
          <a:p>
            <a:r>
              <a:rPr lang="en-US" sz="1200" b="1" dirty="0">
                <a:latin typeface="Georgia" panose="02040502050405020303" pitchFamily="18" charset="0"/>
              </a:rPr>
              <a:t>University </a:t>
            </a:r>
            <a:r>
              <a:rPr lang="en-US" sz="1200" b="1">
                <a:latin typeface="Georgia" panose="02040502050405020303" pitchFamily="18" charset="0"/>
              </a:rPr>
              <a:t>of Georgia</a:t>
            </a:r>
            <a:endParaRPr lang="en-US" sz="1200" dirty="0">
              <a:latin typeface="Georgia" panose="02040502050405020303" pitchFamily="18" charset="0"/>
            </a:endParaRPr>
          </a:p>
          <a:p>
            <a:r>
              <a:rPr lang="en-US" sz="1200" dirty="0">
                <a:latin typeface="Georgia" panose="02040502050405020303" pitchFamily="18" charset="0"/>
              </a:rPr>
              <a:t>Will York</a:t>
            </a:r>
          </a:p>
          <a:p>
            <a:r>
              <a:rPr lang="en-US" sz="1200" dirty="0">
                <a:latin typeface="Georgia" panose="02040502050405020303" pitchFamily="18" charset="0"/>
              </a:rPr>
              <a:t>Rene </a:t>
            </a:r>
            <a:r>
              <a:rPr lang="en-US" sz="1200" dirty="0" err="1">
                <a:latin typeface="Georgia" panose="02040502050405020303" pitchFamily="18" charset="0"/>
              </a:rPr>
              <a:t>Ranzinger</a:t>
            </a:r>
            <a:endParaRPr lang="en-US" sz="1200" dirty="0">
              <a:latin typeface="Georgia" panose="02040502050405020303" pitchFamily="18" charset="0"/>
            </a:endParaRPr>
          </a:p>
          <a:p>
            <a:r>
              <a:rPr lang="en-US" sz="1200" dirty="0">
                <a:latin typeface="Georgia" panose="02040502050405020303" pitchFamily="18" charset="0"/>
              </a:rPr>
              <a:t>Michael Pierce</a:t>
            </a:r>
          </a:p>
          <a:p>
            <a:r>
              <a:rPr lang="en-US" sz="1200" dirty="0">
                <a:latin typeface="Georgia" panose="02040502050405020303" pitchFamily="18" charset="0"/>
              </a:rPr>
              <a:t>Robert Woods</a:t>
            </a:r>
          </a:p>
          <a:p>
            <a:r>
              <a:rPr lang="en-US" sz="1200" dirty="0" err="1">
                <a:latin typeface="Georgia" panose="02040502050405020303" pitchFamily="18" charset="0"/>
              </a:rPr>
              <a:t>Rupali</a:t>
            </a:r>
            <a:r>
              <a:rPr lang="en-US" sz="1200" dirty="0">
                <a:latin typeface="Georgia" panose="02040502050405020303" pitchFamily="18" charset="0"/>
              </a:rPr>
              <a:t> </a:t>
            </a:r>
            <a:r>
              <a:rPr lang="en-US" sz="1200" dirty="0" err="1">
                <a:latin typeface="Georgia" panose="02040502050405020303" pitchFamily="18" charset="0"/>
              </a:rPr>
              <a:t>Mahadik</a:t>
            </a:r>
            <a:endParaRPr lang="en-US" sz="1200" dirty="0">
              <a:latin typeface="Georgia" panose="02040502050405020303" pitchFamily="18" charset="0"/>
            </a:endParaRPr>
          </a:p>
          <a:p>
            <a:r>
              <a:rPr lang="en-US" sz="1200" dirty="0">
                <a:latin typeface="Georgia" panose="02040502050405020303" pitchFamily="18" charset="0"/>
              </a:rPr>
              <a:t>Tatiana Williamson</a:t>
            </a:r>
          </a:p>
          <a:p>
            <a:r>
              <a:rPr lang="en-US" sz="1200" dirty="0" err="1">
                <a:latin typeface="Georgia" panose="02040502050405020303" pitchFamily="18" charset="0"/>
              </a:rPr>
              <a:t>Sena</a:t>
            </a:r>
            <a:r>
              <a:rPr lang="en-US" sz="1200" dirty="0">
                <a:latin typeface="Georgia" panose="02040502050405020303" pitchFamily="18" charset="0"/>
              </a:rPr>
              <a:t> </a:t>
            </a:r>
            <a:r>
              <a:rPr lang="en-US" sz="1200" dirty="0" err="1">
                <a:latin typeface="Georgia" panose="02040502050405020303" pitchFamily="18" charset="0"/>
              </a:rPr>
              <a:t>Arpinar</a:t>
            </a:r>
            <a:endParaRPr lang="en-US" sz="1200" dirty="0">
              <a:latin typeface="Georgia" panose="02040502050405020303" pitchFamily="18" charset="0"/>
            </a:endParaRPr>
          </a:p>
          <a:p>
            <a:r>
              <a:rPr lang="en-IN" sz="1200" dirty="0" err="1">
                <a:latin typeface="Georgia" panose="02040502050405020303" pitchFamily="18" charset="0"/>
              </a:rPr>
              <a:t>Sanath</a:t>
            </a:r>
            <a:r>
              <a:rPr lang="en-IN" sz="1200" dirty="0">
                <a:latin typeface="Georgia" panose="02040502050405020303" pitchFamily="18" charset="0"/>
              </a:rPr>
              <a:t> Bhatt</a:t>
            </a:r>
          </a:p>
          <a:p>
            <a:r>
              <a:rPr lang="en-IN" sz="1200" dirty="0" err="1">
                <a:latin typeface="Georgia" panose="02040502050405020303" pitchFamily="18" charset="0"/>
              </a:rPr>
              <a:t>Sujeet</a:t>
            </a:r>
            <a:r>
              <a:rPr lang="en-IN" sz="1200" dirty="0">
                <a:latin typeface="Georgia" panose="02040502050405020303" pitchFamily="18" charset="0"/>
              </a:rPr>
              <a:t> Kulkarni</a:t>
            </a:r>
          </a:p>
          <a:p>
            <a:r>
              <a:rPr lang="en-IN" sz="1200" dirty="0">
                <a:latin typeface="Georgia" panose="02040502050405020303" pitchFamily="18" charset="0"/>
              </a:rPr>
              <a:t>Sandeep N</a:t>
            </a:r>
            <a:r>
              <a:rPr lang="en-US" sz="1200" dirty="0" err="1">
                <a:latin typeface="Georgia" panose="02040502050405020303" pitchFamily="18" charset="0"/>
              </a:rPr>
              <a:t>akarakommula</a:t>
            </a:r>
            <a:endParaRPr lang="en-IN" sz="1200" dirty="0">
              <a:latin typeface="Georgia" panose="02040502050405020303" pitchFamily="18" charset="0"/>
            </a:endParaRPr>
          </a:p>
          <a:p>
            <a:endParaRPr lang="en-US" sz="1200" dirty="0">
              <a:latin typeface="Georgia" panose="02040502050405020303" pitchFamily="18" charset="0"/>
            </a:endParaRPr>
          </a:p>
          <a:p>
            <a:r>
              <a:rPr lang="en-US" sz="1200" b="1" dirty="0">
                <a:latin typeface="Georgia" panose="02040502050405020303" pitchFamily="18" charset="0"/>
              </a:rPr>
              <a:t>EMBL-EBI</a:t>
            </a:r>
          </a:p>
          <a:p>
            <a:r>
              <a:rPr lang="en-US" sz="1200" dirty="0">
                <a:solidFill>
                  <a:prstClr val="black"/>
                </a:solidFill>
                <a:latin typeface="Georgia" panose="02040502050405020303" pitchFamily="18" charset="0"/>
              </a:rPr>
              <a:t>Maria Martin</a:t>
            </a:r>
            <a:endParaRPr lang="en-US" sz="1200" dirty="0">
              <a:latin typeface="Georgia" panose="02040502050405020303" pitchFamily="18" charset="0"/>
            </a:endParaRPr>
          </a:p>
          <a:p>
            <a:r>
              <a:rPr lang="en-US" sz="1200" dirty="0">
                <a:latin typeface="Georgia" panose="02040502050405020303" pitchFamily="18" charset="0"/>
              </a:rPr>
              <a:t>Leyla Jael Garcia Castro</a:t>
            </a:r>
          </a:p>
          <a:p>
            <a:r>
              <a:rPr lang="en-US" sz="1200" dirty="0" err="1">
                <a:latin typeface="Georgia" panose="02040502050405020303" pitchFamily="18" charset="0"/>
              </a:rPr>
              <a:t>Preethi</a:t>
            </a:r>
            <a:r>
              <a:rPr lang="en-US" sz="1200" dirty="0">
                <a:latin typeface="Georgia" panose="02040502050405020303" pitchFamily="18" charset="0"/>
              </a:rPr>
              <a:t> </a:t>
            </a:r>
            <a:r>
              <a:rPr lang="en-US" sz="1200" dirty="0" err="1">
                <a:latin typeface="Georgia" panose="02040502050405020303" pitchFamily="18" charset="0"/>
              </a:rPr>
              <a:t>Vasudev</a:t>
            </a:r>
            <a:endParaRPr lang="en-US" sz="1200" dirty="0">
              <a:latin typeface="Georgia" panose="02040502050405020303" pitchFamily="18" charset="0"/>
            </a:endParaRPr>
          </a:p>
          <a:p>
            <a:endParaRPr lang="en-US" sz="1200" dirty="0">
              <a:latin typeface="Georgia" panose="02040502050405020303" pitchFamily="18" charset="0"/>
            </a:endParaRPr>
          </a:p>
          <a:p>
            <a:r>
              <a:rPr lang="en-US" sz="1200" b="1" dirty="0">
                <a:latin typeface="Georgia" panose="02040502050405020303" pitchFamily="18" charset="0"/>
              </a:rPr>
              <a:t>NCBI</a:t>
            </a:r>
          </a:p>
          <a:p>
            <a:r>
              <a:rPr lang="en-US" sz="1200" dirty="0">
                <a:latin typeface="Georgia" panose="02040502050405020303" pitchFamily="18" charset="0"/>
              </a:rPr>
              <a:t>Kim Pruitt</a:t>
            </a:r>
          </a:p>
          <a:p>
            <a:r>
              <a:rPr lang="en-US" sz="1200" dirty="0">
                <a:latin typeface="Georgia" panose="02040502050405020303" pitchFamily="18" charset="0"/>
              </a:rPr>
              <a:t>Evan Bolton</a:t>
            </a:r>
          </a:p>
          <a:p>
            <a:endParaRPr lang="en-US" sz="1200" dirty="0">
              <a:latin typeface="Georgia" panose="02040502050405020303" pitchFamily="18" charset="0"/>
            </a:endParaRPr>
          </a:p>
        </p:txBody>
      </p:sp>
      <p:sp>
        <p:nvSpPr>
          <p:cNvPr id="12" name="TextBox 11">
            <a:extLst>
              <a:ext uri="{FF2B5EF4-FFF2-40B4-BE49-F238E27FC236}">
                <a16:creationId xmlns:a16="http://schemas.microsoft.com/office/drawing/2014/main" id="{7BDA1AFD-2DE5-784F-B181-D6D878954E3B}"/>
              </a:ext>
            </a:extLst>
          </p:cNvPr>
          <p:cNvSpPr txBox="1"/>
          <p:nvPr/>
        </p:nvSpPr>
        <p:spPr>
          <a:xfrm>
            <a:off x="5545085" y="1206316"/>
            <a:ext cx="1579528" cy="3785652"/>
          </a:xfrm>
          <a:prstGeom prst="rect">
            <a:avLst/>
          </a:prstGeom>
          <a:noFill/>
        </p:spPr>
        <p:txBody>
          <a:bodyPr wrap="square" rtlCol="0">
            <a:spAutoFit/>
          </a:bodyPr>
          <a:lstStyle/>
          <a:p>
            <a:r>
              <a:rPr lang="en-US" sz="1200" b="1" dirty="0">
                <a:latin typeface="Georgia" panose="02040502050405020303" pitchFamily="18" charset="0"/>
              </a:rPr>
              <a:t>The George Washington University</a:t>
            </a:r>
          </a:p>
          <a:p>
            <a:r>
              <a:rPr lang="en-US" sz="1200" dirty="0">
                <a:latin typeface="Georgia" panose="02040502050405020303" pitchFamily="18" charset="0"/>
              </a:rPr>
              <a:t>Raja </a:t>
            </a:r>
            <a:r>
              <a:rPr lang="en-US" sz="1200" dirty="0" err="1">
                <a:latin typeface="Georgia" panose="02040502050405020303" pitchFamily="18" charset="0"/>
              </a:rPr>
              <a:t>Mazumder</a:t>
            </a:r>
            <a:endParaRPr lang="en-US" sz="1200" dirty="0">
              <a:latin typeface="Georgia" panose="02040502050405020303" pitchFamily="18" charset="0"/>
            </a:endParaRPr>
          </a:p>
          <a:p>
            <a:r>
              <a:rPr lang="en-US" sz="1200" dirty="0">
                <a:latin typeface="Georgia" panose="02040502050405020303" pitchFamily="18" charset="0"/>
              </a:rPr>
              <a:t>Robel </a:t>
            </a:r>
            <a:r>
              <a:rPr lang="en-US" sz="1200" dirty="0" err="1">
                <a:latin typeface="Georgia" panose="02040502050405020303" pitchFamily="18" charset="0"/>
              </a:rPr>
              <a:t>Kahsay</a:t>
            </a:r>
            <a:endParaRPr lang="en-US" sz="1200" dirty="0">
              <a:latin typeface="Georgia" panose="02040502050405020303" pitchFamily="18" charset="0"/>
            </a:endParaRPr>
          </a:p>
          <a:p>
            <a:r>
              <a:rPr lang="en-US" sz="1200" dirty="0">
                <a:latin typeface="Georgia" panose="02040502050405020303" pitchFamily="18" charset="0"/>
              </a:rPr>
              <a:t>Jeet Vora</a:t>
            </a:r>
          </a:p>
          <a:p>
            <a:r>
              <a:rPr lang="en-US" sz="1200" dirty="0" err="1">
                <a:latin typeface="Georgia" panose="02040502050405020303" pitchFamily="18" charset="0"/>
              </a:rPr>
              <a:t>Rahi</a:t>
            </a:r>
            <a:r>
              <a:rPr lang="en-US" sz="1200" dirty="0">
                <a:latin typeface="Georgia" panose="02040502050405020303" pitchFamily="18" charset="0"/>
              </a:rPr>
              <a:t> </a:t>
            </a:r>
            <a:r>
              <a:rPr lang="en-US" sz="1200" dirty="0" err="1">
                <a:latin typeface="Georgia" panose="02040502050405020303" pitchFamily="18" charset="0"/>
              </a:rPr>
              <a:t>Navelkar</a:t>
            </a:r>
            <a:endParaRPr lang="en-US" sz="1200" dirty="0">
              <a:latin typeface="Georgia" panose="02040502050405020303" pitchFamily="18" charset="0"/>
            </a:endParaRPr>
          </a:p>
          <a:p>
            <a:r>
              <a:rPr lang="en-US" sz="1200" dirty="0">
                <a:latin typeface="Georgia" panose="02040502050405020303" pitchFamily="18" charset="0"/>
              </a:rPr>
              <a:t>Reza Mousavi</a:t>
            </a:r>
          </a:p>
          <a:p>
            <a:r>
              <a:rPr lang="en-US" sz="1200" dirty="0" err="1">
                <a:latin typeface="Georgia" panose="02040502050405020303" pitchFamily="18" charset="0"/>
              </a:rPr>
              <a:t>Nagarajan</a:t>
            </a:r>
            <a:r>
              <a:rPr lang="en-US" sz="1200" dirty="0">
                <a:latin typeface="Georgia" panose="02040502050405020303" pitchFamily="18" charset="0"/>
              </a:rPr>
              <a:t> </a:t>
            </a:r>
            <a:r>
              <a:rPr lang="en-US" sz="1200" dirty="0" err="1">
                <a:latin typeface="Georgia" panose="02040502050405020303" pitchFamily="18" charset="0"/>
              </a:rPr>
              <a:t>Pattabiraman</a:t>
            </a:r>
            <a:endParaRPr lang="en-US" sz="1200" dirty="0">
              <a:latin typeface="Georgia" panose="02040502050405020303" pitchFamily="18" charset="0"/>
            </a:endParaRPr>
          </a:p>
          <a:p>
            <a:r>
              <a:rPr lang="en-US" sz="1200" dirty="0">
                <a:latin typeface="Georgia" panose="02040502050405020303" pitchFamily="18" charset="0"/>
              </a:rPr>
              <a:t>Xavier Holmes</a:t>
            </a:r>
          </a:p>
          <a:p>
            <a:r>
              <a:rPr lang="en-US" sz="1200" dirty="0">
                <a:latin typeface="Georgia" panose="02040502050405020303" pitchFamily="18" charset="0"/>
              </a:rPr>
              <a:t>Brian </a:t>
            </a:r>
            <a:r>
              <a:rPr lang="en-US" sz="1200" dirty="0" err="1">
                <a:latin typeface="Georgia" panose="02040502050405020303" pitchFamily="18" charset="0"/>
              </a:rPr>
              <a:t>Fochtman</a:t>
            </a:r>
            <a:endParaRPr lang="en-US" sz="1200" dirty="0">
              <a:latin typeface="Georgia" panose="02040502050405020303" pitchFamily="18" charset="0"/>
            </a:endParaRPr>
          </a:p>
          <a:p>
            <a:endParaRPr lang="en-US" sz="1200" dirty="0">
              <a:latin typeface="Georgia" panose="02040502050405020303" pitchFamily="18" charset="0"/>
            </a:endParaRPr>
          </a:p>
          <a:p>
            <a:r>
              <a:rPr lang="en-US" sz="1200" b="1" dirty="0">
                <a:latin typeface="Georgia" panose="02040502050405020303" pitchFamily="18" charset="0"/>
              </a:rPr>
              <a:t>Georgetown University</a:t>
            </a:r>
          </a:p>
          <a:p>
            <a:r>
              <a:rPr lang="en-US" sz="1200" dirty="0">
                <a:latin typeface="Georgia" panose="02040502050405020303" pitchFamily="18" charset="0"/>
              </a:rPr>
              <a:t>Nathan Edwards</a:t>
            </a:r>
          </a:p>
          <a:p>
            <a:r>
              <a:rPr lang="en-US" sz="1200" dirty="0" err="1">
                <a:latin typeface="Georgia" panose="02040502050405020303" pitchFamily="18" charset="0"/>
              </a:rPr>
              <a:t>Radoslav</a:t>
            </a:r>
            <a:r>
              <a:rPr lang="en-US" sz="1200" dirty="0">
                <a:latin typeface="Georgia" panose="02040502050405020303" pitchFamily="18" charset="0"/>
              </a:rPr>
              <a:t> Goldman</a:t>
            </a:r>
          </a:p>
          <a:p>
            <a:r>
              <a:rPr lang="en-US" sz="1200" dirty="0">
                <a:latin typeface="Georgia" panose="02040502050405020303" pitchFamily="18" charset="0"/>
              </a:rPr>
              <a:t>Darren </a:t>
            </a:r>
            <a:r>
              <a:rPr lang="en-US" sz="1200" dirty="0" err="1">
                <a:latin typeface="Georgia" panose="02040502050405020303" pitchFamily="18" charset="0"/>
              </a:rPr>
              <a:t>Natale</a:t>
            </a:r>
            <a:endParaRPr lang="en-US" sz="1200" dirty="0">
              <a:latin typeface="Georgia" panose="02040502050405020303" pitchFamily="18" charset="0"/>
            </a:endParaRPr>
          </a:p>
          <a:p>
            <a:r>
              <a:rPr lang="en-US" sz="1200" dirty="0">
                <a:latin typeface="Georgia" panose="02040502050405020303" pitchFamily="18" charset="0"/>
              </a:rPr>
              <a:t>Karen Ross</a:t>
            </a:r>
          </a:p>
          <a:p>
            <a:r>
              <a:rPr lang="en-US" sz="1200" dirty="0" err="1">
                <a:latin typeface="Georgia" panose="02040502050405020303" pitchFamily="18" charset="0"/>
              </a:rPr>
              <a:t>Wenjin</a:t>
            </a:r>
            <a:r>
              <a:rPr lang="en-US" sz="1200">
                <a:latin typeface="Georgia" panose="02040502050405020303" pitchFamily="18" charset="0"/>
              </a:rPr>
              <a:t> Zhang</a:t>
            </a:r>
            <a:endParaRPr lang="en-US" sz="1200" dirty="0">
              <a:latin typeface="Georgia" panose="02040502050405020303" pitchFamily="18" charset="0"/>
            </a:endParaRPr>
          </a:p>
        </p:txBody>
      </p:sp>
      <p:sp>
        <p:nvSpPr>
          <p:cNvPr id="13" name="TextBox 12">
            <a:extLst>
              <a:ext uri="{FF2B5EF4-FFF2-40B4-BE49-F238E27FC236}">
                <a16:creationId xmlns:a16="http://schemas.microsoft.com/office/drawing/2014/main" id="{6EBB4587-8394-B740-A874-A69B5B3EB207}"/>
              </a:ext>
            </a:extLst>
          </p:cNvPr>
          <p:cNvSpPr txBox="1"/>
          <p:nvPr/>
        </p:nvSpPr>
        <p:spPr>
          <a:xfrm>
            <a:off x="7158732" y="1219170"/>
            <a:ext cx="1923484" cy="4339650"/>
          </a:xfrm>
          <a:prstGeom prst="rect">
            <a:avLst/>
          </a:prstGeom>
          <a:noFill/>
        </p:spPr>
        <p:txBody>
          <a:bodyPr wrap="square" rtlCol="0">
            <a:spAutoFit/>
          </a:bodyPr>
          <a:lstStyle/>
          <a:p>
            <a:r>
              <a:rPr lang="en-US" sz="1200" b="1" dirty="0">
                <a:latin typeface="Georgia" panose="02040502050405020303" pitchFamily="18" charset="0"/>
              </a:rPr>
              <a:t>Harvard University</a:t>
            </a:r>
            <a:endParaRPr lang="en-US" sz="1200" dirty="0">
              <a:latin typeface="Georgia" panose="02040502050405020303" pitchFamily="18" charset="0"/>
            </a:endParaRPr>
          </a:p>
          <a:p>
            <a:r>
              <a:rPr lang="en-US" sz="1200" dirty="0">
                <a:latin typeface="Georgia" panose="02040502050405020303" pitchFamily="18" charset="0"/>
              </a:rPr>
              <a:t>Richard Cummings </a:t>
            </a:r>
          </a:p>
          <a:p>
            <a:endParaRPr lang="en-US" sz="1200" dirty="0">
              <a:latin typeface="Georgia" panose="02040502050405020303" pitchFamily="18" charset="0"/>
            </a:endParaRPr>
          </a:p>
          <a:p>
            <a:r>
              <a:rPr lang="en-US" sz="1200" b="1" dirty="0">
                <a:latin typeface="Georgia" panose="02040502050405020303" pitchFamily="18" charset="0"/>
              </a:rPr>
              <a:t>The Jackson Laboratory</a:t>
            </a:r>
          </a:p>
          <a:p>
            <a:r>
              <a:rPr lang="en-US" sz="1200" dirty="0">
                <a:latin typeface="Georgia" panose="02040502050405020303" pitchFamily="18" charset="0"/>
              </a:rPr>
              <a:t>Judith Blake</a:t>
            </a:r>
            <a:endParaRPr lang="en-US" sz="1200" b="1" dirty="0">
              <a:latin typeface="Georgia" panose="02040502050405020303" pitchFamily="18" charset="0"/>
            </a:endParaRPr>
          </a:p>
          <a:p>
            <a:endParaRPr lang="en-US" sz="1200" b="1" dirty="0">
              <a:latin typeface="Georgia" panose="02040502050405020303" pitchFamily="18" charset="0"/>
            </a:endParaRPr>
          </a:p>
          <a:p>
            <a:r>
              <a:rPr lang="en-US" sz="1200" b="1" dirty="0" err="1">
                <a:latin typeface="Georgia" panose="02040502050405020303" pitchFamily="18" charset="0"/>
              </a:rPr>
              <a:t>Soka</a:t>
            </a:r>
            <a:r>
              <a:rPr lang="en-US" sz="1200" b="1" dirty="0">
                <a:latin typeface="Georgia" panose="02040502050405020303" pitchFamily="18" charset="0"/>
              </a:rPr>
              <a:t> University</a:t>
            </a:r>
          </a:p>
          <a:p>
            <a:r>
              <a:rPr lang="en-US" sz="1200" dirty="0">
                <a:latin typeface="Georgia" panose="02040502050405020303" pitchFamily="18" charset="0"/>
              </a:rPr>
              <a:t>Kiyoko Aoki-Kinoshita</a:t>
            </a:r>
          </a:p>
          <a:p>
            <a:endParaRPr lang="en-US" sz="1200" b="1" dirty="0">
              <a:latin typeface="Georgia" panose="02040502050405020303" pitchFamily="18" charset="0"/>
            </a:endParaRPr>
          </a:p>
          <a:p>
            <a:r>
              <a:rPr lang="en-US" sz="1200" b="1" dirty="0">
                <a:latin typeface="Georgia" panose="02040502050405020303" pitchFamily="18" charset="0"/>
              </a:rPr>
              <a:t>The Griffith University</a:t>
            </a:r>
          </a:p>
          <a:p>
            <a:r>
              <a:rPr lang="en-US" sz="1200" dirty="0">
                <a:latin typeface="Georgia" panose="02040502050405020303" pitchFamily="18" charset="0"/>
              </a:rPr>
              <a:t>Matthew Campbell</a:t>
            </a:r>
          </a:p>
          <a:p>
            <a:endParaRPr lang="en-US" sz="1200" b="1" dirty="0">
              <a:latin typeface="Georgia" panose="02040502050405020303" pitchFamily="18" charset="0"/>
            </a:endParaRPr>
          </a:p>
          <a:p>
            <a:r>
              <a:rPr lang="en-US" sz="1200" b="1" dirty="0">
                <a:latin typeface="Georgia" panose="02040502050405020303" pitchFamily="18" charset="0"/>
              </a:rPr>
              <a:t>Imperial College London</a:t>
            </a:r>
          </a:p>
          <a:p>
            <a:r>
              <a:rPr lang="en-US" sz="1200" dirty="0">
                <a:latin typeface="Georgia" panose="02040502050405020303" pitchFamily="18" charset="0"/>
              </a:rPr>
              <a:t>Ten </a:t>
            </a:r>
            <a:r>
              <a:rPr lang="en-US" sz="1200" dirty="0" err="1">
                <a:latin typeface="Georgia" panose="02040502050405020303" pitchFamily="18" charset="0"/>
              </a:rPr>
              <a:t>Feizi</a:t>
            </a:r>
            <a:r>
              <a:rPr lang="en-US" sz="1200" dirty="0">
                <a:latin typeface="Georgia" panose="02040502050405020303" pitchFamily="18" charset="0"/>
              </a:rPr>
              <a:t> </a:t>
            </a:r>
          </a:p>
          <a:p>
            <a:endParaRPr lang="en-US" sz="1200" b="1" dirty="0">
              <a:latin typeface="Georgia" panose="02040502050405020303" pitchFamily="18" charset="0"/>
            </a:endParaRPr>
          </a:p>
          <a:p>
            <a:r>
              <a:rPr lang="en-US" sz="1200" b="1" dirty="0">
                <a:latin typeface="Georgia" panose="02040502050405020303" pitchFamily="18" charset="0"/>
              </a:rPr>
              <a:t>Macquarie University</a:t>
            </a:r>
          </a:p>
          <a:p>
            <a:r>
              <a:rPr lang="en-US" sz="1200" dirty="0">
                <a:latin typeface="Georgia" panose="02040502050405020303" pitchFamily="18" charset="0"/>
              </a:rPr>
              <a:t>Nicki Packer</a:t>
            </a:r>
          </a:p>
          <a:p>
            <a:endParaRPr lang="en-US" sz="1200" b="1" dirty="0">
              <a:latin typeface="Georgia" panose="02040502050405020303" pitchFamily="18" charset="0"/>
            </a:endParaRPr>
          </a:p>
          <a:p>
            <a:r>
              <a:rPr lang="en-US" sz="1200" b="1" dirty="0">
                <a:latin typeface="Georgia" panose="02040502050405020303" pitchFamily="18" charset="0"/>
              </a:rPr>
              <a:t>NIH-NCI</a:t>
            </a:r>
          </a:p>
          <a:p>
            <a:r>
              <a:rPr lang="en-US" sz="1200" dirty="0">
                <a:latin typeface="Georgia" panose="02040502050405020303" pitchFamily="18" charset="0"/>
              </a:rPr>
              <a:t>Jefferey </a:t>
            </a:r>
            <a:r>
              <a:rPr lang="en-US" sz="1200" dirty="0" err="1">
                <a:latin typeface="Georgia" panose="02040502050405020303" pitchFamily="18" charset="0"/>
              </a:rPr>
              <a:t>Gildersleeve</a:t>
            </a:r>
            <a:endParaRPr lang="en-US" sz="1200" b="1" dirty="0">
              <a:latin typeface="Georgia" panose="02040502050405020303" pitchFamily="18" charset="0"/>
            </a:endParaRPr>
          </a:p>
        </p:txBody>
      </p:sp>
      <p:sp>
        <p:nvSpPr>
          <p:cNvPr id="14" name="TextBox 13">
            <a:extLst>
              <a:ext uri="{FF2B5EF4-FFF2-40B4-BE49-F238E27FC236}">
                <a16:creationId xmlns:a16="http://schemas.microsoft.com/office/drawing/2014/main" id="{EBA0DE24-B953-B94B-94A5-849FA5AF53B1}"/>
              </a:ext>
            </a:extLst>
          </p:cNvPr>
          <p:cNvSpPr txBox="1"/>
          <p:nvPr/>
        </p:nvSpPr>
        <p:spPr>
          <a:xfrm>
            <a:off x="3858162" y="5068634"/>
            <a:ext cx="2729447" cy="307777"/>
          </a:xfrm>
          <a:prstGeom prst="rect">
            <a:avLst/>
          </a:prstGeom>
          <a:noFill/>
        </p:spPr>
        <p:txBody>
          <a:bodyPr wrap="square" rtlCol="0">
            <a:spAutoFit/>
          </a:bodyPr>
          <a:lstStyle/>
          <a:p>
            <a:r>
              <a:rPr lang="en-IN" sz="1400" b="1" dirty="0">
                <a:solidFill>
                  <a:srgbClr val="0070C0"/>
                </a:solidFill>
                <a:latin typeface="Trebuchet MS" panose="020B0603020202020204" pitchFamily="34" charset="0"/>
              </a:rPr>
              <a:t>NIH Grant - </a:t>
            </a:r>
            <a:r>
              <a:rPr lang="en-US" sz="1400" b="1" dirty="0">
                <a:solidFill>
                  <a:srgbClr val="0070C0"/>
                </a:solidFill>
                <a:latin typeface="Trebuchet MS" panose="020B0603020202020204" pitchFamily="34" charset="0"/>
              </a:rPr>
              <a:t>U01 GM125267-01</a:t>
            </a:r>
            <a:endParaRPr lang="en-US" sz="1400" dirty="0">
              <a:solidFill>
                <a:srgbClr val="0070C0"/>
              </a:solidFill>
            </a:endParaRPr>
          </a:p>
        </p:txBody>
      </p:sp>
      <p:pic>
        <p:nvPicPr>
          <p:cNvPr id="15" name="Picture 2" descr="https://creativeservices.gwu.edu/sites/creativeservices.gwu.edu/files/image/gw_txt_4cp_pos_0.png">
            <a:extLst>
              <a:ext uri="{FF2B5EF4-FFF2-40B4-BE49-F238E27FC236}">
                <a16:creationId xmlns:a16="http://schemas.microsoft.com/office/drawing/2014/main" id="{E040E2A5-6219-4841-9AD0-F20C18B44B8B}"/>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sharpenSoften amount="25000"/>
                    </a14:imgEffect>
                    <a14:imgEffect>
                      <a14:saturation sat="300000"/>
                    </a14:imgEffect>
                  </a14:imgLayer>
                </a14:imgProps>
              </a:ext>
              <a:ext uri="{28A0092B-C50C-407E-A947-70E740481C1C}">
                <a14:useLocalDpi xmlns:a14="http://schemas.microsoft.com/office/drawing/2010/main" val="0"/>
              </a:ext>
            </a:extLst>
          </a:blip>
          <a:stretch>
            <a:fillRect/>
          </a:stretch>
        </p:blipFill>
        <p:spPr bwMode="auto">
          <a:xfrm>
            <a:off x="1055866" y="5515533"/>
            <a:ext cx="768335" cy="58521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C67BB57D-F2A4-1442-8B81-10457F5C5666}"/>
              </a:ext>
            </a:extLst>
          </p:cNvPr>
          <p:cNvPicPr>
            <a:picLocks noChangeAspect="1"/>
          </p:cNvPicPr>
          <p:nvPr/>
        </p:nvPicPr>
        <p:blipFill rotWithShape="1">
          <a:blip r:embed="rId7" cstate="print">
            <a:extLst>
              <a:ext uri="{BEBA8EAE-BF5A-486C-A8C5-ECC9F3942E4B}">
                <a14:imgProps xmlns:a14="http://schemas.microsoft.com/office/drawing/2010/main">
                  <a14:imgLayer r:embed="rId8">
                    <a14:imgEffect>
                      <a14:sharpenSoften amount="25000"/>
                    </a14:imgEffect>
                    <a14:imgEffect>
                      <a14:colorTemperature colorTemp="7200"/>
                    </a14:imgEffect>
                  </a14:imgLayer>
                </a14:imgProps>
              </a:ext>
              <a:ext uri="{28A0092B-C50C-407E-A947-70E740481C1C}">
                <a14:useLocalDpi xmlns:a14="http://schemas.microsoft.com/office/drawing/2010/main" val="0"/>
              </a:ext>
            </a:extLst>
          </a:blip>
          <a:srcRect l="3391" t="13197" r="4832" b="13381"/>
          <a:stretch/>
        </p:blipFill>
        <p:spPr>
          <a:xfrm>
            <a:off x="178406" y="5515534"/>
            <a:ext cx="731520" cy="585215"/>
          </a:xfrm>
          <a:prstGeom prst="rect">
            <a:avLst/>
          </a:prstGeom>
        </p:spPr>
      </p:pic>
      <p:pic>
        <p:nvPicPr>
          <p:cNvPr id="17" name="Picture 16">
            <a:extLst>
              <a:ext uri="{FF2B5EF4-FFF2-40B4-BE49-F238E27FC236}">
                <a16:creationId xmlns:a16="http://schemas.microsoft.com/office/drawing/2014/main" id="{366390DE-259C-2C41-9A44-146CB4BAA6F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21034" y="5515534"/>
            <a:ext cx="837436" cy="587456"/>
          </a:xfrm>
          <a:prstGeom prst="rect">
            <a:avLst/>
          </a:prstGeom>
        </p:spPr>
      </p:pic>
      <p:pic>
        <p:nvPicPr>
          <p:cNvPr id="18" name="Picture 2" descr="Image result for ncbi logo">
            <a:extLst>
              <a:ext uri="{FF2B5EF4-FFF2-40B4-BE49-F238E27FC236}">
                <a16:creationId xmlns:a16="http://schemas.microsoft.com/office/drawing/2014/main" id="{783812C8-132F-B741-B31D-08B5A5F37BE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87540" y="5434420"/>
            <a:ext cx="423156" cy="58521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7498C245-399F-8240-A3CC-866CA7D88E1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894345" y="5480917"/>
            <a:ext cx="817916" cy="619832"/>
          </a:xfrm>
          <a:prstGeom prst="rect">
            <a:avLst/>
          </a:prstGeom>
        </p:spPr>
      </p:pic>
      <p:pic>
        <p:nvPicPr>
          <p:cNvPr id="20" name="Picture 19">
            <a:extLst>
              <a:ext uri="{FF2B5EF4-FFF2-40B4-BE49-F238E27FC236}">
                <a16:creationId xmlns:a16="http://schemas.microsoft.com/office/drawing/2014/main" id="{75A9CCD8-75EF-1142-BBCF-DABBA815C4A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11819" y="5356272"/>
            <a:ext cx="1196747" cy="869120"/>
          </a:xfrm>
          <a:prstGeom prst="rect">
            <a:avLst/>
          </a:prstGeom>
        </p:spPr>
      </p:pic>
      <p:pic>
        <p:nvPicPr>
          <p:cNvPr id="21" name="Picture 20">
            <a:extLst>
              <a:ext uri="{FF2B5EF4-FFF2-40B4-BE49-F238E27FC236}">
                <a16:creationId xmlns:a16="http://schemas.microsoft.com/office/drawing/2014/main" id="{FC3387AB-21FD-0D42-99D6-CC3E49A09F6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046488" y="5515534"/>
            <a:ext cx="920131" cy="585215"/>
          </a:xfrm>
          <a:prstGeom prst="rect">
            <a:avLst/>
          </a:prstGeom>
        </p:spPr>
      </p:pic>
      <p:pic>
        <p:nvPicPr>
          <p:cNvPr id="22" name="Picture 21">
            <a:extLst>
              <a:ext uri="{FF2B5EF4-FFF2-40B4-BE49-F238E27FC236}">
                <a16:creationId xmlns:a16="http://schemas.microsoft.com/office/drawing/2014/main" id="{8A7F548E-7EEE-A647-A764-CDFD969FE56C}"/>
              </a:ext>
            </a:extLst>
          </p:cNvPr>
          <p:cNvPicPr>
            <a:picLocks noChangeAspect="1"/>
          </p:cNvPicPr>
          <p:nvPr/>
        </p:nvPicPr>
        <p:blipFill rotWithShape="1">
          <a:blip r:embed="rId14">
            <a:extLst>
              <a:ext uri="{28A0092B-C50C-407E-A947-70E740481C1C}">
                <a14:useLocalDpi xmlns:a14="http://schemas.microsoft.com/office/drawing/2010/main" val="0"/>
              </a:ext>
            </a:extLst>
          </a:blip>
          <a:srcRect l="5486" t="11327" r="5816" b="12854"/>
          <a:stretch/>
        </p:blipFill>
        <p:spPr>
          <a:xfrm>
            <a:off x="7948349" y="5627788"/>
            <a:ext cx="1047750" cy="326089"/>
          </a:xfrm>
          <a:prstGeom prst="rect">
            <a:avLst/>
          </a:prstGeom>
        </p:spPr>
      </p:pic>
      <p:pic>
        <p:nvPicPr>
          <p:cNvPr id="23" name="Picture 22">
            <a:extLst>
              <a:ext uri="{FF2B5EF4-FFF2-40B4-BE49-F238E27FC236}">
                <a16:creationId xmlns:a16="http://schemas.microsoft.com/office/drawing/2014/main" id="{40529A3D-14CB-614C-830E-DD85FA936385}"/>
              </a:ext>
            </a:extLst>
          </p:cNvPr>
          <p:cNvPicPr>
            <a:picLocks noChangeAspect="1"/>
          </p:cNvPicPr>
          <p:nvPr/>
        </p:nvPicPr>
        <p:blipFill rotWithShape="1">
          <a:blip r:embed="rId15">
            <a:extLst>
              <a:ext uri="{28A0092B-C50C-407E-A947-70E740481C1C}">
                <a14:useLocalDpi xmlns:a14="http://schemas.microsoft.com/office/drawing/2010/main" val="0"/>
              </a:ext>
            </a:extLst>
          </a:blip>
          <a:srcRect l="10917" t="33054" r="12049" b="28867"/>
          <a:stretch/>
        </p:blipFill>
        <p:spPr>
          <a:xfrm>
            <a:off x="6587609" y="5568877"/>
            <a:ext cx="1278841" cy="411582"/>
          </a:xfrm>
          <a:prstGeom prst="rect">
            <a:avLst/>
          </a:prstGeom>
        </p:spPr>
      </p:pic>
      <p:pic>
        <p:nvPicPr>
          <p:cNvPr id="28" name="Picture 27">
            <a:extLst>
              <a:ext uri="{FF2B5EF4-FFF2-40B4-BE49-F238E27FC236}">
                <a16:creationId xmlns:a16="http://schemas.microsoft.com/office/drawing/2014/main" id="{77F9CD1E-B752-FE46-86B8-E0D9C18A3792}"/>
              </a:ext>
            </a:extLst>
          </p:cNvPr>
          <p:cNvPicPr>
            <a:picLocks noChangeAspect="1"/>
          </p:cNvPicPr>
          <p:nvPr/>
        </p:nvPicPr>
        <p:blipFill>
          <a:blip r:embed="rId16"/>
          <a:stretch>
            <a:fillRect/>
          </a:stretch>
        </p:blipFill>
        <p:spPr>
          <a:xfrm>
            <a:off x="943133" y="6333642"/>
            <a:ext cx="2057978" cy="411595"/>
          </a:xfrm>
          <a:prstGeom prst="rect">
            <a:avLst/>
          </a:prstGeom>
        </p:spPr>
      </p:pic>
      <p:pic>
        <p:nvPicPr>
          <p:cNvPr id="24" name="Picture 23">
            <a:extLst>
              <a:ext uri="{FF2B5EF4-FFF2-40B4-BE49-F238E27FC236}">
                <a16:creationId xmlns:a16="http://schemas.microsoft.com/office/drawing/2014/main" id="{5656415F-F610-A040-88EC-FBFCC8B5E09A}"/>
              </a:ext>
            </a:extLst>
          </p:cNvPr>
          <p:cNvPicPr>
            <a:picLocks noChangeAspect="1"/>
          </p:cNvPicPr>
          <p:nvPr/>
        </p:nvPicPr>
        <p:blipFill>
          <a:blip r:embed="rId17"/>
          <a:stretch>
            <a:fillRect/>
          </a:stretch>
        </p:blipFill>
        <p:spPr>
          <a:xfrm>
            <a:off x="3350311" y="6351099"/>
            <a:ext cx="2159000" cy="381000"/>
          </a:xfrm>
          <a:prstGeom prst="rect">
            <a:avLst/>
          </a:prstGeom>
        </p:spPr>
      </p:pic>
    </p:spTree>
    <p:extLst>
      <p:ext uri="{BB962C8B-B14F-4D97-AF65-F5344CB8AC3E}">
        <p14:creationId xmlns:p14="http://schemas.microsoft.com/office/powerpoint/2010/main" val="4084419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135CA5-3F7E-7844-8B34-BF1C24141229}"/>
              </a:ext>
            </a:extLst>
          </p:cNvPr>
          <p:cNvPicPr>
            <a:picLocks noChangeAspect="1"/>
          </p:cNvPicPr>
          <p:nvPr/>
        </p:nvPicPr>
        <p:blipFill>
          <a:blip r:embed="rId2"/>
          <a:stretch>
            <a:fillRect/>
          </a:stretch>
        </p:blipFill>
        <p:spPr>
          <a:xfrm>
            <a:off x="0" y="6273800"/>
            <a:ext cx="9144000" cy="584200"/>
          </a:xfrm>
          <a:prstGeom prst="rect">
            <a:avLst/>
          </a:prstGeom>
        </p:spPr>
      </p:pic>
      <p:pic>
        <p:nvPicPr>
          <p:cNvPr id="4" name="Picture 3">
            <a:extLst>
              <a:ext uri="{FF2B5EF4-FFF2-40B4-BE49-F238E27FC236}">
                <a16:creationId xmlns:a16="http://schemas.microsoft.com/office/drawing/2014/main" id="{80BB4467-7C19-F94C-8FD1-2A407DAD878D}"/>
              </a:ext>
            </a:extLst>
          </p:cNvPr>
          <p:cNvPicPr>
            <a:picLocks noChangeAspect="1"/>
          </p:cNvPicPr>
          <p:nvPr/>
        </p:nvPicPr>
        <p:blipFill>
          <a:blip r:embed="rId3"/>
          <a:stretch>
            <a:fillRect/>
          </a:stretch>
        </p:blipFill>
        <p:spPr>
          <a:xfrm>
            <a:off x="5896947" y="6352733"/>
            <a:ext cx="2455333" cy="368300"/>
          </a:xfrm>
          <a:prstGeom prst="rect">
            <a:avLst/>
          </a:prstGeom>
        </p:spPr>
      </p:pic>
      <p:sp>
        <p:nvSpPr>
          <p:cNvPr id="8" name="TextBox 7">
            <a:extLst>
              <a:ext uri="{FF2B5EF4-FFF2-40B4-BE49-F238E27FC236}">
                <a16:creationId xmlns:a16="http://schemas.microsoft.com/office/drawing/2014/main" id="{7439F3DC-DD80-9240-88DD-0F8161FA9A3D}"/>
              </a:ext>
            </a:extLst>
          </p:cNvPr>
          <p:cNvSpPr txBox="1"/>
          <p:nvPr/>
        </p:nvSpPr>
        <p:spPr>
          <a:xfrm>
            <a:off x="2902227" y="78977"/>
            <a:ext cx="4472608" cy="707886"/>
          </a:xfrm>
          <a:prstGeom prst="rect">
            <a:avLst/>
          </a:prstGeom>
          <a:noFill/>
        </p:spPr>
        <p:txBody>
          <a:bodyPr wrap="square" rtlCol="0">
            <a:spAutoFit/>
          </a:bodyPr>
          <a:lstStyle/>
          <a:p>
            <a:r>
              <a:rPr lang="en-US" sz="4000" dirty="0">
                <a:solidFill>
                  <a:schemeClr val="bg1"/>
                </a:solidFill>
                <a:latin typeface="Georgia" panose="02040502050405020303" pitchFamily="18" charset="0"/>
              </a:rPr>
              <a:t>What is GlyGen?</a:t>
            </a:r>
          </a:p>
        </p:txBody>
      </p:sp>
      <p:sp>
        <p:nvSpPr>
          <p:cNvPr id="11" name="TextBox 10">
            <a:extLst>
              <a:ext uri="{FF2B5EF4-FFF2-40B4-BE49-F238E27FC236}">
                <a16:creationId xmlns:a16="http://schemas.microsoft.com/office/drawing/2014/main" id="{9560E98D-D2DA-614F-B46E-5AAF3B5BFAF3}"/>
              </a:ext>
            </a:extLst>
          </p:cNvPr>
          <p:cNvSpPr txBox="1"/>
          <p:nvPr/>
        </p:nvSpPr>
        <p:spPr>
          <a:xfrm>
            <a:off x="178905" y="5680501"/>
            <a:ext cx="9031640" cy="400110"/>
          </a:xfrm>
          <a:prstGeom prst="rect">
            <a:avLst/>
          </a:prstGeom>
          <a:noFill/>
        </p:spPr>
        <p:txBody>
          <a:bodyPr wrap="none" rtlCol="0">
            <a:spAutoFit/>
          </a:bodyPr>
          <a:lstStyle/>
          <a:p>
            <a:r>
              <a:rPr lang="en-US" sz="2000" dirty="0">
                <a:latin typeface="Georgia" panose="02040502050405020303" pitchFamily="18" charset="0"/>
              </a:rPr>
              <a:t>GlyGen is an international project funded by The National Institutes of Health</a:t>
            </a:r>
            <a:endParaRPr lang="en-US" sz="2000" dirty="0">
              <a:solidFill>
                <a:srgbClr val="5E5E5E"/>
              </a:solidFill>
              <a:latin typeface="Georgia" panose="02040502050405020303" pitchFamily="18" charset="0"/>
            </a:endParaRPr>
          </a:p>
        </p:txBody>
      </p:sp>
      <p:sp>
        <p:nvSpPr>
          <p:cNvPr id="10" name="TextBox 9">
            <a:extLst>
              <a:ext uri="{FF2B5EF4-FFF2-40B4-BE49-F238E27FC236}">
                <a16:creationId xmlns:a16="http://schemas.microsoft.com/office/drawing/2014/main" id="{4337D227-EA4C-6B4B-8609-E91E0EB045FE}"/>
              </a:ext>
            </a:extLst>
          </p:cNvPr>
          <p:cNvSpPr txBox="1"/>
          <p:nvPr/>
        </p:nvSpPr>
        <p:spPr>
          <a:xfrm>
            <a:off x="707519" y="1253360"/>
            <a:ext cx="7728962" cy="954107"/>
          </a:xfrm>
          <a:prstGeom prst="rect">
            <a:avLst/>
          </a:prstGeom>
          <a:noFill/>
        </p:spPr>
        <p:txBody>
          <a:bodyPr wrap="square" rtlCol="0">
            <a:spAutoFit/>
          </a:bodyPr>
          <a:lstStyle/>
          <a:p>
            <a:pPr algn="ctr"/>
            <a:r>
              <a:rPr lang="en-US" sz="2800" b="1" dirty="0">
                <a:solidFill>
                  <a:srgbClr val="5E5E5E"/>
                </a:solidFill>
                <a:latin typeface="Georgia" panose="02040502050405020303" pitchFamily="18" charset="0"/>
              </a:rPr>
              <a:t>Computational and Informatics Resources for Glycoscience</a:t>
            </a:r>
          </a:p>
        </p:txBody>
      </p:sp>
      <p:pic>
        <p:nvPicPr>
          <p:cNvPr id="21" name="Picture 20">
            <a:extLst>
              <a:ext uri="{FF2B5EF4-FFF2-40B4-BE49-F238E27FC236}">
                <a16:creationId xmlns:a16="http://schemas.microsoft.com/office/drawing/2014/main" id="{D1752DC1-F896-FD45-809A-13C7A01BA135}"/>
              </a:ext>
            </a:extLst>
          </p:cNvPr>
          <p:cNvPicPr>
            <a:picLocks noChangeAspect="1"/>
          </p:cNvPicPr>
          <p:nvPr/>
        </p:nvPicPr>
        <p:blipFill>
          <a:blip r:embed="rId4"/>
          <a:stretch>
            <a:fillRect/>
          </a:stretch>
        </p:blipFill>
        <p:spPr>
          <a:xfrm>
            <a:off x="707519" y="2286400"/>
            <a:ext cx="7562651" cy="3184274"/>
          </a:xfrm>
          <a:prstGeom prst="rect">
            <a:avLst/>
          </a:prstGeom>
        </p:spPr>
      </p:pic>
      <p:sp>
        <p:nvSpPr>
          <p:cNvPr id="22" name="Rectangle 21">
            <a:extLst>
              <a:ext uri="{FF2B5EF4-FFF2-40B4-BE49-F238E27FC236}">
                <a16:creationId xmlns:a16="http://schemas.microsoft.com/office/drawing/2014/main" id="{223CCE2D-7C04-464C-AAB0-8398D88D432B}"/>
              </a:ext>
            </a:extLst>
          </p:cNvPr>
          <p:cNvSpPr/>
          <p:nvPr/>
        </p:nvSpPr>
        <p:spPr>
          <a:xfrm>
            <a:off x="2131857" y="2601264"/>
            <a:ext cx="5865929" cy="2554545"/>
          </a:xfrm>
          <a:prstGeom prst="rect">
            <a:avLst/>
          </a:prstGeom>
        </p:spPr>
        <p:txBody>
          <a:bodyPr wrap="square">
            <a:spAutoFit/>
          </a:bodyPr>
          <a:lstStyle/>
          <a:p>
            <a:pPr algn="just"/>
            <a:r>
              <a:rPr lang="en-US" sz="2000" dirty="0">
                <a:solidFill>
                  <a:srgbClr val="FFFFFF"/>
                </a:solidFill>
                <a:latin typeface="Georgia" panose="02040502050405020303" pitchFamily="18" charset="0"/>
              </a:rPr>
              <a:t>GlyGen is a data integration and dissemination project for carbohydrate and glycoconjugate related data. GlyGen retrieves information from multiple international data sources and integrates and harmonizes this data. This web portal allows exploring this data and performing unique searches that cannot be executed in any of the integrated databases alone.</a:t>
            </a:r>
            <a:endParaRPr lang="en-US" sz="2000" dirty="0">
              <a:solidFill>
                <a:srgbClr val="FFFFFF"/>
              </a:solidFill>
              <a:effectLst/>
              <a:latin typeface="Georgia" panose="02040502050405020303" pitchFamily="18" charset="0"/>
            </a:endParaRPr>
          </a:p>
        </p:txBody>
      </p:sp>
    </p:spTree>
    <p:extLst>
      <p:ext uri="{BB962C8B-B14F-4D97-AF65-F5344CB8AC3E}">
        <p14:creationId xmlns:p14="http://schemas.microsoft.com/office/powerpoint/2010/main" val="29650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FD8C75E-A709-394E-BDC3-BCD955E94BE1}"/>
              </a:ext>
            </a:extLst>
          </p:cNvPr>
          <p:cNvPicPr>
            <a:picLocks noChangeAspect="1"/>
          </p:cNvPicPr>
          <p:nvPr/>
        </p:nvPicPr>
        <p:blipFill>
          <a:blip r:embed="rId2"/>
          <a:stretch>
            <a:fillRect/>
          </a:stretch>
        </p:blipFill>
        <p:spPr>
          <a:xfrm>
            <a:off x="0" y="6273800"/>
            <a:ext cx="9144000" cy="584200"/>
          </a:xfrm>
          <a:prstGeom prst="rect">
            <a:avLst/>
          </a:prstGeom>
        </p:spPr>
      </p:pic>
      <p:pic>
        <p:nvPicPr>
          <p:cNvPr id="4" name="Picture 3">
            <a:extLst>
              <a:ext uri="{FF2B5EF4-FFF2-40B4-BE49-F238E27FC236}">
                <a16:creationId xmlns:a16="http://schemas.microsoft.com/office/drawing/2014/main" id="{80BB4467-7C19-F94C-8FD1-2A407DAD878D}"/>
              </a:ext>
            </a:extLst>
          </p:cNvPr>
          <p:cNvPicPr>
            <a:picLocks noChangeAspect="1"/>
          </p:cNvPicPr>
          <p:nvPr/>
        </p:nvPicPr>
        <p:blipFill>
          <a:blip r:embed="rId3"/>
          <a:stretch>
            <a:fillRect/>
          </a:stretch>
        </p:blipFill>
        <p:spPr>
          <a:xfrm>
            <a:off x="5896947" y="6352733"/>
            <a:ext cx="2455333" cy="368300"/>
          </a:xfrm>
          <a:prstGeom prst="rect">
            <a:avLst/>
          </a:prstGeom>
        </p:spPr>
      </p:pic>
      <p:sp>
        <p:nvSpPr>
          <p:cNvPr id="10" name="TextBox 9">
            <a:extLst>
              <a:ext uri="{FF2B5EF4-FFF2-40B4-BE49-F238E27FC236}">
                <a16:creationId xmlns:a16="http://schemas.microsoft.com/office/drawing/2014/main" id="{868682AC-DA5A-FA49-B28B-4DC4EE521C02}"/>
              </a:ext>
            </a:extLst>
          </p:cNvPr>
          <p:cNvSpPr txBox="1"/>
          <p:nvPr/>
        </p:nvSpPr>
        <p:spPr>
          <a:xfrm>
            <a:off x="2902226" y="78977"/>
            <a:ext cx="5696083" cy="707886"/>
          </a:xfrm>
          <a:prstGeom prst="rect">
            <a:avLst/>
          </a:prstGeom>
          <a:noFill/>
        </p:spPr>
        <p:txBody>
          <a:bodyPr wrap="square" rtlCol="0">
            <a:spAutoFit/>
          </a:bodyPr>
          <a:lstStyle/>
          <a:p>
            <a:r>
              <a:rPr lang="en-US" sz="4000" dirty="0">
                <a:solidFill>
                  <a:schemeClr val="bg1"/>
                </a:solidFill>
                <a:latin typeface="Georgia" panose="02040502050405020303" pitchFamily="18" charset="0"/>
              </a:rPr>
              <a:t>GlyGen goals and effort</a:t>
            </a:r>
          </a:p>
        </p:txBody>
      </p:sp>
      <p:sp>
        <p:nvSpPr>
          <p:cNvPr id="38" name="TextBox 37">
            <a:extLst>
              <a:ext uri="{FF2B5EF4-FFF2-40B4-BE49-F238E27FC236}">
                <a16:creationId xmlns:a16="http://schemas.microsoft.com/office/drawing/2014/main" id="{D91539D3-9DBB-1B49-A098-9AFB5A028BE6}"/>
              </a:ext>
            </a:extLst>
          </p:cNvPr>
          <p:cNvSpPr txBox="1"/>
          <p:nvPr/>
        </p:nvSpPr>
        <p:spPr>
          <a:xfrm>
            <a:off x="143614" y="1810174"/>
            <a:ext cx="490584" cy="1429559"/>
          </a:xfrm>
          <a:prstGeom prst="rect">
            <a:avLst/>
          </a:prstGeom>
          <a:noFill/>
        </p:spPr>
        <p:txBody>
          <a:bodyPr vert="wordArtVert" wrap="none" rtlCol="0">
            <a:spAutoFit/>
          </a:bodyPr>
          <a:lstStyle/>
          <a:p>
            <a:r>
              <a:rPr lang="en-US" b="1" spc="-300" dirty="0">
                <a:solidFill>
                  <a:srgbClr val="2E78B7"/>
                </a:solidFill>
                <a:latin typeface="Georgia" panose="02040502050405020303" pitchFamily="18" charset="0"/>
              </a:rPr>
              <a:t>GOALS</a:t>
            </a:r>
          </a:p>
        </p:txBody>
      </p:sp>
      <p:sp>
        <p:nvSpPr>
          <p:cNvPr id="40" name="TextBox 39">
            <a:extLst>
              <a:ext uri="{FF2B5EF4-FFF2-40B4-BE49-F238E27FC236}">
                <a16:creationId xmlns:a16="http://schemas.microsoft.com/office/drawing/2014/main" id="{1FCA4827-32C4-614C-B301-C8BD5F1EEA02}"/>
              </a:ext>
            </a:extLst>
          </p:cNvPr>
          <p:cNvSpPr txBox="1"/>
          <p:nvPr/>
        </p:nvSpPr>
        <p:spPr>
          <a:xfrm>
            <a:off x="143614" y="4236170"/>
            <a:ext cx="490584" cy="2178347"/>
          </a:xfrm>
          <a:prstGeom prst="rect">
            <a:avLst/>
          </a:prstGeom>
          <a:noFill/>
        </p:spPr>
        <p:txBody>
          <a:bodyPr vert="wordArtVert" wrap="square" rtlCol="0">
            <a:spAutoFit/>
          </a:bodyPr>
          <a:lstStyle/>
          <a:p>
            <a:r>
              <a:rPr lang="en-US" b="1" spc="-300" dirty="0">
                <a:solidFill>
                  <a:srgbClr val="2E78B7"/>
                </a:solidFill>
                <a:latin typeface="Georgia" panose="02040502050405020303" pitchFamily="18" charset="0"/>
              </a:rPr>
              <a:t>EFFORT</a:t>
            </a:r>
          </a:p>
        </p:txBody>
      </p:sp>
      <p:sp>
        <p:nvSpPr>
          <p:cNvPr id="21" name="TextBox 20">
            <a:extLst>
              <a:ext uri="{FF2B5EF4-FFF2-40B4-BE49-F238E27FC236}">
                <a16:creationId xmlns:a16="http://schemas.microsoft.com/office/drawing/2014/main" id="{34F4F4BC-B138-EF4C-9EE8-4448564EB963}"/>
              </a:ext>
            </a:extLst>
          </p:cNvPr>
          <p:cNvSpPr txBox="1"/>
          <p:nvPr/>
        </p:nvSpPr>
        <p:spPr>
          <a:xfrm>
            <a:off x="800510" y="4314217"/>
            <a:ext cx="8170069" cy="1569660"/>
          </a:xfrm>
          <a:prstGeom prst="rect">
            <a:avLst/>
          </a:prstGeom>
          <a:noFill/>
        </p:spPr>
        <p:txBody>
          <a:bodyPr wrap="square" rtlCol="0">
            <a:spAutoFit/>
          </a:bodyPr>
          <a:lstStyle/>
          <a:p>
            <a:pPr marL="285750" indent="-285750">
              <a:buFont typeface="Wingdings" pitchFamily="2" charset="2"/>
              <a:buChar char="v"/>
            </a:pPr>
            <a:r>
              <a:rPr lang="en-US" sz="1600" dirty="0">
                <a:latin typeface="Georgia" panose="02040502050405020303" pitchFamily="18" charset="0"/>
              </a:rPr>
              <a:t>GlyGen is a cooperative, community-driven project, and an international project funded by The National Institutes of Health.</a:t>
            </a:r>
          </a:p>
          <a:p>
            <a:pPr marL="285750" indent="-285750">
              <a:buFont typeface="Wingdings" pitchFamily="2" charset="2"/>
              <a:buChar char="v"/>
            </a:pPr>
            <a:r>
              <a:rPr lang="en-US" sz="1600" dirty="0">
                <a:latin typeface="Georgia" panose="02040502050405020303" pitchFamily="18" charset="0"/>
              </a:rPr>
              <a:t>An open, standardized environment for independent development and integration of additional research tools by other investigators.</a:t>
            </a:r>
          </a:p>
          <a:p>
            <a:pPr marL="285750" indent="-285750">
              <a:buFont typeface="Wingdings" pitchFamily="2" charset="2"/>
              <a:buChar char="v"/>
            </a:pPr>
            <a:r>
              <a:rPr lang="en-US" sz="1600" dirty="0">
                <a:latin typeface="Georgia" panose="02040502050405020303" pitchFamily="18" charset="0"/>
              </a:rPr>
              <a:t>More than 15 investigators in four countries play key roles in the project.</a:t>
            </a:r>
          </a:p>
          <a:p>
            <a:pPr marL="285750" indent="-285750">
              <a:buFont typeface="Wingdings" pitchFamily="2" charset="2"/>
              <a:buChar char="v"/>
            </a:pPr>
            <a:r>
              <a:rPr lang="en-US" sz="1600" dirty="0">
                <a:latin typeface="Georgia" panose="02040502050405020303" pitchFamily="18" charset="0"/>
              </a:rPr>
              <a:t>Two years of organized discussion and planning involving nearly 100 investigators.</a:t>
            </a:r>
          </a:p>
        </p:txBody>
      </p:sp>
      <p:sp>
        <p:nvSpPr>
          <p:cNvPr id="22" name="Rectangle 21">
            <a:extLst>
              <a:ext uri="{FF2B5EF4-FFF2-40B4-BE49-F238E27FC236}">
                <a16:creationId xmlns:a16="http://schemas.microsoft.com/office/drawing/2014/main" id="{D65A27A4-845F-2443-88E3-91324FAE691E}"/>
              </a:ext>
            </a:extLst>
          </p:cNvPr>
          <p:cNvSpPr/>
          <p:nvPr/>
        </p:nvSpPr>
        <p:spPr>
          <a:xfrm>
            <a:off x="660038" y="1352284"/>
            <a:ext cx="8170069" cy="2539157"/>
          </a:xfrm>
          <a:prstGeom prst="rect">
            <a:avLst/>
          </a:prstGeom>
        </p:spPr>
        <p:txBody>
          <a:bodyPr wrap="square">
            <a:spAutoFit/>
          </a:bodyPr>
          <a:lstStyle/>
          <a:p>
            <a:pPr marL="82806" indent="-285750">
              <a:spcBef>
                <a:spcPts val="600"/>
              </a:spcBef>
              <a:buFont typeface="Wingdings" panose="05000000000000000000" pitchFamily="2" charset="2"/>
              <a:buChar char="v"/>
            </a:pPr>
            <a:r>
              <a:rPr lang="en-US" sz="1600" b="1" dirty="0">
                <a:solidFill>
                  <a:srgbClr val="0070C0"/>
                </a:solidFill>
                <a:latin typeface="Georgia" panose="02040502050405020303" pitchFamily="18" charset="0"/>
              </a:rPr>
              <a:t>Integrating up-to-date glycobiology-related information </a:t>
            </a:r>
            <a:r>
              <a:rPr lang="en-US" sz="1600" dirty="0">
                <a:latin typeface="Georgia" panose="02040502050405020303" pitchFamily="18" charset="0"/>
              </a:rPr>
              <a:t>from diverse disciplines</a:t>
            </a:r>
          </a:p>
          <a:p>
            <a:pPr marL="82806" indent="-285750">
              <a:spcBef>
                <a:spcPts val="600"/>
              </a:spcBef>
              <a:buFont typeface="Wingdings" panose="05000000000000000000" pitchFamily="2" charset="2"/>
              <a:buChar char="v"/>
            </a:pPr>
            <a:r>
              <a:rPr lang="en-US" sz="1600" b="1" dirty="0">
                <a:solidFill>
                  <a:srgbClr val="0070C0"/>
                </a:solidFill>
                <a:latin typeface="Georgia" panose="02040502050405020303" pitchFamily="18" charset="0"/>
              </a:rPr>
              <a:t>Creating an intuitive web portal </a:t>
            </a:r>
            <a:r>
              <a:rPr lang="en-US" sz="1600" dirty="0">
                <a:latin typeface="Georgia" panose="02040502050405020303" pitchFamily="18" charset="0"/>
              </a:rPr>
              <a:t>to browse and search for knowledge in glycobiology</a:t>
            </a:r>
          </a:p>
          <a:p>
            <a:pPr marL="82806" indent="-285750">
              <a:spcBef>
                <a:spcPts val="600"/>
              </a:spcBef>
              <a:buFont typeface="Wingdings" panose="05000000000000000000" pitchFamily="2" charset="2"/>
              <a:buChar char="v"/>
            </a:pPr>
            <a:r>
              <a:rPr lang="en-US" sz="1600" b="1" dirty="0">
                <a:solidFill>
                  <a:srgbClr val="0070C0"/>
                </a:solidFill>
                <a:latin typeface="Georgia" panose="02040502050405020303" pitchFamily="18" charset="0"/>
              </a:rPr>
              <a:t>Developing essential new information resources</a:t>
            </a:r>
            <a:r>
              <a:rPr lang="en-US" sz="1600" dirty="0">
                <a:latin typeface="Georgia" panose="02040502050405020303" pitchFamily="18" charset="0"/>
              </a:rPr>
              <a:t>, including: </a:t>
            </a:r>
          </a:p>
          <a:p>
            <a:pPr marL="540006" lvl="2" indent="-285750">
              <a:buFont typeface="Wingdings" panose="05000000000000000000" pitchFamily="2" charset="2"/>
              <a:buChar char="v"/>
            </a:pPr>
            <a:r>
              <a:rPr lang="en-US" sz="1600" dirty="0">
                <a:latin typeface="Georgia" panose="02040502050405020303" pitchFamily="18" charset="0"/>
              </a:rPr>
              <a:t>An open, comprehensive </a:t>
            </a:r>
            <a:r>
              <a:rPr lang="en-US" sz="1600" b="1" dirty="0">
                <a:solidFill>
                  <a:srgbClr val="0070C0"/>
                </a:solidFill>
                <a:latin typeface="Georgia" panose="02040502050405020303" pitchFamily="18" charset="0"/>
              </a:rPr>
              <a:t>Glycan Microarray Database </a:t>
            </a:r>
          </a:p>
          <a:p>
            <a:pPr marL="540006" lvl="2" indent="-285750">
              <a:buFont typeface="Wingdings" panose="05000000000000000000" pitchFamily="2" charset="2"/>
              <a:buChar char="v"/>
            </a:pPr>
            <a:r>
              <a:rPr lang="en-US" sz="1600" dirty="0">
                <a:latin typeface="Georgia" panose="02040502050405020303" pitchFamily="18" charset="0"/>
              </a:rPr>
              <a:t>A </a:t>
            </a:r>
            <a:r>
              <a:rPr lang="en-US" sz="1600" b="1" dirty="0">
                <a:solidFill>
                  <a:srgbClr val="0070C0"/>
                </a:solidFill>
                <a:latin typeface="Georgia" panose="02040502050405020303" pitchFamily="18" charset="0"/>
              </a:rPr>
              <a:t>Glycan Naming Ontology (</a:t>
            </a:r>
            <a:r>
              <a:rPr lang="en-US" sz="1600" b="1" dirty="0" err="1">
                <a:solidFill>
                  <a:srgbClr val="0070C0"/>
                </a:solidFill>
                <a:latin typeface="Georgia" panose="02040502050405020303" pitchFamily="18" charset="0"/>
              </a:rPr>
              <a:t>GNOme</a:t>
            </a:r>
            <a:r>
              <a:rPr lang="en-US" sz="1600" b="1" dirty="0">
                <a:solidFill>
                  <a:srgbClr val="0070C0"/>
                </a:solidFill>
                <a:latin typeface="Georgia" panose="02040502050405020303" pitchFamily="18" charset="0"/>
              </a:rPr>
              <a:t>)</a:t>
            </a:r>
            <a:r>
              <a:rPr lang="en-US" sz="1600" dirty="0">
                <a:latin typeface="Georgia" panose="02040502050405020303" pitchFamily="18" charset="0"/>
              </a:rPr>
              <a:t> that facilitates interpretation of incomplete structural information in the context of biological function</a:t>
            </a:r>
          </a:p>
          <a:p>
            <a:pPr marL="82806" indent="-285750">
              <a:spcBef>
                <a:spcPts val="600"/>
              </a:spcBef>
              <a:buFont typeface="Wingdings" panose="05000000000000000000" pitchFamily="2" charset="2"/>
              <a:buChar char="v"/>
            </a:pPr>
            <a:r>
              <a:rPr lang="en-US" sz="1600" dirty="0">
                <a:latin typeface="Georgia" panose="02040502050405020303" pitchFamily="18" charset="0"/>
              </a:rPr>
              <a:t>An open, standardized environment for independent development</a:t>
            </a:r>
          </a:p>
        </p:txBody>
      </p:sp>
    </p:spTree>
    <p:extLst>
      <p:ext uri="{BB962C8B-B14F-4D97-AF65-F5344CB8AC3E}">
        <p14:creationId xmlns:p14="http://schemas.microsoft.com/office/powerpoint/2010/main" val="178635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73BE5733-0EB4-DB43-9A48-2BF81A5473C6}"/>
              </a:ext>
            </a:extLst>
          </p:cNvPr>
          <p:cNvPicPr>
            <a:picLocks noChangeAspect="1"/>
          </p:cNvPicPr>
          <p:nvPr/>
        </p:nvPicPr>
        <p:blipFill>
          <a:blip r:embed="rId2"/>
          <a:stretch>
            <a:fillRect/>
          </a:stretch>
        </p:blipFill>
        <p:spPr>
          <a:xfrm>
            <a:off x="0" y="6273800"/>
            <a:ext cx="9144000" cy="584200"/>
          </a:xfrm>
          <a:prstGeom prst="rect">
            <a:avLst/>
          </a:prstGeom>
        </p:spPr>
      </p:pic>
      <p:pic>
        <p:nvPicPr>
          <p:cNvPr id="4" name="Picture 3">
            <a:extLst>
              <a:ext uri="{FF2B5EF4-FFF2-40B4-BE49-F238E27FC236}">
                <a16:creationId xmlns:a16="http://schemas.microsoft.com/office/drawing/2014/main" id="{80BB4467-7C19-F94C-8FD1-2A407DAD878D}"/>
              </a:ext>
            </a:extLst>
          </p:cNvPr>
          <p:cNvPicPr>
            <a:picLocks noChangeAspect="1"/>
          </p:cNvPicPr>
          <p:nvPr/>
        </p:nvPicPr>
        <p:blipFill>
          <a:blip r:embed="rId3"/>
          <a:stretch>
            <a:fillRect/>
          </a:stretch>
        </p:blipFill>
        <p:spPr>
          <a:xfrm>
            <a:off x="5896947" y="6352733"/>
            <a:ext cx="2455333" cy="368300"/>
          </a:xfrm>
          <a:prstGeom prst="rect">
            <a:avLst/>
          </a:prstGeom>
        </p:spPr>
      </p:pic>
      <p:sp>
        <p:nvSpPr>
          <p:cNvPr id="11" name="TextBox 10">
            <a:extLst>
              <a:ext uri="{FF2B5EF4-FFF2-40B4-BE49-F238E27FC236}">
                <a16:creationId xmlns:a16="http://schemas.microsoft.com/office/drawing/2014/main" id="{5F86DA4B-AC07-BB4E-AC44-782E31AA2679}"/>
              </a:ext>
            </a:extLst>
          </p:cNvPr>
          <p:cNvSpPr txBox="1"/>
          <p:nvPr/>
        </p:nvSpPr>
        <p:spPr>
          <a:xfrm>
            <a:off x="2902226" y="150313"/>
            <a:ext cx="6241774" cy="584775"/>
          </a:xfrm>
          <a:prstGeom prst="rect">
            <a:avLst/>
          </a:prstGeom>
          <a:noFill/>
        </p:spPr>
        <p:txBody>
          <a:bodyPr wrap="square" rtlCol="0">
            <a:spAutoFit/>
          </a:bodyPr>
          <a:lstStyle/>
          <a:p>
            <a:r>
              <a:rPr lang="en-US" sz="3200" dirty="0">
                <a:solidFill>
                  <a:schemeClr val="bg1"/>
                </a:solidFill>
                <a:latin typeface="Georgia" panose="02040502050405020303" pitchFamily="18" charset="0"/>
              </a:rPr>
              <a:t>Data Collection and Integration</a:t>
            </a:r>
          </a:p>
        </p:txBody>
      </p:sp>
      <p:grpSp>
        <p:nvGrpSpPr>
          <p:cNvPr id="17" name="Group 16">
            <a:extLst>
              <a:ext uri="{FF2B5EF4-FFF2-40B4-BE49-F238E27FC236}">
                <a16:creationId xmlns:a16="http://schemas.microsoft.com/office/drawing/2014/main" id="{7087FB7C-3096-0043-BF11-3957287C33C4}"/>
              </a:ext>
            </a:extLst>
          </p:cNvPr>
          <p:cNvGrpSpPr/>
          <p:nvPr/>
        </p:nvGrpSpPr>
        <p:grpSpPr>
          <a:xfrm>
            <a:off x="6086373" y="1130188"/>
            <a:ext cx="2569029" cy="3706216"/>
            <a:chOff x="6365963" y="1379583"/>
            <a:chExt cx="2569029" cy="4212303"/>
          </a:xfrm>
        </p:grpSpPr>
        <p:sp>
          <p:nvSpPr>
            <p:cNvPr id="18" name="TextBox 17">
              <a:extLst>
                <a:ext uri="{FF2B5EF4-FFF2-40B4-BE49-F238E27FC236}">
                  <a16:creationId xmlns:a16="http://schemas.microsoft.com/office/drawing/2014/main" id="{7A8A35A8-79E7-F94F-8D74-A9D9B013D2D3}"/>
                </a:ext>
              </a:extLst>
            </p:cNvPr>
            <p:cNvSpPr txBox="1"/>
            <p:nvPr/>
          </p:nvSpPr>
          <p:spPr>
            <a:xfrm>
              <a:off x="6383380" y="1379583"/>
              <a:ext cx="2551612" cy="4145174"/>
            </a:xfrm>
            <a:prstGeom prst="rect">
              <a:avLst/>
            </a:prstGeom>
            <a:noFill/>
          </p:spPr>
          <p:txBody>
            <a:bodyPr wrap="square" rtlCol="0">
              <a:spAutoFit/>
            </a:bodyPr>
            <a:lstStyle/>
            <a:p>
              <a:pPr marL="171450" indent="-171450">
                <a:buFont typeface="Arial" panose="020B0604020202020204" pitchFamily="34" charset="0"/>
                <a:buChar char="•"/>
              </a:pPr>
              <a:r>
                <a:rPr lang="en-US" sz="1100" dirty="0">
                  <a:latin typeface="Georgia" panose="02040502050405020303" pitchFamily="18" charset="0"/>
                </a:rPr>
                <a:t>Data model and use-cases drive GlyGen’s data collection and integration.</a:t>
              </a:r>
            </a:p>
            <a:p>
              <a:pPr marL="171450" indent="-171450">
                <a:buFont typeface="Arial" panose="020B0604020202020204" pitchFamily="34" charset="0"/>
                <a:buChar char="•"/>
              </a:pPr>
              <a:endParaRPr lang="en-US" sz="1100" dirty="0">
                <a:latin typeface="Georgia" panose="02040502050405020303" pitchFamily="18" charset="0"/>
              </a:endParaRPr>
            </a:p>
            <a:p>
              <a:pPr marL="171450" indent="-171450">
                <a:buFont typeface="Arial" panose="020B0604020202020204" pitchFamily="34" charset="0"/>
                <a:buChar char="•"/>
              </a:pPr>
              <a:r>
                <a:rPr lang="en-US" sz="1100" dirty="0">
                  <a:latin typeface="Georgia" panose="02040502050405020303" pitchFamily="18" charset="0"/>
                </a:rPr>
                <a:t>The data from various sources are harmonized and </a:t>
              </a:r>
              <a:r>
                <a:rPr lang="en-US" sz="1100" dirty="0" err="1">
                  <a:latin typeface="Georgia" panose="02040502050405020303" pitchFamily="18" charset="0"/>
                </a:rPr>
                <a:t>QC’d</a:t>
              </a:r>
              <a:r>
                <a:rPr lang="en-US" sz="1100" dirty="0">
                  <a:latin typeface="Georgia" panose="02040502050405020303" pitchFamily="18" charset="0"/>
                </a:rPr>
                <a:t> after collection and processed into open format datasets. </a:t>
              </a:r>
            </a:p>
            <a:p>
              <a:pPr marL="171450" indent="-171450">
                <a:buFont typeface="Arial" panose="020B0604020202020204" pitchFamily="34" charset="0"/>
                <a:buChar char="•"/>
              </a:pPr>
              <a:endParaRPr lang="en-US" sz="1100" dirty="0">
                <a:latin typeface="Georgia" panose="02040502050405020303" pitchFamily="18" charset="0"/>
              </a:endParaRPr>
            </a:p>
            <a:p>
              <a:pPr marL="171450" indent="-171450">
                <a:buFont typeface="Arial" panose="020B0604020202020204" pitchFamily="34" charset="0"/>
                <a:buChar char="•"/>
              </a:pPr>
              <a:r>
                <a:rPr lang="en-US" sz="1100" dirty="0">
                  <a:latin typeface="Georgia" panose="02040502050405020303" pitchFamily="18" charset="0"/>
                </a:rPr>
                <a:t>The datasets are further processed into RDF and JSON format to be stored in </a:t>
              </a:r>
              <a:r>
                <a:rPr lang="en-US" sz="1100" b="1" dirty="0">
                  <a:latin typeface="Georgia" panose="02040502050405020303" pitchFamily="18" charset="0"/>
                </a:rPr>
                <a:t>GlyGen Triple Store </a:t>
              </a:r>
              <a:r>
                <a:rPr lang="en-US" sz="1100" dirty="0">
                  <a:latin typeface="Georgia" panose="02040502050405020303" pitchFamily="18" charset="0"/>
                </a:rPr>
                <a:t>and </a:t>
              </a:r>
              <a:r>
                <a:rPr lang="en-US" sz="1100" b="1" dirty="0">
                  <a:latin typeface="Georgia" panose="02040502050405020303" pitchFamily="18" charset="0"/>
                </a:rPr>
                <a:t>Document Store </a:t>
              </a:r>
              <a:r>
                <a:rPr lang="en-US" sz="1100" dirty="0">
                  <a:latin typeface="Georgia" panose="02040502050405020303" pitchFamily="18" charset="0"/>
                </a:rPr>
                <a:t>that can be accessed by </a:t>
              </a:r>
              <a:r>
                <a:rPr lang="en-US" sz="1100" b="1" dirty="0">
                  <a:latin typeface="Georgia" panose="02040502050405020303" pitchFamily="18" charset="0"/>
                </a:rPr>
                <a:t>SPARQL endpoint</a:t>
              </a:r>
              <a:r>
                <a:rPr lang="en-US" sz="1100" dirty="0">
                  <a:latin typeface="Georgia" panose="02040502050405020303" pitchFamily="18" charset="0"/>
                </a:rPr>
                <a:t> and </a:t>
              </a:r>
              <a:r>
                <a:rPr lang="en-US" sz="1100" b="1" dirty="0">
                  <a:latin typeface="Georgia" panose="02040502050405020303" pitchFamily="18" charset="0"/>
                </a:rPr>
                <a:t>WS APIs.</a:t>
              </a:r>
            </a:p>
            <a:p>
              <a:pPr marL="171450" indent="-171450">
                <a:buFont typeface="Arial" panose="020B0604020202020204" pitchFamily="34" charset="0"/>
                <a:buChar char="•"/>
              </a:pPr>
              <a:endParaRPr lang="en-US" sz="1100" dirty="0">
                <a:latin typeface="Georgia" panose="02040502050405020303" pitchFamily="18" charset="0"/>
              </a:endParaRPr>
            </a:p>
            <a:p>
              <a:pPr marL="171450" indent="-171450">
                <a:buFont typeface="Arial" panose="020B0604020202020204" pitchFamily="34" charset="0"/>
                <a:buChar char="•"/>
              </a:pPr>
              <a:r>
                <a:rPr lang="en-US" sz="1100" dirty="0">
                  <a:latin typeface="Georgia" panose="02040502050405020303" pitchFamily="18" charset="0"/>
                </a:rPr>
                <a:t>GlyGen frontend retrieves data through the WS APIs  whereas the Public databases and users can retrieve the data through both the and the SPARQL endpoint.</a:t>
              </a:r>
            </a:p>
          </p:txBody>
        </p:sp>
        <p:sp>
          <p:nvSpPr>
            <p:cNvPr id="19" name="Rectangle 18">
              <a:extLst>
                <a:ext uri="{FF2B5EF4-FFF2-40B4-BE49-F238E27FC236}">
                  <a16:creationId xmlns:a16="http://schemas.microsoft.com/office/drawing/2014/main" id="{D3522642-C631-EE40-8C99-2A2B4B6B333B}"/>
                </a:ext>
              </a:extLst>
            </p:cNvPr>
            <p:cNvSpPr/>
            <p:nvPr/>
          </p:nvSpPr>
          <p:spPr>
            <a:xfrm>
              <a:off x="6365963" y="1402080"/>
              <a:ext cx="2569029" cy="418980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sz="1100">
                <a:latin typeface="Georgia" panose="02040502050405020303" pitchFamily="18" charset="0"/>
              </a:endParaRPr>
            </a:p>
          </p:txBody>
        </p:sp>
      </p:grpSp>
      <p:pic>
        <p:nvPicPr>
          <p:cNvPr id="20" name="Picture 19">
            <a:extLst>
              <a:ext uri="{FF2B5EF4-FFF2-40B4-BE49-F238E27FC236}">
                <a16:creationId xmlns:a16="http://schemas.microsoft.com/office/drawing/2014/main" id="{70BF4C4C-78A7-0343-86AE-FAED769388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669" y="1149982"/>
            <a:ext cx="5358832" cy="3686422"/>
          </a:xfrm>
          <a:prstGeom prst="rect">
            <a:avLst/>
          </a:prstGeom>
          <a:ln>
            <a:solidFill>
              <a:schemeClr val="tx1"/>
            </a:solidFill>
          </a:ln>
        </p:spPr>
      </p:pic>
      <p:pic>
        <p:nvPicPr>
          <p:cNvPr id="21" name="Picture 20">
            <a:extLst>
              <a:ext uri="{FF2B5EF4-FFF2-40B4-BE49-F238E27FC236}">
                <a16:creationId xmlns:a16="http://schemas.microsoft.com/office/drawing/2014/main" id="{4BBD8631-3E6B-AE44-9FB1-905DEB379D6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21421" y="4965274"/>
            <a:ext cx="878744" cy="402316"/>
          </a:xfrm>
          <a:prstGeom prst="rect">
            <a:avLst/>
          </a:prstGeom>
        </p:spPr>
      </p:pic>
      <p:grpSp>
        <p:nvGrpSpPr>
          <p:cNvPr id="22" name="Group 21">
            <a:extLst>
              <a:ext uri="{FF2B5EF4-FFF2-40B4-BE49-F238E27FC236}">
                <a16:creationId xmlns:a16="http://schemas.microsoft.com/office/drawing/2014/main" id="{22B605A8-AABF-FB45-AF56-FA3A8D0154A6}"/>
              </a:ext>
            </a:extLst>
          </p:cNvPr>
          <p:cNvGrpSpPr/>
          <p:nvPr/>
        </p:nvGrpSpPr>
        <p:grpSpPr>
          <a:xfrm>
            <a:off x="5942410" y="4992180"/>
            <a:ext cx="752485" cy="851518"/>
            <a:chOff x="1369324" y="1132394"/>
            <a:chExt cx="752485" cy="851518"/>
          </a:xfrm>
        </p:grpSpPr>
        <p:pic>
          <p:nvPicPr>
            <p:cNvPr id="23" name="Picture 2" descr="Image result for ncbi logo">
              <a:extLst>
                <a:ext uri="{FF2B5EF4-FFF2-40B4-BE49-F238E27FC236}">
                  <a16:creationId xmlns:a16="http://schemas.microsoft.com/office/drawing/2014/main" id="{4D06B34E-2FB2-7D43-923F-E728904D146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82519" y="1132394"/>
              <a:ext cx="440728" cy="60951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1F631EA4-4ACB-EC4E-AB24-F83E0B43298B}"/>
                </a:ext>
              </a:extLst>
            </p:cNvPr>
            <p:cNvSpPr txBox="1"/>
            <p:nvPr/>
          </p:nvSpPr>
          <p:spPr>
            <a:xfrm>
              <a:off x="1369324" y="1676135"/>
              <a:ext cx="752485" cy="307777"/>
            </a:xfrm>
            <a:prstGeom prst="rect">
              <a:avLst/>
            </a:prstGeom>
            <a:noFill/>
          </p:spPr>
          <p:txBody>
            <a:bodyPr wrap="square" rtlCol="0">
              <a:spAutoFit/>
            </a:bodyPr>
            <a:lstStyle/>
            <a:p>
              <a:r>
                <a:rPr lang="en-US" sz="1400" b="1" dirty="0" err="1">
                  <a:solidFill>
                    <a:schemeClr val="accent1">
                      <a:lumMod val="75000"/>
                    </a:schemeClr>
                  </a:solidFill>
                </a:rPr>
                <a:t>RefSeq</a:t>
              </a:r>
              <a:endParaRPr lang="en-US" sz="1400" b="1" dirty="0">
                <a:solidFill>
                  <a:schemeClr val="accent1">
                    <a:lumMod val="75000"/>
                  </a:schemeClr>
                </a:solidFill>
              </a:endParaRPr>
            </a:p>
          </p:txBody>
        </p:sp>
      </p:grpSp>
      <p:pic>
        <p:nvPicPr>
          <p:cNvPr id="25" name="Picture 24">
            <a:extLst>
              <a:ext uri="{FF2B5EF4-FFF2-40B4-BE49-F238E27FC236}">
                <a16:creationId xmlns:a16="http://schemas.microsoft.com/office/drawing/2014/main" id="{E4632166-1910-4340-B4FA-C4AA779918B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21921" y="5425675"/>
            <a:ext cx="994302" cy="329239"/>
          </a:xfrm>
          <a:prstGeom prst="rect">
            <a:avLst/>
          </a:prstGeom>
        </p:spPr>
      </p:pic>
      <p:pic>
        <p:nvPicPr>
          <p:cNvPr id="26" name="Picture 25">
            <a:extLst>
              <a:ext uri="{FF2B5EF4-FFF2-40B4-BE49-F238E27FC236}">
                <a16:creationId xmlns:a16="http://schemas.microsoft.com/office/drawing/2014/main" id="{E960E72E-1FB4-8349-9F10-9A424DAC5DA2}"/>
              </a:ext>
            </a:extLst>
          </p:cNvPr>
          <p:cNvPicPr>
            <a:picLocks noChangeAspect="1"/>
          </p:cNvPicPr>
          <p:nvPr/>
        </p:nvPicPr>
        <p:blipFill rotWithShape="1">
          <a:blip r:embed="rId8">
            <a:extLst>
              <a:ext uri="{28A0092B-C50C-407E-A947-70E740481C1C}">
                <a14:useLocalDpi xmlns:a14="http://schemas.microsoft.com/office/drawing/2010/main" val="0"/>
              </a:ext>
            </a:extLst>
          </a:blip>
          <a:srcRect l="5486" t="11327" r="5816" b="12854"/>
          <a:stretch/>
        </p:blipFill>
        <p:spPr>
          <a:xfrm>
            <a:off x="3799711" y="5869739"/>
            <a:ext cx="1047750" cy="326089"/>
          </a:xfrm>
          <a:prstGeom prst="rect">
            <a:avLst/>
          </a:prstGeom>
        </p:spPr>
      </p:pic>
      <p:pic>
        <p:nvPicPr>
          <p:cNvPr id="27" name="Picture 6" descr="RCSB PDB">
            <a:extLst>
              <a:ext uri="{FF2B5EF4-FFF2-40B4-BE49-F238E27FC236}">
                <a16:creationId xmlns:a16="http://schemas.microsoft.com/office/drawing/2014/main" id="{EBA1B172-DBC1-4B49-B15D-A6B535E1CB9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80295" y="5886836"/>
            <a:ext cx="808712" cy="22183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Image result for protein resource ontology">
            <a:extLst>
              <a:ext uri="{FF2B5EF4-FFF2-40B4-BE49-F238E27FC236}">
                <a16:creationId xmlns:a16="http://schemas.microsoft.com/office/drawing/2014/main" id="{2F6A1ABC-8395-A549-8762-C645A086913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088084" y="5474899"/>
            <a:ext cx="719036" cy="30567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6A5A3801-13C9-1046-A6F9-ECEB6956503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99711" y="5611204"/>
            <a:ext cx="997431" cy="209664"/>
          </a:xfrm>
          <a:prstGeom prst="rect">
            <a:avLst/>
          </a:prstGeom>
        </p:spPr>
      </p:pic>
      <p:pic>
        <p:nvPicPr>
          <p:cNvPr id="30" name="Picture 29">
            <a:extLst>
              <a:ext uri="{FF2B5EF4-FFF2-40B4-BE49-F238E27FC236}">
                <a16:creationId xmlns:a16="http://schemas.microsoft.com/office/drawing/2014/main" id="{2A1E33AC-4FBF-2D41-B3B0-C8FC5502406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88083" y="4943107"/>
            <a:ext cx="719037" cy="381402"/>
          </a:xfrm>
          <a:prstGeom prst="rect">
            <a:avLst/>
          </a:prstGeom>
        </p:spPr>
      </p:pic>
      <p:pic>
        <p:nvPicPr>
          <p:cNvPr id="31" name="Picture 30">
            <a:extLst>
              <a:ext uri="{FF2B5EF4-FFF2-40B4-BE49-F238E27FC236}">
                <a16:creationId xmlns:a16="http://schemas.microsoft.com/office/drawing/2014/main" id="{34F61CE1-03C5-7C43-8902-E1CA29C3B36B}"/>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807002" y="4994298"/>
            <a:ext cx="1049169" cy="175856"/>
          </a:xfrm>
          <a:prstGeom prst="rect">
            <a:avLst/>
          </a:prstGeom>
        </p:spPr>
      </p:pic>
      <p:pic>
        <p:nvPicPr>
          <p:cNvPr id="32" name="Picture 31">
            <a:extLst>
              <a:ext uri="{FF2B5EF4-FFF2-40B4-BE49-F238E27FC236}">
                <a16:creationId xmlns:a16="http://schemas.microsoft.com/office/drawing/2014/main" id="{D30C5232-6499-144B-88FB-D393D4D9E48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749270" y="5277523"/>
            <a:ext cx="1098191" cy="258398"/>
          </a:xfrm>
          <a:prstGeom prst="rect">
            <a:avLst/>
          </a:prstGeom>
        </p:spPr>
      </p:pic>
      <p:grpSp>
        <p:nvGrpSpPr>
          <p:cNvPr id="33" name="Group 32">
            <a:extLst>
              <a:ext uri="{FF2B5EF4-FFF2-40B4-BE49-F238E27FC236}">
                <a16:creationId xmlns:a16="http://schemas.microsoft.com/office/drawing/2014/main" id="{1631422F-72ED-C341-9BA4-CD3BA53A9AA3}"/>
              </a:ext>
            </a:extLst>
          </p:cNvPr>
          <p:cNvGrpSpPr/>
          <p:nvPr/>
        </p:nvGrpSpPr>
        <p:grpSpPr>
          <a:xfrm>
            <a:off x="2518012" y="5759623"/>
            <a:ext cx="1150696" cy="477859"/>
            <a:chOff x="2275600" y="5797232"/>
            <a:chExt cx="1171614" cy="477859"/>
          </a:xfrm>
        </p:grpSpPr>
        <p:pic>
          <p:nvPicPr>
            <p:cNvPr id="34" name="Content Placeholder 4" descr="A picture containing clipart&#10;&#10;Description generated with very high confidence">
              <a:extLst>
                <a:ext uri="{FF2B5EF4-FFF2-40B4-BE49-F238E27FC236}">
                  <a16:creationId xmlns:a16="http://schemas.microsoft.com/office/drawing/2014/main" id="{D1696E70-31AE-EF45-AAB9-9343AE9040D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633545" y="5797232"/>
              <a:ext cx="411507" cy="233392"/>
            </a:xfrm>
            <a:prstGeom prst="rect">
              <a:avLst/>
            </a:prstGeom>
          </p:spPr>
        </p:pic>
        <p:sp>
          <p:nvSpPr>
            <p:cNvPr id="35" name="TextBox 34">
              <a:extLst>
                <a:ext uri="{FF2B5EF4-FFF2-40B4-BE49-F238E27FC236}">
                  <a16:creationId xmlns:a16="http://schemas.microsoft.com/office/drawing/2014/main" id="{F2BD67BC-4972-834B-A5B5-06960A8EF529}"/>
                </a:ext>
              </a:extLst>
            </p:cNvPr>
            <p:cNvSpPr txBox="1"/>
            <p:nvPr/>
          </p:nvSpPr>
          <p:spPr>
            <a:xfrm>
              <a:off x="2275600" y="5936537"/>
              <a:ext cx="1171614" cy="338554"/>
            </a:xfrm>
            <a:prstGeom prst="rect">
              <a:avLst/>
            </a:prstGeom>
            <a:noFill/>
          </p:spPr>
          <p:txBody>
            <a:bodyPr wrap="square" rtlCol="0">
              <a:spAutoFit/>
            </a:bodyPr>
            <a:lstStyle/>
            <a:p>
              <a:r>
                <a:rPr lang="en-US" sz="1600" b="1" dirty="0"/>
                <a:t>GlyTouCan</a:t>
              </a:r>
            </a:p>
          </p:txBody>
        </p:sp>
      </p:grpSp>
      <p:pic>
        <p:nvPicPr>
          <p:cNvPr id="36" name="Picture 35">
            <a:extLst>
              <a:ext uri="{FF2B5EF4-FFF2-40B4-BE49-F238E27FC236}">
                <a16:creationId xmlns:a16="http://schemas.microsoft.com/office/drawing/2014/main" id="{FD2A1A72-CDB9-284A-A7F5-C7D3E5FFA456}"/>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999007" y="5887626"/>
            <a:ext cx="606508" cy="231998"/>
          </a:xfrm>
          <a:prstGeom prst="rect">
            <a:avLst/>
          </a:prstGeom>
        </p:spPr>
      </p:pic>
      <p:pic>
        <p:nvPicPr>
          <p:cNvPr id="37" name="Picture 36">
            <a:extLst>
              <a:ext uri="{FF2B5EF4-FFF2-40B4-BE49-F238E27FC236}">
                <a16:creationId xmlns:a16="http://schemas.microsoft.com/office/drawing/2014/main" id="{6F41B48E-85B1-EA4B-B814-3AEA8996F2CF}"/>
              </a:ext>
            </a:extLst>
          </p:cNvPr>
          <p:cNvPicPr>
            <a:picLocks noChangeAspect="1"/>
          </p:cNvPicPr>
          <p:nvPr/>
        </p:nvPicPr>
        <p:blipFill rotWithShape="1">
          <a:blip r:embed="rId17">
            <a:extLst>
              <a:ext uri="{28A0092B-C50C-407E-A947-70E740481C1C}">
                <a14:useLocalDpi xmlns:a14="http://schemas.microsoft.com/office/drawing/2010/main" val="0"/>
              </a:ext>
            </a:extLst>
          </a:blip>
          <a:srcRect l="4208" t="21866" r="28032" b="11436"/>
          <a:stretch/>
        </p:blipFill>
        <p:spPr>
          <a:xfrm>
            <a:off x="7783020" y="5331164"/>
            <a:ext cx="865557" cy="476605"/>
          </a:xfrm>
          <a:prstGeom prst="rect">
            <a:avLst/>
          </a:prstGeom>
        </p:spPr>
      </p:pic>
      <p:pic>
        <p:nvPicPr>
          <p:cNvPr id="38" name="Picture 37">
            <a:extLst>
              <a:ext uri="{FF2B5EF4-FFF2-40B4-BE49-F238E27FC236}">
                <a16:creationId xmlns:a16="http://schemas.microsoft.com/office/drawing/2014/main" id="{5345BD56-1A45-8940-913D-B50DA9528212}"/>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745438" y="4991647"/>
            <a:ext cx="1021013" cy="438856"/>
          </a:xfrm>
          <a:prstGeom prst="rect">
            <a:avLst/>
          </a:prstGeom>
        </p:spPr>
      </p:pic>
      <p:sp>
        <p:nvSpPr>
          <p:cNvPr id="39" name="Rectangle 38">
            <a:extLst>
              <a:ext uri="{FF2B5EF4-FFF2-40B4-BE49-F238E27FC236}">
                <a16:creationId xmlns:a16="http://schemas.microsoft.com/office/drawing/2014/main" id="{5C24CA8B-9608-2F4B-A783-D57FBE9F2A5E}"/>
              </a:ext>
            </a:extLst>
          </p:cNvPr>
          <p:cNvSpPr/>
          <p:nvPr/>
        </p:nvSpPr>
        <p:spPr>
          <a:xfrm>
            <a:off x="477668" y="4943107"/>
            <a:ext cx="8177733" cy="125272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0D20A97-DC19-7744-A470-FF037B18CAC9}"/>
              </a:ext>
            </a:extLst>
          </p:cNvPr>
          <p:cNvSpPr/>
          <p:nvPr/>
        </p:nvSpPr>
        <p:spPr>
          <a:xfrm>
            <a:off x="594010" y="5367590"/>
            <a:ext cx="1551032" cy="508729"/>
          </a:xfrm>
          <a:prstGeom prst="rect">
            <a:avLst/>
          </a:prstGeom>
          <a:solidFill>
            <a:srgbClr val="5994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GlyGen’s </a:t>
            </a:r>
          </a:p>
          <a:p>
            <a:pPr algn="ctr"/>
            <a:r>
              <a:rPr lang="en-US" dirty="0"/>
              <a:t>Data Sources</a:t>
            </a:r>
          </a:p>
        </p:txBody>
      </p:sp>
      <p:pic>
        <p:nvPicPr>
          <p:cNvPr id="41" name="Picture 40">
            <a:extLst>
              <a:ext uri="{FF2B5EF4-FFF2-40B4-BE49-F238E27FC236}">
                <a16:creationId xmlns:a16="http://schemas.microsoft.com/office/drawing/2014/main" id="{91797CDE-889F-CE40-BFE1-2B3944F4B44B}"/>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222776" y="5522999"/>
            <a:ext cx="327402" cy="515157"/>
          </a:xfrm>
          <a:prstGeom prst="rect">
            <a:avLst/>
          </a:prstGeom>
        </p:spPr>
      </p:pic>
      <p:sp>
        <p:nvSpPr>
          <p:cNvPr id="42" name="TextBox 41">
            <a:extLst>
              <a:ext uri="{FF2B5EF4-FFF2-40B4-BE49-F238E27FC236}">
                <a16:creationId xmlns:a16="http://schemas.microsoft.com/office/drawing/2014/main" id="{987866C7-81E9-5241-A9F7-8E1AE7FE655F}"/>
              </a:ext>
            </a:extLst>
          </p:cNvPr>
          <p:cNvSpPr txBox="1"/>
          <p:nvPr/>
        </p:nvSpPr>
        <p:spPr>
          <a:xfrm>
            <a:off x="6605592" y="5979425"/>
            <a:ext cx="1560015" cy="230832"/>
          </a:xfrm>
          <a:prstGeom prst="rect">
            <a:avLst/>
          </a:prstGeom>
          <a:noFill/>
        </p:spPr>
        <p:txBody>
          <a:bodyPr wrap="square" rtlCol="0">
            <a:spAutoFit/>
          </a:bodyPr>
          <a:lstStyle/>
          <a:p>
            <a:r>
              <a:rPr lang="en-US" sz="900" b="1" dirty="0"/>
              <a:t>Human Phenotype Ontology</a:t>
            </a:r>
          </a:p>
        </p:txBody>
      </p:sp>
      <p:sp>
        <p:nvSpPr>
          <p:cNvPr id="43" name="TextBox 42">
            <a:extLst>
              <a:ext uri="{FF2B5EF4-FFF2-40B4-BE49-F238E27FC236}">
                <a16:creationId xmlns:a16="http://schemas.microsoft.com/office/drawing/2014/main" id="{2749C9BC-F057-0D44-B3A6-C2CF652C730C}"/>
              </a:ext>
            </a:extLst>
          </p:cNvPr>
          <p:cNvSpPr txBox="1"/>
          <p:nvPr/>
        </p:nvSpPr>
        <p:spPr>
          <a:xfrm>
            <a:off x="903622" y="6298911"/>
            <a:ext cx="3197598" cy="461665"/>
          </a:xfrm>
          <a:prstGeom prst="rect">
            <a:avLst/>
          </a:prstGeom>
          <a:noFill/>
        </p:spPr>
        <p:txBody>
          <a:bodyPr wrap="square" rtlCol="0">
            <a:spAutoFit/>
          </a:bodyPr>
          <a:lstStyle/>
          <a:p>
            <a:r>
              <a:rPr lang="en-US" sz="2400" i="1" dirty="0">
                <a:solidFill>
                  <a:schemeClr val="bg1"/>
                </a:solidFill>
              </a:rPr>
              <a:t>https://data.glygen.org</a:t>
            </a:r>
            <a:endParaRPr lang="en-US" sz="2400" dirty="0">
              <a:solidFill>
                <a:schemeClr val="bg1"/>
              </a:solidFill>
            </a:endParaRPr>
          </a:p>
        </p:txBody>
      </p:sp>
    </p:spTree>
    <p:extLst>
      <p:ext uri="{BB962C8B-B14F-4D97-AF65-F5344CB8AC3E}">
        <p14:creationId xmlns:p14="http://schemas.microsoft.com/office/powerpoint/2010/main" val="295871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0E2A0E6-1C80-1348-A4E3-8389CB48383D}"/>
              </a:ext>
            </a:extLst>
          </p:cNvPr>
          <p:cNvPicPr>
            <a:picLocks noChangeAspect="1"/>
          </p:cNvPicPr>
          <p:nvPr/>
        </p:nvPicPr>
        <p:blipFill>
          <a:blip r:embed="rId2"/>
          <a:stretch>
            <a:fillRect/>
          </a:stretch>
        </p:blipFill>
        <p:spPr>
          <a:xfrm>
            <a:off x="0" y="6273800"/>
            <a:ext cx="9144000" cy="584200"/>
          </a:xfrm>
          <a:prstGeom prst="rect">
            <a:avLst/>
          </a:prstGeom>
        </p:spPr>
      </p:pic>
      <p:pic>
        <p:nvPicPr>
          <p:cNvPr id="4" name="Picture 3">
            <a:extLst>
              <a:ext uri="{FF2B5EF4-FFF2-40B4-BE49-F238E27FC236}">
                <a16:creationId xmlns:a16="http://schemas.microsoft.com/office/drawing/2014/main" id="{80BB4467-7C19-F94C-8FD1-2A407DAD878D}"/>
              </a:ext>
            </a:extLst>
          </p:cNvPr>
          <p:cNvPicPr>
            <a:picLocks noChangeAspect="1"/>
          </p:cNvPicPr>
          <p:nvPr/>
        </p:nvPicPr>
        <p:blipFill>
          <a:blip r:embed="rId3"/>
          <a:stretch>
            <a:fillRect/>
          </a:stretch>
        </p:blipFill>
        <p:spPr>
          <a:xfrm>
            <a:off x="5896947" y="6352733"/>
            <a:ext cx="2455333" cy="368300"/>
          </a:xfrm>
          <a:prstGeom prst="rect">
            <a:avLst/>
          </a:prstGeom>
        </p:spPr>
      </p:pic>
      <p:sp>
        <p:nvSpPr>
          <p:cNvPr id="10" name="TextBox 9">
            <a:extLst>
              <a:ext uri="{FF2B5EF4-FFF2-40B4-BE49-F238E27FC236}">
                <a16:creationId xmlns:a16="http://schemas.microsoft.com/office/drawing/2014/main" id="{868682AC-DA5A-FA49-B28B-4DC4EE521C02}"/>
              </a:ext>
            </a:extLst>
          </p:cNvPr>
          <p:cNvSpPr txBox="1"/>
          <p:nvPr/>
        </p:nvSpPr>
        <p:spPr>
          <a:xfrm>
            <a:off x="2902227" y="78977"/>
            <a:ext cx="6110260" cy="707886"/>
          </a:xfrm>
          <a:prstGeom prst="rect">
            <a:avLst/>
          </a:prstGeom>
          <a:noFill/>
        </p:spPr>
        <p:txBody>
          <a:bodyPr wrap="square" rtlCol="0">
            <a:spAutoFit/>
          </a:bodyPr>
          <a:lstStyle/>
          <a:p>
            <a:r>
              <a:rPr lang="en-US" sz="4000" dirty="0">
                <a:solidFill>
                  <a:schemeClr val="bg1"/>
                </a:solidFill>
                <a:latin typeface="Georgia" panose="02040502050405020303" pitchFamily="18" charset="0"/>
              </a:rPr>
              <a:t>GlyGen portal Homepage</a:t>
            </a:r>
          </a:p>
        </p:txBody>
      </p:sp>
      <p:pic>
        <p:nvPicPr>
          <p:cNvPr id="43" name="Picture 42">
            <a:extLst>
              <a:ext uri="{FF2B5EF4-FFF2-40B4-BE49-F238E27FC236}">
                <a16:creationId xmlns:a16="http://schemas.microsoft.com/office/drawing/2014/main" id="{896A2335-5973-5F44-AB50-511A2FECA8D4}"/>
              </a:ext>
            </a:extLst>
          </p:cNvPr>
          <p:cNvPicPr>
            <a:picLocks noChangeAspect="1"/>
          </p:cNvPicPr>
          <p:nvPr/>
        </p:nvPicPr>
        <p:blipFill>
          <a:blip r:embed="rId4"/>
          <a:stretch>
            <a:fillRect/>
          </a:stretch>
        </p:blipFill>
        <p:spPr>
          <a:xfrm>
            <a:off x="195426" y="1175596"/>
            <a:ext cx="5413601" cy="5046625"/>
          </a:xfrm>
          <a:prstGeom prst="rect">
            <a:avLst/>
          </a:prstGeom>
        </p:spPr>
      </p:pic>
      <p:sp>
        <p:nvSpPr>
          <p:cNvPr id="47" name="TextBox 46">
            <a:extLst>
              <a:ext uri="{FF2B5EF4-FFF2-40B4-BE49-F238E27FC236}">
                <a16:creationId xmlns:a16="http://schemas.microsoft.com/office/drawing/2014/main" id="{DCE1CC14-B0AF-454C-892F-740C2335A258}"/>
              </a:ext>
            </a:extLst>
          </p:cNvPr>
          <p:cNvSpPr txBox="1"/>
          <p:nvPr/>
        </p:nvSpPr>
        <p:spPr>
          <a:xfrm>
            <a:off x="903622" y="6271752"/>
            <a:ext cx="2625394" cy="461665"/>
          </a:xfrm>
          <a:prstGeom prst="rect">
            <a:avLst/>
          </a:prstGeom>
          <a:noFill/>
        </p:spPr>
        <p:txBody>
          <a:bodyPr wrap="square" rtlCol="0">
            <a:spAutoFit/>
          </a:bodyPr>
          <a:lstStyle/>
          <a:p>
            <a:r>
              <a:rPr lang="en-US" sz="2400" i="1" dirty="0">
                <a:solidFill>
                  <a:schemeClr val="bg1"/>
                </a:solidFill>
              </a:rPr>
              <a:t>https://glygen.org</a:t>
            </a:r>
            <a:endParaRPr lang="en-US" sz="2400" dirty="0">
              <a:solidFill>
                <a:schemeClr val="bg1"/>
              </a:solidFill>
            </a:endParaRPr>
          </a:p>
        </p:txBody>
      </p:sp>
      <p:sp>
        <p:nvSpPr>
          <p:cNvPr id="48" name="TextBox 47">
            <a:extLst>
              <a:ext uri="{FF2B5EF4-FFF2-40B4-BE49-F238E27FC236}">
                <a16:creationId xmlns:a16="http://schemas.microsoft.com/office/drawing/2014/main" id="{3BF6A28A-C96B-1D4E-8B6C-6F0DF973688C}"/>
              </a:ext>
            </a:extLst>
          </p:cNvPr>
          <p:cNvSpPr txBox="1"/>
          <p:nvPr/>
        </p:nvSpPr>
        <p:spPr>
          <a:xfrm>
            <a:off x="5740576" y="1167131"/>
            <a:ext cx="3271911"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Georgia" panose="02040502050405020303" pitchFamily="18" charset="0"/>
              </a:rPr>
              <a:t>Glycan, Protein, Glycoprotein searches by choosing intuitive simple or advanced search.</a:t>
            </a:r>
          </a:p>
          <a:p>
            <a:pPr marL="285750" indent="-28575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Quick Search to answer user-specific question</a:t>
            </a:r>
          </a:p>
          <a:p>
            <a:pPr marL="285750" indent="-28575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GlyGen data can be accessed from the Data page, API and SPARQL endpoint</a:t>
            </a:r>
          </a:p>
          <a:p>
            <a:pPr marL="285750" indent="-28575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Helpful tutorials, data resources, tools, learning materials, social media, contact us, and feedback.</a:t>
            </a:r>
          </a:p>
          <a:p>
            <a:pPr marL="285750" indent="-28575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Use of open public license for data and source code</a:t>
            </a:r>
          </a:p>
          <a:p>
            <a:endParaRPr lang="en-US" sz="1600" dirty="0">
              <a:latin typeface="Georgia" panose="02040502050405020303" pitchFamily="18" charset="0"/>
            </a:endParaRPr>
          </a:p>
        </p:txBody>
      </p:sp>
    </p:spTree>
    <p:extLst>
      <p:ext uri="{BB962C8B-B14F-4D97-AF65-F5344CB8AC3E}">
        <p14:creationId xmlns:p14="http://schemas.microsoft.com/office/powerpoint/2010/main" val="69769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5E0855E-36E6-1C46-B8BA-7AE39396C15B}"/>
              </a:ext>
            </a:extLst>
          </p:cNvPr>
          <p:cNvPicPr>
            <a:picLocks noChangeAspect="1"/>
          </p:cNvPicPr>
          <p:nvPr/>
        </p:nvPicPr>
        <p:blipFill>
          <a:blip r:embed="rId2"/>
          <a:stretch>
            <a:fillRect/>
          </a:stretch>
        </p:blipFill>
        <p:spPr>
          <a:xfrm>
            <a:off x="0" y="6273800"/>
            <a:ext cx="9144000" cy="584200"/>
          </a:xfrm>
          <a:prstGeom prst="rect">
            <a:avLst/>
          </a:prstGeom>
        </p:spPr>
      </p:pic>
      <p:pic>
        <p:nvPicPr>
          <p:cNvPr id="4" name="Picture 3">
            <a:extLst>
              <a:ext uri="{FF2B5EF4-FFF2-40B4-BE49-F238E27FC236}">
                <a16:creationId xmlns:a16="http://schemas.microsoft.com/office/drawing/2014/main" id="{80BB4467-7C19-F94C-8FD1-2A407DAD878D}"/>
              </a:ext>
            </a:extLst>
          </p:cNvPr>
          <p:cNvPicPr>
            <a:picLocks noChangeAspect="1"/>
          </p:cNvPicPr>
          <p:nvPr/>
        </p:nvPicPr>
        <p:blipFill>
          <a:blip r:embed="rId3"/>
          <a:stretch>
            <a:fillRect/>
          </a:stretch>
        </p:blipFill>
        <p:spPr>
          <a:xfrm>
            <a:off x="5896947" y="6352733"/>
            <a:ext cx="2455333" cy="368300"/>
          </a:xfrm>
          <a:prstGeom prst="rect">
            <a:avLst/>
          </a:prstGeom>
        </p:spPr>
      </p:pic>
      <p:sp>
        <p:nvSpPr>
          <p:cNvPr id="10" name="TextBox 9">
            <a:extLst>
              <a:ext uri="{FF2B5EF4-FFF2-40B4-BE49-F238E27FC236}">
                <a16:creationId xmlns:a16="http://schemas.microsoft.com/office/drawing/2014/main" id="{868682AC-DA5A-FA49-B28B-4DC4EE521C02}"/>
              </a:ext>
            </a:extLst>
          </p:cNvPr>
          <p:cNvSpPr txBox="1"/>
          <p:nvPr/>
        </p:nvSpPr>
        <p:spPr>
          <a:xfrm>
            <a:off x="2902226" y="78977"/>
            <a:ext cx="5696083" cy="707886"/>
          </a:xfrm>
          <a:prstGeom prst="rect">
            <a:avLst/>
          </a:prstGeom>
          <a:noFill/>
        </p:spPr>
        <p:txBody>
          <a:bodyPr wrap="square" rtlCol="0">
            <a:spAutoFit/>
          </a:bodyPr>
          <a:lstStyle/>
          <a:p>
            <a:r>
              <a:rPr lang="en-US" sz="4000" dirty="0">
                <a:solidFill>
                  <a:schemeClr val="bg1"/>
                </a:solidFill>
                <a:latin typeface="Georgia" panose="02040502050405020303" pitchFamily="18" charset="0"/>
              </a:rPr>
              <a:t>Explore searches</a:t>
            </a:r>
          </a:p>
        </p:txBody>
      </p:sp>
      <p:pic>
        <p:nvPicPr>
          <p:cNvPr id="11" name="Picture 10">
            <a:extLst>
              <a:ext uri="{FF2B5EF4-FFF2-40B4-BE49-F238E27FC236}">
                <a16:creationId xmlns:a16="http://schemas.microsoft.com/office/drawing/2014/main" id="{804D68C3-DBBF-1148-98C9-AFBE5C3D41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5189" y="1171177"/>
            <a:ext cx="7553622" cy="3172223"/>
          </a:xfrm>
          <a:prstGeom prst="rect">
            <a:avLst/>
          </a:prstGeom>
        </p:spPr>
      </p:pic>
      <p:sp>
        <p:nvSpPr>
          <p:cNvPr id="12" name="Rectangle 11">
            <a:extLst>
              <a:ext uri="{FF2B5EF4-FFF2-40B4-BE49-F238E27FC236}">
                <a16:creationId xmlns:a16="http://schemas.microsoft.com/office/drawing/2014/main" id="{4F46661C-82AC-EB4B-9925-A8AE3882C49E}"/>
              </a:ext>
            </a:extLst>
          </p:cNvPr>
          <p:cNvSpPr/>
          <p:nvPr/>
        </p:nvSpPr>
        <p:spPr>
          <a:xfrm>
            <a:off x="261257" y="4414345"/>
            <a:ext cx="8630495" cy="1815882"/>
          </a:xfrm>
          <a:prstGeom prst="rect">
            <a:avLst/>
          </a:prstGeom>
        </p:spPr>
        <p:txBody>
          <a:bodyPr wrap="square">
            <a:spAutoFit/>
          </a:bodyPr>
          <a:lstStyle/>
          <a:p>
            <a:r>
              <a:rPr lang="en-US" sz="1600" b="1" dirty="0">
                <a:latin typeface="Georgia" panose="02040502050405020303" pitchFamily="18" charset="0"/>
              </a:rPr>
              <a:t>Glycan search </a:t>
            </a:r>
            <a:r>
              <a:rPr lang="en-US" sz="1600" dirty="0">
                <a:latin typeface="Georgia" panose="02040502050405020303" pitchFamily="18" charset="0"/>
              </a:rPr>
              <a:t>- Data types and information that is about specific glycans.</a:t>
            </a:r>
            <a:endParaRPr lang="en-US" sz="1600" b="1" dirty="0">
              <a:latin typeface="Georgia" panose="02040502050405020303" pitchFamily="18" charset="0"/>
            </a:endParaRPr>
          </a:p>
          <a:p>
            <a:r>
              <a:rPr lang="en-US" sz="1600" b="1" dirty="0">
                <a:latin typeface="Georgia" panose="02040502050405020303" pitchFamily="18" charset="0"/>
              </a:rPr>
              <a:t>Protein search </a:t>
            </a:r>
            <a:r>
              <a:rPr lang="en-US" sz="1600" dirty="0">
                <a:latin typeface="Georgia" panose="02040502050405020303" pitchFamily="18" charset="0"/>
              </a:rPr>
              <a:t>- Data types and information that is about some particular protein coding gene, or that can be mapped to the canonical protein sequence representing that gene.</a:t>
            </a:r>
          </a:p>
          <a:p>
            <a:r>
              <a:rPr lang="en-US" sz="1600" b="1" dirty="0">
                <a:latin typeface="Georgia" panose="02040502050405020303" pitchFamily="18" charset="0"/>
              </a:rPr>
              <a:t>Glycoprotein search </a:t>
            </a:r>
            <a:r>
              <a:rPr lang="en-US" sz="1600" dirty="0">
                <a:latin typeface="Georgia" panose="02040502050405020303" pitchFamily="18" charset="0"/>
              </a:rPr>
              <a:t>- Data types and information of proteins that are glycosylated at specific sites with or without glycan information.</a:t>
            </a:r>
          </a:p>
          <a:p>
            <a:endParaRPr lang="en-US" sz="1600" dirty="0">
              <a:latin typeface="Georgia" panose="02040502050405020303" pitchFamily="18" charset="0"/>
            </a:endParaRPr>
          </a:p>
          <a:p>
            <a:r>
              <a:rPr lang="en-US" sz="1600" dirty="0">
                <a:latin typeface="Georgia" panose="02040502050405020303" pitchFamily="18" charset="0"/>
              </a:rPr>
              <a:t>Current Species Data in GlyGen – </a:t>
            </a:r>
            <a:r>
              <a:rPr lang="en-US" sz="1600" b="1" dirty="0">
                <a:latin typeface="Georgia" panose="02040502050405020303" pitchFamily="18" charset="0"/>
              </a:rPr>
              <a:t>Human and Mouse</a:t>
            </a:r>
          </a:p>
        </p:txBody>
      </p:sp>
    </p:spTree>
    <p:extLst>
      <p:ext uri="{BB962C8B-B14F-4D97-AF65-F5344CB8AC3E}">
        <p14:creationId xmlns:p14="http://schemas.microsoft.com/office/powerpoint/2010/main" val="162458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3018B61-29F8-1C44-8C5B-A281EE4FA955}"/>
              </a:ext>
            </a:extLst>
          </p:cNvPr>
          <p:cNvPicPr>
            <a:picLocks noChangeAspect="1"/>
          </p:cNvPicPr>
          <p:nvPr/>
        </p:nvPicPr>
        <p:blipFill>
          <a:blip r:embed="rId2"/>
          <a:stretch>
            <a:fillRect/>
          </a:stretch>
        </p:blipFill>
        <p:spPr>
          <a:xfrm>
            <a:off x="0" y="6273800"/>
            <a:ext cx="9144000" cy="584200"/>
          </a:xfrm>
          <a:prstGeom prst="rect">
            <a:avLst/>
          </a:prstGeom>
        </p:spPr>
      </p:pic>
      <p:pic>
        <p:nvPicPr>
          <p:cNvPr id="4" name="Picture 3">
            <a:extLst>
              <a:ext uri="{FF2B5EF4-FFF2-40B4-BE49-F238E27FC236}">
                <a16:creationId xmlns:a16="http://schemas.microsoft.com/office/drawing/2014/main" id="{80BB4467-7C19-F94C-8FD1-2A407DAD878D}"/>
              </a:ext>
            </a:extLst>
          </p:cNvPr>
          <p:cNvPicPr>
            <a:picLocks noChangeAspect="1"/>
          </p:cNvPicPr>
          <p:nvPr/>
        </p:nvPicPr>
        <p:blipFill>
          <a:blip r:embed="rId3"/>
          <a:stretch>
            <a:fillRect/>
          </a:stretch>
        </p:blipFill>
        <p:spPr>
          <a:xfrm>
            <a:off x="5896947" y="6352733"/>
            <a:ext cx="2455333" cy="368300"/>
          </a:xfrm>
          <a:prstGeom prst="rect">
            <a:avLst/>
          </a:prstGeom>
        </p:spPr>
      </p:pic>
      <p:sp>
        <p:nvSpPr>
          <p:cNvPr id="10" name="TextBox 9">
            <a:extLst>
              <a:ext uri="{FF2B5EF4-FFF2-40B4-BE49-F238E27FC236}">
                <a16:creationId xmlns:a16="http://schemas.microsoft.com/office/drawing/2014/main" id="{868682AC-DA5A-FA49-B28B-4DC4EE521C02}"/>
              </a:ext>
            </a:extLst>
          </p:cNvPr>
          <p:cNvSpPr txBox="1"/>
          <p:nvPr/>
        </p:nvSpPr>
        <p:spPr>
          <a:xfrm>
            <a:off x="2902226" y="78977"/>
            <a:ext cx="5696083" cy="707886"/>
          </a:xfrm>
          <a:prstGeom prst="rect">
            <a:avLst/>
          </a:prstGeom>
          <a:noFill/>
        </p:spPr>
        <p:txBody>
          <a:bodyPr wrap="square" rtlCol="0">
            <a:spAutoFit/>
          </a:bodyPr>
          <a:lstStyle/>
          <a:p>
            <a:r>
              <a:rPr lang="en-US" sz="4000" dirty="0">
                <a:solidFill>
                  <a:schemeClr val="bg1"/>
                </a:solidFill>
                <a:latin typeface="Georgia" panose="02040502050405020303" pitchFamily="18" charset="0"/>
              </a:rPr>
              <a:t>Quick Search</a:t>
            </a:r>
          </a:p>
        </p:txBody>
      </p:sp>
      <p:pic>
        <p:nvPicPr>
          <p:cNvPr id="6" name="Picture 5">
            <a:extLst>
              <a:ext uri="{FF2B5EF4-FFF2-40B4-BE49-F238E27FC236}">
                <a16:creationId xmlns:a16="http://schemas.microsoft.com/office/drawing/2014/main" id="{0A3086F2-D619-F349-B1DD-948DF0EB68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219" y="1329151"/>
            <a:ext cx="5791470" cy="1890151"/>
          </a:xfrm>
          <a:prstGeom prst="rect">
            <a:avLst/>
          </a:prstGeom>
        </p:spPr>
      </p:pic>
      <p:sp>
        <p:nvSpPr>
          <p:cNvPr id="13" name="TextBox 12">
            <a:extLst>
              <a:ext uri="{FF2B5EF4-FFF2-40B4-BE49-F238E27FC236}">
                <a16:creationId xmlns:a16="http://schemas.microsoft.com/office/drawing/2014/main" id="{8775DD34-B336-6B40-8F9D-BE7D534E26BB}"/>
              </a:ext>
            </a:extLst>
          </p:cNvPr>
          <p:cNvSpPr txBox="1"/>
          <p:nvPr/>
        </p:nvSpPr>
        <p:spPr>
          <a:xfrm>
            <a:off x="6377188" y="1288211"/>
            <a:ext cx="2602753"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Georgia" panose="02040502050405020303" pitchFamily="18" charset="0"/>
              </a:rPr>
              <a:t>Complex multi-domain search queries can be performed using the quick searches which are based on user requests.</a:t>
            </a:r>
          </a:p>
          <a:p>
            <a:pPr marL="182880" indent="-182880">
              <a:buFont typeface="Arial" panose="020B0604020202020204" pitchFamily="34" charset="0"/>
              <a:buChar char="•"/>
            </a:pPr>
            <a:endParaRPr lang="en-US" sz="1400" dirty="0">
              <a:latin typeface="Georgia" panose="02040502050405020303" pitchFamily="18" charset="0"/>
            </a:endParaRPr>
          </a:p>
          <a:p>
            <a:pPr marL="285750" indent="-285750">
              <a:buFont typeface="Arial" panose="020B0604020202020204" pitchFamily="34" charset="0"/>
              <a:buChar char="•"/>
            </a:pPr>
            <a:r>
              <a:rPr lang="en-US" sz="1400" dirty="0">
                <a:latin typeface="Georgia" panose="02040502050405020303" pitchFamily="18" charset="0"/>
              </a:rPr>
              <a:t>Search by glycan, protein, species, and disease.</a:t>
            </a:r>
          </a:p>
          <a:p>
            <a:pPr marL="285750" indent="-285750">
              <a:buFont typeface="Arial" panose="020B0604020202020204" pitchFamily="34" charset="0"/>
              <a:buChar char="•"/>
            </a:pPr>
            <a:endParaRPr lang="en-US" sz="1400" dirty="0">
              <a:latin typeface="Georgia" panose="02040502050405020303" pitchFamily="18" charset="0"/>
            </a:endParaRPr>
          </a:p>
          <a:p>
            <a:pPr marL="285750" indent="-285750">
              <a:buFont typeface="Arial" panose="020B0604020202020204" pitchFamily="34" charset="0"/>
              <a:buChar char="•"/>
            </a:pPr>
            <a:r>
              <a:rPr lang="en-US" sz="1400" dirty="0">
                <a:latin typeface="Georgia" panose="02040502050405020303" pitchFamily="18" charset="0"/>
              </a:rPr>
              <a:t>List  page and details of your protein comes after entering accession number. </a:t>
            </a:r>
          </a:p>
        </p:txBody>
      </p:sp>
      <p:pic>
        <p:nvPicPr>
          <p:cNvPr id="15" name="Picture 14">
            <a:extLst>
              <a:ext uri="{FF2B5EF4-FFF2-40B4-BE49-F238E27FC236}">
                <a16:creationId xmlns:a16="http://schemas.microsoft.com/office/drawing/2014/main" id="{C09E6636-D948-ED48-B7C5-A17A9FC73DB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219" y="3806260"/>
            <a:ext cx="5798912" cy="2228540"/>
          </a:xfrm>
          <a:prstGeom prst="rect">
            <a:avLst/>
          </a:prstGeom>
        </p:spPr>
      </p:pic>
      <p:pic>
        <p:nvPicPr>
          <p:cNvPr id="14" name="Picture 13">
            <a:extLst>
              <a:ext uri="{FF2B5EF4-FFF2-40B4-BE49-F238E27FC236}">
                <a16:creationId xmlns:a16="http://schemas.microsoft.com/office/drawing/2014/main" id="{DFE8CCAC-3807-1B4E-B379-1C84AA5A3885}"/>
              </a:ext>
            </a:extLst>
          </p:cNvPr>
          <p:cNvPicPr>
            <a:picLocks noChangeAspect="1"/>
          </p:cNvPicPr>
          <p:nvPr/>
        </p:nvPicPr>
        <p:blipFill>
          <a:blip r:embed="rId6"/>
          <a:stretch>
            <a:fillRect/>
          </a:stretch>
        </p:blipFill>
        <p:spPr>
          <a:xfrm>
            <a:off x="189469" y="1373294"/>
            <a:ext cx="8765062" cy="4392027"/>
          </a:xfrm>
          <a:prstGeom prst="rect">
            <a:avLst/>
          </a:prstGeom>
        </p:spPr>
      </p:pic>
    </p:spTree>
    <p:extLst>
      <p:ext uri="{BB962C8B-B14F-4D97-AF65-F5344CB8AC3E}">
        <p14:creationId xmlns:p14="http://schemas.microsoft.com/office/powerpoint/2010/main" val="113950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3CD97864-5AC1-3745-ABD4-CB9D683D8B8D}"/>
              </a:ext>
            </a:extLst>
          </p:cNvPr>
          <p:cNvPicPr>
            <a:picLocks noChangeAspect="1"/>
          </p:cNvPicPr>
          <p:nvPr/>
        </p:nvPicPr>
        <p:blipFill>
          <a:blip r:embed="rId2"/>
          <a:stretch>
            <a:fillRect/>
          </a:stretch>
        </p:blipFill>
        <p:spPr>
          <a:xfrm>
            <a:off x="0" y="6273800"/>
            <a:ext cx="9144000" cy="584200"/>
          </a:xfrm>
          <a:prstGeom prst="rect">
            <a:avLst/>
          </a:prstGeom>
        </p:spPr>
      </p:pic>
      <p:pic>
        <p:nvPicPr>
          <p:cNvPr id="4" name="Picture 3">
            <a:extLst>
              <a:ext uri="{FF2B5EF4-FFF2-40B4-BE49-F238E27FC236}">
                <a16:creationId xmlns:a16="http://schemas.microsoft.com/office/drawing/2014/main" id="{80BB4467-7C19-F94C-8FD1-2A407DAD878D}"/>
              </a:ext>
            </a:extLst>
          </p:cNvPr>
          <p:cNvPicPr>
            <a:picLocks noChangeAspect="1"/>
          </p:cNvPicPr>
          <p:nvPr/>
        </p:nvPicPr>
        <p:blipFill>
          <a:blip r:embed="rId3"/>
          <a:stretch>
            <a:fillRect/>
          </a:stretch>
        </p:blipFill>
        <p:spPr>
          <a:xfrm>
            <a:off x="5896947" y="6352733"/>
            <a:ext cx="2455333" cy="368300"/>
          </a:xfrm>
          <a:prstGeom prst="rect">
            <a:avLst/>
          </a:prstGeom>
        </p:spPr>
      </p:pic>
      <p:grpSp>
        <p:nvGrpSpPr>
          <p:cNvPr id="11" name="Group 10">
            <a:extLst>
              <a:ext uri="{FF2B5EF4-FFF2-40B4-BE49-F238E27FC236}">
                <a16:creationId xmlns:a16="http://schemas.microsoft.com/office/drawing/2014/main" id="{9E14A1AF-AC8B-464A-B4EC-432FAE64B4B9}"/>
              </a:ext>
            </a:extLst>
          </p:cNvPr>
          <p:cNvGrpSpPr/>
          <p:nvPr/>
        </p:nvGrpSpPr>
        <p:grpSpPr>
          <a:xfrm>
            <a:off x="284096" y="3166258"/>
            <a:ext cx="4074451" cy="3011845"/>
            <a:chOff x="597983" y="881430"/>
            <a:chExt cx="7594740" cy="5204564"/>
          </a:xfrm>
        </p:grpSpPr>
        <p:pic>
          <p:nvPicPr>
            <p:cNvPr id="12" name="Picture 11">
              <a:extLst>
                <a:ext uri="{FF2B5EF4-FFF2-40B4-BE49-F238E27FC236}">
                  <a16:creationId xmlns:a16="http://schemas.microsoft.com/office/drawing/2014/main" id="{5E764031-DDFC-664F-8A03-6C4FC25B9134}"/>
                </a:ext>
              </a:extLst>
            </p:cNvPr>
            <p:cNvPicPr>
              <a:picLocks noChangeAspect="1"/>
            </p:cNvPicPr>
            <p:nvPr/>
          </p:nvPicPr>
          <p:blipFill>
            <a:blip r:embed="rId4"/>
            <a:stretch>
              <a:fillRect/>
            </a:stretch>
          </p:blipFill>
          <p:spPr>
            <a:xfrm>
              <a:off x="1836168" y="2461948"/>
              <a:ext cx="6356555" cy="3624046"/>
            </a:xfrm>
            <a:prstGeom prst="rect">
              <a:avLst/>
            </a:prstGeom>
          </p:spPr>
        </p:pic>
        <p:grpSp>
          <p:nvGrpSpPr>
            <p:cNvPr id="16" name="Group 15">
              <a:extLst>
                <a:ext uri="{FF2B5EF4-FFF2-40B4-BE49-F238E27FC236}">
                  <a16:creationId xmlns:a16="http://schemas.microsoft.com/office/drawing/2014/main" id="{9E4F7E3D-746B-0840-9981-94407CC82C29}"/>
                </a:ext>
              </a:extLst>
            </p:cNvPr>
            <p:cNvGrpSpPr/>
            <p:nvPr/>
          </p:nvGrpSpPr>
          <p:grpSpPr>
            <a:xfrm>
              <a:off x="597983" y="881430"/>
              <a:ext cx="7594740" cy="3026892"/>
              <a:chOff x="597983" y="881430"/>
              <a:chExt cx="7594740" cy="3026892"/>
            </a:xfrm>
          </p:grpSpPr>
          <p:pic>
            <p:nvPicPr>
              <p:cNvPr id="17" name="Picture 16">
                <a:extLst>
                  <a:ext uri="{FF2B5EF4-FFF2-40B4-BE49-F238E27FC236}">
                    <a16:creationId xmlns:a16="http://schemas.microsoft.com/office/drawing/2014/main" id="{F76382D8-7928-3B44-8AAF-EC9647CD0470}"/>
                  </a:ext>
                </a:extLst>
              </p:cNvPr>
              <p:cNvPicPr>
                <a:picLocks noChangeAspect="1"/>
              </p:cNvPicPr>
              <p:nvPr/>
            </p:nvPicPr>
            <p:blipFill>
              <a:blip r:embed="rId5"/>
              <a:stretch>
                <a:fillRect/>
              </a:stretch>
            </p:blipFill>
            <p:spPr>
              <a:xfrm>
                <a:off x="1836168" y="881430"/>
                <a:ext cx="6356555" cy="1580518"/>
              </a:xfrm>
              <a:prstGeom prst="rect">
                <a:avLst/>
              </a:prstGeom>
            </p:spPr>
          </p:pic>
          <p:pic>
            <p:nvPicPr>
              <p:cNvPr id="18" name="Picture 17">
                <a:extLst>
                  <a:ext uri="{FF2B5EF4-FFF2-40B4-BE49-F238E27FC236}">
                    <a16:creationId xmlns:a16="http://schemas.microsoft.com/office/drawing/2014/main" id="{43FA68E0-0C25-3D43-A593-7DA5D332B7A3}"/>
                  </a:ext>
                </a:extLst>
              </p:cNvPr>
              <p:cNvPicPr>
                <a:picLocks noChangeAspect="1"/>
              </p:cNvPicPr>
              <p:nvPr/>
            </p:nvPicPr>
            <p:blipFill>
              <a:blip r:embed="rId6"/>
              <a:stretch>
                <a:fillRect/>
              </a:stretch>
            </p:blipFill>
            <p:spPr>
              <a:xfrm>
                <a:off x="597983" y="902519"/>
                <a:ext cx="1238185" cy="3005803"/>
              </a:xfrm>
              <a:prstGeom prst="rect">
                <a:avLst/>
              </a:prstGeom>
            </p:spPr>
          </p:pic>
        </p:grpSp>
      </p:grpSp>
      <p:pic>
        <p:nvPicPr>
          <p:cNvPr id="21" name="Picture 20">
            <a:extLst>
              <a:ext uri="{FF2B5EF4-FFF2-40B4-BE49-F238E27FC236}">
                <a16:creationId xmlns:a16="http://schemas.microsoft.com/office/drawing/2014/main" id="{2AACDA19-D859-D943-97B1-D6F302287EF5}"/>
              </a:ext>
            </a:extLst>
          </p:cNvPr>
          <p:cNvPicPr>
            <a:picLocks noChangeAspect="1"/>
          </p:cNvPicPr>
          <p:nvPr/>
        </p:nvPicPr>
        <p:blipFill>
          <a:blip r:embed="rId7"/>
          <a:stretch>
            <a:fillRect/>
          </a:stretch>
        </p:blipFill>
        <p:spPr>
          <a:xfrm>
            <a:off x="3873849" y="1525737"/>
            <a:ext cx="969397" cy="1186676"/>
          </a:xfrm>
          <a:prstGeom prst="rect">
            <a:avLst/>
          </a:prstGeom>
        </p:spPr>
      </p:pic>
      <p:pic>
        <p:nvPicPr>
          <p:cNvPr id="22" name="Picture 21">
            <a:extLst>
              <a:ext uri="{FF2B5EF4-FFF2-40B4-BE49-F238E27FC236}">
                <a16:creationId xmlns:a16="http://schemas.microsoft.com/office/drawing/2014/main" id="{03DA4E94-6C61-6D4D-823F-1CB97C8A0D1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43246" y="1526721"/>
            <a:ext cx="4125984" cy="2997867"/>
          </a:xfrm>
          <a:prstGeom prst="rect">
            <a:avLst/>
          </a:prstGeom>
        </p:spPr>
      </p:pic>
      <p:sp>
        <p:nvSpPr>
          <p:cNvPr id="24" name="Title 1">
            <a:extLst>
              <a:ext uri="{FF2B5EF4-FFF2-40B4-BE49-F238E27FC236}">
                <a16:creationId xmlns:a16="http://schemas.microsoft.com/office/drawing/2014/main" id="{78E41A5F-5E69-6A46-BFF5-8AB387549A78}"/>
              </a:ext>
            </a:extLst>
          </p:cNvPr>
          <p:cNvSpPr txBox="1">
            <a:spLocks/>
          </p:cNvSpPr>
          <p:nvPr/>
        </p:nvSpPr>
        <p:spPr>
          <a:xfrm>
            <a:off x="156030" y="1158911"/>
            <a:ext cx="5260032" cy="73561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70C0"/>
                </a:solidFill>
                <a:latin typeface="Georgia" panose="02040502050405020303" pitchFamily="18" charset="0"/>
              </a:rPr>
              <a:t>Glycan Detail Page for G17689DH</a:t>
            </a:r>
            <a:endParaRPr lang="en-US" sz="2000" b="1" dirty="0">
              <a:solidFill>
                <a:srgbClr val="0070C0"/>
              </a:solidFill>
              <a:latin typeface="Georgia" panose="02040502050405020303" pitchFamily="18" charset="0"/>
            </a:endParaRPr>
          </a:p>
        </p:txBody>
      </p:sp>
      <p:sp>
        <p:nvSpPr>
          <p:cNvPr id="26" name="Title 1">
            <a:extLst>
              <a:ext uri="{FF2B5EF4-FFF2-40B4-BE49-F238E27FC236}">
                <a16:creationId xmlns:a16="http://schemas.microsoft.com/office/drawing/2014/main" id="{5661D6FC-3493-3544-BFBB-3794B0EF1723}"/>
              </a:ext>
            </a:extLst>
          </p:cNvPr>
          <p:cNvSpPr txBox="1">
            <a:spLocks/>
          </p:cNvSpPr>
          <p:nvPr/>
        </p:nvSpPr>
        <p:spPr>
          <a:xfrm>
            <a:off x="156030" y="1989884"/>
            <a:ext cx="3555572" cy="2583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b="1" dirty="0">
                <a:solidFill>
                  <a:srgbClr val="0070C0"/>
                </a:solidFill>
                <a:latin typeface="Georgia" panose="02040502050405020303" pitchFamily="18" charset="0"/>
              </a:rPr>
              <a:t>G17689DH - </a:t>
            </a:r>
            <a:r>
              <a:rPr lang="en-IN" sz="1600" dirty="0">
                <a:latin typeface="Georgia" panose="02040502050405020303" pitchFamily="18" charset="0"/>
              </a:rPr>
              <a:t>Bi-antennary N-Glycan Complex </a:t>
            </a:r>
            <a:r>
              <a:rPr lang="en-IN" sz="1600" b="1" dirty="0">
                <a:solidFill>
                  <a:srgbClr val="0070C0"/>
                </a:solidFill>
                <a:latin typeface="Georgia" panose="02040502050405020303" pitchFamily="18" charset="0"/>
              </a:rPr>
              <a:t>(reduced overview)</a:t>
            </a:r>
            <a:endParaRPr lang="en-US" sz="1600" b="1" dirty="0">
              <a:solidFill>
                <a:srgbClr val="0070C0"/>
              </a:solidFill>
              <a:latin typeface="Georgia" panose="02040502050405020303" pitchFamily="18" charset="0"/>
            </a:endParaRPr>
          </a:p>
          <a:p>
            <a:endParaRPr lang="en-US" sz="1600" b="1" dirty="0">
              <a:solidFill>
                <a:srgbClr val="0070C0"/>
              </a:solidFill>
              <a:latin typeface="Georgia" panose="02040502050405020303" pitchFamily="18" charset="0"/>
            </a:endParaRPr>
          </a:p>
        </p:txBody>
      </p:sp>
      <p:sp>
        <p:nvSpPr>
          <p:cNvPr id="27" name="TextBox 26">
            <a:extLst>
              <a:ext uri="{FF2B5EF4-FFF2-40B4-BE49-F238E27FC236}">
                <a16:creationId xmlns:a16="http://schemas.microsoft.com/office/drawing/2014/main" id="{C977366A-C3D2-6944-8797-7567843DE5BF}"/>
              </a:ext>
            </a:extLst>
          </p:cNvPr>
          <p:cNvSpPr txBox="1"/>
          <p:nvPr/>
        </p:nvSpPr>
        <p:spPr>
          <a:xfrm>
            <a:off x="2902226" y="78977"/>
            <a:ext cx="5696083" cy="707886"/>
          </a:xfrm>
          <a:prstGeom prst="rect">
            <a:avLst/>
          </a:prstGeom>
          <a:noFill/>
        </p:spPr>
        <p:txBody>
          <a:bodyPr wrap="square" rtlCol="0">
            <a:spAutoFit/>
          </a:bodyPr>
          <a:lstStyle/>
          <a:p>
            <a:r>
              <a:rPr lang="en-US" sz="4000" dirty="0">
                <a:solidFill>
                  <a:schemeClr val="bg1"/>
                </a:solidFill>
                <a:latin typeface="Georgia" panose="02040502050405020303" pitchFamily="18" charset="0"/>
              </a:rPr>
              <a:t>Detail pages</a:t>
            </a:r>
          </a:p>
        </p:txBody>
      </p:sp>
      <p:sp>
        <p:nvSpPr>
          <p:cNvPr id="28" name="Title 1">
            <a:extLst>
              <a:ext uri="{FF2B5EF4-FFF2-40B4-BE49-F238E27FC236}">
                <a16:creationId xmlns:a16="http://schemas.microsoft.com/office/drawing/2014/main" id="{79A0D7D4-1E99-5245-A3F2-E1946E19F9B7}"/>
              </a:ext>
            </a:extLst>
          </p:cNvPr>
          <p:cNvSpPr txBox="1">
            <a:spLocks/>
          </p:cNvSpPr>
          <p:nvPr/>
        </p:nvSpPr>
        <p:spPr>
          <a:xfrm>
            <a:off x="4720494" y="4661908"/>
            <a:ext cx="4248736" cy="4129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0070C0"/>
                </a:solidFill>
                <a:latin typeface="Georgia" panose="02040502050405020303" pitchFamily="18" charset="0"/>
              </a:rPr>
              <a:t>Protein Detail Page for HGF</a:t>
            </a:r>
            <a:endParaRPr lang="en-US" sz="2000" b="1" dirty="0">
              <a:solidFill>
                <a:srgbClr val="0070C0"/>
              </a:solidFill>
              <a:latin typeface="Georgia" panose="02040502050405020303" pitchFamily="18" charset="0"/>
            </a:endParaRPr>
          </a:p>
        </p:txBody>
      </p:sp>
      <p:sp>
        <p:nvSpPr>
          <p:cNvPr id="29" name="Title 1">
            <a:extLst>
              <a:ext uri="{FF2B5EF4-FFF2-40B4-BE49-F238E27FC236}">
                <a16:creationId xmlns:a16="http://schemas.microsoft.com/office/drawing/2014/main" id="{AF82A02B-93C2-5148-B54C-868A8C46C4FF}"/>
              </a:ext>
            </a:extLst>
          </p:cNvPr>
          <p:cNvSpPr txBox="1">
            <a:spLocks/>
          </p:cNvSpPr>
          <p:nvPr/>
        </p:nvSpPr>
        <p:spPr>
          <a:xfrm>
            <a:off x="4720494" y="5319056"/>
            <a:ext cx="3742299" cy="3542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b="1" dirty="0">
                <a:solidFill>
                  <a:srgbClr val="0070C0"/>
                </a:solidFill>
                <a:latin typeface="Georgia" panose="02040502050405020303" pitchFamily="18" charset="0"/>
              </a:rPr>
              <a:t>Highlighting General and Glycosylation section information (reduced overview)</a:t>
            </a:r>
            <a:endParaRPr lang="en-US" sz="1600" b="1" dirty="0">
              <a:solidFill>
                <a:srgbClr val="0070C0"/>
              </a:solidFill>
              <a:latin typeface="Georgia" panose="02040502050405020303" pitchFamily="18" charset="0"/>
            </a:endParaRPr>
          </a:p>
        </p:txBody>
      </p:sp>
      <p:sp>
        <p:nvSpPr>
          <p:cNvPr id="5" name="Left Arrow 4"/>
          <p:cNvSpPr/>
          <p:nvPr/>
        </p:nvSpPr>
        <p:spPr>
          <a:xfrm>
            <a:off x="4358546" y="5121876"/>
            <a:ext cx="361947" cy="197180"/>
          </a:xfrm>
          <a:prstGeom prst="leftArrow">
            <a:avLst/>
          </a:prstGeom>
          <a:solidFill>
            <a:srgbClr val="2E78B7"/>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Arrow 18"/>
          <p:cNvSpPr/>
          <p:nvPr/>
        </p:nvSpPr>
        <p:spPr>
          <a:xfrm flipH="1">
            <a:off x="3249805" y="1911602"/>
            <a:ext cx="361947" cy="197180"/>
          </a:xfrm>
          <a:prstGeom prst="leftArrow">
            <a:avLst/>
          </a:prstGeom>
          <a:solidFill>
            <a:srgbClr val="2E78B7"/>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E78B7"/>
              </a:solidFill>
            </a:endParaRPr>
          </a:p>
        </p:txBody>
      </p:sp>
    </p:spTree>
    <p:extLst>
      <p:ext uri="{BB962C8B-B14F-4D97-AF65-F5344CB8AC3E}">
        <p14:creationId xmlns:p14="http://schemas.microsoft.com/office/powerpoint/2010/main" val="2636936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0296C52-827A-6944-89D8-B1A008B3C984}"/>
              </a:ext>
            </a:extLst>
          </p:cNvPr>
          <p:cNvPicPr>
            <a:picLocks noChangeAspect="1"/>
          </p:cNvPicPr>
          <p:nvPr/>
        </p:nvPicPr>
        <p:blipFill>
          <a:blip r:embed="rId2"/>
          <a:stretch>
            <a:fillRect/>
          </a:stretch>
        </p:blipFill>
        <p:spPr>
          <a:xfrm>
            <a:off x="0" y="6273800"/>
            <a:ext cx="9144000" cy="584200"/>
          </a:xfrm>
          <a:prstGeom prst="rect">
            <a:avLst/>
          </a:prstGeom>
        </p:spPr>
      </p:pic>
      <p:pic>
        <p:nvPicPr>
          <p:cNvPr id="4" name="Picture 3">
            <a:extLst>
              <a:ext uri="{FF2B5EF4-FFF2-40B4-BE49-F238E27FC236}">
                <a16:creationId xmlns:a16="http://schemas.microsoft.com/office/drawing/2014/main" id="{80BB4467-7C19-F94C-8FD1-2A407DAD878D}"/>
              </a:ext>
            </a:extLst>
          </p:cNvPr>
          <p:cNvPicPr>
            <a:picLocks noChangeAspect="1"/>
          </p:cNvPicPr>
          <p:nvPr/>
        </p:nvPicPr>
        <p:blipFill>
          <a:blip r:embed="rId3"/>
          <a:stretch>
            <a:fillRect/>
          </a:stretch>
        </p:blipFill>
        <p:spPr>
          <a:xfrm>
            <a:off x="5896947" y="6352733"/>
            <a:ext cx="2455333" cy="368300"/>
          </a:xfrm>
          <a:prstGeom prst="rect">
            <a:avLst/>
          </a:prstGeom>
        </p:spPr>
      </p:pic>
      <p:sp>
        <p:nvSpPr>
          <p:cNvPr id="43" name="TextBox 42">
            <a:extLst>
              <a:ext uri="{FF2B5EF4-FFF2-40B4-BE49-F238E27FC236}">
                <a16:creationId xmlns:a16="http://schemas.microsoft.com/office/drawing/2014/main" id="{2749C9BC-F057-0D44-B3A6-C2CF652C730C}"/>
              </a:ext>
            </a:extLst>
          </p:cNvPr>
          <p:cNvSpPr txBox="1"/>
          <p:nvPr/>
        </p:nvSpPr>
        <p:spPr>
          <a:xfrm>
            <a:off x="903622" y="6298911"/>
            <a:ext cx="3197598" cy="461665"/>
          </a:xfrm>
          <a:prstGeom prst="rect">
            <a:avLst/>
          </a:prstGeom>
          <a:noFill/>
        </p:spPr>
        <p:txBody>
          <a:bodyPr wrap="square" rtlCol="0">
            <a:spAutoFit/>
          </a:bodyPr>
          <a:lstStyle/>
          <a:p>
            <a:r>
              <a:rPr lang="en-US" sz="2400" i="1" dirty="0">
                <a:solidFill>
                  <a:schemeClr val="bg1"/>
                </a:solidFill>
              </a:rPr>
              <a:t>https://data.glygen.org</a:t>
            </a:r>
            <a:endParaRPr lang="en-US" sz="2400" dirty="0">
              <a:solidFill>
                <a:schemeClr val="bg1"/>
              </a:solidFill>
            </a:endParaRPr>
          </a:p>
        </p:txBody>
      </p:sp>
      <p:pic>
        <p:nvPicPr>
          <p:cNvPr id="44" name="Picture 43">
            <a:extLst>
              <a:ext uri="{FF2B5EF4-FFF2-40B4-BE49-F238E27FC236}">
                <a16:creationId xmlns:a16="http://schemas.microsoft.com/office/drawing/2014/main" id="{8A4C645B-8957-6742-9764-6669BF92D8DD}"/>
              </a:ext>
            </a:extLst>
          </p:cNvPr>
          <p:cNvPicPr>
            <a:picLocks noChangeAspect="1"/>
          </p:cNvPicPr>
          <p:nvPr/>
        </p:nvPicPr>
        <p:blipFill>
          <a:blip r:embed="rId4"/>
          <a:stretch>
            <a:fillRect/>
          </a:stretch>
        </p:blipFill>
        <p:spPr>
          <a:xfrm>
            <a:off x="591331" y="1223964"/>
            <a:ext cx="5305616" cy="3210072"/>
          </a:xfrm>
          <a:prstGeom prst="rect">
            <a:avLst/>
          </a:prstGeom>
        </p:spPr>
      </p:pic>
      <p:pic>
        <p:nvPicPr>
          <p:cNvPr id="45" name="Picture 44">
            <a:extLst>
              <a:ext uri="{FF2B5EF4-FFF2-40B4-BE49-F238E27FC236}">
                <a16:creationId xmlns:a16="http://schemas.microsoft.com/office/drawing/2014/main" id="{E86D57DA-36C1-5349-BBF1-063B64EF9FB9}"/>
              </a:ext>
            </a:extLst>
          </p:cNvPr>
          <p:cNvPicPr>
            <a:picLocks noChangeAspect="1"/>
          </p:cNvPicPr>
          <p:nvPr/>
        </p:nvPicPr>
        <p:blipFill>
          <a:blip r:embed="rId5"/>
          <a:stretch>
            <a:fillRect/>
          </a:stretch>
        </p:blipFill>
        <p:spPr>
          <a:xfrm>
            <a:off x="591331" y="4520662"/>
            <a:ext cx="5305616" cy="1695104"/>
          </a:xfrm>
          <a:prstGeom prst="rect">
            <a:avLst/>
          </a:prstGeom>
        </p:spPr>
      </p:pic>
      <p:sp>
        <p:nvSpPr>
          <p:cNvPr id="46" name="TextBox 45">
            <a:extLst>
              <a:ext uri="{FF2B5EF4-FFF2-40B4-BE49-F238E27FC236}">
                <a16:creationId xmlns:a16="http://schemas.microsoft.com/office/drawing/2014/main" id="{88D9D53F-E0DF-B240-9E59-3D72FAF9DA74}"/>
              </a:ext>
            </a:extLst>
          </p:cNvPr>
          <p:cNvSpPr txBox="1"/>
          <p:nvPr/>
        </p:nvSpPr>
        <p:spPr>
          <a:xfrm>
            <a:off x="6275524" y="1223964"/>
            <a:ext cx="2602753"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Georgia" panose="02040502050405020303" pitchFamily="18" charset="0"/>
              </a:rPr>
              <a:t>Data page contains all the datasets collected by GlyGen.</a:t>
            </a:r>
          </a:p>
          <a:p>
            <a:pPr marL="182880" indent="-18288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The datasets can be easily searched and filtered.</a:t>
            </a:r>
          </a:p>
          <a:p>
            <a:pPr marL="285750" indent="-28575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FAQs helps to understand the data.</a:t>
            </a:r>
          </a:p>
          <a:p>
            <a:pPr marL="285750" indent="-285750">
              <a:buFont typeface="Arial" panose="020B0604020202020204" pitchFamily="34" charset="0"/>
              <a:buChar char="•"/>
            </a:pPr>
            <a:endParaRPr lang="en-US" sz="1600" dirty="0">
              <a:latin typeface="Georgia" panose="02040502050405020303" pitchFamily="18" charset="0"/>
            </a:endParaRPr>
          </a:p>
          <a:p>
            <a:pPr marL="285750" indent="-285750">
              <a:buFont typeface="Arial" panose="020B0604020202020204" pitchFamily="34" charset="0"/>
              <a:buChar char="•"/>
            </a:pPr>
            <a:r>
              <a:rPr lang="en-US" sz="1600" dirty="0">
                <a:latin typeface="Georgia" panose="02040502050405020303" pitchFamily="18" charset="0"/>
              </a:rPr>
              <a:t>Each dataset is downloadable, has a sample view, JSON dataset BCO and a conventional readme with extensive metadata.</a:t>
            </a:r>
          </a:p>
        </p:txBody>
      </p:sp>
      <p:sp>
        <p:nvSpPr>
          <p:cNvPr id="47" name="TextBox 46">
            <a:extLst>
              <a:ext uri="{FF2B5EF4-FFF2-40B4-BE49-F238E27FC236}">
                <a16:creationId xmlns:a16="http://schemas.microsoft.com/office/drawing/2014/main" id="{9818C639-A1EE-BD44-91BA-1E504C1C61E5}"/>
              </a:ext>
            </a:extLst>
          </p:cNvPr>
          <p:cNvSpPr txBox="1"/>
          <p:nvPr/>
        </p:nvSpPr>
        <p:spPr>
          <a:xfrm>
            <a:off x="2902226" y="78977"/>
            <a:ext cx="5696083" cy="707886"/>
          </a:xfrm>
          <a:prstGeom prst="rect">
            <a:avLst/>
          </a:prstGeom>
          <a:noFill/>
        </p:spPr>
        <p:txBody>
          <a:bodyPr wrap="square" rtlCol="0">
            <a:spAutoFit/>
          </a:bodyPr>
          <a:lstStyle/>
          <a:p>
            <a:r>
              <a:rPr lang="en-US" sz="4000" dirty="0">
                <a:solidFill>
                  <a:schemeClr val="bg1"/>
                </a:solidFill>
                <a:latin typeface="Georgia" panose="02040502050405020303" pitchFamily="18" charset="0"/>
              </a:rPr>
              <a:t>GlyGen Data page</a:t>
            </a:r>
          </a:p>
        </p:txBody>
      </p:sp>
    </p:spTree>
    <p:extLst>
      <p:ext uri="{BB962C8B-B14F-4D97-AF65-F5344CB8AC3E}">
        <p14:creationId xmlns:p14="http://schemas.microsoft.com/office/powerpoint/2010/main" val="47711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26145</TotalTime>
  <Words>732</Words>
  <Application>Microsoft Macintosh PowerPoint</Application>
  <PresentationFormat>On-screen Show (4:3)</PresentationFormat>
  <Paragraphs>133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Georgia</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SMHS @ GW</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Vora, Jeet Kiran</dc:creator>
  <cp:lastModifiedBy>Tatiana W</cp:lastModifiedBy>
  <cp:revision>128</cp:revision>
  <dcterms:created xsi:type="dcterms:W3CDTF">2019-04-30T21:25:49Z</dcterms:created>
  <dcterms:modified xsi:type="dcterms:W3CDTF">2019-07-15T18:28:37Z</dcterms:modified>
</cp:coreProperties>
</file>