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4" r:id="rId2"/>
    <p:sldId id="287" r:id="rId3"/>
    <p:sldId id="296" r:id="rId4"/>
    <p:sldId id="295" r:id="rId5"/>
    <p:sldId id="257" r:id="rId6"/>
    <p:sldId id="256" r:id="rId7"/>
    <p:sldId id="288" r:id="rId8"/>
    <p:sldId id="289" r:id="rId9"/>
    <p:sldId id="313" r:id="rId10"/>
    <p:sldId id="317" r:id="rId11"/>
    <p:sldId id="316" r:id="rId12"/>
    <p:sldId id="31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7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5"/>
    <p:restoredTop sz="94679"/>
  </p:normalViewPr>
  <p:slideViewPr>
    <p:cSldViewPr snapToGrid="0" snapToObjects="1">
      <p:cViewPr varScale="1">
        <p:scale>
          <a:sx n="88" d="100"/>
          <a:sy n="88" d="100"/>
        </p:scale>
        <p:origin x="1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77937-C487-BF44-88C7-50161B3E4FFE}" type="datetimeFigureOut">
              <a:rPr lang="en-US" smtClean="0"/>
              <a:t>7/15/19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6C72E-8698-8642-A5AD-041D1368E01F}" type="slidenum">
              <a:rPr lang="en-US" smtClean="0"/>
              <a:t>‹#›</a:t>
            </a:fld>
            <a:endParaRPr lang="en-US"/>
          </a:p>
        </p:txBody>
      </p:sp>
    </p:spTree>
    <p:extLst>
      <p:ext uri="{BB962C8B-B14F-4D97-AF65-F5344CB8AC3E}">
        <p14:creationId xmlns:p14="http://schemas.microsoft.com/office/powerpoint/2010/main" val="178558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98600-3A59-49D2-9E5D-D7044694A154}" type="slidenum">
              <a:rPr lang="en-US" smtClean="0"/>
              <a:t>3</a:t>
            </a:fld>
            <a:endParaRPr lang="en-US"/>
          </a:p>
        </p:txBody>
      </p:sp>
    </p:spTree>
    <p:extLst>
      <p:ext uri="{BB962C8B-B14F-4D97-AF65-F5344CB8AC3E}">
        <p14:creationId xmlns:p14="http://schemas.microsoft.com/office/powerpoint/2010/main" val="23226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Licenses for most software and other practical works are designed to take away your freedom to share and change the works.</a:t>
            </a:r>
          </a:p>
        </p:txBody>
      </p:sp>
      <p:sp>
        <p:nvSpPr>
          <p:cNvPr id="4" name="Slide Number Placeholder 3"/>
          <p:cNvSpPr>
            <a:spLocks noGrp="1"/>
          </p:cNvSpPr>
          <p:nvPr>
            <p:ph type="sldNum" sz="quarter" idx="10"/>
          </p:nvPr>
        </p:nvSpPr>
        <p:spPr/>
        <p:txBody>
          <a:bodyPr/>
          <a:lstStyle/>
          <a:p>
            <a:fld id="{35B98600-3A59-49D2-9E5D-D7044694A154}" type="slidenum">
              <a:rPr lang="en-US" smtClean="0"/>
              <a:t>9</a:t>
            </a:fld>
            <a:endParaRPr lang="en-US"/>
          </a:p>
        </p:txBody>
      </p:sp>
    </p:spTree>
    <p:extLst>
      <p:ext uri="{BB962C8B-B14F-4D97-AF65-F5344CB8AC3E}">
        <p14:creationId xmlns:p14="http://schemas.microsoft.com/office/powerpoint/2010/main" val="41751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2594A-E51B-2449-9D61-C1319D871317}"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46502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2594A-E51B-2449-9D61-C1319D871317}"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239164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2594A-E51B-2449-9D61-C1319D871317}"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36761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2594A-E51B-2449-9D61-C1319D871317}"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41261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2594A-E51B-2449-9D61-C1319D871317}"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142189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2594A-E51B-2449-9D61-C1319D871317}"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315161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2594A-E51B-2449-9D61-C1319D871317}"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303294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2594A-E51B-2449-9D61-C1319D871317}"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301486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2594A-E51B-2449-9D61-C1319D871317}"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231346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2594A-E51B-2449-9D61-C1319D871317}"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327640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2594A-E51B-2449-9D61-C1319D871317}"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F934-8282-C344-B046-E22F936722D1}" type="slidenum">
              <a:rPr lang="en-US" smtClean="0"/>
              <a:t>‹#›</a:t>
            </a:fld>
            <a:endParaRPr lang="en-US"/>
          </a:p>
        </p:txBody>
      </p:sp>
    </p:spTree>
    <p:extLst>
      <p:ext uri="{BB962C8B-B14F-4D97-AF65-F5344CB8AC3E}">
        <p14:creationId xmlns:p14="http://schemas.microsoft.com/office/powerpoint/2010/main" val="67608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2594A-E51B-2449-9D61-C1319D871317}" type="datetimeFigureOut">
              <a:rPr lang="en-US" smtClean="0"/>
              <a:t>7/15/19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BF934-8282-C344-B046-E22F936722D1}" type="slidenum">
              <a:rPr lang="en-US" smtClean="0"/>
              <a:t>‹#›</a:t>
            </a:fld>
            <a:endParaRPr lang="en-US"/>
          </a:p>
        </p:txBody>
      </p:sp>
    </p:spTree>
    <p:extLst>
      <p:ext uri="{BB962C8B-B14F-4D97-AF65-F5344CB8AC3E}">
        <p14:creationId xmlns:p14="http://schemas.microsoft.com/office/powerpoint/2010/main" val="1803779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tiff"/><Relationship Id="rId3" Type="http://schemas.openxmlformats.org/officeDocument/2006/relationships/image" Target="../media/image20.jpeg"/><Relationship Id="rId7" Type="http://schemas.microsoft.com/office/2007/relationships/hdphoto" Target="../media/hdphoto2.wdp"/><Relationship Id="rId12"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6.png"/><Relationship Id="rId5" Type="http://schemas.microsoft.com/office/2007/relationships/hdphoto" Target="../media/hdphoto1.wdp"/><Relationship Id="rId10" Type="http://schemas.openxmlformats.org/officeDocument/2006/relationships/image" Target="../media/image25.jp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29.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652BB-52F9-8249-A7AB-55B2260F9BED}"/>
              </a:ext>
            </a:extLst>
          </p:cNvPr>
          <p:cNvSpPr txBox="1"/>
          <p:nvPr/>
        </p:nvSpPr>
        <p:spPr>
          <a:xfrm>
            <a:off x="878091" y="472762"/>
            <a:ext cx="7134299" cy="830997"/>
          </a:xfrm>
          <a:prstGeom prst="rect">
            <a:avLst/>
          </a:prstGeom>
          <a:noFill/>
        </p:spPr>
        <p:txBody>
          <a:bodyPr wrap="square" rtlCol="0">
            <a:spAutoFit/>
          </a:bodyPr>
          <a:lstStyle/>
          <a:p>
            <a:pPr algn="ctr"/>
            <a:r>
              <a:rPr lang="en-US" sz="2400" b="1" dirty="0" err="1">
                <a:solidFill>
                  <a:srgbClr val="0070C0"/>
                </a:solidFill>
              </a:rPr>
              <a:t>GlyGen</a:t>
            </a:r>
            <a:r>
              <a:rPr lang="en-US" sz="2400" b="1" dirty="0">
                <a:solidFill>
                  <a:srgbClr val="0070C0"/>
                </a:solidFill>
              </a:rPr>
              <a:t> – </a:t>
            </a:r>
            <a:r>
              <a:rPr lang="en-US" sz="2400" b="1" dirty="0" err="1">
                <a:solidFill>
                  <a:srgbClr val="0070C0"/>
                </a:solidFill>
              </a:rPr>
              <a:t>Glycomics</a:t>
            </a:r>
            <a:r>
              <a:rPr lang="en-US" sz="2400" b="1" dirty="0">
                <a:solidFill>
                  <a:srgbClr val="0070C0"/>
                </a:solidFill>
              </a:rPr>
              <a:t> and </a:t>
            </a:r>
            <a:r>
              <a:rPr lang="en-US" sz="2400" b="1" dirty="0" err="1">
                <a:solidFill>
                  <a:srgbClr val="0070C0"/>
                </a:solidFill>
              </a:rPr>
              <a:t>Glycoproteomics</a:t>
            </a:r>
            <a:r>
              <a:rPr lang="en-US" sz="2400" b="1" dirty="0">
                <a:solidFill>
                  <a:srgbClr val="0070C0"/>
                </a:solidFill>
              </a:rPr>
              <a:t> Data Integration and Presentation</a:t>
            </a:r>
          </a:p>
        </p:txBody>
      </p:sp>
      <p:sp>
        <p:nvSpPr>
          <p:cNvPr id="5" name="TextBox 4">
            <a:extLst>
              <a:ext uri="{FF2B5EF4-FFF2-40B4-BE49-F238E27FC236}">
                <a16:creationId xmlns:a16="http://schemas.microsoft.com/office/drawing/2014/main" id="{FE3CDB91-7BEB-F448-B1DE-CDE637663CE3}"/>
              </a:ext>
            </a:extLst>
          </p:cNvPr>
          <p:cNvSpPr txBox="1"/>
          <p:nvPr/>
        </p:nvSpPr>
        <p:spPr>
          <a:xfrm>
            <a:off x="229826" y="3009488"/>
            <a:ext cx="2343462" cy="2862322"/>
          </a:xfrm>
          <a:prstGeom prst="rect">
            <a:avLst/>
          </a:prstGeom>
          <a:noFill/>
        </p:spPr>
        <p:txBody>
          <a:bodyPr wrap="none" rtlCol="0">
            <a:spAutoFit/>
          </a:bodyPr>
          <a:lstStyle/>
          <a:p>
            <a:r>
              <a:rPr lang="en-US" sz="1600" b="1" dirty="0"/>
              <a:t>The University of Georgia</a:t>
            </a:r>
          </a:p>
          <a:p>
            <a:r>
              <a:rPr lang="en-US" sz="1600" dirty="0"/>
              <a:t>Will York</a:t>
            </a:r>
          </a:p>
          <a:p>
            <a:r>
              <a:rPr lang="en-US" sz="1600" dirty="0"/>
              <a:t>Rene </a:t>
            </a:r>
            <a:r>
              <a:rPr lang="en-US" sz="1600" dirty="0" err="1"/>
              <a:t>Ranzinger</a:t>
            </a:r>
            <a:endParaRPr lang="en-US" sz="1600" dirty="0"/>
          </a:p>
          <a:p>
            <a:r>
              <a:rPr lang="en-US" sz="1600" dirty="0"/>
              <a:t>Michael Pierce</a:t>
            </a:r>
          </a:p>
          <a:p>
            <a:r>
              <a:rPr lang="en-US" sz="1600" dirty="0"/>
              <a:t>Robert Woods</a:t>
            </a:r>
          </a:p>
          <a:p>
            <a:r>
              <a:rPr lang="en-US" sz="1600" dirty="0"/>
              <a:t>Rupali </a:t>
            </a:r>
            <a:r>
              <a:rPr lang="en-US" sz="1600" dirty="0" err="1"/>
              <a:t>Mahadik</a:t>
            </a:r>
            <a:endParaRPr lang="en-US" sz="1600" dirty="0"/>
          </a:p>
          <a:p>
            <a:r>
              <a:rPr lang="en-US" sz="1600" dirty="0"/>
              <a:t>Gaurav Agarwal</a:t>
            </a:r>
          </a:p>
          <a:p>
            <a:r>
              <a:rPr lang="en-US" sz="1600" dirty="0" err="1"/>
              <a:t>Vinamra</a:t>
            </a:r>
            <a:r>
              <a:rPr lang="en-US" sz="1600" dirty="0"/>
              <a:t> Jain</a:t>
            </a:r>
          </a:p>
          <a:p>
            <a:r>
              <a:rPr lang="en-US" sz="1600" dirty="0"/>
              <a:t>Tatiana Williamson</a:t>
            </a:r>
          </a:p>
          <a:p>
            <a:r>
              <a:rPr lang="en-US" sz="1600" dirty="0" err="1"/>
              <a:t>Sena</a:t>
            </a:r>
            <a:r>
              <a:rPr lang="en-US" sz="1600" dirty="0"/>
              <a:t> </a:t>
            </a:r>
            <a:r>
              <a:rPr lang="en-US" sz="1600" dirty="0" err="1"/>
              <a:t>Arpinar</a:t>
            </a:r>
            <a:endParaRPr lang="en-US" sz="1600" dirty="0"/>
          </a:p>
          <a:p>
            <a:endParaRPr lang="en-US" sz="1600" dirty="0"/>
          </a:p>
        </p:txBody>
      </p:sp>
      <p:pic>
        <p:nvPicPr>
          <p:cNvPr id="7" name="Picture 6" descr="ational Institutes of Health Office of Strategic Coordination - The Common Fun">
            <a:extLst>
              <a:ext uri="{FF2B5EF4-FFF2-40B4-BE49-F238E27FC236}">
                <a16:creationId xmlns:a16="http://schemas.microsoft.com/office/drawing/2014/main" id="{B32469D7-6115-B14C-93F2-3E0A3D0D7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60" y="6150637"/>
            <a:ext cx="42291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mage result for NIGMS Logo">
            <a:extLst>
              <a:ext uri="{FF2B5EF4-FFF2-40B4-BE49-F238E27FC236}">
                <a16:creationId xmlns:a16="http://schemas.microsoft.com/office/drawing/2014/main" id="{127FB0EC-B75D-E24C-9E78-8AF4EF1E7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787" y="6037719"/>
            <a:ext cx="1423219" cy="7116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90E8D8C-64A3-1F4E-B55F-A2705D3B29B8}"/>
              </a:ext>
            </a:extLst>
          </p:cNvPr>
          <p:cNvSpPr/>
          <p:nvPr/>
        </p:nvSpPr>
        <p:spPr>
          <a:xfrm>
            <a:off x="2704810" y="1263133"/>
            <a:ext cx="3480863" cy="4524315"/>
          </a:xfrm>
          <a:prstGeom prst="rect">
            <a:avLst/>
          </a:prstGeom>
        </p:spPr>
        <p:txBody>
          <a:bodyPr wrap="square">
            <a:spAutoFit/>
          </a:bodyPr>
          <a:lstStyle/>
          <a:p>
            <a:r>
              <a:rPr lang="en-US" sz="1600" b="1" dirty="0"/>
              <a:t>The George Washington University</a:t>
            </a:r>
          </a:p>
          <a:p>
            <a:r>
              <a:rPr lang="en-US" sz="1600" dirty="0"/>
              <a:t>Raja </a:t>
            </a:r>
            <a:r>
              <a:rPr lang="en-US" sz="1600" dirty="0" err="1"/>
              <a:t>Mazumder</a:t>
            </a:r>
            <a:endParaRPr lang="en-US" sz="1600" dirty="0"/>
          </a:p>
          <a:p>
            <a:r>
              <a:rPr lang="en-US" sz="1600" dirty="0"/>
              <a:t>Robel </a:t>
            </a:r>
            <a:r>
              <a:rPr lang="en-US" sz="1600" dirty="0" err="1"/>
              <a:t>Kahsay</a:t>
            </a:r>
            <a:endParaRPr lang="en-US" sz="1600" dirty="0"/>
          </a:p>
          <a:p>
            <a:r>
              <a:rPr lang="en-US" sz="1600" dirty="0"/>
              <a:t>Brian </a:t>
            </a:r>
            <a:r>
              <a:rPr lang="en-US" sz="1600" dirty="0" err="1"/>
              <a:t>Fochtman</a:t>
            </a:r>
            <a:r>
              <a:rPr lang="en-US" sz="1600" dirty="0"/>
              <a:t> </a:t>
            </a:r>
          </a:p>
          <a:p>
            <a:r>
              <a:rPr lang="en-US" sz="1600" dirty="0"/>
              <a:t>Jeet Vora</a:t>
            </a:r>
          </a:p>
          <a:p>
            <a:r>
              <a:rPr lang="en-US" sz="1600" dirty="0" err="1"/>
              <a:t>Rahi</a:t>
            </a:r>
            <a:r>
              <a:rPr lang="en-US" sz="1600" dirty="0"/>
              <a:t> </a:t>
            </a:r>
            <a:r>
              <a:rPr lang="en-US" sz="1600" dirty="0" err="1"/>
              <a:t>Navelkar</a:t>
            </a:r>
            <a:endParaRPr lang="en-US" sz="1600" dirty="0"/>
          </a:p>
          <a:p>
            <a:r>
              <a:rPr lang="en-US" sz="1600" dirty="0"/>
              <a:t>Reza Mousavi</a:t>
            </a:r>
          </a:p>
          <a:p>
            <a:r>
              <a:rPr lang="en-US" sz="1600" dirty="0"/>
              <a:t>Nagarajan </a:t>
            </a:r>
            <a:r>
              <a:rPr lang="en-US" sz="1600" dirty="0" err="1"/>
              <a:t>Pattabiraman</a:t>
            </a:r>
            <a:endParaRPr lang="en-US" sz="1600" dirty="0"/>
          </a:p>
          <a:p>
            <a:endParaRPr lang="en-US" sz="1600" dirty="0"/>
          </a:p>
          <a:p>
            <a:r>
              <a:rPr lang="en-US" sz="1600" b="1" dirty="0"/>
              <a:t>EMBL- EBI</a:t>
            </a:r>
          </a:p>
          <a:p>
            <a:r>
              <a:rPr lang="en-US" sz="1600" dirty="0">
                <a:solidFill>
                  <a:prstClr val="black"/>
                </a:solidFill>
              </a:rPr>
              <a:t>Maria Martin</a:t>
            </a:r>
            <a:endParaRPr lang="en-US" sz="1600" dirty="0"/>
          </a:p>
          <a:p>
            <a:r>
              <a:rPr lang="en-US" sz="1600" dirty="0"/>
              <a:t>Leyla Jael Garcia Castro</a:t>
            </a:r>
          </a:p>
          <a:p>
            <a:r>
              <a:rPr lang="en-US" sz="1600" dirty="0"/>
              <a:t>Preethi Vasudev</a:t>
            </a:r>
          </a:p>
          <a:p>
            <a:endParaRPr lang="en-US" sz="1600" dirty="0"/>
          </a:p>
          <a:p>
            <a:r>
              <a:rPr lang="en-US" sz="1600" b="1" dirty="0"/>
              <a:t>NCBI</a:t>
            </a:r>
          </a:p>
          <a:p>
            <a:r>
              <a:rPr lang="en-US" sz="1600" dirty="0"/>
              <a:t>Kim Pruitt</a:t>
            </a:r>
          </a:p>
          <a:p>
            <a:r>
              <a:rPr lang="en-US" sz="1600" dirty="0"/>
              <a:t>Evan Bolton</a:t>
            </a:r>
          </a:p>
          <a:p>
            <a:endParaRPr lang="en-US" sz="1600" dirty="0"/>
          </a:p>
        </p:txBody>
      </p:sp>
      <p:sp>
        <p:nvSpPr>
          <p:cNvPr id="3" name="TextBox 2">
            <a:extLst>
              <a:ext uri="{FF2B5EF4-FFF2-40B4-BE49-F238E27FC236}">
                <a16:creationId xmlns:a16="http://schemas.microsoft.com/office/drawing/2014/main" id="{539CFA2D-6E03-B244-991D-B3A0FFA33363}"/>
              </a:ext>
            </a:extLst>
          </p:cNvPr>
          <p:cNvSpPr txBox="1"/>
          <p:nvPr/>
        </p:nvSpPr>
        <p:spPr>
          <a:xfrm>
            <a:off x="229826" y="1286494"/>
            <a:ext cx="2149948" cy="1323439"/>
          </a:xfrm>
          <a:prstGeom prst="rect">
            <a:avLst/>
          </a:prstGeom>
          <a:noFill/>
        </p:spPr>
        <p:txBody>
          <a:bodyPr wrap="none" rtlCol="0">
            <a:spAutoFit/>
          </a:bodyPr>
          <a:lstStyle/>
          <a:p>
            <a:r>
              <a:rPr lang="en-US" sz="1600" b="1" dirty="0"/>
              <a:t>Georgetown University</a:t>
            </a:r>
          </a:p>
          <a:p>
            <a:r>
              <a:rPr lang="en-US" sz="1600" dirty="0"/>
              <a:t>Nathan Edwards</a:t>
            </a:r>
          </a:p>
          <a:p>
            <a:r>
              <a:rPr lang="en-US" sz="1600" dirty="0" err="1"/>
              <a:t>Radoslav</a:t>
            </a:r>
            <a:r>
              <a:rPr lang="en-US" sz="1600" dirty="0"/>
              <a:t> Goldman</a:t>
            </a:r>
          </a:p>
          <a:p>
            <a:r>
              <a:rPr lang="en-US" sz="1600" dirty="0"/>
              <a:t>Darren Natale</a:t>
            </a:r>
          </a:p>
          <a:p>
            <a:r>
              <a:rPr lang="en-US" sz="1600" dirty="0"/>
              <a:t>Karen Ross</a:t>
            </a:r>
          </a:p>
        </p:txBody>
      </p:sp>
      <p:sp>
        <p:nvSpPr>
          <p:cNvPr id="11" name="TextBox 10">
            <a:extLst>
              <a:ext uri="{FF2B5EF4-FFF2-40B4-BE49-F238E27FC236}">
                <a16:creationId xmlns:a16="http://schemas.microsoft.com/office/drawing/2014/main" id="{8D64E42C-7AB6-7746-9B40-756A5CE5949A}"/>
              </a:ext>
            </a:extLst>
          </p:cNvPr>
          <p:cNvSpPr txBox="1"/>
          <p:nvPr/>
        </p:nvSpPr>
        <p:spPr>
          <a:xfrm>
            <a:off x="5259372" y="3532708"/>
            <a:ext cx="3508830" cy="1815882"/>
          </a:xfrm>
          <a:prstGeom prst="rect">
            <a:avLst/>
          </a:prstGeom>
          <a:noFill/>
        </p:spPr>
        <p:txBody>
          <a:bodyPr wrap="square" rtlCol="0">
            <a:spAutoFit/>
          </a:bodyPr>
          <a:lstStyle/>
          <a:p>
            <a:r>
              <a:rPr lang="en-US" sz="1400" dirty="0"/>
              <a:t>Richard Cummings – </a:t>
            </a:r>
            <a:r>
              <a:rPr lang="en-US" sz="1400" b="1" dirty="0"/>
              <a:t>Harvard University</a:t>
            </a:r>
          </a:p>
          <a:p>
            <a:r>
              <a:rPr lang="en-US" sz="1400" dirty="0"/>
              <a:t>Judith Blake – </a:t>
            </a:r>
            <a:r>
              <a:rPr lang="en-US" sz="1400" b="1" dirty="0"/>
              <a:t>The Jackson Laboratory</a:t>
            </a:r>
          </a:p>
          <a:p>
            <a:r>
              <a:rPr lang="en-US" sz="1400" dirty="0"/>
              <a:t>Kiyoko Aoki-Kinoshita – </a:t>
            </a:r>
            <a:r>
              <a:rPr lang="en-US" sz="1400" b="1" dirty="0" err="1"/>
              <a:t>Soka</a:t>
            </a:r>
            <a:r>
              <a:rPr lang="en-US" sz="1400" b="1" dirty="0"/>
              <a:t> University</a:t>
            </a:r>
          </a:p>
          <a:p>
            <a:r>
              <a:rPr lang="en-US" sz="1400" dirty="0"/>
              <a:t>Matthew Campbell – </a:t>
            </a:r>
            <a:r>
              <a:rPr lang="en-US" sz="1400" b="1" dirty="0"/>
              <a:t>The Griffith University</a:t>
            </a:r>
          </a:p>
          <a:p>
            <a:r>
              <a:rPr lang="en-US" sz="1400" dirty="0"/>
              <a:t>Richard Cummings – </a:t>
            </a:r>
            <a:r>
              <a:rPr lang="en-US" sz="1400" b="1" dirty="0"/>
              <a:t>Harvard University</a:t>
            </a:r>
          </a:p>
          <a:p>
            <a:r>
              <a:rPr lang="en-US" sz="1400" dirty="0"/>
              <a:t>Ten </a:t>
            </a:r>
            <a:r>
              <a:rPr lang="en-US" sz="1400" dirty="0" err="1"/>
              <a:t>Feizi</a:t>
            </a:r>
            <a:r>
              <a:rPr lang="en-US" sz="1400" dirty="0"/>
              <a:t> – </a:t>
            </a:r>
            <a:r>
              <a:rPr lang="en-US" sz="1400" b="1" dirty="0"/>
              <a:t>Imperial College</a:t>
            </a:r>
          </a:p>
          <a:p>
            <a:r>
              <a:rPr lang="en-US" sz="1400" dirty="0"/>
              <a:t>Nicki Packer – </a:t>
            </a:r>
            <a:r>
              <a:rPr lang="en-US" sz="1400" b="1" dirty="0"/>
              <a:t>Macquarie University</a:t>
            </a:r>
          </a:p>
          <a:p>
            <a:r>
              <a:rPr lang="en-US" sz="1400" dirty="0"/>
              <a:t>Jefferey </a:t>
            </a:r>
            <a:r>
              <a:rPr lang="en-US" sz="1400" dirty="0" err="1"/>
              <a:t>Gildersleeve</a:t>
            </a:r>
            <a:r>
              <a:rPr lang="en-US" sz="1400" dirty="0"/>
              <a:t> - </a:t>
            </a:r>
            <a:r>
              <a:rPr lang="en-US" sz="1400" b="1" dirty="0"/>
              <a:t>NIH</a:t>
            </a:r>
          </a:p>
        </p:txBody>
      </p:sp>
      <p:sp>
        <p:nvSpPr>
          <p:cNvPr id="12" name="TextBox 11">
            <a:extLst>
              <a:ext uri="{FF2B5EF4-FFF2-40B4-BE49-F238E27FC236}">
                <a16:creationId xmlns:a16="http://schemas.microsoft.com/office/drawing/2014/main" id="{516D2257-4A6F-8441-8C08-C85A74403F3E}"/>
              </a:ext>
            </a:extLst>
          </p:cNvPr>
          <p:cNvSpPr txBox="1"/>
          <p:nvPr/>
        </p:nvSpPr>
        <p:spPr>
          <a:xfrm>
            <a:off x="1699553" y="5787171"/>
            <a:ext cx="3941897" cy="400110"/>
          </a:xfrm>
          <a:prstGeom prst="rect">
            <a:avLst/>
          </a:prstGeom>
          <a:noFill/>
        </p:spPr>
        <p:txBody>
          <a:bodyPr wrap="square" rtlCol="0">
            <a:spAutoFit/>
          </a:bodyPr>
          <a:lstStyle/>
          <a:p>
            <a:pPr algn="ctr"/>
            <a:r>
              <a:rPr lang="en-IN" sz="2000" b="1" dirty="0">
                <a:solidFill>
                  <a:srgbClr val="0070C0"/>
                </a:solidFill>
                <a:latin typeface="Trebuchet MS" panose="020B0603020202020204" pitchFamily="34" charset="0"/>
              </a:rPr>
              <a:t>NIH Grant - </a:t>
            </a:r>
            <a:r>
              <a:rPr lang="en-US" sz="2000" b="1" dirty="0">
                <a:solidFill>
                  <a:srgbClr val="0070C0"/>
                </a:solidFill>
                <a:latin typeface="Trebuchet MS" panose="020B0603020202020204" pitchFamily="34" charset="0"/>
              </a:rPr>
              <a:t>U01 GM125267-01</a:t>
            </a:r>
            <a:endParaRPr lang="en-US" sz="2000" dirty="0">
              <a:solidFill>
                <a:srgbClr val="0070C0"/>
              </a:solidFill>
            </a:endParaRPr>
          </a:p>
        </p:txBody>
      </p:sp>
      <p:pic>
        <p:nvPicPr>
          <p:cNvPr id="13" name="Picture 12">
            <a:extLst>
              <a:ext uri="{FF2B5EF4-FFF2-40B4-BE49-F238E27FC236}">
                <a16:creationId xmlns:a16="http://schemas.microsoft.com/office/drawing/2014/main" id="{B7DFE3A9-6ABF-B348-AC67-0BE04E697B90}"/>
              </a:ext>
            </a:extLst>
          </p:cNvPr>
          <p:cNvPicPr>
            <a:picLocks noChangeAspect="1"/>
          </p:cNvPicPr>
          <p:nvPr/>
        </p:nvPicPr>
        <p:blipFill>
          <a:blip r:embed="rId4"/>
          <a:stretch>
            <a:fillRect/>
          </a:stretch>
        </p:blipFill>
        <p:spPr>
          <a:xfrm>
            <a:off x="133084" y="68071"/>
            <a:ext cx="2616200" cy="393700"/>
          </a:xfrm>
          <a:prstGeom prst="rect">
            <a:avLst/>
          </a:prstGeom>
        </p:spPr>
      </p:pic>
    </p:spTree>
    <p:extLst>
      <p:ext uri="{BB962C8B-B14F-4D97-AF65-F5344CB8AC3E}">
        <p14:creationId xmlns:p14="http://schemas.microsoft.com/office/powerpoint/2010/main" val="235604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B250AD-1081-F141-80E0-BD449DB9ED18}"/>
              </a:ext>
            </a:extLst>
          </p:cNvPr>
          <p:cNvSpPr txBox="1"/>
          <p:nvPr/>
        </p:nvSpPr>
        <p:spPr>
          <a:xfrm>
            <a:off x="1628384" y="112900"/>
            <a:ext cx="4721292" cy="769441"/>
          </a:xfrm>
          <a:prstGeom prst="rect">
            <a:avLst/>
          </a:prstGeom>
          <a:noFill/>
        </p:spPr>
        <p:txBody>
          <a:bodyPr wrap="none" rtlCol="0">
            <a:spAutoFit/>
          </a:bodyPr>
          <a:lstStyle/>
          <a:p>
            <a:r>
              <a:rPr lang="en-US" sz="4400" b="1" dirty="0">
                <a:solidFill>
                  <a:srgbClr val="0070C0"/>
                </a:solidFill>
              </a:rPr>
              <a:t>We Need Your Help</a:t>
            </a:r>
          </a:p>
        </p:txBody>
      </p:sp>
      <p:sp>
        <p:nvSpPr>
          <p:cNvPr id="7" name="TextBox 6">
            <a:extLst>
              <a:ext uri="{FF2B5EF4-FFF2-40B4-BE49-F238E27FC236}">
                <a16:creationId xmlns:a16="http://schemas.microsoft.com/office/drawing/2014/main" id="{39961B35-5A5A-3247-9E92-1E771137B50A}"/>
              </a:ext>
            </a:extLst>
          </p:cNvPr>
          <p:cNvSpPr txBox="1"/>
          <p:nvPr/>
        </p:nvSpPr>
        <p:spPr>
          <a:xfrm>
            <a:off x="288100" y="1227551"/>
            <a:ext cx="8750472" cy="3662541"/>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en-US" sz="3200" b="1" dirty="0">
                <a:solidFill>
                  <a:srgbClr val="0070C0"/>
                </a:solidFill>
              </a:rPr>
              <a:t>Comments</a:t>
            </a:r>
            <a:r>
              <a:rPr lang="en-US" sz="3200" dirty="0"/>
              <a:t> and </a:t>
            </a:r>
            <a:r>
              <a:rPr lang="en-US" sz="3200" b="1" dirty="0">
                <a:solidFill>
                  <a:srgbClr val="0070C0"/>
                </a:solidFill>
              </a:rPr>
              <a:t>suggestions</a:t>
            </a:r>
            <a:r>
              <a:rPr lang="en-US" sz="3200" dirty="0"/>
              <a:t> to improve the Portal</a:t>
            </a:r>
          </a:p>
          <a:p>
            <a:pPr marL="285750" indent="-285750">
              <a:spcAft>
                <a:spcPts val="1200"/>
              </a:spcAft>
              <a:buFont typeface="Arial" panose="020B0604020202020204" pitchFamily="34" charset="0"/>
              <a:buChar char="•"/>
            </a:pPr>
            <a:r>
              <a:rPr lang="en-US" sz="3200" dirty="0"/>
              <a:t>Identify </a:t>
            </a:r>
            <a:r>
              <a:rPr lang="en-US" sz="3200" b="1" dirty="0">
                <a:solidFill>
                  <a:srgbClr val="0070C0"/>
                </a:solidFill>
              </a:rPr>
              <a:t>errors</a:t>
            </a:r>
            <a:r>
              <a:rPr lang="en-US" sz="3200" dirty="0"/>
              <a:t> in our data</a:t>
            </a:r>
          </a:p>
          <a:p>
            <a:pPr marL="285750" indent="-285750">
              <a:spcAft>
                <a:spcPts val="1200"/>
              </a:spcAft>
              <a:buFont typeface="Arial" panose="020B0604020202020204" pitchFamily="34" charset="0"/>
              <a:buChar char="•"/>
            </a:pPr>
            <a:r>
              <a:rPr lang="en-US" sz="3200" dirty="0"/>
              <a:t>Data-processing </a:t>
            </a:r>
            <a:r>
              <a:rPr lang="en-US" sz="3200" b="1" dirty="0">
                <a:solidFill>
                  <a:srgbClr val="0070C0"/>
                </a:solidFill>
              </a:rPr>
              <a:t>algorithms</a:t>
            </a:r>
          </a:p>
          <a:p>
            <a:pPr marL="285750" indent="-285750">
              <a:spcAft>
                <a:spcPts val="1200"/>
              </a:spcAft>
              <a:buFont typeface="Arial" panose="020B0604020202020204" pitchFamily="34" charset="0"/>
              <a:buChar char="•"/>
            </a:pPr>
            <a:r>
              <a:rPr lang="en-US" sz="3200" dirty="0"/>
              <a:t>New </a:t>
            </a:r>
            <a:r>
              <a:rPr lang="en-US" sz="3200" b="1" dirty="0">
                <a:solidFill>
                  <a:srgbClr val="0070C0"/>
                </a:solidFill>
              </a:rPr>
              <a:t>data sets </a:t>
            </a:r>
            <a:r>
              <a:rPr lang="en-US" sz="3200" dirty="0"/>
              <a:t>and </a:t>
            </a:r>
            <a:r>
              <a:rPr lang="en-US" sz="3200" b="1" dirty="0">
                <a:solidFill>
                  <a:srgbClr val="0070C0"/>
                </a:solidFill>
              </a:rPr>
              <a:t>standard data formats</a:t>
            </a:r>
          </a:p>
          <a:p>
            <a:pPr marL="914400" lvl="1" indent="-457200">
              <a:spcAft>
                <a:spcPts val="1200"/>
              </a:spcAft>
              <a:buFont typeface="Courier New" panose="02070309020205020404" pitchFamily="49" charset="0"/>
              <a:buChar char="o"/>
            </a:pPr>
            <a:r>
              <a:rPr lang="en-US" sz="3200" b="1" dirty="0">
                <a:solidFill>
                  <a:srgbClr val="0070C0"/>
                </a:solidFill>
              </a:rPr>
              <a:t>Quantitative </a:t>
            </a:r>
            <a:r>
              <a:rPr lang="en-US" sz="3200" b="1" dirty="0" err="1">
                <a:solidFill>
                  <a:srgbClr val="0070C0"/>
                </a:solidFill>
              </a:rPr>
              <a:t>Glycoproteomics</a:t>
            </a:r>
            <a:r>
              <a:rPr lang="en-US" sz="3200" b="1" dirty="0">
                <a:solidFill>
                  <a:srgbClr val="0070C0"/>
                </a:solidFill>
              </a:rPr>
              <a:t> </a:t>
            </a:r>
            <a:br>
              <a:rPr lang="en-US" sz="3200" b="1" dirty="0">
                <a:solidFill>
                  <a:srgbClr val="0070C0"/>
                </a:solidFill>
              </a:rPr>
            </a:br>
            <a:r>
              <a:rPr lang="en-US" sz="3200" b="1" dirty="0">
                <a:solidFill>
                  <a:srgbClr val="0070C0"/>
                </a:solidFill>
              </a:rPr>
              <a:t>with robust meta data</a:t>
            </a:r>
          </a:p>
        </p:txBody>
      </p:sp>
      <p:pic>
        <p:nvPicPr>
          <p:cNvPr id="8" name="Picture 7">
            <a:extLst>
              <a:ext uri="{FF2B5EF4-FFF2-40B4-BE49-F238E27FC236}">
                <a16:creationId xmlns:a16="http://schemas.microsoft.com/office/drawing/2014/main" id="{8ED587AB-9EAC-184B-A345-0CED3B39C676}"/>
              </a:ext>
            </a:extLst>
          </p:cNvPr>
          <p:cNvPicPr>
            <a:picLocks noChangeAspect="1"/>
          </p:cNvPicPr>
          <p:nvPr/>
        </p:nvPicPr>
        <p:blipFill>
          <a:blip r:embed="rId2"/>
          <a:stretch>
            <a:fillRect/>
          </a:stretch>
        </p:blipFill>
        <p:spPr>
          <a:xfrm>
            <a:off x="6349676" y="68071"/>
            <a:ext cx="2616200" cy="393700"/>
          </a:xfrm>
          <a:prstGeom prst="rect">
            <a:avLst/>
          </a:prstGeom>
        </p:spPr>
      </p:pic>
    </p:spTree>
    <p:extLst>
      <p:ext uri="{BB962C8B-B14F-4D97-AF65-F5344CB8AC3E}">
        <p14:creationId xmlns:p14="http://schemas.microsoft.com/office/powerpoint/2010/main" val="90907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7F7B37-EB8C-E64E-A325-D5036739F84B}"/>
              </a:ext>
            </a:extLst>
          </p:cNvPr>
          <p:cNvSpPr txBox="1"/>
          <p:nvPr/>
        </p:nvSpPr>
        <p:spPr>
          <a:xfrm>
            <a:off x="1328964" y="497621"/>
            <a:ext cx="4696054" cy="1077218"/>
          </a:xfrm>
          <a:prstGeom prst="rect">
            <a:avLst/>
          </a:prstGeom>
          <a:noFill/>
        </p:spPr>
        <p:txBody>
          <a:bodyPr wrap="square" rtlCol="0">
            <a:spAutoFit/>
          </a:bodyPr>
          <a:lstStyle/>
          <a:p>
            <a:pPr algn="ctr"/>
            <a:r>
              <a:rPr lang="en-US" sz="3200" b="1" dirty="0">
                <a:solidFill>
                  <a:schemeClr val="accent1">
                    <a:lumMod val="75000"/>
                  </a:schemeClr>
                </a:solidFill>
              </a:rPr>
              <a:t>Our Data-Sharing Plan Facilitates Collaboration!</a:t>
            </a:r>
          </a:p>
        </p:txBody>
      </p:sp>
      <p:pic>
        <p:nvPicPr>
          <p:cNvPr id="2" name="Picture 1">
            <a:extLst>
              <a:ext uri="{FF2B5EF4-FFF2-40B4-BE49-F238E27FC236}">
                <a16:creationId xmlns:a16="http://schemas.microsoft.com/office/drawing/2014/main" id="{9C7BB755-3BB2-024C-AD54-FEADF59C6CFD}"/>
              </a:ext>
            </a:extLst>
          </p:cNvPr>
          <p:cNvPicPr>
            <a:picLocks noChangeAspect="1"/>
          </p:cNvPicPr>
          <p:nvPr/>
        </p:nvPicPr>
        <p:blipFill>
          <a:blip r:embed="rId2"/>
          <a:stretch>
            <a:fillRect/>
          </a:stretch>
        </p:blipFill>
        <p:spPr>
          <a:xfrm>
            <a:off x="2442575" y="2179724"/>
            <a:ext cx="3411709" cy="2883134"/>
          </a:xfrm>
          <a:prstGeom prst="rect">
            <a:avLst/>
          </a:prstGeom>
        </p:spPr>
      </p:pic>
      <p:pic>
        <p:nvPicPr>
          <p:cNvPr id="5" name="Picture 4">
            <a:extLst>
              <a:ext uri="{FF2B5EF4-FFF2-40B4-BE49-F238E27FC236}">
                <a16:creationId xmlns:a16="http://schemas.microsoft.com/office/drawing/2014/main" id="{7E21FF8F-C523-E74E-B0A4-15D987B47F1C}"/>
              </a:ext>
            </a:extLst>
          </p:cNvPr>
          <p:cNvPicPr>
            <a:picLocks noChangeAspect="1"/>
          </p:cNvPicPr>
          <p:nvPr/>
        </p:nvPicPr>
        <p:blipFill>
          <a:blip r:embed="rId3"/>
          <a:stretch>
            <a:fillRect/>
          </a:stretch>
        </p:blipFill>
        <p:spPr>
          <a:xfrm>
            <a:off x="133084" y="68071"/>
            <a:ext cx="2616200" cy="393700"/>
          </a:xfrm>
          <a:prstGeom prst="rect">
            <a:avLst/>
          </a:prstGeom>
        </p:spPr>
      </p:pic>
    </p:spTree>
    <p:extLst>
      <p:ext uri="{BB962C8B-B14F-4D97-AF65-F5344CB8AC3E}">
        <p14:creationId xmlns:p14="http://schemas.microsoft.com/office/powerpoint/2010/main" val="272651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0049" y="401351"/>
            <a:ext cx="3959225" cy="646331"/>
          </a:xfrm>
          <a:prstGeom prst="rect">
            <a:avLst/>
          </a:prstGeom>
        </p:spPr>
        <p:txBody>
          <a:bodyPr wrap="none">
            <a:spAutoFit/>
          </a:bodyPr>
          <a:lstStyle/>
          <a:p>
            <a:r>
              <a:rPr lang="en-US" sz="3600" b="1" dirty="0"/>
              <a:t>Acknowledgements</a:t>
            </a:r>
            <a:endParaRPr lang="en-US" sz="3600" dirty="0"/>
          </a:p>
        </p:txBody>
      </p:sp>
      <p:pic>
        <p:nvPicPr>
          <p:cNvPr id="24" name="Picture 23">
            <a:extLst>
              <a:ext uri="{FF2B5EF4-FFF2-40B4-BE49-F238E27FC236}">
                <a16:creationId xmlns:a16="http://schemas.microsoft.com/office/drawing/2014/main" id="{6BCE95E2-3428-2249-BE41-DD83224708FE}"/>
              </a:ext>
            </a:extLst>
          </p:cNvPr>
          <p:cNvPicPr>
            <a:picLocks noChangeAspect="1"/>
          </p:cNvPicPr>
          <p:nvPr/>
        </p:nvPicPr>
        <p:blipFill>
          <a:blip r:embed="rId2"/>
          <a:stretch>
            <a:fillRect/>
          </a:stretch>
        </p:blipFill>
        <p:spPr>
          <a:xfrm>
            <a:off x="133084" y="68071"/>
            <a:ext cx="2616200" cy="393700"/>
          </a:xfrm>
          <a:prstGeom prst="rect">
            <a:avLst/>
          </a:prstGeom>
        </p:spPr>
      </p:pic>
      <p:pic>
        <p:nvPicPr>
          <p:cNvPr id="25" name="Content Placeholder 4">
            <a:extLst>
              <a:ext uri="{FF2B5EF4-FFF2-40B4-BE49-F238E27FC236}">
                <a16:creationId xmlns:a16="http://schemas.microsoft.com/office/drawing/2014/main" id="{020CC48D-0217-B44E-9F6A-40A4F07C5D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643" r="-2" b="20256"/>
          <a:stretch/>
        </p:blipFill>
        <p:spPr>
          <a:xfrm>
            <a:off x="159985" y="1265351"/>
            <a:ext cx="3089679" cy="3740527"/>
          </a:xfrm>
          <a:prstGeom prst="rect">
            <a:avLst/>
          </a:prstGeom>
          <a:effectLst/>
        </p:spPr>
      </p:pic>
      <p:sp>
        <p:nvSpPr>
          <p:cNvPr id="27" name="TextBox 26">
            <a:extLst>
              <a:ext uri="{FF2B5EF4-FFF2-40B4-BE49-F238E27FC236}">
                <a16:creationId xmlns:a16="http://schemas.microsoft.com/office/drawing/2014/main" id="{45FBC438-FE51-2D44-AFF8-A42BE49FB591}"/>
              </a:ext>
            </a:extLst>
          </p:cNvPr>
          <p:cNvSpPr txBox="1"/>
          <p:nvPr/>
        </p:nvSpPr>
        <p:spPr>
          <a:xfrm>
            <a:off x="3449895" y="1200113"/>
            <a:ext cx="1938570" cy="3970318"/>
          </a:xfrm>
          <a:prstGeom prst="rect">
            <a:avLst/>
          </a:prstGeom>
          <a:noFill/>
        </p:spPr>
        <p:txBody>
          <a:bodyPr wrap="square" rtlCol="0">
            <a:spAutoFit/>
          </a:bodyPr>
          <a:lstStyle/>
          <a:p>
            <a:r>
              <a:rPr lang="en-US" sz="1200" b="1" dirty="0">
                <a:latin typeface="Georgia" panose="02040502050405020303" pitchFamily="18" charset="0"/>
              </a:rPr>
              <a:t>University of Georgia</a:t>
            </a:r>
            <a:endParaRPr lang="en-US" sz="1200" dirty="0">
              <a:latin typeface="Georgia" panose="02040502050405020303" pitchFamily="18" charset="0"/>
            </a:endParaRPr>
          </a:p>
          <a:p>
            <a:r>
              <a:rPr lang="en-US" sz="1200" dirty="0">
                <a:latin typeface="Georgia" panose="02040502050405020303" pitchFamily="18" charset="0"/>
              </a:rPr>
              <a:t>Will York</a:t>
            </a:r>
          </a:p>
          <a:p>
            <a:r>
              <a:rPr lang="en-US" sz="1200" dirty="0">
                <a:latin typeface="Georgia" panose="02040502050405020303" pitchFamily="18" charset="0"/>
              </a:rPr>
              <a:t>Rene </a:t>
            </a:r>
            <a:r>
              <a:rPr lang="en-US" sz="1200" dirty="0" err="1">
                <a:latin typeface="Georgia" panose="02040502050405020303" pitchFamily="18" charset="0"/>
              </a:rPr>
              <a:t>Ranzinger</a:t>
            </a:r>
            <a:endParaRPr lang="en-US" sz="1200" dirty="0">
              <a:latin typeface="Georgia" panose="02040502050405020303" pitchFamily="18" charset="0"/>
            </a:endParaRPr>
          </a:p>
          <a:p>
            <a:r>
              <a:rPr lang="en-US" sz="1200" dirty="0">
                <a:latin typeface="Georgia" panose="02040502050405020303" pitchFamily="18" charset="0"/>
              </a:rPr>
              <a:t>Michael Pierce</a:t>
            </a:r>
          </a:p>
          <a:p>
            <a:r>
              <a:rPr lang="en-US" sz="1200" dirty="0">
                <a:latin typeface="Georgia" panose="02040502050405020303" pitchFamily="18" charset="0"/>
              </a:rPr>
              <a:t>Robert Woods</a:t>
            </a:r>
          </a:p>
          <a:p>
            <a:r>
              <a:rPr lang="en-US" sz="1200" dirty="0" err="1">
                <a:latin typeface="Georgia" panose="02040502050405020303" pitchFamily="18" charset="0"/>
              </a:rPr>
              <a:t>Rupali</a:t>
            </a:r>
            <a:r>
              <a:rPr lang="en-US" sz="1200" dirty="0">
                <a:latin typeface="Georgia" panose="02040502050405020303" pitchFamily="18" charset="0"/>
              </a:rPr>
              <a:t> </a:t>
            </a:r>
            <a:r>
              <a:rPr lang="en-US" sz="1200" dirty="0" err="1">
                <a:latin typeface="Georgia" panose="02040502050405020303" pitchFamily="18" charset="0"/>
              </a:rPr>
              <a:t>Mahadik</a:t>
            </a:r>
            <a:endParaRPr lang="en-US" sz="1200" dirty="0">
              <a:latin typeface="Georgia" panose="02040502050405020303" pitchFamily="18" charset="0"/>
            </a:endParaRPr>
          </a:p>
          <a:p>
            <a:r>
              <a:rPr lang="en-US" sz="1200" dirty="0">
                <a:latin typeface="Georgia" panose="02040502050405020303" pitchFamily="18" charset="0"/>
              </a:rPr>
              <a:t>Tatiana Williamson</a:t>
            </a:r>
          </a:p>
          <a:p>
            <a:r>
              <a:rPr lang="en-US" sz="1200" dirty="0" err="1">
                <a:latin typeface="Georgia" panose="02040502050405020303" pitchFamily="18" charset="0"/>
              </a:rPr>
              <a:t>Sena</a:t>
            </a:r>
            <a:r>
              <a:rPr lang="en-US" sz="1200" dirty="0">
                <a:latin typeface="Georgia" panose="02040502050405020303" pitchFamily="18" charset="0"/>
              </a:rPr>
              <a:t> </a:t>
            </a:r>
            <a:r>
              <a:rPr lang="en-US" sz="1200" dirty="0" err="1">
                <a:latin typeface="Georgia" panose="02040502050405020303" pitchFamily="18" charset="0"/>
              </a:rPr>
              <a:t>Arpinar</a:t>
            </a:r>
            <a:endParaRPr lang="en-US" sz="1200" dirty="0">
              <a:latin typeface="Georgia" panose="02040502050405020303" pitchFamily="18" charset="0"/>
            </a:endParaRPr>
          </a:p>
          <a:p>
            <a:r>
              <a:rPr lang="en-IN" sz="1200" dirty="0" err="1">
                <a:latin typeface="Georgia" panose="02040502050405020303" pitchFamily="18" charset="0"/>
              </a:rPr>
              <a:t>Sanath</a:t>
            </a:r>
            <a:r>
              <a:rPr lang="en-IN" sz="1200" dirty="0">
                <a:latin typeface="Georgia" panose="02040502050405020303" pitchFamily="18" charset="0"/>
              </a:rPr>
              <a:t> Bhatt</a:t>
            </a:r>
          </a:p>
          <a:p>
            <a:r>
              <a:rPr lang="en-IN" sz="1200" dirty="0" err="1">
                <a:latin typeface="Georgia" panose="02040502050405020303" pitchFamily="18" charset="0"/>
              </a:rPr>
              <a:t>Sujeet</a:t>
            </a:r>
            <a:r>
              <a:rPr lang="en-IN" sz="1200" dirty="0">
                <a:latin typeface="Georgia" panose="02040502050405020303" pitchFamily="18" charset="0"/>
              </a:rPr>
              <a:t> Kulkarni</a:t>
            </a:r>
          </a:p>
          <a:p>
            <a:r>
              <a:rPr lang="en-IN" sz="1200" dirty="0">
                <a:latin typeface="Georgia" panose="02040502050405020303" pitchFamily="18" charset="0"/>
              </a:rPr>
              <a:t>Sandeep N</a:t>
            </a:r>
            <a:r>
              <a:rPr lang="en-US" sz="1200" dirty="0" err="1">
                <a:latin typeface="Georgia" panose="02040502050405020303" pitchFamily="18" charset="0"/>
              </a:rPr>
              <a:t>akarakommula</a:t>
            </a:r>
            <a:endParaRPr lang="en-IN"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EMBL-EBI</a:t>
            </a:r>
          </a:p>
          <a:p>
            <a:r>
              <a:rPr lang="en-US" sz="1200" dirty="0">
                <a:solidFill>
                  <a:prstClr val="black"/>
                </a:solidFill>
                <a:latin typeface="Georgia" panose="02040502050405020303" pitchFamily="18" charset="0"/>
              </a:rPr>
              <a:t>Maria Martin</a:t>
            </a:r>
            <a:endParaRPr lang="en-US" sz="1200" dirty="0">
              <a:latin typeface="Georgia" panose="02040502050405020303" pitchFamily="18" charset="0"/>
            </a:endParaRPr>
          </a:p>
          <a:p>
            <a:r>
              <a:rPr lang="en-US" sz="1200" dirty="0">
                <a:latin typeface="Georgia" panose="02040502050405020303" pitchFamily="18" charset="0"/>
              </a:rPr>
              <a:t>Leyla Jael Garcia Castro</a:t>
            </a:r>
          </a:p>
          <a:p>
            <a:r>
              <a:rPr lang="en-US" sz="1200" dirty="0" err="1">
                <a:latin typeface="Georgia" panose="02040502050405020303" pitchFamily="18" charset="0"/>
              </a:rPr>
              <a:t>Preethi</a:t>
            </a:r>
            <a:r>
              <a:rPr lang="en-US" sz="1200" dirty="0">
                <a:latin typeface="Georgia" panose="02040502050405020303" pitchFamily="18" charset="0"/>
              </a:rPr>
              <a:t> </a:t>
            </a:r>
            <a:r>
              <a:rPr lang="en-US" sz="1200" dirty="0" err="1">
                <a:latin typeface="Georgia" panose="02040502050405020303" pitchFamily="18" charset="0"/>
              </a:rPr>
              <a:t>Vasudev</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NCBI</a:t>
            </a:r>
          </a:p>
          <a:p>
            <a:r>
              <a:rPr lang="en-US" sz="1200" dirty="0">
                <a:latin typeface="Georgia" panose="02040502050405020303" pitchFamily="18" charset="0"/>
              </a:rPr>
              <a:t>Kim Pruitt</a:t>
            </a:r>
          </a:p>
          <a:p>
            <a:r>
              <a:rPr lang="en-US" sz="1200" dirty="0">
                <a:latin typeface="Georgia" panose="02040502050405020303" pitchFamily="18" charset="0"/>
              </a:rPr>
              <a:t>Evan Bolton</a:t>
            </a:r>
          </a:p>
          <a:p>
            <a:endParaRPr lang="en-US" sz="1200" dirty="0">
              <a:latin typeface="Georgia" panose="02040502050405020303" pitchFamily="18" charset="0"/>
            </a:endParaRPr>
          </a:p>
        </p:txBody>
      </p:sp>
      <p:sp>
        <p:nvSpPr>
          <p:cNvPr id="28" name="TextBox 27">
            <a:extLst>
              <a:ext uri="{FF2B5EF4-FFF2-40B4-BE49-F238E27FC236}">
                <a16:creationId xmlns:a16="http://schemas.microsoft.com/office/drawing/2014/main" id="{78927A8F-E626-0941-B7C7-DE608CA28876}"/>
              </a:ext>
            </a:extLst>
          </p:cNvPr>
          <p:cNvSpPr txBox="1"/>
          <p:nvPr/>
        </p:nvSpPr>
        <p:spPr>
          <a:xfrm>
            <a:off x="5526664" y="1187259"/>
            <a:ext cx="1579528" cy="3785652"/>
          </a:xfrm>
          <a:prstGeom prst="rect">
            <a:avLst/>
          </a:prstGeom>
          <a:noFill/>
        </p:spPr>
        <p:txBody>
          <a:bodyPr wrap="square" rtlCol="0">
            <a:spAutoFit/>
          </a:bodyPr>
          <a:lstStyle/>
          <a:p>
            <a:r>
              <a:rPr lang="en-US" sz="1200" b="1" dirty="0">
                <a:latin typeface="Georgia" panose="02040502050405020303" pitchFamily="18" charset="0"/>
              </a:rPr>
              <a:t>The George Washington University</a:t>
            </a:r>
          </a:p>
          <a:p>
            <a:r>
              <a:rPr lang="en-US" sz="1200" dirty="0">
                <a:latin typeface="Georgia" panose="02040502050405020303" pitchFamily="18" charset="0"/>
              </a:rPr>
              <a:t>Raja </a:t>
            </a:r>
            <a:r>
              <a:rPr lang="en-US" sz="1200" dirty="0" err="1">
                <a:latin typeface="Georgia" panose="02040502050405020303" pitchFamily="18" charset="0"/>
              </a:rPr>
              <a:t>Mazumder</a:t>
            </a:r>
            <a:endParaRPr lang="en-US" sz="1200" dirty="0">
              <a:latin typeface="Georgia" panose="02040502050405020303" pitchFamily="18" charset="0"/>
            </a:endParaRPr>
          </a:p>
          <a:p>
            <a:r>
              <a:rPr lang="en-US" sz="1200" dirty="0">
                <a:latin typeface="Georgia" panose="02040502050405020303" pitchFamily="18" charset="0"/>
              </a:rPr>
              <a:t>Robel </a:t>
            </a:r>
            <a:r>
              <a:rPr lang="en-US" sz="1200" dirty="0" err="1">
                <a:latin typeface="Georgia" panose="02040502050405020303" pitchFamily="18" charset="0"/>
              </a:rPr>
              <a:t>Kahsay</a:t>
            </a:r>
            <a:endParaRPr lang="en-US" sz="1200" dirty="0">
              <a:latin typeface="Georgia" panose="02040502050405020303" pitchFamily="18" charset="0"/>
            </a:endParaRPr>
          </a:p>
          <a:p>
            <a:r>
              <a:rPr lang="en-US" sz="1200" dirty="0">
                <a:latin typeface="Georgia" panose="02040502050405020303" pitchFamily="18" charset="0"/>
              </a:rPr>
              <a:t>Jeet Vora</a:t>
            </a:r>
          </a:p>
          <a:p>
            <a:r>
              <a:rPr lang="en-US" sz="1200" dirty="0" err="1">
                <a:latin typeface="Georgia" panose="02040502050405020303" pitchFamily="18" charset="0"/>
              </a:rPr>
              <a:t>Rahi</a:t>
            </a:r>
            <a:r>
              <a:rPr lang="en-US" sz="1200" dirty="0">
                <a:latin typeface="Georgia" panose="02040502050405020303" pitchFamily="18" charset="0"/>
              </a:rPr>
              <a:t> </a:t>
            </a:r>
            <a:r>
              <a:rPr lang="en-US" sz="1200" dirty="0" err="1">
                <a:latin typeface="Georgia" panose="02040502050405020303" pitchFamily="18" charset="0"/>
              </a:rPr>
              <a:t>Navelkar</a:t>
            </a:r>
            <a:endParaRPr lang="en-US" sz="1200" dirty="0">
              <a:latin typeface="Georgia" panose="02040502050405020303" pitchFamily="18" charset="0"/>
            </a:endParaRPr>
          </a:p>
          <a:p>
            <a:r>
              <a:rPr lang="en-US" sz="1200" dirty="0">
                <a:latin typeface="Georgia" panose="02040502050405020303" pitchFamily="18" charset="0"/>
              </a:rPr>
              <a:t>Reza Mousavi</a:t>
            </a:r>
          </a:p>
          <a:p>
            <a:r>
              <a:rPr lang="en-US" sz="1200" dirty="0" err="1">
                <a:latin typeface="Georgia" panose="02040502050405020303" pitchFamily="18" charset="0"/>
              </a:rPr>
              <a:t>Nagarajan</a:t>
            </a:r>
            <a:r>
              <a:rPr lang="en-US" sz="1200" dirty="0">
                <a:latin typeface="Georgia" panose="02040502050405020303" pitchFamily="18" charset="0"/>
              </a:rPr>
              <a:t> </a:t>
            </a:r>
            <a:r>
              <a:rPr lang="en-US" sz="1200" dirty="0" err="1">
                <a:latin typeface="Georgia" panose="02040502050405020303" pitchFamily="18" charset="0"/>
              </a:rPr>
              <a:t>Pattabiraman</a:t>
            </a:r>
            <a:endParaRPr lang="en-US" sz="1200" dirty="0">
              <a:latin typeface="Georgia" panose="02040502050405020303" pitchFamily="18" charset="0"/>
            </a:endParaRPr>
          </a:p>
          <a:p>
            <a:r>
              <a:rPr lang="en-US" sz="1200" dirty="0">
                <a:latin typeface="Georgia" panose="02040502050405020303" pitchFamily="18" charset="0"/>
              </a:rPr>
              <a:t>Xavier Holmes</a:t>
            </a:r>
          </a:p>
          <a:p>
            <a:r>
              <a:rPr lang="en-US" sz="1200" dirty="0">
                <a:latin typeface="Georgia" panose="02040502050405020303" pitchFamily="18" charset="0"/>
              </a:rPr>
              <a:t>Brian </a:t>
            </a:r>
            <a:r>
              <a:rPr lang="en-US" sz="1200" dirty="0" err="1">
                <a:latin typeface="Georgia" panose="02040502050405020303" pitchFamily="18" charset="0"/>
              </a:rPr>
              <a:t>Fochtman</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Georgetown University</a:t>
            </a:r>
          </a:p>
          <a:p>
            <a:r>
              <a:rPr lang="en-US" sz="1200" dirty="0">
                <a:latin typeface="Georgia" panose="02040502050405020303" pitchFamily="18" charset="0"/>
              </a:rPr>
              <a:t>Nathan Edwards</a:t>
            </a:r>
          </a:p>
          <a:p>
            <a:r>
              <a:rPr lang="en-US" sz="1200" dirty="0" err="1">
                <a:latin typeface="Georgia" panose="02040502050405020303" pitchFamily="18" charset="0"/>
              </a:rPr>
              <a:t>Radoslav</a:t>
            </a:r>
            <a:r>
              <a:rPr lang="en-US" sz="1200" dirty="0">
                <a:latin typeface="Georgia" panose="02040502050405020303" pitchFamily="18" charset="0"/>
              </a:rPr>
              <a:t> Goldman</a:t>
            </a:r>
          </a:p>
          <a:p>
            <a:r>
              <a:rPr lang="en-US" sz="1200" dirty="0">
                <a:latin typeface="Georgia" panose="02040502050405020303" pitchFamily="18" charset="0"/>
              </a:rPr>
              <a:t>Darren </a:t>
            </a:r>
            <a:r>
              <a:rPr lang="en-US" sz="1200" dirty="0" err="1">
                <a:latin typeface="Georgia" panose="02040502050405020303" pitchFamily="18" charset="0"/>
              </a:rPr>
              <a:t>Natale</a:t>
            </a:r>
            <a:endParaRPr lang="en-US" sz="1200" dirty="0">
              <a:latin typeface="Georgia" panose="02040502050405020303" pitchFamily="18" charset="0"/>
            </a:endParaRPr>
          </a:p>
          <a:p>
            <a:r>
              <a:rPr lang="en-US" sz="1200" dirty="0">
                <a:latin typeface="Georgia" panose="02040502050405020303" pitchFamily="18" charset="0"/>
              </a:rPr>
              <a:t>Karen Ross</a:t>
            </a:r>
          </a:p>
          <a:p>
            <a:r>
              <a:rPr lang="en-US" sz="1200" dirty="0" err="1">
                <a:latin typeface="Georgia" panose="02040502050405020303" pitchFamily="18" charset="0"/>
              </a:rPr>
              <a:t>Wenjin</a:t>
            </a:r>
            <a:r>
              <a:rPr lang="en-US" sz="1200">
                <a:latin typeface="Georgia" panose="02040502050405020303" pitchFamily="18" charset="0"/>
              </a:rPr>
              <a:t> Zhang</a:t>
            </a:r>
            <a:endParaRPr lang="en-US" sz="1200" dirty="0">
              <a:latin typeface="Georgia" panose="02040502050405020303" pitchFamily="18" charset="0"/>
            </a:endParaRPr>
          </a:p>
        </p:txBody>
      </p:sp>
      <p:sp>
        <p:nvSpPr>
          <p:cNvPr id="32" name="TextBox 31">
            <a:extLst>
              <a:ext uri="{FF2B5EF4-FFF2-40B4-BE49-F238E27FC236}">
                <a16:creationId xmlns:a16="http://schemas.microsoft.com/office/drawing/2014/main" id="{F82353D8-58D3-3747-81D9-5F8DAE188BFD}"/>
              </a:ext>
            </a:extLst>
          </p:cNvPr>
          <p:cNvSpPr txBox="1"/>
          <p:nvPr/>
        </p:nvSpPr>
        <p:spPr>
          <a:xfrm>
            <a:off x="7140311" y="1200113"/>
            <a:ext cx="1923484" cy="4339650"/>
          </a:xfrm>
          <a:prstGeom prst="rect">
            <a:avLst/>
          </a:prstGeom>
          <a:noFill/>
        </p:spPr>
        <p:txBody>
          <a:bodyPr wrap="square" rtlCol="0">
            <a:spAutoFit/>
          </a:bodyPr>
          <a:lstStyle/>
          <a:p>
            <a:r>
              <a:rPr lang="en-US" sz="1200" b="1" dirty="0">
                <a:latin typeface="Georgia" panose="02040502050405020303" pitchFamily="18" charset="0"/>
              </a:rPr>
              <a:t>Harvard University</a:t>
            </a:r>
            <a:endParaRPr lang="en-US" sz="1200" dirty="0">
              <a:latin typeface="Georgia" panose="02040502050405020303" pitchFamily="18" charset="0"/>
            </a:endParaRPr>
          </a:p>
          <a:p>
            <a:r>
              <a:rPr lang="en-US" sz="1200" dirty="0">
                <a:latin typeface="Georgia" panose="02040502050405020303" pitchFamily="18" charset="0"/>
              </a:rPr>
              <a:t>Richard Cummings </a:t>
            </a:r>
          </a:p>
          <a:p>
            <a:endParaRPr lang="en-US" sz="1200" dirty="0">
              <a:latin typeface="Georgia" panose="02040502050405020303" pitchFamily="18" charset="0"/>
            </a:endParaRPr>
          </a:p>
          <a:p>
            <a:r>
              <a:rPr lang="en-US" sz="1200" b="1" dirty="0">
                <a:latin typeface="Georgia" panose="02040502050405020303" pitchFamily="18" charset="0"/>
              </a:rPr>
              <a:t>The Jackson Laboratory</a:t>
            </a:r>
          </a:p>
          <a:p>
            <a:r>
              <a:rPr lang="en-US" sz="1200" dirty="0">
                <a:latin typeface="Georgia" panose="02040502050405020303" pitchFamily="18" charset="0"/>
              </a:rPr>
              <a:t>Judith Blake</a:t>
            </a:r>
            <a:endParaRPr lang="en-US" sz="1200" b="1" dirty="0">
              <a:latin typeface="Georgia" panose="02040502050405020303" pitchFamily="18" charset="0"/>
            </a:endParaRPr>
          </a:p>
          <a:p>
            <a:endParaRPr lang="en-US" sz="1200" b="1" dirty="0">
              <a:latin typeface="Georgia" panose="02040502050405020303" pitchFamily="18" charset="0"/>
            </a:endParaRPr>
          </a:p>
          <a:p>
            <a:r>
              <a:rPr lang="en-US" sz="1200" b="1" dirty="0" err="1">
                <a:latin typeface="Georgia" panose="02040502050405020303" pitchFamily="18" charset="0"/>
              </a:rPr>
              <a:t>Soka</a:t>
            </a:r>
            <a:r>
              <a:rPr lang="en-US" sz="1200" b="1" dirty="0">
                <a:latin typeface="Georgia" panose="02040502050405020303" pitchFamily="18" charset="0"/>
              </a:rPr>
              <a:t> University</a:t>
            </a:r>
          </a:p>
          <a:p>
            <a:r>
              <a:rPr lang="en-US" sz="1200" dirty="0">
                <a:latin typeface="Georgia" panose="02040502050405020303" pitchFamily="18" charset="0"/>
              </a:rPr>
              <a:t>Kiyoko Aoki-Kinoshita</a:t>
            </a:r>
          </a:p>
          <a:p>
            <a:endParaRPr lang="en-US" sz="1200" b="1" dirty="0">
              <a:latin typeface="Georgia" panose="02040502050405020303" pitchFamily="18" charset="0"/>
            </a:endParaRPr>
          </a:p>
          <a:p>
            <a:r>
              <a:rPr lang="en-US" sz="1200" b="1" dirty="0">
                <a:latin typeface="Georgia" panose="02040502050405020303" pitchFamily="18" charset="0"/>
              </a:rPr>
              <a:t>The Griffith University</a:t>
            </a:r>
          </a:p>
          <a:p>
            <a:r>
              <a:rPr lang="en-US" sz="1200" dirty="0">
                <a:latin typeface="Georgia" panose="02040502050405020303" pitchFamily="18" charset="0"/>
              </a:rPr>
              <a:t>Matthew Campbell</a:t>
            </a:r>
          </a:p>
          <a:p>
            <a:endParaRPr lang="en-US" sz="1200" b="1" dirty="0">
              <a:latin typeface="Georgia" panose="02040502050405020303" pitchFamily="18" charset="0"/>
            </a:endParaRPr>
          </a:p>
          <a:p>
            <a:r>
              <a:rPr lang="en-US" sz="1200" b="1" dirty="0">
                <a:latin typeface="Georgia" panose="02040502050405020303" pitchFamily="18" charset="0"/>
              </a:rPr>
              <a:t>Imperial College London</a:t>
            </a:r>
          </a:p>
          <a:p>
            <a:r>
              <a:rPr lang="en-US" sz="1200" dirty="0">
                <a:latin typeface="Georgia" panose="02040502050405020303" pitchFamily="18" charset="0"/>
              </a:rPr>
              <a:t>Ten </a:t>
            </a:r>
            <a:r>
              <a:rPr lang="en-US" sz="1200" dirty="0" err="1">
                <a:latin typeface="Georgia" panose="02040502050405020303" pitchFamily="18" charset="0"/>
              </a:rPr>
              <a:t>Feizi</a:t>
            </a:r>
            <a:r>
              <a:rPr lang="en-US" sz="1200" dirty="0">
                <a:latin typeface="Georgia" panose="02040502050405020303" pitchFamily="18" charset="0"/>
              </a:rPr>
              <a:t> </a:t>
            </a:r>
          </a:p>
          <a:p>
            <a:endParaRPr lang="en-US" sz="1200" b="1" dirty="0">
              <a:latin typeface="Georgia" panose="02040502050405020303" pitchFamily="18" charset="0"/>
            </a:endParaRPr>
          </a:p>
          <a:p>
            <a:r>
              <a:rPr lang="en-US" sz="1200" b="1" dirty="0">
                <a:latin typeface="Georgia" panose="02040502050405020303" pitchFamily="18" charset="0"/>
              </a:rPr>
              <a:t>Macquarie University</a:t>
            </a:r>
          </a:p>
          <a:p>
            <a:r>
              <a:rPr lang="en-US" sz="1200" dirty="0">
                <a:latin typeface="Georgia" panose="02040502050405020303" pitchFamily="18" charset="0"/>
              </a:rPr>
              <a:t>Nicki Packer</a:t>
            </a:r>
          </a:p>
          <a:p>
            <a:endParaRPr lang="en-US" sz="1200" b="1" dirty="0">
              <a:latin typeface="Georgia" panose="02040502050405020303" pitchFamily="18" charset="0"/>
            </a:endParaRPr>
          </a:p>
          <a:p>
            <a:r>
              <a:rPr lang="en-US" sz="1200" b="1" dirty="0">
                <a:latin typeface="Georgia" panose="02040502050405020303" pitchFamily="18" charset="0"/>
              </a:rPr>
              <a:t>NIH-NCI</a:t>
            </a:r>
          </a:p>
          <a:p>
            <a:r>
              <a:rPr lang="en-US" sz="1200" dirty="0">
                <a:latin typeface="Georgia" panose="02040502050405020303" pitchFamily="18" charset="0"/>
              </a:rPr>
              <a:t>Jefferey </a:t>
            </a:r>
            <a:r>
              <a:rPr lang="en-US" sz="1200" dirty="0" err="1">
                <a:latin typeface="Georgia" panose="02040502050405020303" pitchFamily="18" charset="0"/>
              </a:rPr>
              <a:t>Gildersleeve</a:t>
            </a:r>
            <a:endParaRPr lang="en-US" sz="1200" b="1" dirty="0">
              <a:latin typeface="Georgia" panose="02040502050405020303" pitchFamily="18" charset="0"/>
            </a:endParaRPr>
          </a:p>
        </p:txBody>
      </p:sp>
      <p:pic>
        <p:nvPicPr>
          <p:cNvPr id="34" name="Picture 2" descr="https://creativeservices.gwu.edu/sites/creativeservices.gwu.edu/files/image/gw_txt_4cp_pos_0.png">
            <a:extLst>
              <a:ext uri="{FF2B5EF4-FFF2-40B4-BE49-F238E27FC236}">
                <a16:creationId xmlns:a16="http://schemas.microsoft.com/office/drawing/2014/main" id="{8869B9E3-C4E2-B744-8114-4E35910A90D0}"/>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1037445" y="6023213"/>
            <a:ext cx="768335" cy="5852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226C843A-0800-7B40-B251-A81C5DEA4012}"/>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3391" t="13197" r="4832" b="13381"/>
          <a:stretch/>
        </p:blipFill>
        <p:spPr>
          <a:xfrm>
            <a:off x="159985" y="6023214"/>
            <a:ext cx="731520" cy="585215"/>
          </a:xfrm>
          <a:prstGeom prst="rect">
            <a:avLst/>
          </a:prstGeom>
        </p:spPr>
      </p:pic>
      <p:pic>
        <p:nvPicPr>
          <p:cNvPr id="36" name="Picture 35">
            <a:extLst>
              <a:ext uri="{FF2B5EF4-FFF2-40B4-BE49-F238E27FC236}">
                <a16:creationId xmlns:a16="http://schemas.microsoft.com/office/drawing/2014/main" id="{7C9A1CC0-FBAC-8A4E-9D9E-852CF3B1DA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02613" y="6023214"/>
            <a:ext cx="837436" cy="587456"/>
          </a:xfrm>
          <a:prstGeom prst="rect">
            <a:avLst/>
          </a:prstGeom>
        </p:spPr>
      </p:pic>
      <p:pic>
        <p:nvPicPr>
          <p:cNvPr id="37" name="Picture 2" descr="Image result for ncbi logo">
            <a:extLst>
              <a:ext uri="{FF2B5EF4-FFF2-40B4-BE49-F238E27FC236}">
                <a16:creationId xmlns:a16="http://schemas.microsoft.com/office/drawing/2014/main" id="{FD7F04B3-0859-FD4D-83AF-7BB6C9C1571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9119" y="5942100"/>
            <a:ext cx="423156" cy="5852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9A900D02-19DC-3C47-9D08-59E7B557177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75924" y="5988597"/>
            <a:ext cx="817916" cy="619832"/>
          </a:xfrm>
          <a:prstGeom prst="rect">
            <a:avLst/>
          </a:prstGeom>
        </p:spPr>
      </p:pic>
      <p:pic>
        <p:nvPicPr>
          <p:cNvPr id="39" name="Picture 38">
            <a:extLst>
              <a:ext uri="{FF2B5EF4-FFF2-40B4-BE49-F238E27FC236}">
                <a16:creationId xmlns:a16="http://schemas.microsoft.com/office/drawing/2014/main" id="{DC3E1C0F-B701-024C-BB49-16C869C7FC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3398" y="5863952"/>
            <a:ext cx="1196747" cy="869120"/>
          </a:xfrm>
          <a:prstGeom prst="rect">
            <a:avLst/>
          </a:prstGeom>
        </p:spPr>
      </p:pic>
      <p:pic>
        <p:nvPicPr>
          <p:cNvPr id="40" name="Picture 39">
            <a:extLst>
              <a:ext uri="{FF2B5EF4-FFF2-40B4-BE49-F238E27FC236}">
                <a16:creationId xmlns:a16="http://schemas.microsoft.com/office/drawing/2014/main" id="{80210B44-C736-8F45-AF84-CB7E3897E22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028067" y="6023214"/>
            <a:ext cx="920131" cy="585215"/>
          </a:xfrm>
          <a:prstGeom prst="rect">
            <a:avLst/>
          </a:prstGeom>
        </p:spPr>
      </p:pic>
      <p:pic>
        <p:nvPicPr>
          <p:cNvPr id="41" name="Picture 40">
            <a:extLst>
              <a:ext uri="{FF2B5EF4-FFF2-40B4-BE49-F238E27FC236}">
                <a16:creationId xmlns:a16="http://schemas.microsoft.com/office/drawing/2014/main" id="{A77CD14D-38FE-E34A-9F13-EAFFD9C92181}"/>
              </a:ext>
            </a:extLst>
          </p:cNvPr>
          <p:cNvPicPr>
            <a:picLocks noChangeAspect="1"/>
          </p:cNvPicPr>
          <p:nvPr/>
        </p:nvPicPr>
        <p:blipFill rotWithShape="1">
          <a:blip r:embed="rId13">
            <a:extLst>
              <a:ext uri="{28A0092B-C50C-407E-A947-70E740481C1C}">
                <a14:useLocalDpi xmlns:a14="http://schemas.microsoft.com/office/drawing/2010/main" val="0"/>
              </a:ext>
            </a:extLst>
          </a:blip>
          <a:srcRect l="5486" t="11327" r="5816" b="12854"/>
          <a:stretch/>
        </p:blipFill>
        <p:spPr>
          <a:xfrm>
            <a:off x="7929928" y="6135468"/>
            <a:ext cx="1047750" cy="326089"/>
          </a:xfrm>
          <a:prstGeom prst="rect">
            <a:avLst/>
          </a:prstGeom>
        </p:spPr>
      </p:pic>
      <p:pic>
        <p:nvPicPr>
          <p:cNvPr id="42" name="Picture 41">
            <a:extLst>
              <a:ext uri="{FF2B5EF4-FFF2-40B4-BE49-F238E27FC236}">
                <a16:creationId xmlns:a16="http://schemas.microsoft.com/office/drawing/2014/main" id="{FDC0E6D7-BD7A-7245-8F52-4D9E0F632AD0}"/>
              </a:ext>
            </a:extLst>
          </p:cNvPr>
          <p:cNvPicPr>
            <a:picLocks noChangeAspect="1"/>
          </p:cNvPicPr>
          <p:nvPr/>
        </p:nvPicPr>
        <p:blipFill rotWithShape="1">
          <a:blip r:embed="rId14">
            <a:extLst>
              <a:ext uri="{28A0092B-C50C-407E-A947-70E740481C1C}">
                <a14:useLocalDpi xmlns:a14="http://schemas.microsoft.com/office/drawing/2010/main" val="0"/>
              </a:ext>
            </a:extLst>
          </a:blip>
          <a:srcRect l="10917" t="33054" r="12049" b="28867"/>
          <a:stretch/>
        </p:blipFill>
        <p:spPr>
          <a:xfrm>
            <a:off x="6569188" y="6076557"/>
            <a:ext cx="1278841" cy="411582"/>
          </a:xfrm>
          <a:prstGeom prst="rect">
            <a:avLst/>
          </a:prstGeom>
        </p:spPr>
      </p:pic>
      <p:sp>
        <p:nvSpPr>
          <p:cNvPr id="43" name="TextBox 42">
            <a:extLst>
              <a:ext uri="{FF2B5EF4-FFF2-40B4-BE49-F238E27FC236}">
                <a16:creationId xmlns:a16="http://schemas.microsoft.com/office/drawing/2014/main" id="{C7E840FB-D9CF-9E42-BAE5-476188F68CF5}"/>
              </a:ext>
            </a:extLst>
          </p:cNvPr>
          <p:cNvSpPr txBox="1"/>
          <p:nvPr/>
        </p:nvSpPr>
        <p:spPr>
          <a:xfrm>
            <a:off x="3847255" y="5344174"/>
            <a:ext cx="2729447" cy="307777"/>
          </a:xfrm>
          <a:prstGeom prst="rect">
            <a:avLst/>
          </a:prstGeom>
          <a:noFill/>
        </p:spPr>
        <p:txBody>
          <a:bodyPr wrap="square" rtlCol="0">
            <a:spAutoFit/>
          </a:bodyPr>
          <a:lstStyle/>
          <a:p>
            <a:r>
              <a:rPr lang="en-IN" sz="1400" b="1" dirty="0">
                <a:solidFill>
                  <a:srgbClr val="0070C0"/>
                </a:solidFill>
                <a:latin typeface="Trebuchet MS" panose="020B0603020202020204" pitchFamily="34" charset="0"/>
              </a:rPr>
              <a:t>NIH Grant - </a:t>
            </a:r>
            <a:r>
              <a:rPr lang="en-US" sz="1400" b="1" dirty="0">
                <a:solidFill>
                  <a:srgbClr val="0070C0"/>
                </a:solidFill>
                <a:latin typeface="Trebuchet MS" panose="020B0603020202020204" pitchFamily="34" charset="0"/>
              </a:rPr>
              <a:t>U01 GM125267-01</a:t>
            </a:r>
            <a:endParaRPr lang="en-US" sz="1400" dirty="0">
              <a:solidFill>
                <a:srgbClr val="0070C0"/>
              </a:solidFill>
            </a:endParaRPr>
          </a:p>
        </p:txBody>
      </p:sp>
    </p:spTree>
    <p:extLst>
      <p:ext uri="{BB962C8B-B14F-4D97-AF65-F5344CB8AC3E}">
        <p14:creationId xmlns:p14="http://schemas.microsoft.com/office/powerpoint/2010/main" val="384559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8504" y="1123900"/>
            <a:ext cx="89554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a:t>
            </a:r>
          </a:p>
        </p:txBody>
      </p:sp>
      <p:sp>
        <p:nvSpPr>
          <p:cNvPr id="5" name="Rounded Rectangle 4"/>
          <p:cNvSpPr/>
          <p:nvPr/>
        </p:nvSpPr>
        <p:spPr>
          <a:xfrm>
            <a:off x="774029" y="1119474"/>
            <a:ext cx="1115241" cy="323651"/>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Organism</a:t>
            </a:r>
          </a:p>
        </p:txBody>
      </p:sp>
      <p:sp>
        <p:nvSpPr>
          <p:cNvPr id="6" name="Rounded Rectangle 5"/>
          <p:cNvSpPr/>
          <p:nvPr/>
        </p:nvSpPr>
        <p:spPr>
          <a:xfrm>
            <a:off x="3947720" y="2475159"/>
            <a:ext cx="1184316" cy="4848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Expression</a:t>
            </a:r>
          </a:p>
        </p:txBody>
      </p:sp>
      <p:sp>
        <p:nvSpPr>
          <p:cNvPr id="7" name="Rounded Rectangle 6"/>
          <p:cNvSpPr/>
          <p:nvPr/>
        </p:nvSpPr>
        <p:spPr>
          <a:xfrm>
            <a:off x="6478504" y="2524724"/>
            <a:ext cx="89554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Protein</a:t>
            </a:r>
          </a:p>
        </p:txBody>
      </p:sp>
      <p:sp>
        <p:nvSpPr>
          <p:cNvPr id="10" name="Rounded Rectangle 9"/>
          <p:cNvSpPr/>
          <p:nvPr/>
        </p:nvSpPr>
        <p:spPr>
          <a:xfrm>
            <a:off x="6478504" y="3731995"/>
            <a:ext cx="89554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Enzyme</a:t>
            </a:r>
          </a:p>
        </p:txBody>
      </p:sp>
      <p:sp>
        <p:nvSpPr>
          <p:cNvPr id="11" name="Rounded Rectangle 10"/>
          <p:cNvSpPr/>
          <p:nvPr/>
        </p:nvSpPr>
        <p:spPr>
          <a:xfrm>
            <a:off x="7031410" y="4914739"/>
            <a:ext cx="182791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Glycosyltransferase</a:t>
            </a:r>
            <a:endParaRPr lang="en-US" sz="1600" dirty="0">
              <a:solidFill>
                <a:schemeClr val="tx1"/>
              </a:solidFill>
            </a:endParaRPr>
          </a:p>
        </p:txBody>
      </p:sp>
      <p:sp>
        <p:nvSpPr>
          <p:cNvPr id="12" name="Rounded Rectangle 11"/>
          <p:cNvSpPr/>
          <p:nvPr/>
        </p:nvSpPr>
        <p:spPr>
          <a:xfrm>
            <a:off x="5022089" y="4914739"/>
            <a:ext cx="182791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Glycosylhydrolase</a:t>
            </a:r>
            <a:endParaRPr lang="en-US" sz="1600" dirty="0">
              <a:solidFill>
                <a:schemeClr val="tx1"/>
              </a:solidFill>
            </a:endParaRPr>
          </a:p>
        </p:txBody>
      </p:sp>
      <p:sp>
        <p:nvSpPr>
          <p:cNvPr id="13" name="Rounded Rectangle 12"/>
          <p:cNvSpPr/>
          <p:nvPr/>
        </p:nvSpPr>
        <p:spPr>
          <a:xfrm>
            <a:off x="6454890" y="6164861"/>
            <a:ext cx="942775"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Residue</a:t>
            </a:r>
            <a:endParaRPr lang="en-US" sz="1600" dirty="0">
              <a:solidFill>
                <a:schemeClr val="tx1"/>
              </a:solidFill>
            </a:endParaRPr>
          </a:p>
        </p:txBody>
      </p:sp>
      <p:sp>
        <p:nvSpPr>
          <p:cNvPr id="15" name="Rounded Rectangle 14"/>
          <p:cNvSpPr/>
          <p:nvPr/>
        </p:nvSpPr>
        <p:spPr>
          <a:xfrm>
            <a:off x="3947540" y="1503176"/>
            <a:ext cx="1184316" cy="4848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Context</a:t>
            </a:r>
          </a:p>
        </p:txBody>
      </p:sp>
      <p:cxnSp>
        <p:nvCxnSpPr>
          <p:cNvPr id="16" name="Straight Arrow Connector 15"/>
          <p:cNvCxnSpPr>
            <a:stCxn id="4" idx="1"/>
            <a:endCxn id="5" idx="3"/>
          </p:cNvCxnSpPr>
          <p:nvPr/>
        </p:nvCxnSpPr>
        <p:spPr>
          <a:xfrm flipH="1" flipV="1">
            <a:off x="1889270" y="1281300"/>
            <a:ext cx="4589234" cy="1699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19591" y="956950"/>
            <a:ext cx="572593" cy="369332"/>
          </a:xfrm>
          <a:prstGeom prst="rect">
            <a:avLst/>
          </a:prstGeom>
          <a:noFill/>
        </p:spPr>
        <p:txBody>
          <a:bodyPr wrap="none" rtlCol="0">
            <a:spAutoFit/>
          </a:bodyPr>
          <a:lstStyle/>
          <a:p>
            <a:r>
              <a:rPr lang="en-US">
                <a:solidFill>
                  <a:schemeClr val="accent1"/>
                </a:solidFill>
              </a:rPr>
              <a:t>is-in</a:t>
            </a:r>
          </a:p>
        </p:txBody>
      </p:sp>
      <p:cxnSp>
        <p:nvCxnSpPr>
          <p:cNvPr id="20" name="Straight Arrow Connector 19"/>
          <p:cNvCxnSpPr>
            <a:stCxn id="4" idx="2"/>
            <a:endCxn id="7" idx="0"/>
          </p:cNvCxnSpPr>
          <p:nvPr/>
        </p:nvCxnSpPr>
        <p:spPr>
          <a:xfrm>
            <a:off x="6926277" y="1472693"/>
            <a:ext cx="0" cy="10520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5400000">
            <a:off x="6627606" y="1796507"/>
            <a:ext cx="966675" cy="369332"/>
          </a:xfrm>
          <a:prstGeom prst="rect">
            <a:avLst/>
          </a:prstGeom>
          <a:noFill/>
        </p:spPr>
        <p:txBody>
          <a:bodyPr wrap="none" rtlCol="0">
            <a:spAutoFit/>
          </a:bodyPr>
          <a:lstStyle/>
          <a:p>
            <a:r>
              <a:rPr lang="en-US" dirty="0">
                <a:solidFill>
                  <a:schemeClr val="accent1"/>
                </a:solidFill>
              </a:rPr>
              <a:t>encodes</a:t>
            </a:r>
          </a:p>
        </p:txBody>
      </p:sp>
      <p:cxnSp>
        <p:nvCxnSpPr>
          <p:cNvPr id="31" name="Straight Arrow Connector 30"/>
          <p:cNvCxnSpPr>
            <a:stCxn id="10" idx="0"/>
            <a:endCxn id="7" idx="2"/>
          </p:cNvCxnSpPr>
          <p:nvPr/>
        </p:nvCxnSpPr>
        <p:spPr>
          <a:xfrm flipV="1">
            <a:off x="6926277" y="2873517"/>
            <a:ext cx="0" cy="8584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5400000">
            <a:off x="6814694" y="3167495"/>
            <a:ext cx="508473" cy="369332"/>
          </a:xfrm>
          <a:prstGeom prst="rect">
            <a:avLst/>
          </a:prstGeom>
          <a:noFill/>
        </p:spPr>
        <p:txBody>
          <a:bodyPr wrap="none" rtlCol="0">
            <a:spAutoFit/>
          </a:bodyPr>
          <a:lstStyle/>
          <a:p>
            <a:r>
              <a:rPr lang="en-US">
                <a:solidFill>
                  <a:schemeClr val="accent1"/>
                </a:solidFill>
              </a:rPr>
              <a:t>is-a</a:t>
            </a:r>
            <a:endParaRPr lang="en-US" dirty="0">
              <a:solidFill>
                <a:schemeClr val="accent1"/>
              </a:solidFill>
            </a:endParaRPr>
          </a:p>
        </p:txBody>
      </p:sp>
      <p:sp>
        <p:nvSpPr>
          <p:cNvPr id="43" name="TextBox 42"/>
          <p:cNvSpPr txBox="1"/>
          <p:nvPr/>
        </p:nvSpPr>
        <p:spPr>
          <a:xfrm rot="5400000">
            <a:off x="7884738" y="4333676"/>
            <a:ext cx="508473" cy="369332"/>
          </a:xfrm>
          <a:prstGeom prst="rect">
            <a:avLst/>
          </a:prstGeom>
          <a:noFill/>
        </p:spPr>
        <p:txBody>
          <a:bodyPr wrap="none" rtlCol="0">
            <a:spAutoFit/>
          </a:bodyPr>
          <a:lstStyle/>
          <a:p>
            <a:r>
              <a:rPr lang="en-US">
                <a:solidFill>
                  <a:schemeClr val="accent1"/>
                </a:solidFill>
              </a:rPr>
              <a:t>is-a</a:t>
            </a:r>
            <a:endParaRPr lang="en-US" dirty="0">
              <a:solidFill>
                <a:schemeClr val="accent1"/>
              </a:solidFill>
            </a:endParaRPr>
          </a:p>
        </p:txBody>
      </p:sp>
      <p:sp>
        <p:nvSpPr>
          <p:cNvPr id="44" name="TextBox 43"/>
          <p:cNvSpPr txBox="1"/>
          <p:nvPr/>
        </p:nvSpPr>
        <p:spPr>
          <a:xfrm rot="16167633">
            <a:off x="5500504" y="4339617"/>
            <a:ext cx="508473" cy="369332"/>
          </a:xfrm>
          <a:prstGeom prst="rect">
            <a:avLst/>
          </a:prstGeom>
          <a:noFill/>
        </p:spPr>
        <p:txBody>
          <a:bodyPr wrap="none" rtlCol="0">
            <a:spAutoFit/>
          </a:bodyPr>
          <a:lstStyle/>
          <a:p>
            <a:r>
              <a:rPr lang="en-US">
                <a:solidFill>
                  <a:schemeClr val="accent1"/>
                </a:solidFill>
              </a:rPr>
              <a:t>is-a</a:t>
            </a:r>
            <a:endParaRPr lang="en-US" dirty="0">
              <a:solidFill>
                <a:schemeClr val="accent1"/>
              </a:solidFill>
            </a:endParaRPr>
          </a:p>
        </p:txBody>
      </p:sp>
      <p:sp>
        <p:nvSpPr>
          <p:cNvPr id="53" name="TextBox 52"/>
          <p:cNvSpPr txBox="1"/>
          <p:nvPr/>
        </p:nvSpPr>
        <p:spPr>
          <a:xfrm>
            <a:off x="4282363" y="6404206"/>
            <a:ext cx="971484" cy="369332"/>
          </a:xfrm>
          <a:prstGeom prst="rect">
            <a:avLst/>
          </a:prstGeom>
          <a:noFill/>
        </p:spPr>
        <p:txBody>
          <a:bodyPr wrap="none" rtlCol="0">
            <a:spAutoFit/>
          </a:bodyPr>
          <a:lstStyle/>
          <a:p>
            <a:r>
              <a:rPr lang="en-US" dirty="0">
                <a:solidFill>
                  <a:schemeClr val="accent1"/>
                </a:solidFill>
              </a:rPr>
              <a:t>contains</a:t>
            </a:r>
          </a:p>
        </p:txBody>
      </p:sp>
      <p:sp>
        <p:nvSpPr>
          <p:cNvPr id="54" name="TextBox 53"/>
          <p:cNvSpPr txBox="1"/>
          <p:nvPr/>
        </p:nvSpPr>
        <p:spPr>
          <a:xfrm rot="5370409">
            <a:off x="7806333" y="5568269"/>
            <a:ext cx="628698" cy="369332"/>
          </a:xfrm>
          <a:prstGeom prst="rect">
            <a:avLst/>
          </a:prstGeom>
          <a:noFill/>
        </p:spPr>
        <p:txBody>
          <a:bodyPr wrap="none" rtlCol="0">
            <a:spAutoFit/>
          </a:bodyPr>
          <a:lstStyle/>
          <a:p>
            <a:r>
              <a:rPr lang="en-US">
                <a:solidFill>
                  <a:schemeClr val="accent1"/>
                </a:solidFill>
              </a:rPr>
              <a:t>adds</a:t>
            </a:r>
            <a:endParaRPr lang="en-US" dirty="0">
              <a:solidFill>
                <a:schemeClr val="accent1"/>
              </a:solidFill>
            </a:endParaRPr>
          </a:p>
        </p:txBody>
      </p:sp>
      <p:sp>
        <p:nvSpPr>
          <p:cNvPr id="58" name="TextBox 57"/>
          <p:cNvSpPr txBox="1"/>
          <p:nvPr/>
        </p:nvSpPr>
        <p:spPr>
          <a:xfrm rot="5400000">
            <a:off x="5345229" y="5580977"/>
            <a:ext cx="864980" cy="369332"/>
          </a:xfrm>
          <a:prstGeom prst="rect">
            <a:avLst/>
          </a:prstGeom>
          <a:noFill/>
        </p:spPr>
        <p:txBody>
          <a:bodyPr wrap="none" rtlCol="0">
            <a:spAutoFit/>
          </a:bodyPr>
          <a:lstStyle/>
          <a:p>
            <a:r>
              <a:rPr lang="en-US">
                <a:solidFill>
                  <a:schemeClr val="accent1"/>
                </a:solidFill>
              </a:rPr>
              <a:t>cleaves</a:t>
            </a:r>
            <a:endParaRPr lang="en-US" dirty="0">
              <a:solidFill>
                <a:schemeClr val="accent1"/>
              </a:solidFill>
            </a:endParaRPr>
          </a:p>
        </p:txBody>
      </p:sp>
      <p:sp>
        <p:nvSpPr>
          <p:cNvPr id="63" name="TextBox 62"/>
          <p:cNvSpPr txBox="1"/>
          <p:nvPr/>
        </p:nvSpPr>
        <p:spPr>
          <a:xfrm rot="16200000">
            <a:off x="375129" y="3923762"/>
            <a:ext cx="572593" cy="369332"/>
          </a:xfrm>
          <a:prstGeom prst="rect">
            <a:avLst/>
          </a:prstGeom>
          <a:noFill/>
        </p:spPr>
        <p:txBody>
          <a:bodyPr wrap="none" rtlCol="0">
            <a:spAutoFit/>
          </a:bodyPr>
          <a:lstStyle/>
          <a:p>
            <a:r>
              <a:rPr lang="en-US">
                <a:solidFill>
                  <a:schemeClr val="accent1"/>
                </a:solidFill>
              </a:rPr>
              <a:t>is-in</a:t>
            </a:r>
          </a:p>
        </p:txBody>
      </p:sp>
      <p:cxnSp>
        <p:nvCxnSpPr>
          <p:cNvPr id="78" name="Straight Arrow Connector 77"/>
          <p:cNvCxnSpPr>
            <a:stCxn id="6" idx="0"/>
            <a:endCxn id="15" idx="2"/>
          </p:cNvCxnSpPr>
          <p:nvPr/>
        </p:nvCxnSpPr>
        <p:spPr>
          <a:xfrm flipH="1" flipV="1">
            <a:off x="4539698" y="1988053"/>
            <a:ext cx="180" cy="48710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4442943" y="2070995"/>
            <a:ext cx="506870" cy="369332"/>
          </a:xfrm>
          <a:prstGeom prst="rect">
            <a:avLst/>
          </a:prstGeom>
          <a:noFill/>
        </p:spPr>
        <p:txBody>
          <a:bodyPr wrap="none" rtlCol="0">
            <a:spAutoFit/>
          </a:bodyPr>
          <a:lstStyle/>
          <a:p>
            <a:r>
              <a:rPr lang="en-US">
                <a:solidFill>
                  <a:srgbClr val="FF0000"/>
                </a:solidFill>
              </a:rPr>
              <a:t>has</a:t>
            </a:r>
            <a:endParaRPr lang="en-US" dirty="0">
              <a:solidFill>
                <a:srgbClr val="FF0000"/>
              </a:solidFill>
            </a:endParaRPr>
          </a:p>
        </p:txBody>
      </p:sp>
      <p:cxnSp>
        <p:nvCxnSpPr>
          <p:cNvPr id="87" name="Straight Arrow Connector 86"/>
          <p:cNvCxnSpPr>
            <a:stCxn id="4" idx="2"/>
            <a:endCxn id="6" idx="3"/>
          </p:cNvCxnSpPr>
          <p:nvPr/>
        </p:nvCxnSpPr>
        <p:spPr>
          <a:xfrm flipH="1">
            <a:off x="5132036" y="1472693"/>
            <a:ext cx="1794241" cy="1244905"/>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490625">
            <a:off x="5619667" y="1814215"/>
            <a:ext cx="506870" cy="369332"/>
          </a:xfrm>
          <a:prstGeom prst="rect">
            <a:avLst/>
          </a:prstGeom>
          <a:noFill/>
        </p:spPr>
        <p:txBody>
          <a:bodyPr wrap="none" rtlCol="0">
            <a:spAutoFit/>
          </a:bodyPr>
          <a:lstStyle/>
          <a:p>
            <a:r>
              <a:rPr lang="en-US" dirty="0">
                <a:solidFill>
                  <a:srgbClr val="FF0000"/>
                </a:solidFill>
              </a:rPr>
              <a:t>has</a:t>
            </a:r>
          </a:p>
        </p:txBody>
      </p:sp>
      <p:cxnSp>
        <p:nvCxnSpPr>
          <p:cNvPr id="91" name="Straight Arrow Connector 90"/>
          <p:cNvCxnSpPr>
            <a:stCxn id="7" idx="1"/>
            <a:endCxn id="6" idx="3"/>
          </p:cNvCxnSpPr>
          <p:nvPr/>
        </p:nvCxnSpPr>
        <p:spPr>
          <a:xfrm flipH="1">
            <a:off x="5132036" y="2699121"/>
            <a:ext cx="1346468" cy="18477"/>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 idx="0"/>
            <a:endCxn id="6" idx="2"/>
          </p:cNvCxnSpPr>
          <p:nvPr/>
        </p:nvCxnSpPr>
        <p:spPr>
          <a:xfrm flipV="1">
            <a:off x="4516025" y="2960036"/>
            <a:ext cx="23853" cy="110996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rot="19027416">
            <a:off x="5483020" y="3158439"/>
            <a:ext cx="508473" cy="369332"/>
          </a:xfrm>
          <a:prstGeom prst="rect">
            <a:avLst/>
          </a:prstGeom>
          <a:noFill/>
        </p:spPr>
        <p:txBody>
          <a:bodyPr wrap="none" rtlCol="0">
            <a:spAutoFit/>
          </a:bodyPr>
          <a:lstStyle/>
          <a:p>
            <a:r>
              <a:rPr lang="en-US">
                <a:solidFill>
                  <a:schemeClr val="accent1"/>
                </a:solidFill>
              </a:rPr>
              <a:t>is-a</a:t>
            </a:r>
            <a:endParaRPr lang="en-US" dirty="0">
              <a:solidFill>
                <a:schemeClr val="accent1"/>
              </a:solidFill>
            </a:endParaRPr>
          </a:p>
        </p:txBody>
      </p:sp>
      <p:sp>
        <p:nvSpPr>
          <p:cNvPr id="117" name="TextBox 116"/>
          <p:cNvSpPr txBox="1"/>
          <p:nvPr/>
        </p:nvSpPr>
        <p:spPr>
          <a:xfrm rot="16150472">
            <a:off x="4445846" y="3330483"/>
            <a:ext cx="506870" cy="369332"/>
          </a:xfrm>
          <a:prstGeom prst="rect">
            <a:avLst/>
          </a:prstGeom>
          <a:noFill/>
        </p:spPr>
        <p:txBody>
          <a:bodyPr wrap="none" rtlCol="0">
            <a:spAutoFit/>
          </a:bodyPr>
          <a:lstStyle/>
          <a:p>
            <a:r>
              <a:rPr lang="en-US" dirty="0">
                <a:solidFill>
                  <a:srgbClr val="FF0000"/>
                </a:solidFill>
              </a:rPr>
              <a:t>has</a:t>
            </a:r>
          </a:p>
        </p:txBody>
      </p:sp>
      <p:sp>
        <p:nvSpPr>
          <p:cNvPr id="118" name="TextBox 117"/>
          <p:cNvSpPr txBox="1"/>
          <p:nvPr/>
        </p:nvSpPr>
        <p:spPr>
          <a:xfrm>
            <a:off x="5605962" y="2362584"/>
            <a:ext cx="506870" cy="369332"/>
          </a:xfrm>
          <a:prstGeom prst="rect">
            <a:avLst/>
          </a:prstGeom>
          <a:noFill/>
        </p:spPr>
        <p:txBody>
          <a:bodyPr wrap="none" rtlCol="0">
            <a:spAutoFit/>
          </a:bodyPr>
          <a:lstStyle/>
          <a:p>
            <a:r>
              <a:rPr lang="en-US">
                <a:solidFill>
                  <a:srgbClr val="FF0000"/>
                </a:solidFill>
              </a:rPr>
              <a:t>has</a:t>
            </a:r>
            <a:endParaRPr lang="en-US" dirty="0">
              <a:solidFill>
                <a:srgbClr val="FF0000"/>
              </a:solidFill>
            </a:endParaRPr>
          </a:p>
        </p:txBody>
      </p:sp>
      <p:cxnSp>
        <p:nvCxnSpPr>
          <p:cNvPr id="126" name="Elbow Connector 125"/>
          <p:cNvCxnSpPr>
            <a:stCxn id="14" idx="1"/>
            <a:endCxn id="5" idx="1"/>
          </p:cNvCxnSpPr>
          <p:nvPr/>
        </p:nvCxnSpPr>
        <p:spPr>
          <a:xfrm rot="10800000">
            <a:off x="774029" y="1281301"/>
            <a:ext cx="8248" cy="5057957"/>
          </a:xfrm>
          <a:prstGeom prst="bentConnector3">
            <a:avLst>
              <a:gd name="adj1" fmla="val 287158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14" idx="0"/>
            <a:endCxn id="6" idx="1"/>
          </p:cNvCxnSpPr>
          <p:nvPr/>
        </p:nvCxnSpPr>
        <p:spPr>
          <a:xfrm rot="5400000" flipH="1" flipV="1">
            <a:off x="865254" y="3082394"/>
            <a:ext cx="3447262" cy="2717670"/>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rot="16150472">
            <a:off x="810913" y="3453156"/>
            <a:ext cx="506870" cy="369332"/>
          </a:xfrm>
          <a:prstGeom prst="rect">
            <a:avLst/>
          </a:prstGeom>
          <a:noFill/>
        </p:spPr>
        <p:txBody>
          <a:bodyPr wrap="none" rtlCol="0">
            <a:spAutoFit/>
          </a:bodyPr>
          <a:lstStyle/>
          <a:p>
            <a:r>
              <a:rPr lang="en-US">
                <a:solidFill>
                  <a:srgbClr val="FF0000"/>
                </a:solidFill>
              </a:rPr>
              <a:t>has</a:t>
            </a:r>
            <a:endParaRPr lang="en-US" dirty="0">
              <a:solidFill>
                <a:srgbClr val="FF0000"/>
              </a:solidFill>
            </a:endParaRPr>
          </a:p>
        </p:txBody>
      </p:sp>
      <p:sp>
        <p:nvSpPr>
          <p:cNvPr id="147" name="Rounded Rectangle 146"/>
          <p:cNvSpPr/>
          <p:nvPr/>
        </p:nvSpPr>
        <p:spPr>
          <a:xfrm>
            <a:off x="6484600" y="264364"/>
            <a:ext cx="89554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Allele</a:t>
            </a:r>
          </a:p>
        </p:txBody>
      </p:sp>
      <p:cxnSp>
        <p:nvCxnSpPr>
          <p:cNvPr id="148" name="Straight Arrow Connector 147"/>
          <p:cNvCxnSpPr>
            <a:stCxn id="4" idx="0"/>
            <a:endCxn id="147" idx="2"/>
          </p:cNvCxnSpPr>
          <p:nvPr/>
        </p:nvCxnSpPr>
        <p:spPr>
          <a:xfrm flipV="1">
            <a:off x="6926277" y="613157"/>
            <a:ext cx="6096" cy="51074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rot="16150472">
            <a:off x="6784867" y="731702"/>
            <a:ext cx="506870" cy="369332"/>
          </a:xfrm>
          <a:prstGeom prst="rect">
            <a:avLst/>
          </a:prstGeom>
          <a:noFill/>
        </p:spPr>
        <p:txBody>
          <a:bodyPr wrap="none" rtlCol="0">
            <a:spAutoFit/>
          </a:bodyPr>
          <a:lstStyle/>
          <a:p>
            <a:r>
              <a:rPr lang="en-US" dirty="0">
                <a:solidFill>
                  <a:schemeClr val="accent1"/>
                </a:solidFill>
              </a:rPr>
              <a:t>has</a:t>
            </a:r>
          </a:p>
        </p:txBody>
      </p:sp>
      <p:cxnSp>
        <p:nvCxnSpPr>
          <p:cNvPr id="152" name="Elbow Connector 151"/>
          <p:cNvCxnSpPr>
            <a:stCxn id="147" idx="1"/>
            <a:endCxn id="15" idx="0"/>
          </p:cNvCxnSpPr>
          <p:nvPr/>
        </p:nvCxnSpPr>
        <p:spPr>
          <a:xfrm rot="10800000" flipV="1">
            <a:off x="4539698" y="438760"/>
            <a:ext cx="1944902" cy="1064415"/>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147860" y="100304"/>
            <a:ext cx="506870" cy="369332"/>
          </a:xfrm>
          <a:prstGeom prst="rect">
            <a:avLst/>
          </a:prstGeom>
          <a:noFill/>
        </p:spPr>
        <p:txBody>
          <a:bodyPr wrap="none" rtlCol="0">
            <a:spAutoFit/>
          </a:bodyPr>
          <a:lstStyle/>
          <a:p>
            <a:r>
              <a:rPr lang="en-US">
                <a:solidFill>
                  <a:srgbClr val="FF0000"/>
                </a:solidFill>
              </a:rPr>
              <a:t>has</a:t>
            </a:r>
            <a:endParaRPr lang="en-US" dirty="0">
              <a:solidFill>
                <a:srgbClr val="FF0000"/>
              </a:solidFill>
            </a:endParaRPr>
          </a:p>
        </p:txBody>
      </p:sp>
      <p:cxnSp>
        <p:nvCxnSpPr>
          <p:cNvPr id="156" name="Elbow Connector 155"/>
          <p:cNvCxnSpPr>
            <a:stCxn id="12" idx="0"/>
            <a:endCxn id="10" idx="1"/>
          </p:cNvCxnSpPr>
          <p:nvPr/>
        </p:nvCxnSpPr>
        <p:spPr>
          <a:xfrm rot="5400000" flipH="1" flipV="1">
            <a:off x="5703102" y="4139338"/>
            <a:ext cx="1008347" cy="54245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11" idx="0"/>
            <a:endCxn id="10" idx="3"/>
          </p:cNvCxnSpPr>
          <p:nvPr/>
        </p:nvCxnSpPr>
        <p:spPr>
          <a:xfrm rot="16200000" flipV="1">
            <a:off x="7155536" y="4124907"/>
            <a:ext cx="1008347" cy="57131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4" idx="2"/>
            <a:endCxn id="13" idx="2"/>
          </p:cNvCxnSpPr>
          <p:nvPr/>
        </p:nvCxnSpPr>
        <p:spPr>
          <a:xfrm rot="16200000" flipH="1">
            <a:off x="4078164" y="3665539"/>
            <a:ext cx="1" cy="5696228"/>
          </a:xfrm>
          <a:prstGeom prst="bentConnector3">
            <a:avLst>
              <a:gd name="adj1" fmla="val 22860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11" idx="2"/>
            <a:endCxn id="13" idx="3"/>
          </p:cNvCxnSpPr>
          <p:nvPr/>
        </p:nvCxnSpPr>
        <p:spPr>
          <a:xfrm rot="5400000">
            <a:off x="7133654" y="5527544"/>
            <a:ext cx="1075726" cy="54770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12" idx="2"/>
            <a:endCxn id="13" idx="1"/>
          </p:cNvCxnSpPr>
          <p:nvPr/>
        </p:nvCxnSpPr>
        <p:spPr>
          <a:xfrm rot="16200000" flipH="1">
            <a:off x="5657605" y="5541973"/>
            <a:ext cx="1075726" cy="51884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1" name="Elbow Connector 170"/>
          <p:cNvCxnSpPr>
            <a:stCxn id="8" idx="2"/>
            <a:endCxn id="14" idx="3"/>
          </p:cNvCxnSpPr>
          <p:nvPr/>
        </p:nvCxnSpPr>
        <p:spPr>
          <a:xfrm rot="5400000">
            <a:off x="2136694" y="3959926"/>
            <a:ext cx="1920460" cy="283820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276817" y="6267053"/>
            <a:ext cx="971484" cy="369332"/>
          </a:xfrm>
          <a:prstGeom prst="rect">
            <a:avLst/>
          </a:prstGeom>
          <a:noFill/>
        </p:spPr>
        <p:txBody>
          <a:bodyPr wrap="none" rtlCol="0">
            <a:spAutoFit/>
          </a:bodyPr>
          <a:lstStyle/>
          <a:p>
            <a:r>
              <a:rPr lang="en-US" dirty="0">
                <a:solidFill>
                  <a:schemeClr val="accent1"/>
                </a:solidFill>
              </a:rPr>
              <a:t>contains</a:t>
            </a:r>
          </a:p>
        </p:txBody>
      </p:sp>
      <p:sp>
        <p:nvSpPr>
          <p:cNvPr id="55" name="Rounded Rectangle 54"/>
          <p:cNvSpPr/>
          <p:nvPr/>
        </p:nvSpPr>
        <p:spPr>
          <a:xfrm>
            <a:off x="2046582" y="3381752"/>
            <a:ext cx="1482537" cy="3569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0000"/>
                </a:solidFill>
              </a:rPr>
              <a:t>Glycan-Binder</a:t>
            </a:r>
            <a:endParaRPr lang="en-US" sz="1600" dirty="0">
              <a:solidFill>
                <a:srgbClr val="FF0000"/>
              </a:solidFill>
            </a:endParaRPr>
          </a:p>
        </p:txBody>
      </p:sp>
      <p:cxnSp>
        <p:nvCxnSpPr>
          <p:cNvPr id="56" name="Elbow Connector 55"/>
          <p:cNvCxnSpPr>
            <a:stCxn id="92" idx="0"/>
            <a:endCxn id="67" idx="1"/>
          </p:cNvCxnSpPr>
          <p:nvPr/>
        </p:nvCxnSpPr>
        <p:spPr>
          <a:xfrm rot="5400000" flipH="1" flipV="1">
            <a:off x="1162999" y="5137251"/>
            <a:ext cx="1318799" cy="746588"/>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88" idx="2"/>
            <a:endCxn id="67" idx="3"/>
          </p:cNvCxnSpPr>
          <p:nvPr/>
        </p:nvCxnSpPr>
        <p:spPr>
          <a:xfrm rot="5400000">
            <a:off x="3566046" y="4224138"/>
            <a:ext cx="440970" cy="813045"/>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195692" y="4608706"/>
            <a:ext cx="1184316" cy="4848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Binding</a:t>
            </a:r>
          </a:p>
          <a:p>
            <a:pPr algn="ctr"/>
            <a:r>
              <a:rPr lang="en-US" sz="1600" dirty="0">
                <a:solidFill>
                  <a:srgbClr val="FF0000"/>
                </a:solidFill>
              </a:rPr>
              <a:t>Interaction</a:t>
            </a:r>
          </a:p>
        </p:txBody>
      </p:sp>
      <p:sp>
        <p:nvSpPr>
          <p:cNvPr id="69" name="TextBox 68"/>
          <p:cNvSpPr txBox="1"/>
          <p:nvPr/>
        </p:nvSpPr>
        <p:spPr>
          <a:xfrm>
            <a:off x="1553265" y="4851121"/>
            <a:ext cx="506870" cy="369332"/>
          </a:xfrm>
          <a:prstGeom prst="rect">
            <a:avLst/>
          </a:prstGeom>
          <a:noFill/>
        </p:spPr>
        <p:txBody>
          <a:bodyPr wrap="none" rtlCol="0">
            <a:spAutoFit/>
          </a:bodyPr>
          <a:lstStyle/>
          <a:p>
            <a:r>
              <a:rPr lang="en-US" dirty="0">
                <a:solidFill>
                  <a:srgbClr val="FF0000"/>
                </a:solidFill>
              </a:rPr>
              <a:t>has</a:t>
            </a:r>
          </a:p>
        </p:txBody>
      </p:sp>
      <p:sp>
        <p:nvSpPr>
          <p:cNvPr id="70" name="TextBox 69"/>
          <p:cNvSpPr txBox="1"/>
          <p:nvPr/>
        </p:nvSpPr>
        <p:spPr>
          <a:xfrm rot="21550472">
            <a:off x="3600069" y="4859642"/>
            <a:ext cx="506870" cy="369332"/>
          </a:xfrm>
          <a:prstGeom prst="rect">
            <a:avLst/>
          </a:prstGeom>
          <a:noFill/>
        </p:spPr>
        <p:txBody>
          <a:bodyPr wrap="none" rtlCol="0">
            <a:spAutoFit/>
          </a:bodyPr>
          <a:lstStyle/>
          <a:p>
            <a:r>
              <a:rPr lang="en-US" dirty="0">
                <a:solidFill>
                  <a:srgbClr val="FF0000"/>
                </a:solidFill>
              </a:rPr>
              <a:t>has</a:t>
            </a:r>
          </a:p>
        </p:txBody>
      </p:sp>
      <p:cxnSp>
        <p:nvCxnSpPr>
          <p:cNvPr id="74" name="Straight Arrow Connector 73"/>
          <p:cNvCxnSpPr/>
          <p:nvPr/>
        </p:nvCxnSpPr>
        <p:spPr>
          <a:xfrm flipH="1">
            <a:off x="2787850" y="3738708"/>
            <a:ext cx="1" cy="86999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147860" y="2857888"/>
            <a:ext cx="1336740" cy="12229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3966223" y="4061382"/>
            <a:ext cx="453659" cy="348793"/>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2" name="Rounded Rectangle 91"/>
          <p:cNvSpPr/>
          <p:nvPr/>
        </p:nvSpPr>
        <p:spPr>
          <a:xfrm>
            <a:off x="1222274" y="6169944"/>
            <a:ext cx="453659" cy="348793"/>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2" name="TextBox 101"/>
          <p:cNvSpPr txBox="1"/>
          <p:nvPr/>
        </p:nvSpPr>
        <p:spPr>
          <a:xfrm rot="5400000">
            <a:off x="2709221" y="3982469"/>
            <a:ext cx="506870" cy="369332"/>
          </a:xfrm>
          <a:prstGeom prst="rect">
            <a:avLst/>
          </a:prstGeom>
          <a:noFill/>
        </p:spPr>
        <p:txBody>
          <a:bodyPr wrap="none" rtlCol="0">
            <a:spAutoFit/>
          </a:bodyPr>
          <a:lstStyle/>
          <a:p>
            <a:r>
              <a:rPr lang="en-US" dirty="0">
                <a:solidFill>
                  <a:srgbClr val="FF0000"/>
                </a:solidFill>
              </a:rPr>
              <a:t>has</a:t>
            </a:r>
          </a:p>
        </p:txBody>
      </p:sp>
      <p:sp>
        <p:nvSpPr>
          <p:cNvPr id="62" name="TextBox 61"/>
          <p:cNvSpPr txBox="1"/>
          <p:nvPr/>
        </p:nvSpPr>
        <p:spPr>
          <a:xfrm>
            <a:off x="2021563" y="1925657"/>
            <a:ext cx="1437509" cy="369332"/>
          </a:xfrm>
          <a:prstGeom prst="rect">
            <a:avLst/>
          </a:prstGeom>
          <a:noFill/>
        </p:spPr>
        <p:txBody>
          <a:bodyPr wrap="none" rtlCol="0">
            <a:spAutoFit/>
          </a:bodyPr>
          <a:lstStyle/>
          <a:p>
            <a:r>
              <a:rPr lang="en-US" dirty="0">
                <a:solidFill>
                  <a:schemeClr val="accent6">
                    <a:lumMod val="75000"/>
                  </a:schemeClr>
                </a:solidFill>
              </a:rPr>
              <a:t>“Omics Data”</a:t>
            </a:r>
          </a:p>
        </p:txBody>
      </p:sp>
      <p:sp>
        <p:nvSpPr>
          <p:cNvPr id="65" name="Right Arrow 64"/>
          <p:cNvSpPr/>
          <p:nvPr/>
        </p:nvSpPr>
        <p:spPr>
          <a:xfrm rot="1402827">
            <a:off x="3360026" y="2220070"/>
            <a:ext cx="564172" cy="28411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Arrow 105"/>
          <p:cNvSpPr/>
          <p:nvPr/>
        </p:nvSpPr>
        <p:spPr>
          <a:xfrm rot="16200000">
            <a:off x="2505764" y="5369268"/>
            <a:ext cx="564172" cy="28411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2114781" y="5814755"/>
            <a:ext cx="1346138" cy="369332"/>
          </a:xfrm>
          <a:prstGeom prst="rect">
            <a:avLst/>
          </a:prstGeom>
          <a:noFill/>
        </p:spPr>
        <p:txBody>
          <a:bodyPr wrap="none" rtlCol="0">
            <a:spAutoFit/>
          </a:bodyPr>
          <a:lstStyle/>
          <a:p>
            <a:r>
              <a:rPr lang="en-US">
                <a:solidFill>
                  <a:schemeClr val="accent6">
                    <a:lumMod val="75000"/>
                  </a:schemeClr>
                </a:solidFill>
              </a:rPr>
              <a:t>“Array </a:t>
            </a:r>
            <a:r>
              <a:rPr lang="en-US" dirty="0">
                <a:solidFill>
                  <a:schemeClr val="accent6">
                    <a:lumMod val="75000"/>
                  </a:schemeClr>
                </a:solidFill>
              </a:rPr>
              <a:t>Data”</a:t>
            </a:r>
          </a:p>
        </p:txBody>
      </p:sp>
      <p:sp>
        <p:nvSpPr>
          <p:cNvPr id="14" name="Rounded Rectangle 13"/>
          <p:cNvSpPr/>
          <p:nvPr/>
        </p:nvSpPr>
        <p:spPr>
          <a:xfrm>
            <a:off x="782277" y="6164860"/>
            <a:ext cx="895546"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Glycan</a:t>
            </a:r>
          </a:p>
        </p:txBody>
      </p:sp>
      <p:sp>
        <p:nvSpPr>
          <p:cNvPr id="66" name="TextBox 65"/>
          <p:cNvSpPr txBox="1"/>
          <p:nvPr/>
        </p:nvSpPr>
        <p:spPr>
          <a:xfrm>
            <a:off x="287130" y="524474"/>
            <a:ext cx="4145815" cy="523220"/>
          </a:xfrm>
          <a:prstGeom prst="rect">
            <a:avLst/>
          </a:prstGeom>
          <a:noFill/>
        </p:spPr>
        <p:txBody>
          <a:bodyPr wrap="none" rtlCol="0">
            <a:spAutoFit/>
          </a:bodyPr>
          <a:lstStyle/>
          <a:p>
            <a:r>
              <a:rPr lang="en-US" sz="2800" b="1" dirty="0">
                <a:solidFill>
                  <a:schemeClr val="accent6">
                    <a:lumMod val="75000"/>
                  </a:schemeClr>
                </a:solidFill>
              </a:rPr>
              <a:t>Navigating </a:t>
            </a:r>
            <a:r>
              <a:rPr lang="en-US" sz="2800" b="1" dirty="0" err="1">
                <a:solidFill>
                  <a:schemeClr val="accent6">
                    <a:lumMod val="75000"/>
                  </a:schemeClr>
                </a:solidFill>
              </a:rPr>
              <a:t>GlyGen</a:t>
            </a:r>
            <a:r>
              <a:rPr lang="en-US" sz="2800" b="1" dirty="0">
                <a:solidFill>
                  <a:schemeClr val="accent6">
                    <a:lumMod val="75000"/>
                  </a:schemeClr>
                </a:solidFill>
              </a:rPr>
              <a:t> Objects</a:t>
            </a:r>
          </a:p>
        </p:txBody>
      </p:sp>
      <p:sp>
        <p:nvSpPr>
          <p:cNvPr id="8" name="Rounded Rectangle 7"/>
          <p:cNvSpPr/>
          <p:nvPr/>
        </p:nvSpPr>
        <p:spPr>
          <a:xfrm>
            <a:off x="3847676" y="4070004"/>
            <a:ext cx="1336698" cy="348793"/>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Glycoprotein</a:t>
            </a:r>
          </a:p>
        </p:txBody>
      </p:sp>
      <p:cxnSp>
        <p:nvCxnSpPr>
          <p:cNvPr id="73" name="Curved Connector 72"/>
          <p:cNvCxnSpPr>
            <a:stCxn id="55" idx="0"/>
            <a:endCxn id="7" idx="0"/>
          </p:cNvCxnSpPr>
          <p:nvPr/>
        </p:nvCxnSpPr>
        <p:spPr>
          <a:xfrm rot="5400000" flipH="1" flipV="1">
            <a:off x="4428550" y="884025"/>
            <a:ext cx="857028" cy="4138426"/>
          </a:xfrm>
          <a:prstGeom prst="curvedConnector3">
            <a:avLst>
              <a:gd name="adj1" fmla="val 284995"/>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2FD17704-414F-D843-9E04-5ECAF15507A0}"/>
              </a:ext>
            </a:extLst>
          </p:cNvPr>
          <p:cNvPicPr>
            <a:picLocks noChangeAspect="1"/>
          </p:cNvPicPr>
          <p:nvPr/>
        </p:nvPicPr>
        <p:blipFill>
          <a:blip r:embed="rId2"/>
          <a:stretch>
            <a:fillRect/>
          </a:stretch>
        </p:blipFill>
        <p:spPr>
          <a:xfrm>
            <a:off x="133084" y="68071"/>
            <a:ext cx="2616200" cy="393700"/>
          </a:xfrm>
          <a:prstGeom prst="rect">
            <a:avLst/>
          </a:prstGeom>
        </p:spPr>
      </p:pic>
    </p:spTree>
    <p:extLst>
      <p:ext uri="{BB962C8B-B14F-4D97-AF65-F5344CB8AC3E}">
        <p14:creationId xmlns:p14="http://schemas.microsoft.com/office/powerpoint/2010/main" val="35205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500"/>
                                        <p:tgtEl>
                                          <p:spTgt spid="102"/>
                                        </p:tgtEl>
                                      </p:cBhvr>
                                    </p:animEffect>
                                  </p:childTnLst>
                                </p:cTn>
                              </p:par>
                              <p:par>
                                <p:cTn id="23" presetID="10"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6"/>
                                        </p:tgtEl>
                                        <p:attrNameLst>
                                          <p:attrName>style.visibility</p:attrName>
                                        </p:attrNameLst>
                                      </p:cBhvr>
                                      <p:to>
                                        <p:strVal val="visible"/>
                                      </p:to>
                                    </p:set>
                                    <p:animEffect transition="in" filter="fade">
                                      <p:cBhvr>
                                        <p:cTn id="41" dur="500"/>
                                        <p:tgtEl>
                                          <p:spTgt spid="146"/>
                                        </p:tgtEl>
                                      </p:cBhvr>
                                    </p:animEffect>
                                  </p:childTnLst>
                                </p:cTn>
                              </p:par>
                              <p:par>
                                <p:cTn id="42" presetID="10" presetClass="entr" presetSubtype="0" fill="hold" nodeType="with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500"/>
                                        <p:tgtEl>
                                          <p:spTgt spid="14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fade">
                                      <p:cBhvr>
                                        <p:cTn id="56" dur="500"/>
                                        <p:tgtEl>
                                          <p:spTgt spid="1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5"/>
                                        </p:tgtEl>
                                        <p:attrNameLst>
                                          <p:attrName>style.visibility</p:attrName>
                                        </p:attrNameLst>
                                      </p:cBhvr>
                                      <p:to>
                                        <p:strVal val="visible"/>
                                      </p:to>
                                    </p:set>
                                    <p:animEffect transition="in" filter="fade">
                                      <p:cBhvr>
                                        <p:cTn id="59" dur="500"/>
                                        <p:tgtEl>
                                          <p:spTgt spid="15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500"/>
                                        <p:tgtEl>
                                          <p:spTgt spid="90"/>
                                        </p:tgtEl>
                                      </p:cBhvr>
                                    </p:animEffect>
                                  </p:childTnLst>
                                </p:cTn>
                              </p:par>
                              <p:par>
                                <p:cTn id="63" presetID="10"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500"/>
                                        <p:tgtEl>
                                          <p:spTgt spid="8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8"/>
                                        </p:tgtEl>
                                        <p:attrNameLst>
                                          <p:attrName>style.visibility</p:attrName>
                                        </p:attrNameLst>
                                      </p:cBhvr>
                                      <p:to>
                                        <p:strVal val="visible"/>
                                      </p:to>
                                    </p:set>
                                    <p:animEffect transition="in" filter="fade">
                                      <p:cBhvr>
                                        <p:cTn id="68" dur="500"/>
                                        <p:tgtEl>
                                          <p:spTgt spid="118"/>
                                        </p:tgtEl>
                                      </p:cBhvr>
                                    </p:animEffect>
                                  </p:childTnLst>
                                </p:cTn>
                              </p:par>
                              <p:par>
                                <p:cTn id="69" presetID="10"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fade">
                                      <p:cBhvr>
                                        <p:cTn id="71" dur="500"/>
                                        <p:tgtEl>
                                          <p:spTgt spid="91"/>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nodeType="withEffect">
                                  <p:stCondLst>
                                    <p:cond delay="0"/>
                                  </p:stCondLst>
                                  <p:childTnLst>
                                    <p:set>
                                      <p:cBhvr>
                                        <p:cTn id="79" dur="1" fill="hold">
                                          <p:stCondLst>
                                            <p:cond delay="0"/>
                                          </p:stCondLst>
                                        </p:cTn>
                                        <p:tgtEl>
                                          <p:spTgt spid="98"/>
                                        </p:tgtEl>
                                        <p:attrNameLst>
                                          <p:attrName>style.visibility</p:attrName>
                                        </p:attrNameLst>
                                      </p:cBhvr>
                                      <p:to>
                                        <p:strVal val="visible"/>
                                      </p:to>
                                    </p:set>
                                    <p:animEffect transition="in" filter="fade">
                                      <p:cBhvr>
                                        <p:cTn id="80" dur="500"/>
                                        <p:tgtEl>
                                          <p:spTgt spid="9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fade">
                                      <p:cBhvr>
                                        <p:cTn id="83" dur="500"/>
                                        <p:tgtEl>
                                          <p:spTgt spid="1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73"/>
                                        </p:tgtEl>
                                        <p:attrNameLst>
                                          <p:attrName>style.visibility</p:attrName>
                                        </p:attrNameLst>
                                      </p:cBhvr>
                                      <p:to>
                                        <p:strVal val="visible"/>
                                      </p:to>
                                    </p:set>
                                    <p:anim calcmode="lin" valueType="num">
                                      <p:cBhvr additive="base">
                                        <p:cTn id="96" dur="500" fill="hold"/>
                                        <p:tgtEl>
                                          <p:spTgt spid="73"/>
                                        </p:tgtEl>
                                        <p:attrNameLst>
                                          <p:attrName>ppt_x</p:attrName>
                                        </p:attrNameLst>
                                      </p:cBhvr>
                                      <p:tavLst>
                                        <p:tav tm="0">
                                          <p:val>
                                            <p:strVal val="#ppt_x"/>
                                          </p:val>
                                        </p:tav>
                                        <p:tav tm="100000">
                                          <p:val>
                                            <p:strVal val="#ppt_x"/>
                                          </p:val>
                                        </p:tav>
                                      </p:tavLst>
                                    </p:anim>
                                    <p:anim calcmode="lin" valueType="num">
                                      <p:cBhvr additive="base">
                                        <p:cTn id="9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82" grpId="0"/>
      <p:bldP spid="82" grpId="1"/>
      <p:bldP spid="90" grpId="0"/>
      <p:bldP spid="117" grpId="0"/>
      <p:bldP spid="118" grpId="0"/>
      <p:bldP spid="146" grpId="0"/>
      <p:bldP spid="155" grpId="0"/>
      <p:bldP spid="55" grpId="0" animBg="1"/>
      <p:bldP spid="67" grpId="0" animBg="1"/>
      <p:bldP spid="69" grpId="0"/>
      <p:bldP spid="70" grpId="0"/>
      <p:bldP spid="102" grpId="0"/>
      <p:bldP spid="62" grpId="0"/>
      <p:bldP spid="65" grpId="0" animBg="1"/>
      <p:bldP spid="106" grpId="0" animBg="1"/>
      <p:bldP spid="1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345F-95CD-4368-A1F5-ED9296DB883B}"/>
              </a:ext>
            </a:extLst>
          </p:cNvPr>
          <p:cNvSpPr>
            <a:spLocks noGrp="1"/>
          </p:cNvSpPr>
          <p:nvPr>
            <p:ph type="title"/>
          </p:nvPr>
        </p:nvSpPr>
        <p:spPr>
          <a:xfrm>
            <a:off x="628650" y="136524"/>
            <a:ext cx="7886700" cy="770579"/>
          </a:xfrm>
        </p:spPr>
        <p:txBody>
          <a:bodyPr>
            <a:normAutofit/>
          </a:bodyPr>
          <a:lstStyle/>
          <a:p>
            <a:pPr algn="ctr"/>
            <a:r>
              <a:rPr lang="en-IN" sz="3600" b="1" dirty="0">
                <a:solidFill>
                  <a:srgbClr val="0070C0"/>
                </a:solidFill>
                <a:latin typeface="+mn-lt"/>
              </a:rPr>
              <a:t>Data in GlyGen</a:t>
            </a:r>
            <a:endParaRPr lang="en-US" sz="3600" b="1" dirty="0">
              <a:solidFill>
                <a:srgbClr val="0070C0"/>
              </a:solidFill>
              <a:latin typeface="+mn-lt"/>
            </a:endParaRPr>
          </a:p>
        </p:txBody>
      </p:sp>
      <p:sp>
        <p:nvSpPr>
          <p:cNvPr id="3" name="Content Placeholder 2">
            <a:extLst>
              <a:ext uri="{FF2B5EF4-FFF2-40B4-BE49-F238E27FC236}">
                <a16:creationId xmlns:a16="http://schemas.microsoft.com/office/drawing/2014/main" id="{C4A0952E-A7DC-4831-98A0-D225ACBCA17F}"/>
              </a:ext>
            </a:extLst>
          </p:cNvPr>
          <p:cNvSpPr>
            <a:spLocks noGrp="1"/>
          </p:cNvSpPr>
          <p:nvPr>
            <p:ph idx="1"/>
          </p:nvPr>
        </p:nvSpPr>
        <p:spPr>
          <a:xfrm>
            <a:off x="637945" y="821439"/>
            <a:ext cx="5791004" cy="418085"/>
          </a:xfrm>
        </p:spPr>
        <p:txBody>
          <a:bodyPr>
            <a:normAutofit lnSpcReduction="10000"/>
          </a:bodyPr>
          <a:lstStyle/>
          <a:p>
            <a:pPr marL="0" indent="0">
              <a:buNone/>
            </a:pPr>
            <a:r>
              <a:rPr lang="en-IN" sz="2400" b="1" dirty="0"/>
              <a:t>Data is categorized into 3 data categories</a:t>
            </a:r>
          </a:p>
          <a:p>
            <a:pPr marL="0" indent="0">
              <a:buNone/>
            </a:pPr>
            <a:endParaRPr lang="en-IN" sz="2000" b="1" dirty="0"/>
          </a:p>
          <a:p>
            <a:pPr marL="0" indent="0">
              <a:buNone/>
            </a:pPr>
            <a:endParaRPr lang="en-US" sz="3200" b="1" dirty="0"/>
          </a:p>
        </p:txBody>
      </p:sp>
      <p:pic>
        <p:nvPicPr>
          <p:cNvPr id="4" name="Picture 3">
            <a:extLst>
              <a:ext uri="{FF2B5EF4-FFF2-40B4-BE49-F238E27FC236}">
                <a16:creationId xmlns:a16="http://schemas.microsoft.com/office/drawing/2014/main" id="{14C4E396-A438-4D09-B492-7B7CDE1CE928}"/>
              </a:ext>
            </a:extLst>
          </p:cNvPr>
          <p:cNvPicPr>
            <a:picLocks noChangeAspect="1"/>
          </p:cNvPicPr>
          <p:nvPr/>
        </p:nvPicPr>
        <p:blipFill>
          <a:blip r:embed="rId3"/>
          <a:stretch>
            <a:fillRect/>
          </a:stretch>
        </p:blipFill>
        <p:spPr>
          <a:xfrm>
            <a:off x="5757422" y="1257268"/>
            <a:ext cx="1821965" cy="1364715"/>
          </a:xfrm>
          <a:prstGeom prst="rect">
            <a:avLst/>
          </a:prstGeom>
        </p:spPr>
      </p:pic>
      <p:pic>
        <p:nvPicPr>
          <p:cNvPr id="6" name="Picture 5">
            <a:extLst>
              <a:ext uri="{FF2B5EF4-FFF2-40B4-BE49-F238E27FC236}">
                <a16:creationId xmlns:a16="http://schemas.microsoft.com/office/drawing/2014/main" id="{61F804DD-68E7-4A05-99F2-2BF3DFCBDA78}"/>
              </a:ext>
            </a:extLst>
          </p:cNvPr>
          <p:cNvPicPr>
            <a:picLocks noChangeAspect="1"/>
          </p:cNvPicPr>
          <p:nvPr/>
        </p:nvPicPr>
        <p:blipFill rotWithShape="1">
          <a:blip r:embed="rId4"/>
          <a:srcRect b="73150"/>
          <a:stretch/>
        </p:blipFill>
        <p:spPr>
          <a:xfrm>
            <a:off x="5757422" y="4987134"/>
            <a:ext cx="3074596" cy="751722"/>
          </a:xfrm>
          <a:prstGeom prst="rect">
            <a:avLst/>
          </a:prstGeom>
        </p:spPr>
      </p:pic>
      <p:pic>
        <p:nvPicPr>
          <p:cNvPr id="8" name="Picture 7" descr="A person in a suit and tie&#10;&#10;Description generated with very high confidence">
            <a:extLst>
              <a:ext uri="{FF2B5EF4-FFF2-40B4-BE49-F238E27FC236}">
                <a16:creationId xmlns:a16="http://schemas.microsoft.com/office/drawing/2014/main" id="{1866648B-ABB2-493E-87F7-45201BE07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875" y="5824115"/>
            <a:ext cx="990380" cy="990380"/>
          </a:xfrm>
          <a:prstGeom prst="rect">
            <a:avLst/>
          </a:prstGeom>
        </p:spPr>
      </p:pic>
      <p:pic>
        <p:nvPicPr>
          <p:cNvPr id="10" name="Picture 9">
            <a:extLst>
              <a:ext uri="{FF2B5EF4-FFF2-40B4-BE49-F238E27FC236}">
                <a16:creationId xmlns:a16="http://schemas.microsoft.com/office/drawing/2014/main" id="{EA79E1E9-C430-431F-BD0D-85F88BF15F57}"/>
              </a:ext>
            </a:extLst>
          </p:cNvPr>
          <p:cNvPicPr>
            <a:picLocks noChangeAspect="1"/>
          </p:cNvPicPr>
          <p:nvPr/>
        </p:nvPicPr>
        <p:blipFill>
          <a:blip r:embed="rId6"/>
          <a:stretch>
            <a:fillRect/>
          </a:stretch>
        </p:blipFill>
        <p:spPr>
          <a:xfrm>
            <a:off x="7778994" y="5896852"/>
            <a:ext cx="567838" cy="831990"/>
          </a:xfrm>
          <a:prstGeom prst="rect">
            <a:avLst/>
          </a:prstGeom>
        </p:spPr>
      </p:pic>
      <p:sp>
        <p:nvSpPr>
          <p:cNvPr id="7" name="TextBox 6">
            <a:extLst>
              <a:ext uri="{FF2B5EF4-FFF2-40B4-BE49-F238E27FC236}">
                <a16:creationId xmlns:a16="http://schemas.microsoft.com/office/drawing/2014/main" id="{B09B4159-1BB3-46CD-9C82-C5FAE56BC8F6}"/>
              </a:ext>
            </a:extLst>
          </p:cNvPr>
          <p:cNvSpPr txBox="1"/>
          <p:nvPr/>
        </p:nvSpPr>
        <p:spPr>
          <a:xfrm>
            <a:off x="643659" y="1383701"/>
            <a:ext cx="2989006" cy="707886"/>
          </a:xfrm>
          <a:prstGeom prst="rect">
            <a:avLst/>
          </a:prstGeom>
          <a:noFill/>
        </p:spPr>
        <p:txBody>
          <a:bodyPr wrap="square" rtlCol="0">
            <a:spAutoFit/>
          </a:bodyPr>
          <a:lstStyle/>
          <a:p>
            <a:r>
              <a:rPr lang="en-IN" sz="2200" b="1" dirty="0">
                <a:solidFill>
                  <a:srgbClr val="002060"/>
                </a:solidFill>
              </a:rPr>
              <a:t>Protein Centric</a:t>
            </a:r>
            <a:endParaRPr lang="en-US" sz="2200" dirty="0">
              <a:solidFill>
                <a:srgbClr val="002060"/>
              </a:solidFill>
            </a:endParaRPr>
          </a:p>
          <a:p>
            <a:endParaRPr lang="en-US" dirty="0"/>
          </a:p>
        </p:txBody>
      </p:sp>
      <p:sp>
        <p:nvSpPr>
          <p:cNvPr id="11" name="TextBox 10">
            <a:extLst>
              <a:ext uri="{FF2B5EF4-FFF2-40B4-BE49-F238E27FC236}">
                <a16:creationId xmlns:a16="http://schemas.microsoft.com/office/drawing/2014/main" id="{FE96C9C3-1427-4A3F-B2C4-A32D4992C2E8}"/>
              </a:ext>
            </a:extLst>
          </p:cNvPr>
          <p:cNvSpPr txBox="1"/>
          <p:nvPr/>
        </p:nvSpPr>
        <p:spPr>
          <a:xfrm>
            <a:off x="634916" y="4628827"/>
            <a:ext cx="4852670" cy="707886"/>
          </a:xfrm>
          <a:prstGeom prst="rect">
            <a:avLst/>
          </a:prstGeom>
          <a:noFill/>
        </p:spPr>
        <p:txBody>
          <a:bodyPr wrap="square" rtlCol="0">
            <a:spAutoFit/>
          </a:bodyPr>
          <a:lstStyle/>
          <a:p>
            <a:r>
              <a:rPr lang="en-IN" sz="2200" b="1" dirty="0">
                <a:solidFill>
                  <a:srgbClr val="002060"/>
                </a:solidFill>
              </a:rPr>
              <a:t>Glycan Centric </a:t>
            </a:r>
            <a:endParaRPr lang="en-US" sz="2200" dirty="0">
              <a:solidFill>
                <a:srgbClr val="002060"/>
              </a:solidFill>
            </a:endParaRPr>
          </a:p>
          <a:p>
            <a:endParaRPr lang="en-US" dirty="0"/>
          </a:p>
        </p:txBody>
      </p:sp>
      <p:sp>
        <p:nvSpPr>
          <p:cNvPr id="13" name="TextBox 12">
            <a:extLst>
              <a:ext uri="{FF2B5EF4-FFF2-40B4-BE49-F238E27FC236}">
                <a16:creationId xmlns:a16="http://schemas.microsoft.com/office/drawing/2014/main" id="{C22B3DCF-F8FC-4B6A-9B10-7435426B1632}"/>
              </a:ext>
            </a:extLst>
          </p:cNvPr>
          <p:cNvSpPr txBox="1"/>
          <p:nvPr/>
        </p:nvSpPr>
        <p:spPr>
          <a:xfrm>
            <a:off x="634362" y="2960115"/>
            <a:ext cx="4330927" cy="430887"/>
          </a:xfrm>
          <a:prstGeom prst="rect">
            <a:avLst/>
          </a:prstGeom>
          <a:noFill/>
        </p:spPr>
        <p:txBody>
          <a:bodyPr wrap="square" rtlCol="0">
            <a:spAutoFit/>
          </a:bodyPr>
          <a:lstStyle/>
          <a:p>
            <a:r>
              <a:rPr lang="en-IN" sz="2200" b="1" dirty="0">
                <a:solidFill>
                  <a:srgbClr val="002060"/>
                </a:solidFill>
              </a:rPr>
              <a:t>Glycoprotein (</a:t>
            </a:r>
            <a:r>
              <a:rPr lang="en-IN" sz="2200" b="1" dirty="0" err="1">
                <a:solidFill>
                  <a:srgbClr val="002060"/>
                </a:solidFill>
              </a:rPr>
              <a:t>proteoform</a:t>
            </a:r>
            <a:r>
              <a:rPr lang="en-IN" sz="2200" b="1" dirty="0">
                <a:solidFill>
                  <a:srgbClr val="002060"/>
                </a:solidFill>
              </a:rPr>
              <a:t>) Centric</a:t>
            </a:r>
            <a:endParaRPr lang="en-US" sz="2200" dirty="0"/>
          </a:p>
        </p:txBody>
      </p:sp>
      <p:sp>
        <p:nvSpPr>
          <p:cNvPr id="14" name="TextBox 13">
            <a:extLst>
              <a:ext uri="{FF2B5EF4-FFF2-40B4-BE49-F238E27FC236}">
                <a16:creationId xmlns:a16="http://schemas.microsoft.com/office/drawing/2014/main" id="{73B8F027-029C-4CB7-94EC-611E81B82425}"/>
              </a:ext>
            </a:extLst>
          </p:cNvPr>
          <p:cNvSpPr txBox="1"/>
          <p:nvPr/>
        </p:nvSpPr>
        <p:spPr>
          <a:xfrm>
            <a:off x="582616" y="5788945"/>
            <a:ext cx="5157296" cy="954107"/>
          </a:xfrm>
          <a:prstGeom prst="rect">
            <a:avLst/>
          </a:prstGeom>
          <a:noFill/>
        </p:spPr>
        <p:txBody>
          <a:bodyPr wrap="square" rtlCol="0">
            <a:spAutoFit/>
          </a:bodyPr>
          <a:lstStyle/>
          <a:p>
            <a:endParaRPr lang="en-IN" dirty="0"/>
          </a:p>
          <a:p>
            <a:r>
              <a:rPr lang="en-IN" dirty="0"/>
              <a:t>Currently focus on two species: </a:t>
            </a:r>
            <a:r>
              <a:rPr lang="en-IN" sz="2000" b="1" dirty="0">
                <a:solidFill>
                  <a:schemeClr val="accent6">
                    <a:lumMod val="50000"/>
                  </a:schemeClr>
                </a:solidFill>
              </a:rPr>
              <a:t>Human </a:t>
            </a:r>
            <a:r>
              <a:rPr lang="en-IN" sz="2000" dirty="0"/>
              <a:t>and </a:t>
            </a:r>
            <a:r>
              <a:rPr lang="en-IN" sz="2000" b="1" dirty="0">
                <a:solidFill>
                  <a:schemeClr val="accent2">
                    <a:lumMod val="50000"/>
                  </a:schemeClr>
                </a:solidFill>
              </a:rPr>
              <a:t>Mouse</a:t>
            </a:r>
            <a:endParaRPr lang="en-IN" sz="2000" dirty="0">
              <a:solidFill>
                <a:schemeClr val="accent6">
                  <a:lumMod val="50000"/>
                </a:schemeClr>
              </a:solidFill>
            </a:endParaRPr>
          </a:p>
          <a:p>
            <a:r>
              <a:rPr lang="en-IN" b="1" dirty="0">
                <a:solidFill>
                  <a:srgbClr val="002060"/>
                </a:solidFill>
              </a:rPr>
              <a:t> </a:t>
            </a:r>
            <a:endParaRPr lang="en-US" dirty="0"/>
          </a:p>
        </p:txBody>
      </p:sp>
      <p:sp>
        <p:nvSpPr>
          <p:cNvPr id="9" name="TextBox 8">
            <a:extLst>
              <a:ext uri="{FF2B5EF4-FFF2-40B4-BE49-F238E27FC236}">
                <a16:creationId xmlns:a16="http://schemas.microsoft.com/office/drawing/2014/main" id="{CC7B661F-7CD2-4FD6-8835-025E58A8077D}"/>
              </a:ext>
            </a:extLst>
          </p:cNvPr>
          <p:cNvSpPr txBox="1"/>
          <p:nvPr/>
        </p:nvSpPr>
        <p:spPr>
          <a:xfrm>
            <a:off x="643658" y="1784853"/>
            <a:ext cx="4867679" cy="954107"/>
          </a:xfrm>
          <a:prstGeom prst="rect">
            <a:avLst/>
          </a:prstGeom>
          <a:noFill/>
        </p:spPr>
        <p:txBody>
          <a:bodyPr wrap="square" rtlCol="0">
            <a:spAutoFit/>
          </a:bodyPr>
          <a:lstStyle/>
          <a:p>
            <a:pPr algn="just"/>
            <a:r>
              <a:rPr lang="en-US" sz="1400" dirty="0"/>
              <a:t>Data types and information that is about some particular protein coding gene, or that can be mapped to the canonical protein sequence representing that gene. Examples include pathways, Gene Ontology, localization, etc. </a:t>
            </a:r>
          </a:p>
        </p:txBody>
      </p:sp>
      <p:sp>
        <p:nvSpPr>
          <p:cNvPr id="19" name="TextBox 18">
            <a:extLst>
              <a:ext uri="{FF2B5EF4-FFF2-40B4-BE49-F238E27FC236}">
                <a16:creationId xmlns:a16="http://schemas.microsoft.com/office/drawing/2014/main" id="{BF73F3F9-3CA0-46CB-8270-038A0331BB80}"/>
              </a:ext>
            </a:extLst>
          </p:cNvPr>
          <p:cNvSpPr txBox="1"/>
          <p:nvPr/>
        </p:nvSpPr>
        <p:spPr>
          <a:xfrm>
            <a:off x="643658" y="3351291"/>
            <a:ext cx="4867679" cy="954107"/>
          </a:xfrm>
          <a:prstGeom prst="rect">
            <a:avLst/>
          </a:prstGeom>
          <a:noFill/>
        </p:spPr>
        <p:txBody>
          <a:bodyPr wrap="square" rtlCol="0">
            <a:spAutoFit/>
          </a:bodyPr>
          <a:lstStyle/>
          <a:p>
            <a:pPr algn="just"/>
            <a:r>
              <a:rPr lang="en-US" sz="1400" dirty="0"/>
              <a:t>Data types and info)</a:t>
            </a:r>
            <a:r>
              <a:rPr lang="en-US" sz="1400" dirty="0" err="1"/>
              <a:t>rmation</a:t>
            </a:r>
            <a:r>
              <a:rPr lang="en-US" sz="1400" dirty="0"/>
              <a:t> of all the different molecular forms in which the protein product of a single gene can be found, including changes due to genetic variations, alternatively spliced RNA transcripts and post-translational modifications</a:t>
            </a:r>
          </a:p>
        </p:txBody>
      </p:sp>
      <p:sp>
        <p:nvSpPr>
          <p:cNvPr id="20" name="TextBox 19">
            <a:extLst>
              <a:ext uri="{FF2B5EF4-FFF2-40B4-BE49-F238E27FC236}">
                <a16:creationId xmlns:a16="http://schemas.microsoft.com/office/drawing/2014/main" id="{8149A0CB-E3B5-4882-8C23-C9706D3995CD}"/>
              </a:ext>
            </a:extLst>
          </p:cNvPr>
          <p:cNvSpPr txBox="1"/>
          <p:nvPr/>
        </p:nvSpPr>
        <p:spPr>
          <a:xfrm>
            <a:off x="619907" y="5051826"/>
            <a:ext cx="4867679" cy="523220"/>
          </a:xfrm>
          <a:prstGeom prst="rect">
            <a:avLst/>
          </a:prstGeom>
          <a:noFill/>
        </p:spPr>
        <p:txBody>
          <a:bodyPr wrap="square" rtlCol="0">
            <a:spAutoFit/>
          </a:bodyPr>
          <a:lstStyle/>
          <a:p>
            <a:pPr algn="just"/>
            <a:r>
              <a:rPr lang="en-US" sz="1400" dirty="0"/>
              <a:t>Glycan-centric data include data types and information that is about specific glycans.</a:t>
            </a:r>
          </a:p>
        </p:txBody>
      </p:sp>
      <p:pic>
        <p:nvPicPr>
          <p:cNvPr id="12" name="Picture 11">
            <a:extLst>
              <a:ext uri="{FF2B5EF4-FFF2-40B4-BE49-F238E27FC236}">
                <a16:creationId xmlns:a16="http://schemas.microsoft.com/office/drawing/2014/main" id="{3DAD40AF-A5AC-4C9C-9AC7-9687F10DFCDA}"/>
              </a:ext>
            </a:extLst>
          </p:cNvPr>
          <p:cNvPicPr>
            <a:picLocks noChangeAspect="1"/>
          </p:cNvPicPr>
          <p:nvPr/>
        </p:nvPicPr>
        <p:blipFill>
          <a:blip r:embed="rId7"/>
          <a:stretch>
            <a:fillRect/>
          </a:stretch>
        </p:blipFill>
        <p:spPr>
          <a:xfrm>
            <a:off x="5725567" y="2954404"/>
            <a:ext cx="3142760" cy="1724570"/>
          </a:xfrm>
          <a:prstGeom prst="rect">
            <a:avLst/>
          </a:prstGeom>
        </p:spPr>
      </p:pic>
      <p:pic>
        <p:nvPicPr>
          <p:cNvPr id="82" name="Picture 81">
            <a:extLst>
              <a:ext uri="{FF2B5EF4-FFF2-40B4-BE49-F238E27FC236}">
                <a16:creationId xmlns:a16="http://schemas.microsoft.com/office/drawing/2014/main" id="{C666B431-D2FC-4B64-B9D2-21CAE9546CDD}"/>
              </a:ext>
            </a:extLst>
          </p:cNvPr>
          <p:cNvPicPr>
            <a:picLocks noChangeAspect="1"/>
          </p:cNvPicPr>
          <p:nvPr/>
        </p:nvPicPr>
        <p:blipFill rotWithShape="1">
          <a:blip r:embed="rId8">
            <a:extLst>
              <a:ext uri="{28A0092B-C50C-407E-A947-70E740481C1C}">
                <a14:useLocalDpi xmlns:a14="http://schemas.microsoft.com/office/drawing/2010/main" val="0"/>
              </a:ext>
            </a:extLst>
          </a:blip>
          <a:srcRect t="23948" b="24436"/>
          <a:stretch/>
        </p:blipFill>
        <p:spPr>
          <a:xfrm rot="5400000">
            <a:off x="7429012" y="1703885"/>
            <a:ext cx="1447418" cy="559598"/>
          </a:xfrm>
          <a:prstGeom prst="rect">
            <a:avLst/>
          </a:prstGeom>
        </p:spPr>
      </p:pic>
      <p:pic>
        <p:nvPicPr>
          <p:cNvPr id="18" name="Picture 17">
            <a:extLst>
              <a:ext uri="{FF2B5EF4-FFF2-40B4-BE49-F238E27FC236}">
                <a16:creationId xmlns:a16="http://schemas.microsoft.com/office/drawing/2014/main" id="{1B03C380-1984-054C-9740-88A1A48DABC2}"/>
              </a:ext>
            </a:extLst>
          </p:cNvPr>
          <p:cNvPicPr>
            <a:picLocks noChangeAspect="1"/>
          </p:cNvPicPr>
          <p:nvPr/>
        </p:nvPicPr>
        <p:blipFill>
          <a:blip r:embed="rId9"/>
          <a:stretch>
            <a:fillRect/>
          </a:stretch>
        </p:blipFill>
        <p:spPr>
          <a:xfrm>
            <a:off x="133084" y="68071"/>
            <a:ext cx="2616200" cy="393700"/>
          </a:xfrm>
          <a:prstGeom prst="rect">
            <a:avLst/>
          </a:prstGeom>
        </p:spPr>
      </p:pic>
    </p:spTree>
    <p:extLst>
      <p:ext uri="{BB962C8B-B14F-4D97-AF65-F5344CB8AC3E}">
        <p14:creationId xmlns:p14="http://schemas.microsoft.com/office/powerpoint/2010/main" val="245881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3" grpId="0"/>
      <p:bldP spid="14" grpId="0"/>
      <p:bldP spid="9"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E9FA8-2245-F74D-BC93-1A46ACCE4255}"/>
              </a:ext>
            </a:extLst>
          </p:cNvPr>
          <p:cNvSpPr txBox="1"/>
          <p:nvPr/>
        </p:nvSpPr>
        <p:spPr>
          <a:xfrm>
            <a:off x="3425982" y="178234"/>
            <a:ext cx="5437322" cy="523220"/>
          </a:xfrm>
          <a:prstGeom prst="rect">
            <a:avLst/>
          </a:prstGeom>
          <a:noFill/>
        </p:spPr>
        <p:txBody>
          <a:bodyPr wrap="none" rtlCol="0">
            <a:spAutoFit/>
          </a:bodyPr>
          <a:lstStyle/>
          <a:p>
            <a:r>
              <a:rPr lang="en-US" sz="2800" b="1" dirty="0"/>
              <a:t>Portal Infrastructure, Look and Feel</a:t>
            </a:r>
          </a:p>
        </p:txBody>
      </p:sp>
      <p:sp>
        <p:nvSpPr>
          <p:cNvPr id="4" name="TextBox 3">
            <a:extLst>
              <a:ext uri="{FF2B5EF4-FFF2-40B4-BE49-F238E27FC236}">
                <a16:creationId xmlns:a16="http://schemas.microsoft.com/office/drawing/2014/main" id="{E21872CE-98D1-1944-9607-7C16A6507B4C}"/>
              </a:ext>
            </a:extLst>
          </p:cNvPr>
          <p:cNvSpPr txBox="1"/>
          <p:nvPr/>
        </p:nvSpPr>
        <p:spPr>
          <a:xfrm>
            <a:off x="737810" y="793909"/>
            <a:ext cx="7878567" cy="6001643"/>
          </a:xfrm>
          <a:prstGeom prst="rect">
            <a:avLst/>
          </a:prstGeom>
          <a:noFill/>
        </p:spPr>
        <p:txBody>
          <a:bodyPr wrap="none" rtlCol="0">
            <a:spAutoFit/>
          </a:bodyPr>
          <a:lstStyle/>
          <a:p>
            <a:pPr marL="285750" indent="-285750">
              <a:buFont typeface="Arial" panose="020B0604020202020204" pitchFamily="34" charset="0"/>
              <a:buChar char="•"/>
            </a:pPr>
            <a:r>
              <a:rPr lang="en-US" sz="2400" b="1" dirty="0"/>
              <a:t>UI/UX </a:t>
            </a:r>
            <a:r>
              <a:rPr lang="en-US" sz="2400" dirty="0"/>
              <a:t>analysis and preliminary design</a:t>
            </a:r>
          </a:p>
          <a:p>
            <a:pPr marL="285750" indent="-285750">
              <a:buFont typeface="Arial" panose="020B0604020202020204" pitchFamily="34" charset="0"/>
              <a:buChar char="•"/>
            </a:pPr>
            <a:r>
              <a:rPr lang="en-US" sz="2400" dirty="0"/>
              <a:t>Query generation and formatting</a:t>
            </a:r>
          </a:p>
          <a:p>
            <a:pPr marL="742950" lvl="1" indent="-285750">
              <a:buFont typeface="Arial" panose="020B0604020202020204" pitchFamily="34" charset="0"/>
              <a:buChar char="•"/>
            </a:pPr>
            <a:r>
              <a:rPr lang="en-US" sz="2400" dirty="0"/>
              <a:t>Type-ahead support for text fields</a:t>
            </a:r>
          </a:p>
          <a:p>
            <a:pPr marL="742950" lvl="1" indent="-285750">
              <a:buFont typeface="Arial" panose="020B0604020202020204" pitchFamily="34" charset="0"/>
              <a:buChar char="•"/>
            </a:pPr>
            <a:r>
              <a:rPr lang="en-US" sz="2400" dirty="0"/>
              <a:t>Name spaces for textual input</a:t>
            </a:r>
          </a:p>
          <a:p>
            <a:pPr marL="742950" lvl="1" indent="-285750">
              <a:buFont typeface="Arial" panose="020B0604020202020204" pitchFamily="34" charset="0"/>
              <a:buChar char="•"/>
            </a:pPr>
            <a:r>
              <a:rPr lang="en-US" sz="2400" dirty="0"/>
              <a:t>Widgets to facilitate query generation</a:t>
            </a:r>
          </a:p>
          <a:p>
            <a:pPr marL="285750" indent="-285750">
              <a:buFont typeface="Arial" panose="020B0604020202020204" pitchFamily="34" charset="0"/>
              <a:buChar char="•"/>
            </a:pPr>
            <a:r>
              <a:rPr lang="en-US" sz="2400" dirty="0"/>
              <a:t>Search interfaces</a:t>
            </a:r>
          </a:p>
          <a:p>
            <a:pPr marL="742950" lvl="1" indent="-285750">
              <a:buFont typeface="Arial" panose="020B0604020202020204" pitchFamily="34" charset="0"/>
              <a:buChar char="•"/>
            </a:pPr>
            <a:r>
              <a:rPr lang="en-US" sz="2400" dirty="0"/>
              <a:t>Glycan Search Page</a:t>
            </a:r>
          </a:p>
          <a:p>
            <a:pPr marL="742950" lvl="1" indent="-285750">
              <a:buFont typeface="Arial" panose="020B0604020202020204" pitchFamily="34" charset="0"/>
              <a:buChar char="•"/>
            </a:pPr>
            <a:r>
              <a:rPr lang="en-US" sz="2400" dirty="0"/>
              <a:t>Protein Search Page</a:t>
            </a:r>
          </a:p>
          <a:p>
            <a:pPr marL="742950" lvl="1" indent="-285750">
              <a:buFont typeface="Arial" panose="020B0604020202020204" pitchFamily="34" charset="0"/>
              <a:buChar char="•"/>
            </a:pPr>
            <a:r>
              <a:rPr lang="en-US" sz="2400" dirty="0"/>
              <a:t>Glycoprotein Search Page</a:t>
            </a:r>
          </a:p>
          <a:p>
            <a:pPr marL="285750" indent="-285750">
              <a:buFont typeface="Arial" panose="020B0604020202020204" pitchFamily="34" charset="0"/>
              <a:buChar char="•"/>
            </a:pPr>
            <a:r>
              <a:rPr lang="en-US" sz="2400" dirty="0"/>
              <a:t>Predefined “Quick Searches” for high-priority use cases</a:t>
            </a:r>
          </a:p>
          <a:p>
            <a:pPr marL="285750" indent="-285750">
              <a:buFont typeface="Arial" panose="020B0604020202020204" pitchFamily="34" charset="0"/>
              <a:buChar char="•"/>
            </a:pPr>
            <a:r>
              <a:rPr lang="en-US" sz="2400" dirty="0"/>
              <a:t>”Try Me” demonstration queries that require </a:t>
            </a:r>
            <a:r>
              <a:rPr lang="en-US" sz="2400" b="1" dirty="0"/>
              <a:t>no</a:t>
            </a:r>
            <a:r>
              <a:rPr lang="en-US" sz="2400" dirty="0"/>
              <a:t> user input  </a:t>
            </a:r>
          </a:p>
          <a:p>
            <a:pPr marL="285750" indent="-285750">
              <a:buFont typeface="Arial" panose="020B0604020202020204" pitchFamily="34" charset="0"/>
              <a:buChar char="•"/>
            </a:pPr>
            <a:r>
              <a:rPr lang="en-US" sz="2400" dirty="0"/>
              <a:t>Display infrastructure for search results</a:t>
            </a:r>
          </a:p>
          <a:p>
            <a:pPr marL="285750" indent="-285750">
              <a:buFont typeface="Arial" panose="020B0604020202020204" pitchFamily="34" charset="0"/>
              <a:buChar char="•"/>
            </a:pPr>
            <a:r>
              <a:rPr lang="en-US" sz="2400" dirty="0"/>
              <a:t>Display interfaces</a:t>
            </a:r>
          </a:p>
          <a:p>
            <a:pPr marL="742950" lvl="1" indent="-285750">
              <a:buFont typeface="Arial" panose="020B0604020202020204" pitchFamily="34" charset="0"/>
              <a:buChar char="•"/>
            </a:pPr>
            <a:r>
              <a:rPr lang="en-US" sz="2400" dirty="0"/>
              <a:t>Glycan List Page</a:t>
            </a:r>
          </a:p>
          <a:p>
            <a:pPr marL="742950" lvl="1" indent="-285750">
              <a:buFont typeface="Arial" panose="020B0604020202020204" pitchFamily="34" charset="0"/>
              <a:buChar char="•"/>
            </a:pPr>
            <a:r>
              <a:rPr lang="en-US" sz="2400" dirty="0"/>
              <a:t>Protein List Page</a:t>
            </a:r>
          </a:p>
          <a:p>
            <a:pPr marL="285750" indent="-285750">
              <a:buFont typeface="Arial" panose="020B0604020202020204" pitchFamily="34" charset="0"/>
              <a:buChar char="•"/>
            </a:pPr>
            <a:r>
              <a:rPr lang="en-US" sz="2400" b="1" dirty="0"/>
              <a:t>My </a:t>
            </a:r>
            <a:r>
              <a:rPr lang="en-US" sz="2400" b="1" dirty="0" err="1"/>
              <a:t>GlyGen</a:t>
            </a:r>
            <a:r>
              <a:rPr lang="en-US" sz="2400" b="1" dirty="0"/>
              <a:t> </a:t>
            </a:r>
            <a:r>
              <a:rPr lang="en-US" sz="2400" dirty="0"/>
              <a:t>- user privacy and query history</a:t>
            </a:r>
          </a:p>
        </p:txBody>
      </p:sp>
      <p:pic>
        <p:nvPicPr>
          <p:cNvPr id="6" name="Picture 5">
            <a:extLst>
              <a:ext uri="{FF2B5EF4-FFF2-40B4-BE49-F238E27FC236}">
                <a16:creationId xmlns:a16="http://schemas.microsoft.com/office/drawing/2014/main" id="{E1C6A0DB-8865-0D4F-B570-207B30E344D6}"/>
              </a:ext>
            </a:extLst>
          </p:cNvPr>
          <p:cNvPicPr>
            <a:picLocks noChangeAspect="1"/>
          </p:cNvPicPr>
          <p:nvPr/>
        </p:nvPicPr>
        <p:blipFill>
          <a:blip r:embed="rId2"/>
          <a:stretch>
            <a:fillRect/>
          </a:stretch>
        </p:blipFill>
        <p:spPr>
          <a:xfrm>
            <a:off x="133084" y="68071"/>
            <a:ext cx="2616200" cy="393700"/>
          </a:xfrm>
          <a:prstGeom prst="rect">
            <a:avLst/>
          </a:prstGeom>
        </p:spPr>
      </p:pic>
    </p:spTree>
    <p:extLst>
      <p:ext uri="{BB962C8B-B14F-4D97-AF65-F5344CB8AC3E}">
        <p14:creationId xmlns:p14="http://schemas.microsoft.com/office/powerpoint/2010/main" val="213823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77B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1F12A6-A05E-ED48-969F-5D7115E48758}"/>
              </a:ext>
            </a:extLst>
          </p:cNvPr>
          <p:cNvSpPr txBox="1"/>
          <p:nvPr/>
        </p:nvSpPr>
        <p:spPr>
          <a:xfrm>
            <a:off x="3425982" y="178234"/>
            <a:ext cx="3671583" cy="523220"/>
          </a:xfrm>
          <a:prstGeom prst="rect">
            <a:avLst/>
          </a:prstGeom>
          <a:noFill/>
        </p:spPr>
        <p:txBody>
          <a:bodyPr wrap="none" rtlCol="0">
            <a:spAutoFit/>
          </a:bodyPr>
          <a:lstStyle/>
          <a:p>
            <a:r>
              <a:rPr lang="en-US" sz="2800" b="1" dirty="0">
                <a:solidFill>
                  <a:schemeClr val="bg1"/>
                </a:solidFill>
              </a:rPr>
              <a:t>The </a:t>
            </a:r>
            <a:r>
              <a:rPr lang="en-US" sz="2800" b="1" dirty="0" err="1">
                <a:solidFill>
                  <a:schemeClr val="bg1"/>
                </a:solidFill>
              </a:rPr>
              <a:t>GlyGen</a:t>
            </a:r>
            <a:r>
              <a:rPr lang="en-US" sz="2800" b="1" dirty="0">
                <a:solidFill>
                  <a:schemeClr val="bg1"/>
                </a:solidFill>
              </a:rPr>
              <a:t> Home Page</a:t>
            </a:r>
          </a:p>
        </p:txBody>
      </p:sp>
      <p:pic>
        <p:nvPicPr>
          <p:cNvPr id="4" name="Picture 3">
            <a:extLst>
              <a:ext uri="{FF2B5EF4-FFF2-40B4-BE49-F238E27FC236}">
                <a16:creationId xmlns:a16="http://schemas.microsoft.com/office/drawing/2014/main" id="{D1431CF9-A95C-424E-A138-AC9F9367ADBC}"/>
              </a:ext>
            </a:extLst>
          </p:cNvPr>
          <p:cNvPicPr>
            <a:picLocks noChangeAspect="1"/>
          </p:cNvPicPr>
          <p:nvPr/>
        </p:nvPicPr>
        <p:blipFill>
          <a:blip r:embed="rId2"/>
          <a:stretch>
            <a:fillRect/>
          </a:stretch>
        </p:blipFill>
        <p:spPr>
          <a:xfrm>
            <a:off x="403861" y="167975"/>
            <a:ext cx="2105434" cy="329546"/>
          </a:xfrm>
          <a:prstGeom prst="rect">
            <a:avLst/>
          </a:prstGeom>
          <a:solidFill>
            <a:srgbClr val="0877BD"/>
          </a:solidFill>
        </p:spPr>
      </p:pic>
      <p:pic>
        <p:nvPicPr>
          <p:cNvPr id="2" name="Picture 1">
            <a:extLst>
              <a:ext uri="{FF2B5EF4-FFF2-40B4-BE49-F238E27FC236}">
                <a16:creationId xmlns:a16="http://schemas.microsoft.com/office/drawing/2014/main" id="{CCBD8B9A-0573-A346-B3B0-0D05327DEDB1}"/>
              </a:ext>
            </a:extLst>
          </p:cNvPr>
          <p:cNvPicPr>
            <a:picLocks noChangeAspect="1"/>
          </p:cNvPicPr>
          <p:nvPr/>
        </p:nvPicPr>
        <p:blipFill>
          <a:blip r:embed="rId3"/>
          <a:stretch>
            <a:fillRect/>
          </a:stretch>
        </p:blipFill>
        <p:spPr>
          <a:xfrm>
            <a:off x="0" y="906235"/>
            <a:ext cx="9144000" cy="5045529"/>
          </a:xfrm>
          <a:prstGeom prst="rect">
            <a:avLst/>
          </a:prstGeom>
        </p:spPr>
      </p:pic>
    </p:spTree>
    <p:extLst>
      <p:ext uri="{BB962C8B-B14F-4D97-AF65-F5344CB8AC3E}">
        <p14:creationId xmlns:p14="http://schemas.microsoft.com/office/powerpoint/2010/main" val="360718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833733-1B97-4797-B57C-AC412B1D34E8}"/>
              </a:ext>
            </a:extLst>
          </p:cNvPr>
          <p:cNvSpPr/>
          <p:nvPr/>
        </p:nvSpPr>
        <p:spPr>
          <a:xfrm>
            <a:off x="420253" y="1396918"/>
            <a:ext cx="8303491" cy="4139851"/>
          </a:xfrm>
          <a:prstGeom prst="rect">
            <a:avLst/>
          </a:prstGeom>
        </p:spPr>
        <p:txBody>
          <a:bodyPr wrap="square">
            <a:spAutoFit/>
          </a:bodyPr>
          <a:lstStyle/>
          <a:p>
            <a:pPr marL="342900" indent="-342900" algn="just" fontAlgn="base">
              <a:lnSpc>
                <a:spcPct val="150000"/>
              </a:lnSpc>
              <a:buFont typeface="+mj-lt"/>
              <a:buAutoNum type="arabicPeriod"/>
            </a:pPr>
            <a:r>
              <a:rPr lang="en-US" sz="1600" dirty="0">
                <a:solidFill>
                  <a:srgbClr val="000000"/>
                </a:solidFill>
                <a:latin typeface="Calibri" panose="020F0502020204030204" pitchFamily="34" charset="0"/>
              </a:rPr>
              <a:t>What are the enzymes involved in the biosynthesis of </a:t>
            </a:r>
            <a:r>
              <a:rPr lang="en-US" sz="1600" b="1" dirty="0">
                <a:solidFill>
                  <a:srgbClr val="FF0000"/>
                </a:solidFill>
                <a:latin typeface="Calibri" panose="020F0502020204030204" pitchFamily="34" charset="0"/>
              </a:rPr>
              <a:t>glycan X</a:t>
            </a:r>
            <a:r>
              <a:rPr lang="en-US" sz="1600" dirty="0">
                <a:solidFill>
                  <a:srgbClr val="000000"/>
                </a:solidFill>
                <a:latin typeface="Calibri" panose="020F0502020204030204" pitchFamily="34" charset="0"/>
              </a:rPr>
              <a:t> in human/mouse?</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Which glycans might have been synthesized in human/mouse using </a:t>
            </a:r>
            <a:r>
              <a:rPr lang="en-US" sz="1600" b="1" dirty="0">
                <a:solidFill>
                  <a:srgbClr val="FF0000"/>
                </a:solidFill>
                <a:latin typeface="Calibri" panose="020F0502020204030204" pitchFamily="34" charset="0"/>
              </a:rPr>
              <a:t>enzyme X</a:t>
            </a:r>
            <a:r>
              <a:rPr lang="en-US" sz="1600" dirty="0">
                <a:solidFill>
                  <a:srgbClr val="000000"/>
                </a:solidFill>
                <a:latin typeface="Calibri" panose="020F0502020204030204" pitchFamily="34" charset="0"/>
              </a:rPr>
              <a:t>?</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Which </a:t>
            </a:r>
            <a:r>
              <a:rPr lang="en-US" sz="1700" dirty="0">
                <a:solidFill>
                  <a:srgbClr val="000000"/>
                </a:solidFill>
                <a:latin typeface="Calibri" panose="020F0502020204030204" pitchFamily="34" charset="0"/>
              </a:rPr>
              <a:t>proteins</a:t>
            </a:r>
            <a:r>
              <a:rPr lang="en-US" sz="1600" dirty="0">
                <a:solidFill>
                  <a:srgbClr val="000000"/>
                </a:solidFill>
                <a:latin typeface="Calibri" panose="020F0502020204030204" pitchFamily="34" charset="0"/>
              </a:rPr>
              <a:t> have been shown to bear </a:t>
            </a:r>
            <a:r>
              <a:rPr lang="en-US" sz="1600" b="1" dirty="0">
                <a:solidFill>
                  <a:srgbClr val="FF0000"/>
                </a:solidFill>
                <a:latin typeface="Calibri" panose="020F0502020204030204" pitchFamily="34" charset="0"/>
              </a:rPr>
              <a:t>glycan X</a:t>
            </a:r>
            <a:r>
              <a:rPr lang="en-US" sz="1600" dirty="0">
                <a:solidFill>
                  <a:srgbClr val="000000"/>
                </a:solidFill>
                <a:latin typeface="Calibri" panose="020F0502020204030204" pitchFamily="34" charset="0"/>
              </a:rPr>
              <a:t> and which site is this glycan attached to?</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orthologs of </a:t>
            </a:r>
            <a:r>
              <a:rPr lang="en-US" sz="1600" b="1" dirty="0">
                <a:solidFill>
                  <a:srgbClr val="FF0000"/>
                </a:solidFill>
                <a:latin typeface="Calibri" panose="020F0502020204030204" pitchFamily="34" charset="0"/>
              </a:rPr>
              <a:t>glycoprotein X</a:t>
            </a:r>
            <a:r>
              <a:rPr lang="en-US" sz="1600" dirty="0">
                <a:solidFill>
                  <a:srgbClr val="FF0000"/>
                </a:solidFill>
                <a:latin typeface="Calibri" panose="020F0502020204030204" pitchFamily="34" charset="0"/>
              </a:rPr>
              <a:t> </a:t>
            </a:r>
            <a:r>
              <a:rPr lang="en-US" sz="1600" dirty="0">
                <a:solidFill>
                  <a:srgbClr val="000000"/>
                </a:solidFill>
                <a:latin typeface="Calibri" panose="020F0502020204030204" pitchFamily="34" charset="0"/>
              </a:rPr>
              <a:t>in different species?</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functions of </a:t>
            </a:r>
            <a:r>
              <a:rPr lang="en-US" sz="1600" b="1" dirty="0">
                <a:solidFill>
                  <a:srgbClr val="FF0000"/>
                </a:solidFill>
                <a:latin typeface="Calibri" panose="020F0502020204030204" pitchFamily="34" charset="0"/>
              </a:rPr>
              <a:t>protein X</a:t>
            </a:r>
            <a:r>
              <a:rPr lang="en-US" sz="1600" dirty="0">
                <a:solidFill>
                  <a:srgbClr val="000000"/>
                </a:solidFill>
                <a:latin typeface="Calibri" panose="020F0502020204030204" pitchFamily="34" charset="0"/>
              </a:rPr>
              <a:t>?</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gene locations of the enzymes involved in the biosynthesis of </a:t>
            </a:r>
            <a:r>
              <a:rPr lang="en-US" sz="1600" b="1" dirty="0">
                <a:solidFill>
                  <a:srgbClr val="FF0000"/>
                </a:solidFill>
                <a:latin typeface="Calibri" panose="020F0502020204030204" pitchFamily="34" charset="0"/>
              </a:rPr>
              <a:t>glycan X</a:t>
            </a:r>
            <a:r>
              <a:rPr lang="en-US" sz="1600" dirty="0">
                <a:solidFill>
                  <a:srgbClr val="000000"/>
                </a:solidFill>
                <a:latin typeface="Calibri" panose="020F0502020204030204" pitchFamily="34" charset="0"/>
              </a:rPr>
              <a:t> in human/mouse?</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a:t>
            </a:r>
            <a:r>
              <a:rPr lang="en-US" sz="1600" b="1" dirty="0" err="1">
                <a:solidFill>
                  <a:srgbClr val="FF0000"/>
                </a:solidFill>
                <a:latin typeface="Calibri" panose="020F0502020204030204" pitchFamily="34" charset="0"/>
              </a:rPr>
              <a:t>glycoslytransferases</a:t>
            </a:r>
            <a:r>
              <a:rPr lang="en-US" sz="1600" dirty="0">
                <a:solidFill>
                  <a:srgbClr val="000000"/>
                </a:solidFill>
                <a:latin typeface="Calibri" panose="020F0502020204030204" pitchFamily="34" charset="0"/>
              </a:rPr>
              <a:t> in human/mouse?</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a:t>
            </a:r>
            <a:r>
              <a:rPr lang="en-US" sz="1600" b="1" dirty="0" err="1">
                <a:solidFill>
                  <a:srgbClr val="FF0000"/>
                </a:solidFill>
                <a:latin typeface="Calibri" panose="020F0502020204030204" pitchFamily="34" charset="0"/>
              </a:rPr>
              <a:t>glycohydrolases</a:t>
            </a:r>
            <a:r>
              <a:rPr lang="en-US" sz="1600" b="1" dirty="0">
                <a:solidFill>
                  <a:srgbClr val="FF0000"/>
                </a:solidFill>
                <a:latin typeface="Calibri" panose="020F0502020204030204" pitchFamily="34" charset="0"/>
              </a:rPr>
              <a:t> </a:t>
            </a:r>
            <a:r>
              <a:rPr lang="en-US" sz="1600" dirty="0">
                <a:solidFill>
                  <a:srgbClr val="000000"/>
                </a:solidFill>
                <a:latin typeface="Calibri" panose="020F0502020204030204" pitchFamily="34" charset="0"/>
              </a:rPr>
              <a:t>in human/mouse?</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What are the </a:t>
            </a:r>
            <a:r>
              <a:rPr lang="en-US" sz="1600" b="1" dirty="0">
                <a:solidFill>
                  <a:srgbClr val="FF0000"/>
                </a:solidFill>
                <a:latin typeface="Calibri" panose="020F0502020204030204" pitchFamily="34" charset="0"/>
              </a:rPr>
              <a:t>reported or predicted</a:t>
            </a:r>
            <a:r>
              <a:rPr lang="en-US" sz="1600" dirty="0">
                <a:solidFill>
                  <a:srgbClr val="FF0000"/>
                </a:solidFill>
                <a:latin typeface="Calibri" panose="020F0502020204030204" pitchFamily="34" charset="0"/>
              </a:rPr>
              <a:t> </a:t>
            </a:r>
            <a:r>
              <a:rPr lang="en-US" sz="1600" dirty="0">
                <a:solidFill>
                  <a:srgbClr val="000000"/>
                </a:solidFill>
                <a:latin typeface="Calibri" panose="020F0502020204030204" pitchFamily="34" charset="0"/>
              </a:rPr>
              <a:t>glycosylated proteins in human/mouse?</a:t>
            </a:r>
          </a:p>
          <a:p>
            <a:pPr marL="342900" indent="-342900" fontAlgn="base">
              <a:lnSpc>
                <a:spcPct val="150000"/>
              </a:lnSpc>
              <a:buFont typeface="+mj-lt"/>
              <a:buAutoNum type="arabicPeriod"/>
            </a:pPr>
            <a:r>
              <a:rPr lang="en-US" sz="1600" dirty="0">
                <a:solidFill>
                  <a:srgbClr val="000000"/>
                </a:solidFill>
                <a:latin typeface="Calibri" panose="020F0502020204030204" pitchFamily="34" charset="0"/>
              </a:rPr>
              <a:t>Which glycosyltransferases are known to be involved in </a:t>
            </a:r>
            <a:r>
              <a:rPr lang="en-US" sz="1600" b="1" dirty="0">
                <a:solidFill>
                  <a:srgbClr val="FF0000"/>
                </a:solidFill>
                <a:latin typeface="Calibri" panose="020F0502020204030204" pitchFamily="34" charset="0"/>
              </a:rPr>
              <a:t>disease X</a:t>
            </a:r>
            <a:r>
              <a:rPr lang="en-US" sz="1600" dirty="0">
                <a:solidFill>
                  <a:srgbClr val="000000"/>
                </a:solidFill>
                <a:latin typeface="Calibri" panose="020F0502020204030204" pitchFamily="34" charset="0"/>
              </a:rPr>
              <a:t>?</a:t>
            </a:r>
          </a:p>
        </p:txBody>
      </p:sp>
      <p:sp>
        <p:nvSpPr>
          <p:cNvPr id="5" name="TextBox 4">
            <a:extLst>
              <a:ext uri="{FF2B5EF4-FFF2-40B4-BE49-F238E27FC236}">
                <a16:creationId xmlns:a16="http://schemas.microsoft.com/office/drawing/2014/main" id="{603AD4BB-DD0E-4297-9DB9-459F0334EA66}"/>
              </a:ext>
            </a:extLst>
          </p:cNvPr>
          <p:cNvSpPr txBox="1"/>
          <p:nvPr/>
        </p:nvSpPr>
        <p:spPr>
          <a:xfrm>
            <a:off x="1488461" y="636957"/>
            <a:ext cx="6167073" cy="584775"/>
          </a:xfrm>
          <a:prstGeom prst="rect">
            <a:avLst/>
          </a:prstGeom>
          <a:noFill/>
        </p:spPr>
        <p:txBody>
          <a:bodyPr wrap="none" rtlCol="0" anchor="ctr">
            <a:spAutoFit/>
          </a:bodyPr>
          <a:lstStyle/>
          <a:p>
            <a:r>
              <a:rPr lang="en-US" sz="3200" b="1" dirty="0">
                <a:solidFill>
                  <a:schemeClr val="accent1">
                    <a:lumMod val="75000"/>
                  </a:schemeClr>
                </a:solidFill>
                <a:latin typeface="Century Gothic" panose="020B0502020202020204" pitchFamily="34" charset="0"/>
              </a:rPr>
              <a:t>Use </a:t>
            </a:r>
            <a:r>
              <a:rPr lang="en-US" sz="3200" b="1" dirty="0">
                <a:solidFill>
                  <a:schemeClr val="accent1">
                    <a:lumMod val="75000"/>
                  </a:schemeClr>
                </a:solidFill>
              </a:rPr>
              <a:t>Cases</a:t>
            </a:r>
            <a:r>
              <a:rPr lang="en-US" sz="3200" b="1" dirty="0">
                <a:solidFill>
                  <a:schemeClr val="accent1">
                    <a:lumMod val="75000"/>
                  </a:schemeClr>
                </a:solidFill>
                <a:latin typeface="Century Gothic" panose="020B0502020202020204" pitchFamily="34" charset="0"/>
              </a:rPr>
              <a:t> for GlyGen Version 1</a:t>
            </a:r>
          </a:p>
        </p:txBody>
      </p:sp>
      <p:pic>
        <p:nvPicPr>
          <p:cNvPr id="7" name="Picture 6">
            <a:extLst>
              <a:ext uri="{FF2B5EF4-FFF2-40B4-BE49-F238E27FC236}">
                <a16:creationId xmlns:a16="http://schemas.microsoft.com/office/drawing/2014/main" id="{6FD02DC6-FD31-A842-BE6D-26B52BA59C61}"/>
              </a:ext>
            </a:extLst>
          </p:cNvPr>
          <p:cNvPicPr>
            <a:picLocks noChangeAspect="1"/>
          </p:cNvPicPr>
          <p:nvPr/>
        </p:nvPicPr>
        <p:blipFill>
          <a:blip r:embed="rId2"/>
          <a:stretch>
            <a:fillRect/>
          </a:stretch>
        </p:blipFill>
        <p:spPr>
          <a:xfrm>
            <a:off x="133084" y="68071"/>
            <a:ext cx="2616200" cy="393700"/>
          </a:xfrm>
          <a:prstGeom prst="rect">
            <a:avLst/>
          </a:prstGeom>
        </p:spPr>
      </p:pic>
    </p:spTree>
    <p:extLst>
      <p:ext uri="{BB962C8B-B14F-4D97-AF65-F5344CB8AC3E}">
        <p14:creationId xmlns:p14="http://schemas.microsoft.com/office/powerpoint/2010/main" val="99611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77BD"/>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11AE17-29E7-344D-A676-C07FB9FDBA38}"/>
              </a:ext>
            </a:extLst>
          </p:cNvPr>
          <p:cNvPicPr>
            <a:picLocks noChangeAspect="1"/>
          </p:cNvPicPr>
          <p:nvPr/>
        </p:nvPicPr>
        <p:blipFill>
          <a:blip r:embed="rId2"/>
          <a:stretch>
            <a:fillRect/>
          </a:stretch>
        </p:blipFill>
        <p:spPr>
          <a:xfrm>
            <a:off x="0" y="906235"/>
            <a:ext cx="9144000" cy="5045529"/>
          </a:xfrm>
          <a:prstGeom prst="rect">
            <a:avLst/>
          </a:prstGeom>
        </p:spPr>
      </p:pic>
      <p:pic>
        <p:nvPicPr>
          <p:cNvPr id="1026" name="Picture 2" descr="Cartoon">
            <a:extLst>
              <a:ext uri="{FF2B5EF4-FFF2-40B4-BE49-F238E27FC236}">
                <a16:creationId xmlns:a16="http://schemas.microsoft.com/office/drawing/2014/main" id="{4B1DF82F-896C-6244-A066-048B6073E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263" y="1633994"/>
            <a:ext cx="3935299" cy="16610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D037C2-D5D7-1449-ADED-87438E82217F}"/>
              </a:ext>
            </a:extLst>
          </p:cNvPr>
          <p:cNvSpPr txBox="1"/>
          <p:nvPr/>
        </p:nvSpPr>
        <p:spPr>
          <a:xfrm>
            <a:off x="3005671" y="167975"/>
            <a:ext cx="5332998" cy="523220"/>
          </a:xfrm>
          <a:prstGeom prst="rect">
            <a:avLst/>
          </a:prstGeom>
          <a:noFill/>
        </p:spPr>
        <p:txBody>
          <a:bodyPr wrap="none" rtlCol="0">
            <a:spAutoFit/>
          </a:bodyPr>
          <a:lstStyle/>
          <a:p>
            <a:r>
              <a:rPr lang="en-US" sz="2800" b="1" dirty="0">
                <a:solidFill>
                  <a:schemeClr val="bg1"/>
                </a:solidFill>
              </a:rPr>
              <a:t>Quick Search – Predefined Queries</a:t>
            </a:r>
          </a:p>
        </p:txBody>
      </p:sp>
      <p:pic>
        <p:nvPicPr>
          <p:cNvPr id="9" name="Picture 8">
            <a:extLst>
              <a:ext uri="{FF2B5EF4-FFF2-40B4-BE49-F238E27FC236}">
                <a16:creationId xmlns:a16="http://schemas.microsoft.com/office/drawing/2014/main" id="{A3D8CA3F-1762-024D-8F0E-BD8B8A4D31B4}"/>
              </a:ext>
            </a:extLst>
          </p:cNvPr>
          <p:cNvPicPr>
            <a:picLocks noChangeAspect="1"/>
          </p:cNvPicPr>
          <p:nvPr/>
        </p:nvPicPr>
        <p:blipFill>
          <a:blip r:embed="rId4"/>
          <a:stretch>
            <a:fillRect/>
          </a:stretch>
        </p:blipFill>
        <p:spPr>
          <a:xfrm>
            <a:off x="403861" y="167975"/>
            <a:ext cx="2105434" cy="329546"/>
          </a:xfrm>
          <a:prstGeom prst="rect">
            <a:avLst/>
          </a:prstGeom>
          <a:solidFill>
            <a:srgbClr val="0877BD"/>
          </a:solidFill>
        </p:spPr>
      </p:pic>
    </p:spTree>
    <p:extLst>
      <p:ext uri="{BB962C8B-B14F-4D97-AF65-F5344CB8AC3E}">
        <p14:creationId xmlns:p14="http://schemas.microsoft.com/office/powerpoint/2010/main" val="10091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77B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0F4A4-2430-0C4F-BD1A-80242344BF26}"/>
              </a:ext>
            </a:extLst>
          </p:cNvPr>
          <p:cNvPicPr>
            <a:picLocks noChangeAspect="1"/>
          </p:cNvPicPr>
          <p:nvPr/>
        </p:nvPicPr>
        <p:blipFill>
          <a:blip r:embed="rId2"/>
          <a:stretch>
            <a:fillRect/>
          </a:stretch>
        </p:blipFill>
        <p:spPr>
          <a:xfrm>
            <a:off x="751860" y="743428"/>
            <a:ext cx="7302376" cy="5943600"/>
          </a:xfrm>
          <a:prstGeom prst="rect">
            <a:avLst/>
          </a:prstGeom>
        </p:spPr>
      </p:pic>
      <p:sp>
        <p:nvSpPr>
          <p:cNvPr id="4" name="TextBox 3">
            <a:extLst>
              <a:ext uri="{FF2B5EF4-FFF2-40B4-BE49-F238E27FC236}">
                <a16:creationId xmlns:a16="http://schemas.microsoft.com/office/drawing/2014/main" id="{4F41D6EC-A520-594D-8951-52D5226CB013}"/>
              </a:ext>
            </a:extLst>
          </p:cNvPr>
          <p:cNvSpPr txBox="1"/>
          <p:nvPr/>
        </p:nvSpPr>
        <p:spPr>
          <a:xfrm>
            <a:off x="2721238" y="71138"/>
            <a:ext cx="5332998" cy="523220"/>
          </a:xfrm>
          <a:prstGeom prst="rect">
            <a:avLst/>
          </a:prstGeom>
          <a:noFill/>
        </p:spPr>
        <p:txBody>
          <a:bodyPr wrap="none" rtlCol="0">
            <a:spAutoFit/>
          </a:bodyPr>
          <a:lstStyle/>
          <a:p>
            <a:r>
              <a:rPr lang="en-US" sz="2800" b="1" dirty="0">
                <a:solidFill>
                  <a:schemeClr val="bg1"/>
                </a:solidFill>
              </a:rPr>
              <a:t>Quick Search – Predefined Queries</a:t>
            </a:r>
          </a:p>
        </p:txBody>
      </p:sp>
      <p:pic>
        <p:nvPicPr>
          <p:cNvPr id="5" name="Picture 4">
            <a:extLst>
              <a:ext uri="{FF2B5EF4-FFF2-40B4-BE49-F238E27FC236}">
                <a16:creationId xmlns:a16="http://schemas.microsoft.com/office/drawing/2014/main" id="{D4D5124C-2271-B241-AF96-793FF4D4DCB2}"/>
              </a:ext>
            </a:extLst>
          </p:cNvPr>
          <p:cNvPicPr>
            <a:picLocks noChangeAspect="1"/>
          </p:cNvPicPr>
          <p:nvPr/>
        </p:nvPicPr>
        <p:blipFill>
          <a:blip r:embed="rId3"/>
          <a:stretch>
            <a:fillRect/>
          </a:stretch>
        </p:blipFill>
        <p:spPr>
          <a:xfrm>
            <a:off x="403861" y="167975"/>
            <a:ext cx="2105434" cy="329546"/>
          </a:xfrm>
          <a:prstGeom prst="rect">
            <a:avLst/>
          </a:prstGeom>
          <a:solidFill>
            <a:srgbClr val="0877BD"/>
          </a:solidFill>
        </p:spPr>
      </p:pic>
    </p:spTree>
    <p:extLst>
      <p:ext uri="{BB962C8B-B14F-4D97-AF65-F5344CB8AC3E}">
        <p14:creationId xmlns:p14="http://schemas.microsoft.com/office/powerpoint/2010/main" val="37935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FB45-21E1-44FA-AD87-DB03DC905E93}"/>
              </a:ext>
            </a:extLst>
          </p:cNvPr>
          <p:cNvSpPr>
            <a:spLocks noGrp="1"/>
          </p:cNvSpPr>
          <p:nvPr>
            <p:ph type="title"/>
          </p:nvPr>
        </p:nvSpPr>
        <p:spPr>
          <a:xfrm>
            <a:off x="2692410" y="149405"/>
            <a:ext cx="3460740" cy="735619"/>
          </a:xfrm>
        </p:spPr>
        <p:txBody>
          <a:bodyPr>
            <a:normAutofit/>
          </a:bodyPr>
          <a:lstStyle/>
          <a:p>
            <a:r>
              <a:rPr lang="en-IN" sz="3600" b="1" dirty="0" err="1">
                <a:solidFill>
                  <a:srgbClr val="0070C0"/>
                </a:solidFill>
                <a:latin typeface="+mn-lt"/>
              </a:rPr>
              <a:t>GlyGen</a:t>
            </a:r>
            <a:r>
              <a:rPr lang="en-IN" sz="3600" b="1" dirty="0">
                <a:solidFill>
                  <a:srgbClr val="0070C0"/>
                </a:solidFill>
                <a:latin typeface="+mn-lt"/>
              </a:rPr>
              <a:t> Licenses </a:t>
            </a:r>
            <a:endParaRPr lang="en-US" sz="3600" b="1" dirty="0">
              <a:solidFill>
                <a:srgbClr val="0070C0"/>
              </a:solidFill>
              <a:latin typeface="+mn-lt"/>
            </a:endParaRPr>
          </a:p>
        </p:txBody>
      </p:sp>
      <p:pic>
        <p:nvPicPr>
          <p:cNvPr id="4" name="Content Placeholder 3">
            <a:extLst>
              <a:ext uri="{FF2B5EF4-FFF2-40B4-BE49-F238E27FC236}">
                <a16:creationId xmlns:a16="http://schemas.microsoft.com/office/drawing/2014/main" id="{382D8B45-7D80-4A49-9F2F-C0B0C83BD6BB}"/>
              </a:ext>
            </a:extLst>
          </p:cNvPr>
          <p:cNvPicPr>
            <a:picLocks noGrp="1" noChangeAspect="1"/>
          </p:cNvPicPr>
          <p:nvPr>
            <p:ph idx="1"/>
          </p:nvPr>
        </p:nvPicPr>
        <p:blipFill>
          <a:blip r:embed="rId3"/>
          <a:stretch>
            <a:fillRect/>
          </a:stretch>
        </p:blipFill>
        <p:spPr>
          <a:xfrm>
            <a:off x="838089" y="1583691"/>
            <a:ext cx="2487109" cy="580526"/>
          </a:xfrm>
          <a:prstGeom prst="rect">
            <a:avLst/>
          </a:prstGeom>
        </p:spPr>
      </p:pic>
      <p:pic>
        <p:nvPicPr>
          <p:cNvPr id="5" name="Picture 4">
            <a:extLst>
              <a:ext uri="{FF2B5EF4-FFF2-40B4-BE49-F238E27FC236}">
                <a16:creationId xmlns:a16="http://schemas.microsoft.com/office/drawing/2014/main" id="{4FA4E790-509D-4F03-B6F7-46881429F8F0}"/>
              </a:ext>
            </a:extLst>
          </p:cNvPr>
          <p:cNvPicPr>
            <a:picLocks noChangeAspect="1"/>
          </p:cNvPicPr>
          <p:nvPr/>
        </p:nvPicPr>
        <p:blipFill>
          <a:blip r:embed="rId4"/>
          <a:stretch>
            <a:fillRect/>
          </a:stretch>
        </p:blipFill>
        <p:spPr>
          <a:xfrm>
            <a:off x="3555648" y="1552317"/>
            <a:ext cx="1682561" cy="580092"/>
          </a:xfrm>
          <a:prstGeom prst="rect">
            <a:avLst/>
          </a:prstGeom>
        </p:spPr>
      </p:pic>
      <p:pic>
        <p:nvPicPr>
          <p:cNvPr id="7" name="Picture 6">
            <a:extLst>
              <a:ext uri="{FF2B5EF4-FFF2-40B4-BE49-F238E27FC236}">
                <a16:creationId xmlns:a16="http://schemas.microsoft.com/office/drawing/2014/main" id="{5A870A52-FD26-40FC-8C61-E81E66871D0C}"/>
              </a:ext>
            </a:extLst>
          </p:cNvPr>
          <p:cNvPicPr>
            <a:picLocks noChangeAspect="1"/>
          </p:cNvPicPr>
          <p:nvPr/>
        </p:nvPicPr>
        <p:blipFill>
          <a:blip r:embed="rId5"/>
          <a:stretch>
            <a:fillRect/>
          </a:stretch>
        </p:blipFill>
        <p:spPr>
          <a:xfrm>
            <a:off x="838089" y="2272147"/>
            <a:ext cx="4400120" cy="336028"/>
          </a:xfrm>
          <a:prstGeom prst="rect">
            <a:avLst/>
          </a:prstGeom>
        </p:spPr>
      </p:pic>
      <p:sp>
        <p:nvSpPr>
          <p:cNvPr id="10" name="Rectangle 2">
            <a:extLst>
              <a:ext uri="{FF2B5EF4-FFF2-40B4-BE49-F238E27FC236}">
                <a16:creationId xmlns:a16="http://schemas.microsoft.com/office/drawing/2014/main" id="{99886B73-6B7C-4F53-818F-1B1DDBDC439F}"/>
              </a:ext>
            </a:extLst>
          </p:cNvPr>
          <p:cNvSpPr>
            <a:spLocks noChangeArrowheads="1"/>
          </p:cNvSpPr>
          <p:nvPr/>
        </p:nvSpPr>
        <p:spPr bwMode="auto">
          <a:xfrm>
            <a:off x="742253" y="2673799"/>
            <a:ext cx="84369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Share</a:t>
            </a:r>
            <a:r>
              <a:rPr kumimoji="0" lang="en-US" altLang="en-US" sz="1400" b="0" i="0" u="none" strike="noStrike" cap="none" normalizeH="0" baseline="0" dirty="0">
                <a:ln>
                  <a:noFill/>
                </a:ln>
                <a:solidFill>
                  <a:schemeClr val="tx1"/>
                </a:solidFill>
                <a:effectLst/>
                <a:latin typeface="Arial" panose="020B0604020202020204" pitchFamily="34" charset="0"/>
              </a:rPr>
              <a:t> — copy and redistribute the material in any medium or format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Adapt</a:t>
            </a:r>
            <a:r>
              <a:rPr kumimoji="0" lang="en-US" altLang="en-US" sz="1400" b="0" i="0" u="none" strike="noStrike" cap="none" normalizeH="0" baseline="0" dirty="0">
                <a:ln>
                  <a:noFill/>
                </a:ln>
                <a:solidFill>
                  <a:schemeClr val="tx1"/>
                </a:solidFill>
                <a:effectLst/>
                <a:latin typeface="Arial" panose="020B0604020202020204" pitchFamily="34" charset="0"/>
              </a:rPr>
              <a:t> — remix, transform, and build upon the material for any purpose, even commercially.</a:t>
            </a:r>
          </a:p>
          <a:p>
            <a:pPr lvl="0" defTabSz="914400" eaLnBrk="0" fontAlgn="base" hangingPunct="0">
              <a:spcBef>
                <a:spcPct val="0"/>
              </a:spcBef>
              <a:spcAft>
                <a:spcPct val="0"/>
              </a:spcAft>
              <a:buFontTx/>
              <a:buChar char="•"/>
            </a:pPr>
            <a:r>
              <a:rPr lang="en-US" sz="1400" b="1" dirty="0">
                <a:latin typeface="Arial" panose="020B0604020202020204" pitchFamily="34" charset="0"/>
                <a:cs typeface="Arial" panose="020B0604020202020204" pitchFamily="34" charset="0"/>
              </a:rPr>
              <a:t>Attribution</a:t>
            </a:r>
            <a:r>
              <a:rPr lang="en-US" sz="1400" dirty="0"/>
              <a:t> — </a:t>
            </a:r>
            <a:r>
              <a:rPr lang="en-US" sz="1400" dirty="0">
                <a:latin typeface="Arial" panose="020B0604020202020204" pitchFamily="34" charset="0"/>
                <a:cs typeface="Arial" panose="020B0604020202020204" pitchFamily="34" charset="0"/>
              </a:rPr>
              <a:t>You must give appropriate credit, provide a link to the license, and indicate if changes were made. </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16F75F4-D495-470D-9240-94A97D846607}"/>
              </a:ext>
            </a:extLst>
          </p:cNvPr>
          <p:cNvPicPr>
            <a:picLocks noChangeAspect="1"/>
          </p:cNvPicPr>
          <p:nvPr/>
        </p:nvPicPr>
        <p:blipFill>
          <a:blip r:embed="rId6"/>
          <a:stretch>
            <a:fillRect/>
          </a:stretch>
        </p:blipFill>
        <p:spPr>
          <a:xfrm>
            <a:off x="919377" y="4619749"/>
            <a:ext cx="2006750" cy="993939"/>
          </a:xfrm>
          <a:prstGeom prst="rect">
            <a:avLst/>
          </a:prstGeom>
        </p:spPr>
      </p:pic>
      <p:sp>
        <p:nvSpPr>
          <p:cNvPr id="15" name="Rectangle 14">
            <a:extLst>
              <a:ext uri="{FF2B5EF4-FFF2-40B4-BE49-F238E27FC236}">
                <a16:creationId xmlns:a16="http://schemas.microsoft.com/office/drawing/2014/main" id="{6D1581D0-28C0-4CF8-ABB1-7BEE078FEF1A}"/>
              </a:ext>
            </a:extLst>
          </p:cNvPr>
          <p:cNvSpPr/>
          <p:nvPr/>
        </p:nvSpPr>
        <p:spPr>
          <a:xfrm>
            <a:off x="912896" y="5634870"/>
            <a:ext cx="5571242" cy="954107"/>
          </a:xfrm>
          <a:prstGeom prst="rect">
            <a:avLst/>
          </a:prstGeom>
        </p:spPr>
        <p:txBody>
          <a:bodyPr wrap="square">
            <a:spAutoFit/>
          </a:bodyPr>
          <a:lstStyle/>
          <a:p>
            <a:pPr>
              <a:buFont typeface="Arial" panose="020B0604020202020204" pitchFamily="34" charset="0"/>
              <a:buChar char="•"/>
            </a:pPr>
            <a:r>
              <a:rPr lang="en-US" sz="1400" dirty="0"/>
              <a:t>Freedom to use the software for any purpose,</a:t>
            </a:r>
          </a:p>
          <a:p>
            <a:pPr>
              <a:buFont typeface="Arial" panose="020B0604020202020204" pitchFamily="34" charset="0"/>
              <a:buChar char="•"/>
            </a:pPr>
            <a:r>
              <a:rPr lang="en-US" sz="1400" dirty="0"/>
              <a:t> Freedom to change the software to suit your needs,</a:t>
            </a:r>
          </a:p>
          <a:p>
            <a:pPr>
              <a:buFont typeface="Arial" panose="020B0604020202020204" pitchFamily="34" charset="0"/>
              <a:buChar char="•"/>
            </a:pPr>
            <a:r>
              <a:rPr lang="en-US" sz="1400" dirty="0"/>
              <a:t>Freedom to share the software with your friends and neighbors, and</a:t>
            </a:r>
          </a:p>
          <a:p>
            <a:pPr>
              <a:buFont typeface="Arial" panose="020B0604020202020204" pitchFamily="34" charset="0"/>
              <a:buChar char="•"/>
            </a:pPr>
            <a:r>
              <a:rPr lang="en-US" sz="1400" dirty="0"/>
              <a:t>Freedom to share the changes you make.</a:t>
            </a:r>
          </a:p>
        </p:txBody>
      </p:sp>
      <p:sp>
        <p:nvSpPr>
          <p:cNvPr id="16" name="TextBox 15">
            <a:extLst>
              <a:ext uri="{FF2B5EF4-FFF2-40B4-BE49-F238E27FC236}">
                <a16:creationId xmlns:a16="http://schemas.microsoft.com/office/drawing/2014/main" id="{FF77A5C5-C46C-46C0-8ECE-AFBCB98969D6}"/>
              </a:ext>
            </a:extLst>
          </p:cNvPr>
          <p:cNvSpPr txBox="1"/>
          <p:nvPr/>
        </p:nvSpPr>
        <p:spPr>
          <a:xfrm>
            <a:off x="742253" y="1006041"/>
            <a:ext cx="2582945" cy="461665"/>
          </a:xfrm>
          <a:prstGeom prst="rect">
            <a:avLst/>
          </a:prstGeom>
          <a:noFill/>
        </p:spPr>
        <p:txBody>
          <a:bodyPr wrap="square" rtlCol="0">
            <a:spAutoFit/>
          </a:bodyPr>
          <a:lstStyle/>
          <a:p>
            <a:r>
              <a:rPr lang="en-IN" sz="2400" b="1" u="sng" dirty="0">
                <a:solidFill>
                  <a:srgbClr val="002060"/>
                </a:solidFill>
              </a:rPr>
              <a:t>For Data</a:t>
            </a:r>
            <a:endParaRPr lang="en-US" sz="2400" b="1" u="sng" dirty="0">
              <a:solidFill>
                <a:srgbClr val="002060"/>
              </a:solidFill>
            </a:endParaRPr>
          </a:p>
        </p:txBody>
      </p:sp>
      <p:sp>
        <p:nvSpPr>
          <p:cNvPr id="17" name="TextBox 16">
            <a:extLst>
              <a:ext uri="{FF2B5EF4-FFF2-40B4-BE49-F238E27FC236}">
                <a16:creationId xmlns:a16="http://schemas.microsoft.com/office/drawing/2014/main" id="{FA7E18B3-943E-46A8-8B2D-62E95D35EF7C}"/>
              </a:ext>
            </a:extLst>
          </p:cNvPr>
          <p:cNvSpPr txBox="1"/>
          <p:nvPr/>
        </p:nvSpPr>
        <p:spPr>
          <a:xfrm>
            <a:off x="838089" y="4138118"/>
            <a:ext cx="4176076" cy="461665"/>
          </a:xfrm>
          <a:prstGeom prst="rect">
            <a:avLst/>
          </a:prstGeom>
          <a:noFill/>
        </p:spPr>
        <p:txBody>
          <a:bodyPr wrap="square" rtlCol="0">
            <a:spAutoFit/>
          </a:bodyPr>
          <a:lstStyle/>
          <a:p>
            <a:r>
              <a:rPr lang="en-IN" sz="2400" b="1" u="sng" dirty="0">
                <a:solidFill>
                  <a:srgbClr val="002060"/>
                </a:solidFill>
              </a:rPr>
              <a:t>For Software/Source code</a:t>
            </a:r>
            <a:endParaRPr lang="en-US" sz="2400" b="1" u="sng" dirty="0">
              <a:solidFill>
                <a:srgbClr val="002060"/>
              </a:solidFill>
            </a:endParaRPr>
          </a:p>
        </p:txBody>
      </p:sp>
      <p:sp>
        <p:nvSpPr>
          <p:cNvPr id="20" name="TextBox 19">
            <a:extLst>
              <a:ext uri="{FF2B5EF4-FFF2-40B4-BE49-F238E27FC236}">
                <a16:creationId xmlns:a16="http://schemas.microsoft.com/office/drawing/2014/main" id="{FA7E18B3-943E-46A8-8B2D-62E95D35EF7C}"/>
              </a:ext>
            </a:extLst>
          </p:cNvPr>
          <p:cNvSpPr txBox="1"/>
          <p:nvPr/>
        </p:nvSpPr>
        <p:spPr>
          <a:xfrm>
            <a:off x="2857195" y="4809549"/>
            <a:ext cx="4176076" cy="307777"/>
          </a:xfrm>
          <a:prstGeom prst="rect">
            <a:avLst/>
          </a:prstGeom>
          <a:noFill/>
        </p:spPr>
        <p:txBody>
          <a:bodyPr wrap="square" rtlCol="0">
            <a:spAutoFit/>
          </a:bodyPr>
          <a:lstStyle/>
          <a:p>
            <a:r>
              <a:rPr lang="en-US" sz="1400" b="1" dirty="0"/>
              <a:t>The GNU General Public License v3.0</a:t>
            </a:r>
          </a:p>
        </p:txBody>
      </p:sp>
      <p:pic>
        <p:nvPicPr>
          <p:cNvPr id="13" name="Picture 12">
            <a:extLst>
              <a:ext uri="{FF2B5EF4-FFF2-40B4-BE49-F238E27FC236}">
                <a16:creationId xmlns:a16="http://schemas.microsoft.com/office/drawing/2014/main" id="{83D57433-D174-B54A-AFE3-0AD04CAC0923}"/>
              </a:ext>
            </a:extLst>
          </p:cNvPr>
          <p:cNvPicPr>
            <a:picLocks noChangeAspect="1"/>
          </p:cNvPicPr>
          <p:nvPr/>
        </p:nvPicPr>
        <p:blipFill>
          <a:blip r:embed="rId7"/>
          <a:stretch>
            <a:fillRect/>
          </a:stretch>
        </p:blipFill>
        <p:spPr>
          <a:xfrm>
            <a:off x="133084" y="68071"/>
            <a:ext cx="2616200" cy="393700"/>
          </a:xfrm>
          <a:prstGeom prst="rect">
            <a:avLst/>
          </a:prstGeom>
        </p:spPr>
      </p:pic>
    </p:spTree>
    <p:extLst>
      <p:ext uri="{BB962C8B-B14F-4D97-AF65-F5344CB8AC3E}">
        <p14:creationId xmlns:p14="http://schemas.microsoft.com/office/powerpoint/2010/main" val="2808326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789</Words>
  <Application>Microsoft Macintosh PowerPoint</Application>
  <PresentationFormat>On-screen Show (4:3)</PresentationFormat>
  <Paragraphs>202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Century Gothic</vt:lpstr>
      <vt:lpstr>Courier New</vt:lpstr>
      <vt:lpstr>Georgia</vt:lpstr>
      <vt:lpstr>Trebuchet MS</vt:lpstr>
      <vt:lpstr>Office Theme</vt:lpstr>
      <vt:lpstr>PowerPoint Presentation</vt:lpstr>
      <vt:lpstr>PowerPoint Presentation</vt:lpstr>
      <vt:lpstr>Data in GlyGen</vt:lpstr>
      <vt:lpstr>PowerPoint Presentation</vt:lpstr>
      <vt:lpstr>PowerPoint Presentation</vt:lpstr>
      <vt:lpstr>PowerPoint Presentation</vt:lpstr>
      <vt:lpstr>PowerPoint Presentation</vt:lpstr>
      <vt:lpstr>PowerPoint Presentation</vt:lpstr>
      <vt:lpstr>GlyGen Licenses </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Tatiana W</cp:lastModifiedBy>
  <cp:revision>40</cp:revision>
  <dcterms:created xsi:type="dcterms:W3CDTF">2018-08-13T09:57:16Z</dcterms:created>
  <dcterms:modified xsi:type="dcterms:W3CDTF">2019-07-15T19:02:29Z</dcterms:modified>
</cp:coreProperties>
</file>