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4.jpg" ContentType="image/jpeg"/>
  <Override PartName="/ppt/media/image4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6" r:id="rId4"/>
    <p:sldId id="261" r:id="rId5"/>
    <p:sldId id="267" r:id="rId6"/>
    <p:sldId id="268" r:id="rId7"/>
    <p:sldId id="269" r:id="rId8"/>
    <p:sldId id="27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6"/>
    <p:restoredTop sz="95046"/>
  </p:normalViewPr>
  <p:slideViewPr>
    <p:cSldViewPr snapToGrid="0" snapToObjects="1">
      <p:cViewPr>
        <p:scale>
          <a:sx n="97" d="100"/>
          <a:sy n="97" d="100"/>
        </p:scale>
        <p:origin x="1840" y="8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80BE9F-762B-7246-8398-4DF381445DEA}" type="datetimeFigureOut">
              <a:rPr lang="en-US" smtClean="0"/>
              <a:t>6/5/20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20783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BE9F-762B-7246-8398-4DF381445DEA}" type="datetimeFigureOut">
              <a:rPr lang="en-US" smtClean="0"/>
              <a:t>6/5/20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227791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BE9F-762B-7246-8398-4DF381445DEA}" type="datetimeFigureOut">
              <a:rPr lang="en-US" smtClean="0"/>
              <a:t>6/5/20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318264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BE9F-762B-7246-8398-4DF381445DEA}" type="datetimeFigureOut">
              <a:rPr lang="en-US" smtClean="0"/>
              <a:t>6/5/20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146215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80BE9F-762B-7246-8398-4DF381445DEA}" type="datetimeFigureOut">
              <a:rPr lang="en-US" smtClean="0"/>
              <a:t>6/5/20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326500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80BE9F-762B-7246-8398-4DF381445DEA}" type="datetimeFigureOut">
              <a:rPr lang="en-US" smtClean="0"/>
              <a:t>6/5/20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382289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0BE9F-762B-7246-8398-4DF381445DEA}" type="datetimeFigureOut">
              <a:rPr lang="en-US" smtClean="0"/>
              <a:t>6/5/20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114792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0BE9F-762B-7246-8398-4DF381445DEA}" type="datetimeFigureOut">
              <a:rPr lang="en-US" smtClean="0"/>
              <a:t>6/5/20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428145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0BE9F-762B-7246-8398-4DF381445DEA}" type="datetimeFigureOut">
              <a:rPr lang="en-US" smtClean="0"/>
              <a:t>6/5/20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275760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80BE9F-762B-7246-8398-4DF381445DEA}" type="datetimeFigureOut">
              <a:rPr lang="en-US" smtClean="0"/>
              <a:t>6/5/20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393997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80BE9F-762B-7246-8398-4DF381445DEA}" type="datetimeFigureOut">
              <a:rPr lang="en-US" smtClean="0"/>
              <a:t>6/5/20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FE88-A7FC-8B45-B38B-D61FC247B937}" type="slidenum">
              <a:rPr lang="en-US" smtClean="0"/>
              <a:t>‹#›</a:t>
            </a:fld>
            <a:endParaRPr lang="en-US"/>
          </a:p>
        </p:txBody>
      </p:sp>
    </p:spTree>
    <p:extLst>
      <p:ext uri="{BB962C8B-B14F-4D97-AF65-F5344CB8AC3E}">
        <p14:creationId xmlns:p14="http://schemas.microsoft.com/office/powerpoint/2010/main" val="120784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0BE9F-762B-7246-8398-4DF381445DEA}" type="datetimeFigureOut">
              <a:rPr lang="en-US" smtClean="0"/>
              <a:t>6/5/20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AFE88-A7FC-8B45-B38B-D61FC247B937}" type="slidenum">
              <a:rPr lang="en-US" smtClean="0"/>
              <a:t>‹#›</a:t>
            </a:fld>
            <a:endParaRPr lang="en-US"/>
          </a:p>
        </p:txBody>
      </p:sp>
    </p:spTree>
    <p:extLst>
      <p:ext uri="{BB962C8B-B14F-4D97-AF65-F5344CB8AC3E}">
        <p14:creationId xmlns:p14="http://schemas.microsoft.com/office/powerpoint/2010/main" val="912515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0.emf"/><Relationship Id="rId15" Type="http://schemas.openxmlformats.org/officeDocument/2006/relationships/image" Target="../media/image22.png"/><Relationship Id="rId10" Type="http://schemas.openxmlformats.org/officeDocument/2006/relationships/image" Target="../media/image17.tiff"/><Relationship Id="rId19" Type="http://schemas.openxmlformats.org/officeDocument/2006/relationships/image" Target="../media/image26.png"/><Relationship Id="rId4" Type="http://schemas.openxmlformats.org/officeDocument/2006/relationships/image" Target="../media/image11.emf"/><Relationship Id="rId9" Type="http://schemas.openxmlformats.org/officeDocument/2006/relationships/image" Target="../media/image16.png"/><Relationship Id="rId14" Type="http://schemas.openxmlformats.org/officeDocument/2006/relationships/image" Target="../media/image21.gif"/></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0.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0.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sv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0.emf"/><Relationship Id="rId10" Type="http://schemas.openxmlformats.org/officeDocument/2006/relationships/image" Target="../media/image36.png"/><Relationship Id="rId4" Type="http://schemas.openxmlformats.org/officeDocument/2006/relationships/image" Target="../media/image11.emf"/><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0.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40.jpg"/><Relationship Id="rId12" Type="http://schemas.openxmlformats.org/officeDocument/2006/relationships/image" Target="../media/image45.png"/><Relationship Id="rId2" Type="http://schemas.openxmlformats.org/officeDocument/2006/relationships/image" Target="../media/image1.png"/><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7.tiff"/><Relationship Id="rId11" Type="http://schemas.openxmlformats.org/officeDocument/2006/relationships/image" Target="../media/image44.jpg"/><Relationship Id="rId5" Type="http://schemas.openxmlformats.org/officeDocument/2006/relationships/image" Target="../media/image15.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9.emf"/><Relationship Id="rId9" Type="http://schemas.openxmlformats.org/officeDocument/2006/relationships/image" Target="../media/image42.png"/><Relationship Id="rId14" Type="http://schemas.openxmlformats.org/officeDocument/2006/relationships/image" Target="../media/image4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7996CF-9275-5848-A158-A540D9C4A13D}"/>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EF912816-F0C7-7549-BCF3-5B801FFB2A09}"/>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1DA28668-FFC5-5C45-9515-21560010B9E1}"/>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4D359863-1A17-6144-89EA-48CCFD288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D1209A55-F83F-9941-8549-B7FADC251038}"/>
              </a:ext>
            </a:extLst>
          </p:cNvPr>
          <p:cNvSpPr txBox="1"/>
          <p:nvPr/>
        </p:nvSpPr>
        <p:spPr>
          <a:xfrm>
            <a:off x="3636367" y="74809"/>
            <a:ext cx="4342983" cy="707886"/>
          </a:xfrm>
          <a:prstGeom prst="rect">
            <a:avLst/>
          </a:prstGeom>
          <a:noFill/>
        </p:spPr>
        <p:txBody>
          <a:bodyPr vert="horz" wrap="square" rtlCol="0" anchor="ctr">
            <a:spAutoFit/>
          </a:bodyPr>
          <a:lstStyle/>
          <a:p>
            <a:pPr algn="ctr"/>
            <a:r>
              <a:rPr lang="en-US" sz="2000" b="1" dirty="0">
                <a:solidFill>
                  <a:schemeClr val="bg1"/>
                </a:solidFill>
                <a:latin typeface="Georgia" panose="02040502050405020303" pitchFamily="18" charset="0"/>
              </a:rPr>
              <a:t>Computational and Informatics Resources for Glycoscience</a:t>
            </a:r>
          </a:p>
        </p:txBody>
      </p:sp>
      <p:pic>
        <p:nvPicPr>
          <p:cNvPr id="14" name="Picture 13">
            <a:extLst>
              <a:ext uri="{FF2B5EF4-FFF2-40B4-BE49-F238E27FC236}">
                <a16:creationId xmlns:a16="http://schemas.microsoft.com/office/drawing/2014/main" id="{847DF0CF-49BE-A74B-813D-AD5293A8EF6C}"/>
              </a:ext>
            </a:extLst>
          </p:cNvPr>
          <p:cNvPicPr>
            <a:picLocks noChangeAspect="1"/>
          </p:cNvPicPr>
          <p:nvPr/>
        </p:nvPicPr>
        <p:blipFill>
          <a:blip r:embed="rId4"/>
          <a:stretch>
            <a:fillRect/>
          </a:stretch>
        </p:blipFill>
        <p:spPr>
          <a:xfrm>
            <a:off x="7391400" y="6094704"/>
            <a:ext cx="1752600" cy="762000"/>
          </a:xfrm>
          <a:prstGeom prst="rect">
            <a:avLst/>
          </a:prstGeom>
        </p:spPr>
      </p:pic>
      <p:pic>
        <p:nvPicPr>
          <p:cNvPr id="13" name="Picture 12">
            <a:extLst>
              <a:ext uri="{FF2B5EF4-FFF2-40B4-BE49-F238E27FC236}">
                <a16:creationId xmlns:a16="http://schemas.microsoft.com/office/drawing/2014/main" id="{43B53FC9-03BE-334C-A481-72F66DBC44FC}"/>
              </a:ext>
            </a:extLst>
          </p:cNvPr>
          <p:cNvPicPr>
            <a:picLocks noChangeAspect="1"/>
          </p:cNvPicPr>
          <p:nvPr/>
        </p:nvPicPr>
        <p:blipFill>
          <a:blip r:embed="rId5"/>
          <a:stretch>
            <a:fillRect/>
          </a:stretch>
        </p:blipFill>
        <p:spPr>
          <a:xfrm>
            <a:off x="5598666" y="6400120"/>
            <a:ext cx="1901508" cy="290678"/>
          </a:xfrm>
          <a:prstGeom prst="rect">
            <a:avLst/>
          </a:prstGeom>
        </p:spPr>
      </p:pic>
      <p:grpSp>
        <p:nvGrpSpPr>
          <p:cNvPr id="22" name="Group 21">
            <a:extLst>
              <a:ext uri="{FF2B5EF4-FFF2-40B4-BE49-F238E27FC236}">
                <a16:creationId xmlns:a16="http://schemas.microsoft.com/office/drawing/2014/main" id="{2A5AFA24-E28A-BF48-A425-D1DEC83C0A05}"/>
              </a:ext>
            </a:extLst>
          </p:cNvPr>
          <p:cNvGrpSpPr/>
          <p:nvPr/>
        </p:nvGrpSpPr>
        <p:grpSpPr>
          <a:xfrm>
            <a:off x="0" y="6287043"/>
            <a:ext cx="5486400" cy="648484"/>
            <a:chOff x="0" y="5635583"/>
            <a:chExt cx="5486400" cy="648484"/>
          </a:xfrm>
        </p:grpSpPr>
        <p:pic>
          <p:nvPicPr>
            <p:cNvPr id="15" name="Picture 14">
              <a:extLst>
                <a:ext uri="{FF2B5EF4-FFF2-40B4-BE49-F238E27FC236}">
                  <a16:creationId xmlns:a16="http://schemas.microsoft.com/office/drawing/2014/main" id="{09210E1F-E0DD-BA4B-8015-981038A4F968}"/>
                </a:ext>
              </a:extLst>
            </p:cNvPr>
            <p:cNvPicPr>
              <a:picLocks noChangeAspect="1"/>
            </p:cNvPicPr>
            <p:nvPr/>
          </p:nvPicPr>
          <p:blipFill>
            <a:blip r:embed="rId6"/>
            <a:stretch>
              <a:fillRect/>
            </a:stretch>
          </p:blipFill>
          <p:spPr>
            <a:xfrm>
              <a:off x="0" y="5648931"/>
              <a:ext cx="5486400" cy="558800"/>
            </a:xfrm>
            <a:prstGeom prst="rect">
              <a:avLst/>
            </a:prstGeom>
          </p:spPr>
        </p:pic>
        <p:grpSp>
          <p:nvGrpSpPr>
            <p:cNvPr id="21" name="Group 20">
              <a:extLst>
                <a:ext uri="{FF2B5EF4-FFF2-40B4-BE49-F238E27FC236}">
                  <a16:creationId xmlns:a16="http://schemas.microsoft.com/office/drawing/2014/main" id="{043F8F49-D101-D747-94BB-3344758C8381}"/>
                </a:ext>
              </a:extLst>
            </p:cNvPr>
            <p:cNvGrpSpPr/>
            <p:nvPr/>
          </p:nvGrpSpPr>
          <p:grpSpPr>
            <a:xfrm>
              <a:off x="479138" y="5635583"/>
              <a:ext cx="4794619" cy="648484"/>
              <a:chOff x="479138" y="5635583"/>
              <a:chExt cx="4794619" cy="648484"/>
            </a:xfrm>
          </p:grpSpPr>
          <p:grpSp>
            <p:nvGrpSpPr>
              <p:cNvPr id="19" name="Group 18">
                <a:extLst>
                  <a:ext uri="{FF2B5EF4-FFF2-40B4-BE49-F238E27FC236}">
                    <a16:creationId xmlns:a16="http://schemas.microsoft.com/office/drawing/2014/main" id="{EC97F466-774E-AB4B-8774-EC3E009AC678}"/>
                  </a:ext>
                </a:extLst>
              </p:cNvPr>
              <p:cNvGrpSpPr/>
              <p:nvPr/>
            </p:nvGrpSpPr>
            <p:grpSpPr>
              <a:xfrm>
                <a:off x="479138" y="5635583"/>
                <a:ext cx="2199500" cy="648484"/>
                <a:chOff x="398768" y="5646778"/>
                <a:chExt cx="2114818" cy="648484"/>
              </a:xfrm>
            </p:grpSpPr>
            <p:sp>
              <p:nvSpPr>
                <p:cNvPr id="16" name="TextBox 15">
                  <a:extLst>
                    <a:ext uri="{FF2B5EF4-FFF2-40B4-BE49-F238E27FC236}">
                      <a16:creationId xmlns:a16="http://schemas.microsoft.com/office/drawing/2014/main" id="{2DE338B1-D1A8-D843-BE42-E96B0CFA043B}"/>
                    </a:ext>
                  </a:extLst>
                </p:cNvPr>
                <p:cNvSpPr txBox="1"/>
                <p:nvPr/>
              </p:nvSpPr>
              <p:spPr>
                <a:xfrm>
                  <a:off x="398768" y="5646778"/>
                  <a:ext cx="754173" cy="507831"/>
                </a:xfrm>
                <a:prstGeom prst="rect">
                  <a:avLst/>
                </a:prstGeom>
                <a:noFill/>
              </p:spPr>
              <p:txBody>
                <a:bodyPr wrap="square" rtlCol="0">
                  <a:spAutoFit/>
                </a:bodyPr>
                <a:lstStyle/>
                <a:p>
                  <a:r>
                    <a:rPr lang="en-US" sz="900" dirty="0">
                      <a:solidFill>
                        <a:srgbClr val="60BA4B"/>
                      </a:solidFill>
                      <a:latin typeface="Georgia" panose="02040502050405020303" pitchFamily="18" charset="0"/>
                    </a:rPr>
                    <a:t>Data store:    </a:t>
                  </a:r>
                </a:p>
                <a:p>
                  <a:r>
                    <a:rPr lang="en-US" sz="900" dirty="0">
                      <a:solidFill>
                        <a:srgbClr val="60BA4B"/>
                      </a:solidFill>
                      <a:latin typeface="Georgia" panose="02040502050405020303" pitchFamily="18" charset="0"/>
                    </a:rPr>
                    <a:t>WS API:</a:t>
                  </a:r>
                </a:p>
                <a:p>
                  <a:r>
                    <a:rPr lang="en-US" sz="900" dirty="0">
                      <a:solidFill>
                        <a:srgbClr val="60BA4B"/>
                      </a:solidFill>
                      <a:latin typeface="Georgia" panose="02040502050405020303" pitchFamily="18" charset="0"/>
                    </a:rPr>
                    <a:t>SPARQL:  </a:t>
                  </a:r>
                </a:p>
              </p:txBody>
            </p:sp>
            <p:sp>
              <p:nvSpPr>
                <p:cNvPr id="18" name="TextBox 17">
                  <a:extLst>
                    <a:ext uri="{FF2B5EF4-FFF2-40B4-BE49-F238E27FC236}">
                      <a16:creationId xmlns:a16="http://schemas.microsoft.com/office/drawing/2014/main" id="{D8082B90-D63C-8144-9256-FCEF85F8C654}"/>
                    </a:ext>
                  </a:extLst>
                </p:cNvPr>
                <p:cNvSpPr txBox="1"/>
                <p:nvPr/>
              </p:nvSpPr>
              <p:spPr>
                <a:xfrm>
                  <a:off x="1036376" y="5648931"/>
                  <a:ext cx="1477210" cy="646331"/>
                </a:xfrm>
                <a:prstGeom prst="rect">
                  <a:avLst/>
                </a:prstGeom>
                <a:noFill/>
              </p:spPr>
              <p:txBody>
                <a:bodyPr wrap="square" rtlCol="0">
                  <a:spAutoFit/>
                </a:bodyPr>
                <a:lstStyle/>
                <a:p>
                  <a:r>
                    <a:rPr lang="en-US" sz="900" i="1" dirty="0">
                      <a:solidFill>
                        <a:schemeClr val="bg1"/>
                      </a:solidFill>
                      <a:latin typeface="Georgia" panose="02040502050405020303" pitchFamily="18" charset="0"/>
                    </a:rPr>
                    <a:t>https://data.glygen.org</a:t>
                  </a:r>
                </a:p>
                <a:p>
                  <a:r>
                    <a:rPr lang="en-US" sz="900" i="1" dirty="0">
                      <a:solidFill>
                        <a:schemeClr val="bg1"/>
                      </a:solidFill>
                      <a:latin typeface="Georgia" panose="02040502050405020303" pitchFamily="18" charset="0"/>
                    </a:rPr>
                    <a:t>https://api.glygen.org</a:t>
                  </a:r>
                </a:p>
                <a:p>
                  <a:r>
                    <a:rPr lang="en-US" sz="900" i="1" dirty="0">
                      <a:solidFill>
                        <a:schemeClr val="bg1"/>
                      </a:solidFill>
                      <a:latin typeface="Georgia" panose="02040502050405020303" pitchFamily="18" charset="0"/>
                    </a:rPr>
                    <a:t>https://sparql.glygen.org</a:t>
                  </a:r>
                </a:p>
                <a:p>
                  <a:endParaRPr lang="en-US" sz="900" i="1" dirty="0">
                    <a:solidFill>
                      <a:schemeClr val="bg1"/>
                    </a:solidFill>
                    <a:latin typeface="Georgia" panose="02040502050405020303" pitchFamily="18" charset="0"/>
                  </a:endParaRPr>
                </a:p>
              </p:txBody>
            </p:sp>
          </p:grpSp>
          <p:sp>
            <p:nvSpPr>
              <p:cNvPr id="20" name="TextBox 19">
                <a:extLst>
                  <a:ext uri="{FF2B5EF4-FFF2-40B4-BE49-F238E27FC236}">
                    <a16:creationId xmlns:a16="http://schemas.microsoft.com/office/drawing/2014/main" id="{05F64ED4-6785-FB47-89ED-835EC48BABB3}"/>
                  </a:ext>
                </a:extLst>
              </p:cNvPr>
              <p:cNvSpPr txBox="1"/>
              <p:nvPr/>
            </p:nvSpPr>
            <p:spPr>
              <a:xfrm>
                <a:off x="2626321" y="5648931"/>
                <a:ext cx="2647436" cy="507831"/>
              </a:xfrm>
              <a:prstGeom prst="rect">
                <a:avLst/>
              </a:prstGeom>
              <a:noFill/>
            </p:spPr>
            <p:txBody>
              <a:bodyPr wrap="square" rtlCol="0">
                <a:spAutoFit/>
              </a:bodyPr>
              <a:lstStyle/>
              <a:p>
                <a:pPr algn="ctr"/>
                <a:r>
                  <a:rPr lang="en-US" sz="900" b="1" dirty="0">
                    <a:solidFill>
                      <a:srgbClr val="60BA4B"/>
                    </a:solidFill>
                    <a:latin typeface="Georgia" panose="02040502050405020303" pitchFamily="18" charset="0"/>
                  </a:rPr>
                  <a:t>CONTACT</a:t>
                </a:r>
              </a:p>
              <a:p>
                <a:r>
                  <a:rPr lang="en-US" sz="900" b="1" dirty="0">
                    <a:solidFill>
                      <a:schemeClr val="bg1"/>
                    </a:solidFill>
                    <a:latin typeface="Georgia" panose="02040502050405020303" pitchFamily="18" charset="0"/>
                  </a:rPr>
                  <a:t>Raja Mazumder </a:t>
                </a:r>
                <a:r>
                  <a:rPr lang="en-US" sz="900" dirty="0">
                    <a:solidFill>
                      <a:schemeClr val="bg1"/>
                    </a:solidFill>
                    <a:latin typeface="Georgia" panose="02040502050405020303" pitchFamily="18" charset="0"/>
                  </a:rPr>
                  <a:t>       mazumder@gwu.edu</a:t>
                </a:r>
              </a:p>
              <a:p>
                <a:r>
                  <a:rPr lang="en-US" sz="900" b="1" dirty="0">
                    <a:solidFill>
                      <a:schemeClr val="bg1"/>
                    </a:solidFill>
                    <a:latin typeface="Georgia" panose="02040502050405020303" pitchFamily="18" charset="0"/>
                  </a:rPr>
                  <a:t>Michael Tiemeyer</a:t>
                </a:r>
                <a:r>
                  <a:rPr lang="en-US" sz="900" dirty="0">
                    <a:solidFill>
                      <a:schemeClr val="bg1"/>
                    </a:solidFill>
                    <a:latin typeface="Georgia" panose="02040502050405020303" pitchFamily="18" charset="0"/>
                  </a:rPr>
                  <a:t>    mtiemeyer@ccrc.uga.edu</a:t>
                </a:r>
              </a:p>
            </p:txBody>
          </p:sp>
        </p:grpSp>
      </p:grpSp>
      <p:sp>
        <p:nvSpPr>
          <p:cNvPr id="23" name="Rectangle 22">
            <a:extLst>
              <a:ext uri="{FF2B5EF4-FFF2-40B4-BE49-F238E27FC236}">
                <a16:creationId xmlns:a16="http://schemas.microsoft.com/office/drawing/2014/main" id="{F14E7148-768D-0844-A35E-8CF5C874E062}"/>
              </a:ext>
            </a:extLst>
          </p:cNvPr>
          <p:cNvSpPr/>
          <p:nvPr/>
        </p:nvSpPr>
        <p:spPr>
          <a:xfrm>
            <a:off x="1288914" y="5451627"/>
            <a:ext cx="6566171" cy="707886"/>
          </a:xfrm>
          <a:prstGeom prst="rect">
            <a:avLst/>
          </a:prstGeom>
        </p:spPr>
        <p:txBody>
          <a:bodyPr wrap="square">
            <a:spAutoFit/>
          </a:bodyPr>
          <a:lstStyle/>
          <a:p>
            <a:pPr algn="ctr"/>
            <a:r>
              <a:rPr lang="en-US" sz="2000" dirty="0"/>
              <a:t>NIH Common Fund Glycoscience Program </a:t>
            </a:r>
          </a:p>
          <a:p>
            <a:pPr algn="ctr"/>
            <a:r>
              <a:rPr lang="en-US" sz="2000" dirty="0"/>
              <a:t>1U01GM125267-01 (York &amp; </a:t>
            </a:r>
            <a:r>
              <a:rPr lang="en-US" sz="2000" dirty="0" err="1"/>
              <a:t>Mazumder</a:t>
            </a:r>
            <a:r>
              <a:rPr lang="en-US" sz="2000" dirty="0"/>
              <a:t> &amp; </a:t>
            </a:r>
            <a:r>
              <a:rPr lang="en-US" sz="2000" b="1" dirty="0" err="1">
                <a:latin typeface="Georgia" panose="02040502050405020303" pitchFamily="18" charset="0"/>
              </a:rPr>
              <a:t>Tiemeyer</a:t>
            </a:r>
            <a:r>
              <a:rPr lang="en-US" sz="2000" dirty="0"/>
              <a:t>)</a:t>
            </a:r>
          </a:p>
        </p:txBody>
      </p:sp>
      <p:pic>
        <p:nvPicPr>
          <p:cNvPr id="24" name="Picture 23">
            <a:extLst>
              <a:ext uri="{FF2B5EF4-FFF2-40B4-BE49-F238E27FC236}">
                <a16:creationId xmlns:a16="http://schemas.microsoft.com/office/drawing/2014/main" id="{9677FAFA-7870-B149-BD1F-20BBBE316A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8214" y="1337484"/>
            <a:ext cx="6867572" cy="1094155"/>
          </a:xfrm>
          <a:prstGeom prst="rect">
            <a:avLst/>
          </a:prstGeom>
        </p:spPr>
      </p:pic>
      <p:sp>
        <p:nvSpPr>
          <p:cNvPr id="25" name="TextBox 24">
            <a:extLst>
              <a:ext uri="{FF2B5EF4-FFF2-40B4-BE49-F238E27FC236}">
                <a16:creationId xmlns:a16="http://schemas.microsoft.com/office/drawing/2014/main" id="{B949C2FA-E623-5A42-B8E7-38AB7A8BF53A}"/>
              </a:ext>
            </a:extLst>
          </p:cNvPr>
          <p:cNvSpPr txBox="1"/>
          <p:nvPr/>
        </p:nvSpPr>
        <p:spPr>
          <a:xfrm>
            <a:off x="627529" y="3683581"/>
            <a:ext cx="3815940" cy="707886"/>
          </a:xfrm>
          <a:prstGeom prst="rect">
            <a:avLst/>
          </a:prstGeom>
          <a:noFill/>
        </p:spPr>
        <p:txBody>
          <a:bodyPr wrap="square" rtlCol="0">
            <a:spAutoFit/>
          </a:bodyPr>
          <a:lstStyle/>
          <a:p>
            <a:pPr algn="ctr"/>
            <a:r>
              <a:rPr lang="en-US" sz="2000" b="1" dirty="0"/>
              <a:t>PI: Raja </a:t>
            </a:r>
            <a:r>
              <a:rPr lang="en-US" sz="2000" b="1" dirty="0" err="1"/>
              <a:t>Mazumder</a:t>
            </a:r>
            <a:r>
              <a:rPr lang="en-US" sz="2000" b="1" dirty="0"/>
              <a:t> </a:t>
            </a:r>
          </a:p>
          <a:p>
            <a:pPr algn="ctr"/>
            <a:r>
              <a:rPr lang="en-US" sz="2000" i="1" dirty="0"/>
              <a:t>The George Washington University</a:t>
            </a:r>
            <a:endParaRPr lang="en-US" sz="2000" dirty="0"/>
          </a:p>
        </p:txBody>
      </p:sp>
      <p:sp>
        <p:nvSpPr>
          <p:cNvPr id="26" name="TextBox 25">
            <a:extLst>
              <a:ext uri="{FF2B5EF4-FFF2-40B4-BE49-F238E27FC236}">
                <a16:creationId xmlns:a16="http://schemas.microsoft.com/office/drawing/2014/main" id="{0D4B000F-DCBF-3C4D-B7E6-1519CB91A422}"/>
              </a:ext>
            </a:extLst>
          </p:cNvPr>
          <p:cNvSpPr txBox="1"/>
          <p:nvPr/>
        </p:nvSpPr>
        <p:spPr>
          <a:xfrm>
            <a:off x="4845108" y="3683581"/>
            <a:ext cx="3408012" cy="1015663"/>
          </a:xfrm>
          <a:prstGeom prst="rect">
            <a:avLst/>
          </a:prstGeom>
          <a:noFill/>
        </p:spPr>
        <p:txBody>
          <a:bodyPr wrap="square" rtlCol="0">
            <a:spAutoFit/>
          </a:bodyPr>
          <a:lstStyle/>
          <a:p>
            <a:pPr algn="ctr"/>
            <a:r>
              <a:rPr lang="en-US" sz="2000" b="1" dirty="0"/>
              <a:t>PI: </a:t>
            </a:r>
            <a:r>
              <a:rPr lang="en-US" sz="2000" b="1" dirty="0">
                <a:latin typeface="Georgia" panose="02040502050405020303" pitchFamily="18" charset="0"/>
              </a:rPr>
              <a:t>Michael </a:t>
            </a:r>
            <a:r>
              <a:rPr lang="en-US" sz="2000" b="1" dirty="0" err="1">
                <a:latin typeface="Georgia" panose="02040502050405020303" pitchFamily="18" charset="0"/>
              </a:rPr>
              <a:t>Tiemeyer</a:t>
            </a:r>
            <a:endParaRPr lang="en-US" sz="2000" b="1" dirty="0">
              <a:latin typeface="Georgia" panose="02040502050405020303" pitchFamily="18" charset="0"/>
            </a:endParaRPr>
          </a:p>
          <a:p>
            <a:pPr algn="ctr"/>
            <a:r>
              <a:rPr lang="en-US" sz="2000" b="1" dirty="0"/>
              <a:t>PI: William York</a:t>
            </a:r>
            <a:endParaRPr lang="en-US" sz="2000" dirty="0"/>
          </a:p>
          <a:p>
            <a:pPr algn="ctr"/>
            <a:r>
              <a:rPr lang="en-US" sz="2000" dirty="0"/>
              <a:t>CCRC</a:t>
            </a:r>
            <a:r>
              <a:rPr lang="en-US" sz="2000" i="1" dirty="0"/>
              <a:t>, University of Georgia</a:t>
            </a:r>
            <a:endParaRPr lang="en-US" sz="2000" dirty="0"/>
          </a:p>
        </p:txBody>
      </p:sp>
      <p:pic>
        <p:nvPicPr>
          <p:cNvPr id="27" name="Picture 26">
            <a:extLst>
              <a:ext uri="{FF2B5EF4-FFF2-40B4-BE49-F238E27FC236}">
                <a16:creationId xmlns:a16="http://schemas.microsoft.com/office/drawing/2014/main" id="{228C29F6-826A-0A4B-9DE8-D26FA24F7B6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21277"/>
          <a:stretch/>
        </p:blipFill>
        <p:spPr>
          <a:xfrm>
            <a:off x="3246840" y="4783520"/>
            <a:ext cx="2650318" cy="748617"/>
          </a:xfrm>
          <a:prstGeom prst="rect">
            <a:avLst/>
          </a:prstGeom>
        </p:spPr>
      </p:pic>
      <p:pic>
        <p:nvPicPr>
          <p:cNvPr id="28" name="Picture 27">
            <a:extLst>
              <a:ext uri="{FF2B5EF4-FFF2-40B4-BE49-F238E27FC236}">
                <a16:creationId xmlns:a16="http://schemas.microsoft.com/office/drawing/2014/main" id="{424FF014-AE70-2F49-9588-3753666AA4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42454" y="2591626"/>
            <a:ext cx="1152109" cy="921687"/>
          </a:xfrm>
          <a:prstGeom prst="rect">
            <a:avLst/>
          </a:prstGeom>
        </p:spPr>
      </p:pic>
      <p:pic>
        <p:nvPicPr>
          <p:cNvPr id="29" name="Picture 28">
            <a:extLst>
              <a:ext uri="{FF2B5EF4-FFF2-40B4-BE49-F238E27FC236}">
                <a16:creationId xmlns:a16="http://schemas.microsoft.com/office/drawing/2014/main" id="{150709CF-96D4-F54B-8BCA-AD59E48329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98155" y="2640812"/>
            <a:ext cx="1148685" cy="875327"/>
          </a:xfrm>
          <a:prstGeom prst="rect">
            <a:avLst/>
          </a:prstGeom>
        </p:spPr>
      </p:pic>
    </p:spTree>
    <p:extLst>
      <p:ext uri="{BB962C8B-B14F-4D97-AF65-F5344CB8AC3E}">
        <p14:creationId xmlns:p14="http://schemas.microsoft.com/office/powerpoint/2010/main" val="259148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636367" y="151753"/>
              <a:ext cx="4517035" cy="553998"/>
            </a:xfrm>
            <a:prstGeom prst="rect">
              <a:avLst/>
            </a:prstGeom>
            <a:noFill/>
          </p:spPr>
          <p:txBody>
            <a:bodyPr vert="horz" wrap="square" rtlCol="0" anchor="ctr">
              <a:spAutoFit/>
            </a:bodyPr>
            <a:lstStyle/>
            <a:p>
              <a:r>
                <a:rPr lang="en-US" sz="3000" b="1" dirty="0">
                  <a:solidFill>
                    <a:schemeClr val="bg1"/>
                  </a:solidFill>
                  <a:latin typeface="Georgia" panose="02040502050405020303" pitchFamily="18" charset="0"/>
                </a:rPr>
                <a:t>What is GlyGen?</a:t>
              </a:r>
            </a:p>
          </p:txBody>
        </p:sp>
      </p:grpSp>
      <p:pic>
        <p:nvPicPr>
          <p:cNvPr id="10" name="Picture 9">
            <a:extLst>
              <a:ext uri="{FF2B5EF4-FFF2-40B4-BE49-F238E27FC236}">
                <a16:creationId xmlns:a16="http://schemas.microsoft.com/office/drawing/2014/main" id="{FD4B7CD3-C8C8-8D45-B3B4-624FF5561AED}"/>
              </a:ext>
            </a:extLst>
          </p:cNvPr>
          <p:cNvPicPr>
            <a:picLocks noChangeAspect="1"/>
          </p:cNvPicPr>
          <p:nvPr/>
        </p:nvPicPr>
        <p:blipFill>
          <a:blip r:embed="rId4"/>
          <a:stretch>
            <a:fillRect/>
          </a:stretch>
        </p:blipFill>
        <p:spPr>
          <a:xfrm>
            <a:off x="0" y="6273800"/>
            <a:ext cx="9144000" cy="584200"/>
          </a:xfrm>
          <a:prstGeom prst="rect">
            <a:avLst/>
          </a:prstGeom>
        </p:spPr>
      </p:pic>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5"/>
          <a:stretch>
            <a:fillRect/>
          </a:stretch>
        </p:blipFill>
        <p:spPr>
          <a:xfrm>
            <a:off x="5896947" y="6352733"/>
            <a:ext cx="2455333" cy="368300"/>
          </a:xfrm>
          <a:prstGeom prst="rect">
            <a:avLst/>
          </a:prstGeom>
        </p:spPr>
      </p:pic>
      <p:sp>
        <p:nvSpPr>
          <p:cNvPr id="15" name="TextBox 14">
            <a:extLst>
              <a:ext uri="{FF2B5EF4-FFF2-40B4-BE49-F238E27FC236}">
                <a16:creationId xmlns:a16="http://schemas.microsoft.com/office/drawing/2014/main" id="{F6A266B7-A037-8145-9A2C-F25AE849445A}"/>
              </a:ext>
            </a:extLst>
          </p:cNvPr>
          <p:cNvSpPr txBox="1"/>
          <p:nvPr/>
        </p:nvSpPr>
        <p:spPr>
          <a:xfrm>
            <a:off x="62135" y="5688578"/>
            <a:ext cx="9031640" cy="400110"/>
          </a:xfrm>
          <a:prstGeom prst="rect">
            <a:avLst/>
          </a:prstGeom>
          <a:noFill/>
        </p:spPr>
        <p:txBody>
          <a:bodyPr wrap="none" rtlCol="0">
            <a:spAutoFit/>
          </a:bodyPr>
          <a:lstStyle/>
          <a:p>
            <a:r>
              <a:rPr lang="en-US" sz="2000" dirty="0">
                <a:latin typeface="Georgia" panose="02040502050405020303" pitchFamily="18" charset="0"/>
              </a:rPr>
              <a:t>GlyGen is an international project funded by The National Institutes of Health</a:t>
            </a:r>
            <a:endParaRPr lang="en-US" sz="2000" dirty="0">
              <a:solidFill>
                <a:srgbClr val="5E5E5E"/>
              </a:solidFill>
              <a:latin typeface="Georgia" panose="02040502050405020303" pitchFamily="18" charset="0"/>
            </a:endParaRPr>
          </a:p>
        </p:txBody>
      </p:sp>
      <p:sp>
        <p:nvSpPr>
          <p:cNvPr id="16" name="TextBox 15">
            <a:extLst>
              <a:ext uri="{FF2B5EF4-FFF2-40B4-BE49-F238E27FC236}">
                <a16:creationId xmlns:a16="http://schemas.microsoft.com/office/drawing/2014/main" id="{6C5B9E88-A5CE-E841-A8B6-D2822A2C4FF7}"/>
              </a:ext>
            </a:extLst>
          </p:cNvPr>
          <p:cNvSpPr txBox="1"/>
          <p:nvPr/>
        </p:nvSpPr>
        <p:spPr>
          <a:xfrm>
            <a:off x="781249" y="1213483"/>
            <a:ext cx="7728962" cy="954107"/>
          </a:xfrm>
          <a:prstGeom prst="rect">
            <a:avLst/>
          </a:prstGeom>
          <a:noFill/>
        </p:spPr>
        <p:txBody>
          <a:bodyPr wrap="square" rtlCol="0">
            <a:spAutoFit/>
          </a:bodyPr>
          <a:lstStyle/>
          <a:p>
            <a:pPr algn="ctr"/>
            <a:r>
              <a:rPr lang="en-US" sz="2800" b="1" dirty="0">
                <a:solidFill>
                  <a:srgbClr val="5E5E5E"/>
                </a:solidFill>
                <a:latin typeface="Georgia" panose="02040502050405020303" pitchFamily="18" charset="0"/>
              </a:rPr>
              <a:t>Computational and Informatics Resources for Glycoscience</a:t>
            </a:r>
          </a:p>
        </p:txBody>
      </p:sp>
      <p:pic>
        <p:nvPicPr>
          <p:cNvPr id="17" name="Picture 16">
            <a:extLst>
              <a:ext uri="{FF2B5EF4-FFF2-40B4-BE49-F238E27FC236}">
                <a16:creationId xmlns:a16="http://schemas.microsoft.com/office/drawing/2014/main" id="{B1D4E2D6-5C36-8E43-9222-CDE794E74BC1}"/>
              </a:ext>
            </a:extLst>
          </p:cNvPr>
          <p:cNvPicPr>
            <a:picLocks noChangeAspect="1"/>
          </p:cNvPicPr>
          <p:nvPr/>
        </p:nvPicPr>
        <p:blipFill>
          <a:blip r:embed="rId6"/>
          <a:stretch>
            <a:fillRect/>
          </a:stretch>
        </p:blipFill>
        <p:spPr>
          <a:xfrm>
            <a:off x="781249" y="2246523"/>
            <a:ext cx="7562651" cy="3184274"/>
          </a:xfrm>
          <a:prstGeom prst="rect">
            <a:avLst/>
          </a:prstGeom>
        </p:spPr>
      </p:pic>
      <p:sp>
        <p:nvSpPr>
          <p:cNvPr id="18" name="Rectangle 17">
            <a:extLst>
              <a:ext uri="{FF2B5EF4-FFF2-40B4-BE49-F238E27FC236}">
                <a16:creationId xmlns:a16="http://schemas.microsoft.com/office/drawing/2014/main" id="{847C2D17-194D-8E4F-9BCF-8BCCD3922682}"/>
              </a:ext>
            </a:extLst>
          </p:cNvPr>
          <p:cNvSpPr/>
          <p:nvPr/>
        </p:nvSpPr>
        <p:spPr>
          <a:xfrm>
            <a:off x="2205587" y="2561387"/>
            <a:ext cx="5865929" cy="2554545"/>
          </a:xfrm>
          <a:prstGeom prst="rect">
            <a:avLst/>
          </a:prstGeom>
        </p:spPr>
        <p:txBody>
          <a:bodyPr wrap="square">
            <a:spAutoFit/>
          </a:bodyPr>
          <a:lstStyle/>
          <a:p>
            <a:pPr algn="just"/>
            <a:r>
              <a:rPr lang="en-US" sz="2000" dirty="0">
                <a:solidFill>
                  <a:srgbClr val="FFFFFF"/>
                </a:solidFill>
                <a:latin typeface="Georgia" panose="02040502050405020303" pitchFamily="18" charset="0"/>
              </a:rPr>
              <a:t>GlyGen is a data integration and dissemination project for carbohydrate and glycoconjugate related data. GlyGen retrieves information from multiple international data sources and integrates and harmonizes this data. This web portal allows exploring this data and performing unique searches that cannot be executed in any of the integrated databases alone.</a:t>
            </a:r>
            <a:endParaRPr lang="en-US" sz="200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82092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16302" y="151753"/>
              <a:ext cx="5677475" cy="553998"/>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GlyGen goals and effort</a:t>
              </a:r>
            </a:p>
          </p:txBody>
        </p:sp>
      </p:grpSp>
      <p:pic>
        <p:nvPicPr>
          <p:cNvPr id="10" name="Picture 9">
            <a:extLst>
              <a:ext uri="{FF2B5EF4-FFF2-40B4-BE49-F238E27FC236}">
                <a16:creationId xmlns:a16="http://schemas.microsoft.com/office/drawing/2014/main" id="{FD4B7CD3-C8C8-8D45-B3B4-624FF5561AED}"/>
              </a:ext>
            </a:extLst>
          </p:cNvPr>
          <p:cNvPicPr>
            <a:picLocks noChangeAspect="1"/>
          </p:cNvPicPr>
          <p:nvPr/>
        </p:nvPicPr>
        <p:blipFill>
          <a:blip r:embed="rId4"/>
          <a:stretch>
            <a:fillRect/>
          </a:stretch>
        </p:blipFill>
        <p:spPr>
          <a:xfrm>
            <a:off x="0" y="6273800"/>
            <a:ext cx="9144000" cy="584200"/>
          </a:xfrm>
          <a:prstGeom prst="rect">
            <a:avLst/>
          </a:prstGeom>
        </p:spPr>
      </p:pic>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5"/>
          <a:stretch>
            <a:fillRect/>
          </a:stretch>
        </p:blipFill>
        <p:spPr>
          <a:xfrm>
            <a:off x="5896947" y="6352733"/>
            <a:ext cx="2455333" cy="368300"/>
          </a:xfrm>
          <a:prstGeom prst="rect">
            <a:avLst/>
          </a:prstGeom>
        </p:spPr>
      </p:pic>
      <p:sp>
        <p:nvSpPr>
          <p:cNvPr id="14" name="TextBox 13">
            <a:extLst>
              <a:ext uri="{FF2B5EF4-FFF2-40B4-BE49-F238E27FC236}">
                <a16:creationId xmlns:a16="http://schemas.microsoft.com/office/drawing/2014/main" id="{63D84955-77DC-3D4B-8E06-A4295BDB4429}"/>
              </a:ext>
            </a:extLst>
          </p:cNvPr>
          <p:cNvSpPr txBox="1"/>
          <p:nvPr/>
        </p:nvSpPr>
        <p:spPr>
          <a:xfrm>
            <a:off x="143614" y="1810174"/>
            <a:ext cx="490584" cy="1429559"/>
          </a:xfrm>
          <a:prstGeom prst="rect">
            <a:avLst/>
          </a:prstGeom>
          <a:noFill/>
        </p:spPr>
        <p:txBody>
          <a:bodyPr vert="wordArtVert" wrap="none" rtlCol="0">
            <a:spAutoFit/>
          </a:bodyPr>
          <a:lstStyle/>
          <a:p>
            <a:r>
              <a:rPr lang="en-US" b="1" spc="-300" dirty="0">
                <a:solidFill>
                  <a:srgbClr val="2E78B7"/>
                </a:solidFill>
                <a:latin typeface="Georgia" panose="02040502050405020303" pitchFamily="18" charset="0"/>
              </a:rPr>
              <a:t>GOALS</a:t>
            </a:r>
          </a:p>
        </p:txBody>
      </p:sp>
      <p:sp>
        <p:nvSpPr>
          <p:cNvPr id="19" name="TextBox 18">
            <a:extLst>
              <a:ext uri="{FF2B5EF4-FFF2-40B4-BE49-F238E27FC236}">
                <a16:creationId xmlns:a16="http://schemas.microsoft.com/office/drawing/2014/main" id="{74798741-D8C9-0B49-AAF3-4772EB1E7074}"/>
              </a:ext>
            </a:extLst>
          </p:cNvPr>
          <p:cNvSpPr txBox="1"/>
          <p:nvPr/>
        </p:nvSpPr>
        <p:spPr>
          <a:xfrm>
            <a:off x="143614" y="4236170"/>
            <a:ext cx="490584" cy="1713981"/>
          </a:xfrm>
          <a:prstGeom prst="rect">
            <a:avLst/>
          </a:prstGeom>
          <a:noFill/>
        </p:spPr>
        <p:txBody>
          <a:bodyPr vert="wordArtVert" wrap="square" rtlCol="0">
            <a:spAutoFit/>
          </a:bodyPr>
          <a:lstStyle/>
          <a:p>
            <a:r>
              <a:rPr lang="en-US" b="1" spc="-300" dirty="0">
                <a:solidFill>
                  <a:srgbClr val="2E78B7"/>
                </a:solidFill>
                <a:latin typeface="Georgia" panose="02040502050405020303" pitchFamily="18" charset="0"/>
              </a:rPr>
              <a:t>EFFORT</a:t>
            </a:r>
          </a:p>
        </p:txBody>
      </p:sp>
      <p:sp>
        <p:nvSpPr>
          <p:cNvPr id="20" name="TextBox 19">
            <a:extLst>
              <a:ext uri="{FF2B5EF4-FFF2-40B4-BE49-F238E27FC236}">
                <a16:creationId xmlns:a16="http://schemas.microsoft.com/office/drawing/2014/main" id="{80E28546-3CD3-6D40-A644-395B52F4DFBA}"/>
              </a:ext>
            </a:extLst>
          </p:cNvPr>
          <p:cNvSpPr txBox="1"/>
          <p:nvPr/>
        </p:nvSpPr>
        <p:spPr>
          <a:xfrm>
            <a:off x="800510" y="4314217"/>
            <a:ext cx="8170069" cy="1569660"/>
          </a:xfrm>
          <a:prstGeom prst="rect">
            <a:avLst/>
          </a:prstGeom>
          <a:noFill/>
        </p:spPr>
        <p:txBody>
          <a:bodyPr wrap="square" rtlCol="0">
            <a:spAutoFit/>
          </a:bodyPr>
          <a:lstStyle/>
          <a:p>
            <a:pPr marL="285750" indent="-285750">
              <a:buFont typeface="Wingdings" pitchFamily="2" charset="2"/>
              <a:buChar char="v"/>
            </a:pPr>
            <a:r>
              <a:rPr lang="en-US" sz="1600" dirty="0">
                <a:latin typeface="Georgia" panose="02040502050405020303" pitchFamily="18" charset="0"/>
              </a:rPr>
              <a:t>GlyGen is a cooperative, community-driven project, and an international project funded by The National Institutes of Health.</a:t>
            </a:r>
          </a:p>
          <a:p>
            <a:pPr marL="285750" indent="-285750">
              <a:buFont typeface="Wingdings" pitchFamily="2" charset="2"/>
              <a:buChar char="v"/>
            </a:pPr>
            <a:r>
              <a:rPr lang="en-US" sz="1600" dirty="0">
                <a:latin typeface="Georgia" panose="02040502050405020303" pitchFamily="18" charset="0"/>
              </a:rPr>
              <a:t>An open, standardized environment for independent development and integration of additional research tools by other investigators.</a:t>
            </a:r>
          </a:p>
          <a:p>
            <a:pPr marL="285750" indent="-285750">
              <a:buFont typeface="Wingdings" pitchFamily="2" charset="2"/>
              <a:buChar char="v"/>
            </a:pPr>
            <a:r>
              <a:rPr lang="en-US" sz="1600" dirty="0">
                <a:latin typeface="Georgia" panose="02040502050405020303" pitchFamily="18" charset="0"/>
              </a:rPr>
              <a:t>More than 15 investigators in four countries play key roles in the project.</a:t>
            </a:r>
          </a:p>
          <a:p>
            <a:pPr marL="285750" indent="-285750">
              <a:buFont typeface="Wingdings" pitchFamily="2" charset="2"/>
              <a:buChar char="v"/>
            </a:pPr>
            <a:r>
              <a:rPr lang="en-US" sz="1600" dirty="0">
                <a:latin typeface="Georgia" panose="02040502050405020303" pitchFamily="18" charset="0"/>
              </a:rPr>
              <a:t>Two years of organized discussion and planning involving nearly 100 investigators.</a:t>
            </a:r>
          </a:p>
        </p:txBody>
      </p:sp>
      <p:sp>
        <p:nvSpPr>
          <p:cNvPr id="21" name="Rectangle 20">
            <a:extLst>
              <a:ext uri="{FF2B5EF4-FFF2-40B4-BE49-F238E27FC236}">
                <a16:creationId xmlns:a16="http://schemas.microsoft.com/office/drawing/2014/main" id="{23B5520E-E8B4-6B41-B406-B13FC27887DA}"/>
              </a:ext>
            </a:extLst>
          </p:cNvPr>
          <p:cNvSpPr/>
          <p:nvPr/>
        </p:nvSpPr>
        <p:spPr>
          <a:xfrm>
            <a:off x="660038" y="1352284"/>
            <a:ext cx="8170069" cy="2539157"/>
          </a:xfrm>
          <a:prstGeom prst="rect">
            <a:avLst/>
          </a:prstGeom>
        </p:spPr>
        <p:txBody>
          <a:bodyPr wrap="square">
            <a:spAutoFit/>
          </a:bodyPr>
          <a:lstStyle/>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Integrating up-to-date glycobiology-related information </a:t>
            </a:r>
            <a:r>
              <a:rPr lang="en-US" sz="1600" dirty="0">
                <a:latin typeface="Georgia" panose="02040502050405020303" pitchFamily="18" charset="0"/>
              </a:rPr>
              <a:t>from diverse disciplines</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Creating an intuitive web portal </a:t>
            </a:r>
            <a:r>
              <a:rPr lang="en-US" sz="1600" dirty="0">
                <a:latin typeface="Georgia" panose="02040502050405020303" pitchFamily="18" charset="0"/>
              </a:rPr>
              <a:t>to browse and search for knowledge in glycobiology</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Developing essential new information resources</a:t>
            </a:r>
            <a:r>
              <a:rPr lang="en-US" sz="1600" dirty="0">
                <a:latin typeface="Georgia" panose="02040502050405020303" pitchFamily="18" charset="0"/>
              </a:rPr>
              <a:t>, including: </a:t>
            </a:r>
          </a:p>
          <a:p>
            <a:pPr marL="540006" lvl="2" indent="-285750">
              <a:buFont typeface="Wingdings" panose="05000000000000000000" pitchFamily="2" charset="2"/>
              <a:buChar char="v"/>
            </a:pPr>
            <a:r>
              <a:rPr lang="en-US" sz="1600" dirty="0">
                <a:latin typeface="Georgia" panose="02040502050405020303" pitchFamily="18" charset="0"/>
              </a:rPr>
              <a:t>An open, comprehensive </a:t>
            </a:r>
            <a:r>
              <a:rPr lang="en-US" sz="1600" b="1" dirty="0">
                <a:solidFill>
                  <a:srgbClr val="0070C0"/>
                </a:solidFill>
                <a:latin typeface="Georgia" panose="02040502050405020303" pitchFamily="18" charset="0"/>
              </a:rPr>
              <a:t>Glycan Microarray Database </a:t>
            </a:r>
          </a:p>
          <a:p>
            <a:pPr marL="540006" lvl="2" indent="-285750">
              <a:buFont typeface="Wingdings" panose="05000000000000000000" pitchFamily="2" charset="2"/>
              <a:buChar char="v"/>
            </a:pPr>
            <a:r>
              <a:rPr lang="en-US" sz="1600" dirty="0">
                <a:latin typeface="Georgia" panose="02040502050405020303" pitchFamily="18" charset="0"/>
              </a:rPr>
              <a:t>A </a:t>
            </a:r>
            <a:r>
              <a:rPr lang="en-US" sz="1600" b="1" dirty="0">
                <a:solidFill>
                  <a:srgbClr val="0070C0"/>
                </a:solidFill>
                <a:latin typeface="Georgia" panose="02040502050405020303" pitchFamily="18" charset="0"/>
              </a:rPr>
              <a:t>Glycan Naming Ontology (</a:t>
            </a:r>
            <a:r>
              <a:rPr lang="en-US" sz="1600" b="1" dirty="0" err="1">
                <a:solidFill>
                  <a:srgbClr val="0070C0"/>
                </a:solidFill>
                <a:latin typeface="Georgia" panose="02040502050405020303" pitchFamily="18" charset="0"/>
              </a:rPr>
              <a:t>GNOme</a:t>
            </a:r>
            <a:r>
              <a:rPr lang="en-US" sz="1600" b="1" dirty="0">
                <a:solidFill>
                  <a:srgbClr val="0070C0"/>
                </a:solidFill>
                <a:latin typeface="Georgia" panose="02040502050405020303" pitchFamily="18" charset="0"/>
              </a:rPr>
              <a:t>)</a:t>
            </a:r>
            <a:r>
              <a:rPr lang="en-US" sz="1600" dirty="0">
                <a:latin typeface="Georgia" panose="02040502050405020303" pitchFamily="18" charset="0"/>
              </a:rPr>
              <a:t> that facilitates interpretation of incomplete structural information in the context of biological function</a:t>
            </a:r>
          </a:p>
          <a:p>
            <a:pPr marL="82806" indent="-285750">
              <a:spcBef>
                <a:spcPts val="600"/>
              </a:spcBef>
              <a:buFont typeface="Wingdings" panose="05000000000000000000" pitchFamily="2" charset="2"/>
              <a:buChar char="v"/>
            </a:pPr>
            <a:r>
              <a:rPr lang="en-US" sz="1600" dirty="0">
                <a:latin typeface="Georgia" panose="02040502050405020303" pitchFamily="18" charset="0"/>
              </a:rPr>
              <a:t>An open, standardized environment for independent development</a:t>
            </a:r>
          </a:p>
        </p:txBody>
      </p:sp>
    </p:spTree>
    <p:extLst>
      <p:ext uri="{BB962C8B-B14F-4D97-AF65-F5344CB8AC3E}">
        <p14:creationId xmlns:p14="http://schemas.microsoft.com/office/powerpoint/2010/main" val="207844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33198" y="138292"/>
              <a:ext cx="5555649" cy="553998"/>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Data Collection and Integration</a:t>
              </a:r>
            </a:p>
          </p:txBody>
        </p:sp>
      </p:grpSp>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2" name="Picture 11">
            <a:extLst>
              <a:ext uri="{FF2B5EF4-FFF2-40B4-BE49-F238E27FC236}">
                <a16:creationId xmlns:a16="http://schemas.microsoft.com/office/drawing/2014/main" id="{E4CD50C6-8D45-6046-ABE7-E51CD4B1D6EA}"/>
              </a:ext>
            </a:extLst>
          </p:cNvPr>
          <p:cNvPicPr>
            <a:picLocks noChangeAspect="1"/>
          </p:cNvPicPr>
          <p:nvPr/>
        </p:nvPicPr>
        <p:blipFill>
          <a:blip r:embed="rId5"/>
          <a:stretch>
            <a:fillRect/>
          </a:stretch>
        </p:blipFill>
        <p:spPr>
          <a:xfrm>
            <a:off x="0" y="6273800"/>
            <a:ext cx="9144000" cy="584200"/>
          </a:xfrm>
          <a:prstGeom prst="rect">
            <a:avLst/>
          </a:prstGeom>
        </p:spPr>
      </p:pic>
      <p:pic>
        <p:nvPicPr>
          <p:cNvPr id="13" name="Picture 12">
            <a:extLst>
              <a:ext uri="{FF2B5EF4-FFF2-40B4-BE49-F238E27FC236}">
                <a16:creationId xmlns:a16="http://schemas.microsoft.com/office/drawing/2014/main" id="{D25F6D67-56E7-6649-9D3A-995322DC3F18}"/>
              </a:ext>
            </a:extLst>
          </p:cNvPr>
          <p:cNvPicPr>
            <a:picLocks noChangeAspect="1"/>
          </p:cNvPicPr>
          <p:nvPr/>
        </p:nvPicPr>
        <p:blipFill>
          <a:blip r:embed="rId4"/>
          <a:stretch>
            <a:fillRect/>
          </a:stretch>
        </p:blipFill>
        <p:spPr>
          <a:xfrm>
            <a:off x="5896947" y="6352733"/>
            <a:ext cx="2455333" cy="368300"/>
          </a:xfrm>
          <a:prstGeom prst="rect">
            <a:avLst/>
          </a:prstGeom>
        </p:spPr>
      </p:pic>
      <p:sp>
        <p:nvSpPr>
          <p:cNvPr id="14" name="TextBox 13">
            <a:extLst>
              <a:ext uri="{FF2B5EF4-FFF2-40B4-BE49-F238E27FC236}">
                <a16:creationId xmlns:a16="http://schemas.microsoft.com/office/drawing/2014/main" id="{270155AE-E908-0B49-82D4-C8427A2DCED1}"/>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sp>
        <p:nvSpPr>
          <p:cNvPr id="15" name="TextBox 14">
            <a:extLst>
              <a:ext uri="{FF2B5EF4-FFF2-40B4-BE49-F238E27FC236}">
                <a16:creationId xmlns:a16="http://schemas.microsoft.com/office/drawing/2014/main" id="{D86292BD-2C64-B446-982B-C0B5F644357D}"/>
              </a:ext>
            </a:extLst>
          </p:cNvPr>
          <p:cNvSpPr txBox="1"/>
          <p:nvPr/>
        </p:nvSpPr>
        <p:spPr>
          <a:xfrm>
            <a:off x="903622" y="6963613"/>
            <a:ext cx="3197598" cy="461665"/>
          </a:xfrm>
          <a:prstGeom prst="rect">
            <a:avLst/>
          </a:prstGeom>
          <a:noFill/>
        </p:spPr>
        <p:txBody>
          <a:bodyPr wrap="square" rtlCol="0">
            <a:spAutoFit/>
          </a:bodyPr>
          <a:lstStyle/>
          <a:p>
            <a:r>
              <a:rPr lang="en-US" sz="2400" i="1" dirty="0">
                <a:solidFill>
                  <a:schemeClr val="bg1"/>
                </a:solidFill>
              </a:rPr>
              <a:t>https://api.glygen.org</a:t>
            </a:r>
            <a:endParaRPr lang="en-US" sz="2400" dirty="0">
              <a:solidFill>
                <a:schemeClr val="bg1"/>
              </a:solidFill>
            </a:endParaRPr>
          </a:p>
        </p:txBody>
      </p:sp>
      <p:sp>
        <p:nvSpPr>
          <p:cNvPr id="16" name="TextBox 15">
            <a:extLst>
              <a:ext uri="{FF2B5EF4-FFF2-40B4-BE49-F238E27FC236}">
                <a16:creationId xmlns:a16="http://schemas.microsoft.com/office/drawing/2014/main" id="{E60C93BD-5B98-0C42-8339-C9FDD82307E5}"/>
              </a:ext>
            </a:extLst>
          </p:cNvPr>
          <p:cNvSpPr txBox="1"/>
          <p:nvPr/>
        </p:nvSpPr>
        <p:spPr>
          <a:xfrm>
            <a:off x="903622" y="7425278"/>
            <a:ext cx="3372677" cy="461665"/>
          </a:xfrm>
          <a:prstGeom prst="rect">
            <a:avLst/>
          </a:prstGeom>
          <a:noFill/>
        </p:spPr>
        <p:txBody>
          <a:bodyPr wrap="square" rtlCol="0">
            <a:spAutoFit/>
          </a:bodyPr>
          <a:lstStyle/>
          <a:p>
            <a:r>
              <a:rPr lang="en-US" sz="2400" i="1" dirty="0">
                <a:solidFill>
                  <a:schemeClr val="bg1"/>
                </a:solidFill>
              </a:rPr>
              <a:t>https://sparql.glygen.org</a:t>
            </a:r>
            <a:endParaRPr lang="en-US" sz="2400" dirty="0">
              <a:solidFill>
                <a:schemeClr val="bg1"/>
              </a:solidFill>
            </a:endParaRPr>
          </a:p>
        </p:txBody>
      </p:sp>
      <p:grpSp>
        <p:nvGrpSpPr>
          <p:cNvPr id="17" name="Group 16">
            <a:extLst>
              <a:ext uri="{FF2B5EF4-FFF2-40B4-BE49-F238E27FC236}">
                <a16:creationId xmlns:a16="http://schemas.microsoft.com/office/drawing/2014/main" id="{5B24C3E8-7EE2-674B-89C4-5A8E08478942}"/>
              </a:ext>
            </a:extLst>
          </p:cNvPr>
          <p:cNvGrpSpPr/>
          <p:nvPr/>
        </p:nvGrpSpPr>
        <p:grpSpPr>
          <a:xfrm>
            <a:off x="6086373" y="1130188"/>
            <a:ext cx="2569029" cy="3706216"/>
            <a:chOff x="6365963" y="1379583"/>
            <a:chExt cx="2569029" cy="4212303"/>
          </a:xfrm>
        </p:grpSpPr>
        <p:sp>
          <p:nvSpPr>
            <p:cNvPr id="18" name="TextBox 17">
              <a:extLst>
                <a:ext uri="{FF2B5EF4-FFF2-40B4-BE49-F238E27FC236}">
                  <a16:creationId xmlns:a16="http://schemas.microsoft.com/office/drawing/2014/main" id="{C8096B56-68BB-AD49-B859-844EA3B0D14D}"/>
                </a:ext>
              </a:extLst>
            </p:cNvPr>
            <p:cNvSpPr txBox="1"/>
            <p:nvPr/>
          </p:nvSpPr>
          <p:spPr>
            <a:xfrm>
              <a:off x="6383380" y="1379583"/>
              <a:ext cx="2551612" cy="414517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Georgia" panose="02040502050405020303" pitchFamily="18" charset="0"/>
                </a:rPr>
                <a:t>Data model and use-cases drive GlyGen’s data collection and integration.</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 from various sources are harmonized and </a:t>
              </a:r>
              <a:r>
                <a:rPr lang="en-US" sz="1100" dirty="0" err="1">
                  <a:latin typeface="Georgia" panose="02040502050405020303" pitchFamily="18" charset="0"/>
                </a:rPr>
                <a:t>QC’d</a:t>
              </a:r>
              <a:r>
                <a:rPr lang="en-US" sz="1100" dirty="0">
                  <a:latin typeface="Georgia" panose="02040502050405020303" pitchFamily="18" charset="0"/>
                </a:rPr>
                <a:t> after collection and processed into open format datasets. </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datasets are further processed into RDF and JSON format to be stored in </a:t>
              </a:r>
              <a:r>
                <a:rPr lang="en-US" sz="1100" b="1" dirty="0">
                  <a:latin typeface="Georgia" panose="02040502050405020303" pitchFamily="18" charset="0"/>
                </a:rPr>
                <a:t>GlyGen Triple Store </a:t>
              </a:r>
              <a:r>
                <a:rPr lang="en-US" sz="1100" dirty="0">
                  <a:latin typeface="Georgia" panose="02040502050405020303" pitchFamily="18" charset="0"/>
                </a:rPr>
                <a:t>and </a:t>
              </a:r>
              <a:r>
                <a:rPr lang="en-US" sz="1100" b="1" dirty="0">
                  <a:latin typeface="Georgia" panose="02040502050405020303" pitchFamily="18" charset="0"/>
                </a:rPr>
                <a:t>Document Store </a:t>
              </a:r>
              <a:r>
                <a:rPr lang="en-US" sz="1100" dirty="0">
                  <a:latin typeface="Georgia" panose="02040502050405020303" pitchFamily="18" charset="0"/>
                </a:rPr>
                <a:t>that can be accessed by </a:t>
              </a:r>
              <a:r>
                <a:rPr lang="en-US" sz="1100" b="1" dirty="0">
                  <a:latin typeface="Georgia" panose="02040502050405020303" pitchFamily="18" charset="0"/>
                </a:rPr>
                <a:t>SPARQL endpoint</a:t>
              </a:r>
              <a:r>
                <a:rPr lang="en-US" sz="1100" dirty="0">
                  <a:latin typeface="Georgia" panose="02040502050405020303" pitchFamily="18" charset="0"/>
                </a:rPr>
                <a:t> and </a:t>
              </a:r>
              <a:r>
                <a:rPr lang="en-US" sz="1100" b="1" dirty="0">
                  <a:latin typeface="Georgia" panose="02040502050405020303" pitchFamily="18" charset="0"/>
                </a:rPr>
                <a:t>WS APIs.</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GlyGen frontend retrieves data through the WS APIs  whereas the Public databases and users can retrieve the data through both the and the SPARQL endpoint.</a:t>
              </a:r>
            </a:p>
          </p:txBody>
        </p:sp>
        <p:sp>
          <p:nvSpPr>
            <p:cNvPr id="19" name="Rectangle 18">
              <a:extLst>
                <a:ext uri="{FF2B5EF4-FFF2-40B4-BE49-F238E27FC236}">
                  <a16:creationId xmlns:a16="http://schemas.microsoft.com/office/drawing/2014/main" id="{E28298E1-D141-D049-B611-ECD02AC08F74}"/>
                </a:ext>
              </a:extLst>
            </p:cNvPr>
            <p:cNvSpPr/>
            <p:nvPr/>
          </p:nvSpPr>
          <p:spPr>
            <a:xfrm>
              <a:off x="6365963" y="1402080"/>
              <a:ext cx="2569029" cy="41898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sz="1100">
                <a:latin typeface="Georgia" panose="02040502050405020303" pitchFamily="18" charset="0"/>
              </a:endParaRPr>
            </a:p>
          </p:txBody>
        </p:sp>
      </p:grpSp>
      <p:pic>
        <p:nvPicPr>
          <p:cNvPr id="20" name="Picture 19">
            <a:extLst>
              <a:ext uri="{FF2B5EF4-FFF2-40B4-BE49-F238E27FC236}">
                <a16:creationId xmlns:a16="http://schemas.microsoft.com/office/drawing/2014/main" id="{9B6006AF-BB0B-FA4E-B7D5-C5BA84978BC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669" y="1149982"/>
            <a:ext cx="5358832" cy="3686422"/>
          </a:xfrm>
          <a:prstGeom prst="rect">
            <a:avLst/>
          </a:prstGeom>
          <a:ln>
            <a:solidFill>
              <a:schemeClr val="tx1"/>
            </a:solidFill>
          </a:ln>
        </p:spPr>
      </p:pic>
      <p:pic>
        <p:nvPicPr>
          <p:cNvPr id="21" name="Picture 20">
            <a:extLst>
              <a:ext uri="{FF2B5EF4-FFF2-40B4-BE49-F238E27FC236}">
                <a16:creationId xmlns:a16="http://schemas.microsoft.com/office/drawing/2014/main" id="{B96F1FC4-69B2-F94F-A07F-0E58069DE4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21421" y="4965274"/>
            <a:ext cx="878744" cy="402316"/>
          </a:xfrm>
          <a:prstGeom prst="rect">
            <a:avLst/>
          </a:prstGeom>
        </p:spPr>
      </p:pic>
      <p:grpSp>
        <p:nvGrpSpPr>
          <p:cNvPr id="22" name="Group 21">
            <a:extLst>
              <a:ext uri="{FF2B5EF4-FFF2-40B4-BE49-F238E27FC236}">
                <a16:creationId xmlns:a16="http://schemas.microsoft.com/office/drawing/2014/main" id="{6A442FAD-5FBB-E843-8CAC-8C0419B01BE5}"/>
              </a:ext>
            </a:extLst>
          </p:cNvPr>
          <p:cNvGrpSpPr/>
          <p:nvPr/>
        </p:nvGrpSpPr>
        <p:grpSpPr>
          <a:xfrm>
            <a:off x="5942410" y="4992180"/>
            <a:ext cx="752485" cy="851518"/>
            <a:chOff x="1369324" y="1132394"/>
            <a:chExt cx="752485" cy="851518"/>
          </a:xfrm>
        </p:grpSpPr>
        <p:pic>
          <p:nvPicPr>
            <p:cNvPr id="23" name="Picture 2" descr="Image result for ncbi logo">
              <a:extLst>
                <a:ext uri="{FF2B5EF4-FFF2-40B4-BE49-F238E27FC236}">
                  <a16:creationId xmlns:a16="http://schemas.microsoft.com/office/drawing/2014/main" id="{81D8ABDA-A5C2-BF47-B70E-C6A0B5DF744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82519" y="1132394"/>
              <a:ext cx="440728" cy="60951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E501F1D3-D98A-3644-A4AE-FC422EC67822}"/>
                </a:ext>
              </a:extLst>
            </p:cNvPr>
            <p:cNvSpPr txBox="1"/>
            <p:nvPr/>
          </p:nvSpPr>
          <p:spPr>
            <a:xfrm>
              <a:off x="1369324" y="1676135"/>
              <a:ext cx="752485" cy="307777"/>
            </a:xfrm>
            <a:prstGeom prst="rect">
              <a:avLst/>
            </a:prstGeom>
            <a:noFill/>
          </p:spPr>
          <p:txBody>
            <a:bodyPr wrap="square" rtlCol="0">
              <a:spAutoFit/>
            </a:bodyPr>
            <a:lstStyle/>
            <a:p>
              <a:r>
                <a:rPr lang="en-US" sz="1400" b="1" dirty="0" err="1">
                  <a:solidFill>
                    <a:schemeClr val="accent1">
                      <a:lumMod val="75000"/>
                    </a:schemeClr>
                  </a:solidFill>
                </a:rPr>
                <a:t>RefSeq</a:t>
              </a:r>
              <a:endParaRPr lang="en-US" sz="1400" b="1" dirty="0">
                <a:solidFill>
                  <a:schemeClr val="accent1">
                    <a:lumMod val="75000"/>
                  </a:schemeClr>
                </a:solidFill>
              </a:endParaRPr>
            </a:p>
          </p:txBody>
        </p:sp>
      </p:grpSp>
      <p:pic>
        <p:nvPicPr>
          <p:cNvPr id="25" name="Picture 24">
            <a:extLst>
              <a:ext uri="{FF2B5EF4-FFF2-40B4-BE49-F238E27FC236}">
                <a16:creationId xmlns:a16="http://schemas.microsoft.com/office/drawing/2014/main" id="{D513D12B-581F-1A4F-A822-07C8B989AA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21921" y="5425675"/>
            <a:ext cx="994302" cy="329239"/>
          </a:xfrm>
          <a:prstGeom prst="rect">
            <a:avLst/>
          </a:prstGeom>
        </p:spPr>
      </p:pic>
      <p:pic>
        <p:nvPicPr>
          <p:cNvPr id="26" name="Picture 25">
            <a:extLst>
              <a:ext uri="{FF2B5EF4-FFF2-40B4-BE49-F238E27FC236}">
                <a16:creationId xmlns:a16="http://schemas.microsoft.com/office/drawing/2014/main" id="{8B77EC9F-2AB6-2B4A-9B93-44B5507204FB}"/>
              </a:ext>
            </a:extLst>
          </p:cNvPr>
          <p:cNvPicPr>
            <a:picLocks noChangeAspect="1"/>
          </p:cNvPicPr>
          <p:nvPr/>
        </p:nvPicPr>
        <p:blipFill rotWithShape="1">
          <a:blip r:embed="rId10">
            <a:extLst>
              <a:ext uri="{28A0092B-C50C-407E-A947-70E740481C1C}">
                <a14:useLocalDpi xmlns:a14="http://schemas.microsoft.com/office/drawing/2010/main" val="0"/>
              </a:ext>
            </a:extLst>
          </a:blip>
          <a:srcRect l="5486" t="11327" r="5816" b="12854"/>
          <a:stretch/>
        </p:blipFill>
        <p:spPr>
          <a:xfrm>
            <a:off x="3799711" y="5869739"/>
            <a:ext cx="1047750" cy="326089"/>
          </a:xfrm>
          <a:prstGeom prst="rect">
            <a:avLst/>
          </a:prstGeom>
        </p:spPr>
      </p:pic>
      <p:pic>
        <p:nvPicPr>
          <p:cNvPr id="27" name="Picture 6" descr="RCSB PDB">
            <a:extLst>
              <a:ext uri="{FF2B5EF4-FFF2-40B4-BE49-F238E27FC236}">
                <a16:creationId xmlns:a16="http://schemas.microsoft.com/office/drawing/2014/main" id="{B29FBF88-75C9-124C-A4BC-4A16A88BAE6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80295" y="5886836"/>
            <a:ext cx="808712" cy="2218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protein resource ontology">
            <a:extLst>
              <a:ext uri="{FF2B5EF4-FFF2-40B4-BE49-F238E27FC236}">
                <a16:creationId xmlns:a16="http://schemas.microsoft.com/office/drawing/2014/main" id="{674DCFDF-CAE6-A34E-938E-024CF1DC310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88084" y="5474899"/>
            <a:ext cx="719036" cy="3056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5404812E-14AA-634F-9D7A-976D5275242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99711" y="5611204"/>
            <a:ext cx="997431" cy="209664"/>
          </a:xfrm>
          <a:prstGeom prst="rect">
            <a:avLst/>
          </a:prstGeom>
        </p:spPr>
      </p:pic>
      <p:pic>
        <p:nvPicPr>
          <p:cNvPr id="30" name="Picture 29">
            <a:extLst>
              <a:ext uri="{FF2B5EF4-FFF2-40B4-BE49-F238E27FC236}">
                <a16:creationId xmlns:a16="http://schemas.microsoft.com/office/drawing/2014/main" id="{FC2BDD27-7075-5F4D-A9F6-CF381A854B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88083" y="4943107"/>
            <a:ext cx="719037" cy="381402"/>
          </a:xfrm>
          <a:prstGeom prst="rect">
            <a:avLst/>
          </a:prstGeom>
        </p:spPr>
      </p:pic>
      <p:pic>
        <p:nvPicPr>
          <p:cNvPr id="31" name="Picture 30">
            <a:extLst>
              <a:ext uri="{FF2B5EF4-FFF2-40B4-BE49-F238E27FC236}">
                <a16:creationId xmlns:a16="http://schemas.microsoft.com/office/drawing/2014/main" id="{814C9E0A-309E-1C44-9400-2743DD771F3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807002" y="4994298"/>
            <a:ext cx="1049169" cy="175856"/>
          </a:xfrm>
          <a:prstGeom prst="rect">
            <a:avLst/>
          </a:prstGeom>
        </p:spPr>
      </p:pic>
      <p:pic>
        <p:nvPicPr>
          <p:cNvPr id="32" name="Picture 31">
            <a:extLst>
              <a:ext uri="{FF2B5EF4-FFF2-40B4-BE49-F238E27FC236}">
                <a16:creationId xmlns:a16="http://schemas.microsoft.com/office/drawing/2014/main" id="{F742C683-45B1-A54A-894E-CA6BB31ED04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49270" y="5277523"/>
            <a:ext cx="1098191" cy="258398"/>
          </a:xfrm>
          <a:prstGeom prst="rect">
            <a:avLst/>
          </a:prstGeom>
        </p:spPr>
      </p:pic>
      <p:grpSp>
        <p:nvGrpSpPr>
          <p:cNvPr id="33" name="Group 32">
            <a:extLst>
              <a:ext uri="{FF2B5EF4-FFF2-40B4-BE49-F238E27FC236}">
                <a16:creationId xmlns:a16="http://schemas.microsoft.com/office/drawing/2014/main" id="{F1411165-0E1B-D347-A9FF-2FFA08868A6B}"/>
              </a:ext>
            </a:extLst>
          </p:cNvPr>
          <p:cNvGrpSpPr/>
          <p:nvPr/>
        </p:nvGrpSpPr>
        <p:grpSpPr>
          <a:xfrm>
            <a:off x="2518012" y="5759623"/>
            <a:ext cx="1150696" cy="477859"/>
            <a:chOff x="2275600" y="5797232"/>
            <a:chExt cx="1171614" cy="477859"/>
          </a:xfrm>
        </p:grpSpPr>
        <p:pic>
          <p:nvPicPr>
            <p:cNvPr id="34" name="Content Placeholder 4" descr="A picture containing clipart&#10;&#10;Description generated with very high confidence">
              <a:extLst>
                <a:ext uri="{FF2B5EF4-FFF2-40B4-BE49-F238E27FC236}">
                  <a16:creationId xmlns:a16="http://schemas.microsoft.com/office/drawing/2014/main" id="{DBC3984D-882B-1941-9862-E2BB39C72AA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3545" y="5797232"/>
              <a:ext cx="411507" cy="233392"/>
            </a:xfrm>
            <a:prstGeom prst="rect">
              <a:avLst/>
            </a:prstGeom>
          </p:spPr>
        </p:pic>
        <p:sp>
          <p:nvSpPr>
            <p:cNvPr id="35" name="TextBox 34">
              <a:extLst>
                <a:ext uri="{FF2B5EF4-FFF2-40B4-BE49-F238E27FC236}">
                  <a16:creationId xmlns:a16="http://schemas.microsoft.com/office/drawing/2014/main" id="{A8D58330-CFEB-C145-9092-537589918DFC}"/>
                </a:ext>
              </a:extLst>
            </p:cNvPr>
            <p:cNvSpPr txBox="1"/>
            <p:nvPr/>
          </p:nvSpPr>
          <p:spPr>
            <a:xfrm>
              <a:off x="2275600" y="5936537"/>
              <a:ext cx="1171614" cy="338554"/>
            </a:xfrm>
            <a:prstGeom prst="rect">
              <a:avLst/>
            </a:prstGeom>
            <a:noFill/>
          </p:spPr>
          <p:txBody>
            <a:bodyPr wrap="square" rtlCol="0">
              <a:spAutoFit/>
            </a:bodyPr>
            <a:lstStyle/>
            <a:p>
              <a:r>
                <a:rPr lang="en-US" sz="1600" b="1" dirty="0"/>
                <a:t>GlyTouCan</a:t>
              </a:r>
            </a:p>
          </p:txBody>
        </p:sp>
      </p:grpSp>
      <p:pic>
        <p:nvPicPr>
          <p:cNvPr id="36" name="Picture 35">
            <a:extLst>
              <a:ext uri="{FF2B5EF4-FFF2-40B4-BE49-F238E27FC236}">
                <a16:creationId xmlns:a16="http://schemas.microsoft.com/office/drawing/2014/main" id="{76A92ABE-4B64-114B-A7DE-F5C7D2F44F6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99007" y="5887626"/>
            <a:ext cx="606508" cy="231998"/>
          </a:xfrm>
          <a:prstGeom prst="rect">
            <a:avLst/>
          </a:prstGeom>
        </p:spPr>
      </p:pic>
      <p:pic>
        <p:nvPicPr>
          <p:cNvPr id="37" name="Picture 36">
            <a:extLst>
              <a:ext uri="{FF2B5EF4-FFF2-40B4-BE49-F238E27FC236}">
                <a16:creationId xmlns:a16="http://schemas.microsoft.com/office/drawing/2014/main" id="{52C2AAE4-34B3-6642-B932-AC65FE6D3EBC}"/>
              </a:ext>
            </a:extLst>
          </p:cNvPr>
          <p:cNvPicPr>
            <a:picLocks noChangeAspect="1"/>
          </p:cNvPicPr>
          <p:nvPr/>
        </p:nvPicPr>
        <p:blipFill rotWithShape="1">
          <a:blip r:embed="rId19">
            <a:extLst>
              <a:ext uri="{28A0092B-C50C-407E-A947-70E740481C1C}">
                <a14:useLocalDpi xmlns:a14="http://schemas.microsoft.com/office/drawing/2010/main" val="0"/>
              </a:ext>
            </a:extLst>
          </a:blip>
          <a:srcRect l="4208" t="21866" r="28032" b="11436"/>
          <a:stretch/>
        </p:blipFill>
        <p:spPr>
          <a:xfrm>
            <a:off x="7783020" y="5331164"/>
            <a:ext cx="865557" cy="476605"/>
          </a:xfrm>
          <a:prstGeom prst="rect">
            <a:avLst/>
          </a:prstGeom>
        </p:spPr>
      </p:pic>
      <p:pic>
        <p:nvPicPr>
          <p:cNvPr id="38" name="Picture 37">
            <a:extLst>
              <a:ext uri="{FF2B5EF4-FFF2-40B4-BE49-F238E27FC236}">
                <a16:creationId xmlns:a16="http://schemas.microsoft.com/office/drawing/2014/main" id="{CAED1CD6-BE75-8145-861E-1D33724C6F8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745438" y="4991647"/>
            <a:ext cx="1021013" cy="438856"/>
          </a:xfrm>
          <a:prstGeom prst="rect">
            <a:avLst/>
          </a:prstGeom>
        </p:spPr>
      </p:pic>
      <p:sp>
        <p:nvSpPr>
          <p:cNvPr id="39" name="Rectangle 38">
            <a:extLst>
              <a:ext uri="{FF2B5EF4-FFF2-40B4-BE49-F238E27FC236}">
                <a16:creationId xmlns:a16="http://schemas.microsoft.com/office/drawing/2014/main" id="{E0AE918C-BBF5-E248-AFDF-B996BF223E8F}"/>
              </a:ext>
            </a:extLst>
          </p:cNvPr>
          <p:cNvSpPr/>
          <p:nvPr/>
        </p:nvSpPr>
        <p:spPr>
          <a:xfrm>
            <a:off x="477668" y="4943107"/>
            <a:ext cx="8177733" cy="12527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700267E-4326-F64F-8AB5-ECDF425C0B1E}"/>
              </a:ext>
            </a:extLst>
          </p:cNvPr>
          <p:cNvSpPr/>
          <p:nvPr/>
        </p:nvSpPr>
        <p:spPr>
          <a:xfrm>
            <a:off x="594010" y="5367590"/>
            <a:ext cx="1551032" cy="508729"/>
          </a:xfrm>
          <a:prstGeom prst="rect">
            <a:avLst/>
          </a:prstGeom>
          <a:solidFill>
            <a:srgbClr val="5994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GlyGen’s </a:t>
            </a:r>
          </a:p>
          <a:p>
            <a:pPr algn="ctr"/>
            <a:r>
              <a:rPr lang="en-US" dirty="0"/>
              <a:t>Data Sources</a:t>
            </a:r>
          </a:p>
        </p:txBody>
      </p:sp>
      <p:pic>
        <p:nvPicPr>
          <p:cNvPr id="41" name="Picture 40">
            <a:extLst>
              <a:ext uri="{FF2B5EF4-FFF2-40B4-BE49-F238E27FC236}">
                <a16:creationId xmlns:a16="http://schemas.microsoft.com/office/drawing/2014/main" id="{6BA96B51-B06A-1D4B-9A73-DBD159AB470D}"/>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222776" y="5522999"/>
            <a:ext cx="327402" cy="515157"/>
          </a:xfrm>
          <a:prstGeom prst="rect">
            <a:avLst/>
          </a:prstGeom>
        </p:spPr>
      </p:pic>
      <p:sp>
        <p:nvSpPr>
          <p:cNvPr id="42" name="TextBox 41">
            <a:extLst>
              <a:ext uri="{FF2B5EF4-FFF2-40B4-BE49-F238E27FC236}">
                <a16:creationId xmlns:a16="http://schemas.microsoft.com/office/drawing/2014/main" id="{986651F6-C362-EE49-9156-B32F5A38A84C}"/>
              </a:ext>
            </a:extLst>
          </p:cNvPr>
          <p:cNvSpPr txBox="1"/>
          <p:nvPr/>
        </p:nvSpPr>
        <p:spPr>
          <a:xfrm>
            <a:off x="6605592" y="5979425"/>
            <a:ext cx="1560015" cy="230832"/>
          </a:xfrm>
          <a:prstGeom prst="rect">
            <a:avLst/>
          </a:prstGeom>
          <a:noFill/>
        </p:spPr>
        <p:txBody>
          <a:bodyPr wrap="square" rtlCol="0">
            <a:spAutoFit/>
          </a:bodyPr>
          <a:lstStyle/>
          <a:p>
            <a:r>
              <a:rPr lang="en-US" sz="900" b="1" dirty="0"/>
              <a:t>Human Phenotype Ontology</a:t>
            </a:r>
          </a:p>
        </p:txBody>
      </p:sp>
    </p:spTree>
    <p:extLst>
      <p:ext uri="{BB962C8B-B14F-4D97-AF65-F5344CB8AC3E}">
        <p14:creationId xmlns:p14="http://schemas.microsoft.com/office/powerpoint/2010/main" val="5046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33198" y="122904"/>
              <a:ext cx="5555649" cy="584775"/>
            </a:xfrm>
            <a:prstGeom prst="rect">
              <a:avLst/>
            </a:prstGeom>
            <a:noFill/>
          </p:spPr>
          <p:txBody>
            <a:bodyPr vert="horz" wrap="square" rtlCol="0" anchor="ctr">
              <a:spAutoFit/>
            </a:bodyPr>
            <a:lstStyle/>
            <a:p>
              <a:r>
                <a:rPr lang="en-US" sz="3200" dirty="0">
                  <a:solidFill>
                    <a:schemeClr val="bg1"/>
                  </a:solidFill>
                  <a:latin typeface="Georgia" panose="02040502050405020303" pitchFamily="18" charset="0"/>
                </a:rPr>
                <a:t>GlyGen portal Homepage</a:t>
              </a:r>
            </a:p>
          </p:txBody>
        </p:sp>
      </p:grpSp>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2" name="Picture 11">
            <a:extLst>
              <a:ext uri="{FF2B5EF4-FFF2-40B4-BE49-F238E27FC236}">
                <a16:creationId xmlns:a16="http://schemas.microsoft.com/office/drawing/2014/main" id="{E4CD50C6-8D45-6046-ABE7-E51CD4B1D6EA}"/>
              </a:ext>
            </a:extLst>
          </p:cNvPr>
          <p:cNvPicPr>
            <a:picLocks noChangeAspect="1"/>
          </p:cNvPicPr>
          <p:nvPr/>
        </p:nvPicPr>
        <p:blipFill>
          <a:blip r:embed="rId5"/>
          <a:stretch>
            <a:fillRect/>
          </a:stretch>
        </p:blipFill>
        <p:spPr>
          <a:xfrm>
            <a:off x="0" y="6273800"/>
            <a:ext cx="9144000" cy="584200"/>
          </a:xfrm>
          <a:prstGeom prst="rect">
            <a:avLst/>
          </a:prstGeom>
        </p:spPr>
      </p:pic>
      <p:pic>
        <p:nvPicPr>
          <p:cNvPr id="13" name="Picture 12">
            <a:extLst>
              <a:ext uri="{FF2B5EF4-FFF2-40B4-BE49-F238E27FC236}">
                <a16:creationId xmlns:a16="http://schemas.microsoft.com/office/drawing/2014/main" id="{D25F6D67-56E7-6649-9D3A-995322DC3F18}"/>
              </a:ext>
            </a:extLst>
          </p:cNvPr>
          <p:cNvPicPr>
            <a:picLocks noChangeAspect="1"/>
          </p:cNvPicPr>
          <p:nvPr/>
        </p:nvPicPr>
        <p:blipFill>
          <a:blip r:embed="rId4"/>
          <a:stretch>
            <a:fillRect/>
          </a:stretch>
        </p:blipFill>
        <p:spPr>
          <a:xfrm>
            <a:off x="5896947" y="6352733"/>
            <a:ext cx="2455333" cy="368300"/>
          </a:xfrm>
          <a:prstGeom prst="rect">
            <a:avLst/>
          </a:prstGeom>
        </p:spPr>
      </p:pic>
      <p:sp>
        <p:nvSpPr>
          <p:cNvPr id="14" name="TextBox 13">
            <a:extLst>
              <a:ext uri="{FF2B5EF4-FFF2-40B4-BE49-F238E27FC236}">
                <a16:creationId xmlns:a16="http://schemas.microsoft.com/office/drawing/2014/main" id="{270155AE-E908-0B49-82D4-C8427A2DCED1}"/>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a:t>
            </a:r>
            <a:r>
              <a:rPr lang="en-US" sz="2400" i="1" dirty="0" err="1">
                <a:solidFill>
                  <a:schemeClr val="bg1"/>
                </a:solidFill>
              </a:rPr>
              <a:t>glygen.org</a:t>
            </a:r>
            <a:endParaRPr lang="en-US" sz="2400" dirty="0">
              <a:solidFill>
                <a:schemeClr val="bg1"/>
              </a:solidFill>
            </a:endParaRPr>
          </a:p>
        </p:txBody>
      </p:sp>
      <p:pic>
        <p:nvPicPr>
          <p:cNvPr id="43" name="Picture 42">
            <a:extLst>
              <a:ext uri="{FF2B5EF4-FFF2-40B4-BE49-F238E27FC236}">
                <a16:creationId xmlns:a16="http://schemas.microsoft.com/office/drawing/2014/main" id="{550FC42D-393D-954A-9F21-89B1CFC33B96}"/>
              </a:ext>
            </a:extLst>
          </p:cNvPr>
          <p:cNvPicPr>
            <a:picLocks noChangeAspect="1"/>
          </p:cNvPicPr>
          <p:nvPr/>
        </p:nvPicPr>
        <p:blipFill>
          <a:blip r:embed="rId6"/>
          <a:stretch>
            <a:fillRect/>
          </a:stretch>
        </p:blipFill>
        <p:spPr>
          <a:xfrm>
            <a:off x="195426" y="1175596"/>
            <a:ext cx="5413601" cy="5046625"/>
          </a:xfrm>
          <a:prstGeom prst="rect">
            <a:avLst/>
          </a:prstGeom>
        </p:spPr>
      </p:pic>
      <p:sp>
        <p:nvSpPr>
          <p:cNvPr id="44" name="TextBox 43">
            <a:extLst>
              <a:ext uri="{FF2B5EF4-FFF2-40B4-BE49-F238E27FC236}">
                <a16:creationId xmlns:a16="http://schemas.microsoft.com/office/drawing/2014/main" id="{BC9A3D75-9C01-D74C-86AA-1BA5855E029F}"/>
              </a:ext>
            </a:extLst>
          </p:cNvPr>
          <p:cNvSpPr txBox="1"/>
          <p:nvPr/>
        </p:nvSpPr>
        <p:spPr>
          <a:xfrm>
            <a:off x="5740576" y="1167131"/>
            <a:ext cx="327191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Glycan, Protein, Glycoprotein searches by choosing intuitive simple or advanced search.</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Quick Search to answer user-specific question</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GlyGen data can be accessed from the Data page, API and SPARQL endpoint</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Helpful tutorials, data resources, tools, learning materials, social media, contact us, and feedback.</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Use of open public license for data and source code</a:t>
            </a:r>
          </a:p>
          <a:p>
            <a:endParaRPr lang="en-US" sz="1600" dirty="0">
              <a:latin typeface="Georgia" panose="02040502050405020303" pitchFamily="18" charset="0"/>
            </a:endParaRPr>
          </a:p>
        </p:txBody>
      </p:sp>
    </p:spTree>
    <p:extLst>
      <p:ext uri="{BB962C8B-B14F-4D97-AF65-F5344CB8AC3E}">
        <p14:creationId xmlns:p14="http://schemas.microsoft.com/office/powerpoint/2010/main" val="158120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33198" y="138292"/>
              <a:ext cx="5555649" cy="553998"/>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Quick Search</a:t>
              </a:r>
            </a:p>
          </p:txBody>
        </p:sp>
      </p:grpSp>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2" name="Picture 11">
            <a:extLst>
              <a:ext uri="{FF2B5EF4-FFF2-40B4-BE49-F238E27FC236}">
                <a16:creationId xmlns:a16="http://schemas.microsoft.com/office/drawing/2014/main" id="{E4CD50C6-8D45-6046-ABE7-E51CD4B1D6EA}"/>
              </a:ext>
            </a:extLst>
          </p:cNvPr>
          <p:cNvPicPr>
            <a:picLocks noChangeAspect="1"/>
          </p:cNvPicPr>
          <p:nvPr/>
        </p:nvPicPr>
        <p:blipFill>
          <a:blip r:embed="rId5"/>
          <a:stretch>
            <a:fillRect/>
          </a:stretch>
        </p:blipFill>
        <p:spPr>
          <a:xfrm>
            <a:off x="0" y="6273800"/>
            <a:ext cx="9144000" cy="584200"/>
          </a:xfrm>
          <a:prstGeom prst="rect">
            <a:avLst/>
          </a:prstGeom>
        </p:spPr>
      </p:pic>
      <p:pic>
        <p:nvPicPr>
          <p:cNvPr id="13" name="Picture 12">
            <a:extLst>
              <a:ext uri="{FF2B5EF4-FFF2-40B4-BE49-F238E27FC236}">
                <a16:creationId xmlns:a16="http://schemas.microsoft.com/office/drawing/2014/main" id="{D25F6D67-56E7-6649-9D3A-995322DC3F18}"/>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7" name="Picture 16">
            <a:extLst>
              <a:ext uri="{FF2B5EF4-FFF2-40B4-BE49-F238E27FC236}">
                <a16:creationId xmlns:a16="http://schemas.microsoft.com/office/drawing/2014/main" id="{47251813-8C7D-6240-9AED-21F17AD01317}"/>
              </a:ext>
            </a:extLst>
          </p:cNvPr>
          <p:cNvPicPr>
            <a:picLocks noChangeAspect="1"/>
          </p:cNvPicPr>
          <p:nvPr/>
        </p:nvPicPr>
        <p:blipFill>
          <a:blip r:embed="rId6"/>
          <a:stretch>
            <a:fillRect/>
          </a:stretch>
        </p:blipFill>
        <p:spPr>
          <a:xfrm>
            <a:off x="189469" y="1373294"/>
            <a:ext cx="8765062" cy="4392027"/>
          </a:xfrm>
          <a:prstGeom prst="rect">
            <a:avLst/>
          </a:prstGeom>
        </p:spPr>
      </p:pic>
      <p:pic>
        <p:nvPicPr>
          <p:cNvPr id="18" name="Picture 17">
            <a:extLst>
              <a:ext uri="{FF2B5EF4-FFF2-40B4-BE49-F238E27FC236}">
                <a16:creationId xmlns:a16="http://schemas.microsoft.com/office/drawing/2014/main" id="{82099CC0-D91C-1E43-B360-02DE86DF59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5233" y="3987226"/>
            <a:ext cx="5798912" cy="2228540"/>
          </a:xfrm>
          <a:prstGeom prst="rect">
            <a:avLst/>
          </a:prstGeom>
        </p:spPr>
      </p:pic>
    </p:spTree>
    <p:extLst>
      <p:ext uri="{BB962C8B-B14F-4D97-AF65-F5344CB8AC3E}">
        <p14:creationId xmlns:p14="http://schemas.microsoft.com/office/powerpoint/2010/main" val="418161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33198" y="138292"/>
              <a:ext cx="5555649" cy="553998"/>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Detail pages</a:t>
              </a:r>
            </a:p>
          </p:txBody>
        </p:sp>
      </p:grpSp>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2" name="Picture 11">
            <a:extLst>
              <a:ext uri="{FF2B5EF4-FFF2-40B4-BE49-F238E27FC236}">
                <a16:creationId xmlns:a16="http://schemas.microsoft.com/office/drawing/2014/main" id="{E4CD50C6-8D45-6046-ABE7-E51CD4B1D6EA}"/>
              </a:ext>
            </a:extLst>
          </p:cNvPr>
          <p:cNvPicPr>
            <a:picLocks noChangeAspect="1"/>
          </p:cNvPicPr>
          <p:nvPr/>
        </p:nvPicPr>
        <p:blipFill>
          <a:blip r:embed="rId5"/>
          <a:stretch>
            <a:fillRect/>
          </a:stretch>
        </p:blipFill>
        <p:spPr>
          <a:xfrm>
            <a:off x="0" y="6273800"/>
            <a:ext cx="9144000" cy="584200"/>
          </a:xfrm>
          <a:prstGeom prst="rect">
            <a:avLst/>
          </a:prstGeom>
        </p:spPr>
      </p:pic>
      <p:pic>
        <p:nvPicPr>
          <p:cNvPr id="13" name="Picture 12">
            <a:extLst>
              <a:ext uri="{FF2B5EF4-FFF2-40B4-BE49-F238E27FC236}">
                <a16:creationId xmlns:a16="http://schemas.microsoft.com/office/drawing/2014/main" id="{D25F6D67-56E7-6649-9D3A-995322DC3F18}"/>
              </a:ext>
            </a:extLst>
          </p:cNvPr>
          <p:cNvPicPr>
            <a:picLocks noChangeAspect="1"/>
          </p:cNvPicPr>
          <p:nvPr/>
        </p:nvPicPr>
        <p:blipFill>
          <a:blip r:embed="rId4"/>
          <a:stretch>
            <a:fillRect/>
          </a:stretch>
        </p:blipFill>
        <p:spPr>
          <a:xfrm>
            <a:off x="5896947" y="6352733"/>
            <a:ext cx="2455333" cy="368300"/>
          </a:xfrm>
          <a:prstGeom prst="rect">
            <a:avLst/>
          </a:prstGeom>
        </p:spPr>
      </p:pic>
      <p:grpSp>
        <p:nvGrpSpPr>
          <p:cNvPr id="39" name="Group 38">
            <a:extLst>
              <a:ext uri="{FF2B5EF4-FFF2-40B4-BE49-F238E27FC236}">
                <a16:creationId xmlns:a16="http://schemas.microsoft.com/office/drawing/2014/main" id="{D7757BD5-1801-8144-9884-0166946A8DAA}"/>
              </a:ext>
            </a:extLst>
          </p:cNvPr>
          <p:cNvGrpSpPr/>
          <p:nvPr/>
        </p:nvGrpSpPr>
        <p:grpSpPr>
          <a:xfrm>
            <a:off x="284096" y="3166258"/>
            <a:ext cx="4074451" cy="3011845"/>
            <a:chOff x="597983" y="881430"/>
            <a:chExt cx="7594740" cy="5204564"/>
          </a:xfrm>
        </p:grpSpPr>
        <p:pic>
          <p:nvPicPr>
            <p:cNvPr id="40" name="Picture 39">
              <a:extLst>
                <a:ext uri="{FF2B5EF4-FFF2-40B4-BE49-F238E27FC236}">
                  <a16:creationId xmlns:a16="http://schemas.microsoft.com/office/drawing/2014/main" id="{25E50200-CD16-684A-A114-8662CD467A2A}"/>
                </a:ext>
              </a:extLst>
            </p:cNvPr>
            <p:cNvPicPr>
              <a:picLocks noChangeAspect="1"/>
            </p:cNvPicPr>
            <p:nvPr/>
          </p:nvPicPr>
          <p:blipFill>
            <a:blip r:embed="rId6"/>
            <a:stretch>
              <a:fillRect/>
            </a:stretch>
          </p:blipFill>
          <p:spPr>
            <a:xfrm>
              <a:off x="1836168" y="2461948"/>
              <a:ext cx="6356555" cy="3624046"/>
            </a:xfrm>
            <a:prstGeom prst="rect">
              <a:avLst/>
            </a:prstGeom>
          </p:spPr>
        </p:pic>
        <p:grpSp>
          <p:nvGrpSpPr>
            <p:cNvPr id="41" name="Group 40">
              <a:extLst>
                <a:ext uri="{FF2B5EF4-FFF2-40B4-BE49-F238E27FC236}">
                  <a16:creationId xmlns:a16="http://schemas.microsoft.com/office/drawing/2014/main" id="{B6AAC3D6-27AA-0744-994A-D4139356FA03}"/>
                </a:ext>
              </a:extLst>
            </p:cNvPr>
            <p:cNvGrpSpPr/>
            <p:nvPr/>
          </p:nvGrpSpPr>
          <p:grpSpPr>
            <a:xfrm>
              <a:off x="597983" y="881430"/>
              <a:ext cx="7594740" cy="3026892"/>
              <a:chOff x="597983" y="881430"/>
              <a:chExt cx="7594740" cy="3026892"/>
            </a:xfrm>
          </p:grpSpPr>
          <p:pic>
            <p:nvPicPr>
              <p:cNvPr id="42" name="Picture 41">
                <a:extLst>
                  <a:ext uri="{FF2B5EF4-FFF2-40B4-BE49-F238E27FC236}">
                    <a16:creationId xmlns:a16="http://schemas.microsoft.com/office/drawing/2014/main" id="{0C236BFF-5EC0-6443-A61F-1DC6BB75D51D}"/>
                  </a:ext>
                </a:extLst>
              </p:cNvPr>
              <p:cNvPicPr>
                <a:picLocks noChangeAspect="1"/>
              </p:cNvPicPr>
              <p:nvPr/>
            </p:nvPicPr>
            <p:blipFill>
              <a:blip r:embed="rId7"/>
              <a:stretch>
                <a:fillRect/>
              </a:stretch>
            </p:blipFill>
            <p:spPr>
              <a:xfrm>
                <a:off x="1836168" y="881430"/>
                <a:ext cx="6356555" cy="1580518"/>
              </a:xfrm>
              <a:prstGeom prst="rect">
                <a:avLst/>
              </a:prstGeom>
            </p:spPr>
          </p:pic>
          <p:pic>
            <p:nvPicPr>
              <p:cNvPr id="43" name="Picture 42">
                <a:extLst>
                  <a:ext uri="{FF2B5EF4-FFF2-40B4-BE49-F238E27FC236}">
                    <a16:creationId xmlns:a16="http://schemas.microsoft.com/office/drawing/2014/main" id="{5D471DCE-5759-2948-9127-0C7CC7E2A9A4}"/>
                  </a:ext>
                </a:extLst>
              </p:cNvPr>
              <p:cNvPicPr>
                <a:picLocks noChangeAspect="1"/>
              </p:cNvPicPr>
              <p:nvPr/>
            </p:nvPicPr>
            <p:blipFill>
              <a:blip r:embed="rId8"/>
              <a:stretch>
                <a:fillRect/>
              </a:stretch>
            </p:blipFill>
            <p:spPr>
              <a:xfrm>
                <a:off x="597983" y="902519"/>
                <a:ext cx="1238185" cy="3005803"/>
              </a:xfrm>
              <a:prstGeom prst="rect">
                <a:avLst/>
              </a:prstGeom>
            </p:spPr>
          </p:pic>
        </p:grpSp>
      </p:grpSp>
      <p:pic>
        <p:nvPicPr>
          <p:cNvPr id="44" name="Picture 43">
            <a:extLst>
              <a:ext uri="{FF2B5EF4-FFF2-40B4-BE49-F238E27FC236}">
                <a16:creationId xmlns:a16="http://schemas.microsoft.com/office/drawing/2014/main" id="{4506D1E3-64F9-304B-919B-DC5B8E2FBA4E}"/>
              </a:ext>
            </a:extLst>
          </p:cNvPr>
          <p:cNvPicPr>
            <a:picLocks noChangeAspect="1"/>
          </p:cNvPicPr>
          <p:nvPr/>
        </p:nvPicPr>
        <p:blipFill>
          <a:blip r:embed="rId9"/>
          <a:stretch>
            <a:fillRect/>
          </a:stretch>
        </p:blipFill>
        <p:spPr>
          <a:xfrm>
            <a:off x="3873849" y="1525737"/>
            <a:ext cx="969397" cy="1186676"/>
          </a:xfrm>
          <a:prstGeom prst="rect">
            <a:avLst/>
          </a:prstGeom>
        </p:spPr>
      </p:pic>
      <p:pic>
        <p:nvPicPr>
          <p:cNvPr id="45" name="Picture 44">
            <a:extLst>
              <a:ext uri="{FF2B5EF4-FFF2-40B4-BE49-F238E27FC236}">
                <a16:creationId xmlns:a16="http://schemas.microsoft.com/office/drawing/2014/main" id="{D157D9A3-4CA4-1F49-9936-A68FDBD104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43246" y="1526721"/>
            <a:ext cx="4125984" cy="2997867"/>
          </a:xfrm>
          <a:prstGeom prst="rect">
            <a:avLst/>
          </a:prstGeom>
        </p:spPr>
      </p:pic>
      <p:sp>
        <p:nvSpPr>
          <p:cNvPr id="46" name="Title 1">
            <a:extLst>
              <a:ext uri="{FF2B5EF4-FFF2-40B4-BE49-F238E27FC236}">
                <a16:creationId xmlns:a16="http://schemas.microsoft.com/office/drawing/2014/main" id="{8BE8E41A-3578-E449-AE5A-6C58A5ACA0B6}"/>
              </a:ext>
            </a:extLst>
          </p:cNvPr>
          <p:cNvSpPr txBox="1">
            <a:spLocks/>
          </p:cNvSpPr>
          <p:nvPr/>
        </p:nvSpPr>
        <p:spPr>
          <a:xfrm>
            <a:off x="156030" y="1158911"/>
            <a:ext cx="5260032" cy="7356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Glycan Detail Page for G17689DH</a:t>
            </a:r>
            <a:endParaRPr lang="en-US" sz="2000" b="1" dirty="0">
              <a:solidFill>
                <a:srgbClr val="0070C0"/>
              </a:solidFill>
              <a:latin typeface="Georgia" panose="02040502050405020303" pitchFamily="18" charset="0"/>
            </a:endParaRPr>
          </a:p>
        </p:txBody>
      </p:sp>
      <p:sp>
        <p:nvSpPr>
          <p:cNvPr id="47" name="Title 1">
            <a:extLst>
              <a:ext uri="{FF2B5EF4-FFF2-40B4-BE49-F238E27FC236}">
                <a16:creationId xmlns:a16="http://schemas.microsoft.com/office/drawing/2014/main" id="{412D1ED5-E7A2-054B-9334-B5D8B18D7CC3}"/>
              </a:ext>
            </a:extLst>
          </p:cNvPr>
          <p:cNvSpPr txBox="1">
            <a:spLocks/>
          </p:cNvSpPr>
          <p:nvPr/>
        </p:nvSpPr>
        <p:spPr>
          <a:xfrm>
            <a:off x="156030" y="1989884"/>
            <a:ext cx="3555572" cy="258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G17689DH - </a:t>
            </a:r>
            <a:r>
              <a:rPr lang="en-IN" sz="1600" dirty="0">
                <a:latin typeface="Georgia" panose="02040502050405020303" pitchFamily="18" charset="0"/>
              </a:rPr>
              <a:t>Bi-antennary N-Glycan Complex </a:t>
            </a:r>
            <a:r>
              <a:rPr lang="en-IN" sz="1600" b="1" dirty="0">
                <a:solidFill>
                  <a:srgbClr val="0070C0"/>
                </a:solidFill>
                <a:latin typeface="Georgia" panose="02040502050405020303" pitchFamily="18" charset="0"/>
              </a:rPr>
              <a:t>(reduced overview)</a:t>
            </a:r>
            <a:endParaRPr lang="en-US" sz="1600" b="1" dirty="0">
              <a:solidFill>
                <a:srgbClr val="0070C0"/>
              </a:solidFill>
              <a:latin typeface="Georgia" panose="02040502050405020303" pitchFamily="18" charset="0"/>
            </a:endParaRPr>
          </a:p>
          <a:p>
            <a:endParaRPr lang="en-US" sz="1600" b="1" dirty="0">
              <a:solidFill>
                <a:srgbClr val="0070C0"/>
              </a:solidFill>
              <a:latin typeface="Georgia" panose="02040502050405020303" pitchFamily="18" charset="0"/>
            </a:endParaRPr>
          </a:p>
        </p:txBody>
      </p:sp>
      <p:sp>
        <p:nvSpPr>
          <p:cNvPr id="48" name="Title 1">
            <a:extLst>
              <a:ext uri="{FF2B5EF4-FFF2-40B4-BE49-F238E27FC236}">
                <a16:creationId xmlns:a16="http://schemas.microsoft.com/office/drawing/2014/main" id="{A0EE0E74-9B81-1049-9297-F228D798FFDB}"/>
              </a:ext>
            </a:extLst>
          </p:cNvPr>
          <p:cNvSpPr txBox="1">
            <a:spLocks/>
          </p:cNvSpPr>
          <p:nvPr/>
        </p:nvSpPr>
        <p:spPr>
          <a:xfrm>
            <a:off x="4720494" y="4661908"/>
            <a:ext cx="4248736" cy="4129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Protein Detail Page for HGF</a:t>
            </a:r>
            <a:endParaRPr lang="en-US" sz="2000" b="1" dirty="0">
              <a:solidFill>
                <a:srgbClr val="0070C0"/>
              </a:solidFill>
              <a:latin typeface="Georgia" panose="02040502050405020303" pitchFamily="18" charset="0"/>
            </a:endParaRPr>
          </a:p>
        </p:txBody>
      </p:sp>
      <p:sp>
        <p:nvSpPr>
          <p:cNvPr id="49" name="Title 1">
            <a:extLst>
              <a:ext uri="{FF2B5EF4-FFF2-40B4-BE49-F238E27FC236}">
                <a16:creationId xmlns:a16="http://schemas.microsoft.com/office/drawing/2014/main" id="{7EFC0A79-2E7E-8646-B8C9-F51268094D61}"/>
              </a:ext>
            </a:extLst>
          </p:cNvPr>
          <p:cNvSpPr txBox="1">
            <a:spLocks/>
          </p:cNvSpPr>
          <p:nvPr/>
        </p:nvSpPr>
        <p:spPr>
          <a:xfrm>
            <a:off x="4720494" y="5319056"/>
            <a:ext cx="3742299" cy="354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Highlighting General and Glycosylation section information (reduced overview)</a:t>
            </a:r>
            <a:endParaRPr lang="en-US" sz="1600" b="1" dirty="0">
              <a:solidFill>
                <a:srgbClr val="0070C0"/>
              </a:solidFill>
              <a:latin typeface="Georgia" panose="02040502050405020303" pitchFamily="18" charset="0"/>
            </a:endParaRPr>
          </a:p>
        </p:txBody>
      </p:sp>
      <p:sp>
        <p:nvSpPr>
          <p:cNvPr id="50" name="Left Arrow 49">
            <a:extLst>
              <a:ext uri="{FF2B5EF4-FFF2-40B4-BE49-F238E27FC236}">
                <a16:creationId xmlns:a16="http://schemas.microsoft.com/office/drawing/2014/main" id="{8EC37841-5114-F44C-94CE-7A66905DE754}"/>
              </a:ext>
            </a:extLst>
          </p:cNvPr>
          <p:cNvSpPr/>
          <p:nvPr/>
        </p:nvSpPr>
        <p:spPr>
          <a:xfrm>
            <a:off x="4358546" y="5121876"/>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Arrow 50">
            <a:extLst>
              <a:ext uri="{FF2B5EF4-FFF2-40B4-BE49-F238E27FC236}">
                <a16:creationId xmlns:a16="http://schemas.microsoft.com/office/drawing/2014/main" id="{F7DBF9BB-B6A9-284F-90C6-7283B81335C4}"/>
              </a:ext>
            </a:extLst>
          </p:cNvPr>
          <p:cNvSpPr/>
          <p:nvPr/>
        </p:nvSpPr>
        <p:spPr>
          <a:xfrm flipH="1">
            <a:off x="3249805" y="1911602"/>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E78B7"/>
              </a:solidFill>
            </a:endParaRPr>
          </a:p>
        </p:txBody>
      </p:sp>
    </p:spTree>
    <p:extLst>
      <p:ext uri="{BB962C8B-B14F-4D97-AF65-F5344CB8AC3E}">
        <p14:creationId xmlns:p14="http://schemas.microsoft.com/office/powerpoint/2010/main" val="318933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0"/>
            <a:ext cx="9144002" cy="1076325"/>
            <a:chOff x="0" y="0"/>
            <a:chExt cx="9144002" cy="1076325"/>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433198" y="138292"/>
              <a:ext cx="5555649" cy="553998"/>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GlyGen Data page</a:t>
              </a:r>
            </a:p>
          </p:txBody>
        </p:sp>
      </p:grpSp>
      <p:pic>
        <p:nvPicPr>
          <p:cNvPr id="11" name="Picture 10">
            <a:extLst>
              <a:ext uri="{FF2B5EF4-FFF2-40B4-BE49-F238E27FC236}">
                <a16:creationId xmlns:a16="http://schemas.microsoft.com/office/drawing/2014/main" id="{9370252A-5438-1144-A6BC-C4FEE6D2E055}"/>
              </a:ext>
            </a:extLst>
          </p:cNvPr>
          <p:cNvPicPr>
            <a:picLocks noChangeAspect="1"/>
          </p:cNvPicPr>
          <p:nvPr/>
        </p:nvPicPr>
        <p:blipFill>
          <a:blip r:embed="rId4"/>
          <a:stretch>
            <a:fillRect/>
          </a:stretch>
        </p:blipFill>
        <p:spPr>
          <a:xfrm>
            <a:off x="5896947" y="6352733"/>
            <a:ext cx="2455333" cy="368300"/>
          </a:xfrm>
          <a:prstGeom prst="rect">
            <a:avLst/>
          </a:prstGeom>
        </p:spPr>
      </p:pic>
      <p:pic>
        <p:nvPicPr>
          <p:cNvPr id="12" name="Picture 11">
            <a:extLst>
              <a:ext uri="{FF2B5EF4-FFF2-40B4-BE49-F238E27FC236}">
                <a16:creationId xmlns:a16="http://schemas.microsoft.com/office/drawing/2014/main" id="{E4CD50C6-8D45-6046-ABE7-E51CD4B1D6EA}"/>
              </a:ext>
            </a:extLst>
          </p:cNvPr>
          <p:cNvPicPr>
            <a:picLocks noChangeAspect="1"/>
          </p:cNvPicPr>
          <p:nvPr/>
        </p:nvPicPr>
        <p:blipFill>
          <a:blip r:embed="rId5"/>
          <a:stretch>
            <a:fillRect/>
          </a:stretch>
        </p:blipFill>
        <p:spPr>
          <a:xfrm>
            <a:off x="0" y="6273800"/>
            <a:ext cx="9144000" cy="584200"/>
          </a:xfrm>
          <a:prstGeom prst="rect">
            <a:avLst/>
          </a:prstGeom>
        </p:spPr>
      </p:pic>
      <p:pic>
        <p:nvPicPr>
          <p:cNvPr id="13" name="Picture 12">
            <a:extLst>
              <a:ext uri="{FF2B5EF4-FFF2-40B4-BE49-F238E27FC236}">
                <a16:creationId xmlns:a16="http://schemas.microsoft.com/office/drawing/2014/main" id="{D25F6D67-56E7-6649-9D3A-995322DC3F18}"/>
              </a:ext>
            </a:extLst>
          </p:cNvPr>
          <p:cNvPicPr>
            <a:picLocks noChangeAspect="1"/>
          </p:cNvPicPr>
          <p:nvPr/>
        </p:nvPicPr>
        <p:blipFill>
          <a:blip r:embed="rId4"/>
          <a:stretch>
            <a:fillRect/>
          </a:stretch>
        </p:blipFill>
        <p:spPr>
          <a:xfrm>
            <a:off x="5896947" y="6352733"/>
            <a:ext cx="2455333" cy="368300"/>
          </a:xfrm>
          <a:prstGeom prst="rect">
            <a:avLst/>
          </a:prstGeom>
        </p:spPr>
      </p:pic>
      <p:sp>
        <p:nvSpPr>
          <p:cNvPr id="14" name="TextBox 13">
            <a:extLst>
              <a:ext uri="{FF2B5EF4-FFF2-40B4-BE49-F238E27FC236}">
                <a16:creationId xmlns:a16="http://schemas.microsoft.com/office/drawing/2014/main" id="{270155AE-E908-0B49-82D4-C8427A2DCED1}"/>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pic>
        <p:nvPicPr>
          <p:cNvPr id="43" name="Picture 42">
            <a:extLst>
              <a:ext uri="{FF2B5EF4-FFF2-40B4-BE49-F238E27FC236}">
                <a16:creationId xmlns:a16="http://schemas.microsoft.com/office/drawing/2014/main" id="{505F6143-FF55-5843-A808-0FEA18F72F95}"/>
              </a:ext>
            </a:extLst>
          </p:cNvPr>
          <p:cNvPicPr>
            <a:picLocks noChangeAspect="1"/>
          </p:cNvPicPr>
          <p:nvPr/>
        </p:nvPicPr>
        <p:blipFill>
          <a:blip r:embed="rId6"/>
          <a:stretch>
            <a:fillRect/>
          </a:stretch>
        </p:blipFill>
        <p:spPr>
          <a:xfrm>
            <a:off x="591331" y="1223964"/>
            <a:ext cx="5305616" cy="3210072"/>
          </a:xfrm>
          <a:prstGeom prst="rect">
            <a:avLst/>
          </a:prstGeom>
        </p:spPr>
      </p:pic>
      <p:pic>
        <p:nvPicPr>
          <p:cNvPr id="44" name="Picture 43">
            <a:extLst>
              <a:ext uri="{FF2B5EF4-FFF2-40B4-BE49-F238E27FC236}">
                <a16:creationId xmlns:a16="http://schemas.microsoft.com/office/drawing/2014/main" id="{3AF9C5E2-706B-A042-B6A6-1BD3DB07592B}"/>
              </a:ext>
            </a:extLst>
          </p:cNvPr>
          <p:cNvPicPr>
            <a:picLocks noChangeAspect="1"/>
          </p:cNvPicPr>
          <p:nvPr/>
        </p:nvPicPr>
        <p:blipFill>
          <a:blip r:embed="rId7"/>
          <a:stretch>
            <a:fillRect/>
          </a:stretch>
        </p:blipFill>
        <p:spPr>
          <a:xfrm>
            <a:off x="591331" y="4520662"/>
            <a:ext cx="5305616" cy="1695104"/>
          </a:xfrm>
          <a:prstGeom prst="rect">
            <a:avLst/>
          </a:prstGeom>
        </p:spPr>
      </p:pic>
      <p:sp>
        <p:nvSpPr>
          <p:cNvPr id="45" name="TextBox 44">
            <a:extLst>
              <a:ext uri="{FF2B5EF4-FFF2-40B4-BE49-F238E27FC236}">
                <a16:creationId xmlns:a16="http://schemas.microsoft.com/office/drawing/2014/main" id="{6A75D145-DC34-B644-ACDE-C1DB185DB98F}"/>
              </a:ext>
            </a:extLst>
          </p:cNvPr>
          <p:cNvSpPr txBox="1"/>
          <p:nvPr/>
        </p:nvSpPr>
        <p:spPr>
          <a:xfrm>
            <a:off x="6275524" y="1223964"/>
            <a:ext cx="260275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Data page contains all the datasets collected by GlyGen.</a:t>
            </a:r>
          </a:p>
          <a:p>
            <a:pPr marL="182880" indent="-18288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The datasets can be easily searched and filtered.</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FAQs helps to understand the data.</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Each dataset is downloadable, has a sample view, JSON dataset BCO and a conventional readme with extensive metadata.</a:t>
            </a:r>
          </a:p>
        </p:txBody>
      </p:sp>
    </p:spTree>
    <p:extLst>
      <p:ext uri="{BB962C8B-B14F-4D97-AF65-F5344CB8AC3E}">
        <p14:creationId xmlns:p14="http://schemas.microsoft.com/office/powerpoint/2010/main" val="329400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924F94-F5EB-5E41-8BCC-8922A6D56B07}"/>
              </a:ext>
            </a:extLst>
          </p:cNvPr>
          <p:cNvGrpSpPr/>
          <p:nvPr/>
        </p:nvGrpSpPr>
        <p:grpSpPr>
          <a:xfrm>
            <a:off x="-2" y="-24068"/>
            <a:ext cx="9144002" cy="1100393"/>
            <a:chOff x="0" y="-24068"/>
            <a:chExt cx="9144002" cy="1100393"/>
          </a:xfrm>
        </p:grpSpPr>
        <p:sp>
          <p:nvSpPr>
            <p:cNvPr id="5" name="Rectangle 4">
              <a:extLst>
                <a:ext uri="{FF2B5EF4-FFF2-40B4-BE49-F238E27FC236}">
                  <a16:creationId xmlns:a16="http://schemas.microsoft.com/office/drawing/2014/main" id="{95C13FE0-4773-3148-95CF-58ADF2E7661B}"/>
                </a:ext>
              </a:extLst>
            </p:cNvPr>
            <p:cNvSpPr/>
            <p:nvPr/>
          </p:nvSpPr>
          <p:spPr>
            <a:xfrm>
              <a:off x="3" y="0"/>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 name="Parallelogram 5">
              <a:extLst>
                <a:ext uri="{FF2B5EF4-FFF2-40B4-BE49-F238E27FC236}">
                  <a16:creationId xmlns:a16="http://schemas.microsoft.com/office/drawing/2014/main" id="{7AA09D4B-EFDC-3A40-B755-96517A633B64}"/>
                </a:ext>
              </a:extLst>
            </p:cNvPr>
            <p:cNvSpPr/>
            <p:nvPr/>
          </p:nvSpPr>
          <p:spPr>
            <a:xfrm rot="10800000">
              <a:off x="2630164" y="1786"/>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F7D81343-BA84-CD44-92C0-CD5C8EB8BE53}"/>
                </a:ext>
              </a:extLst>
            </p:cNvPr>
            <p:cNvSpPr/>
            <p:nvPr/>
          </p:nvSpPr>
          <p:spPr>
            <a:xfrm>
              <a:off x="0" y="841339"/>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8" name="Graphic 4">
              <a:extLst>
                <a:ext uri="{FF2B5EF4-FFF2-40B4-BE49-F238E27FC236}">
                  <a16:creationId xmlns:a16="http://schemas.microsoft.com/office/drawing/2014/main" id="{C3D4DEFD-1029-A744-B01D-ED0FB77E0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739" y="224486"/>
              <a:ext cx="2419327" cy="395890"/>
            </a:xfrm>
            <a:prstGeom prst="rect">
              <a:avLst/>
            </a:prstGeom>
          </p:spPr>
        </p:pic>
        <p:sp>
          <p:nvSpPr>
            <p:cNvPr id="9" name="TextBox 8">
              <a:extLst>
                <a:ext uri="{FF2B5EF4-FFF2-40B4-BE49-F238E27FC236}">
                  <a16:creationId xmlns:a16="http://schemas.microsoft.com/office/drawing/2014/main" id="{5B7A31AF-1D2A-024A-BF3E-F4898863D30B}"/>
                </a:ext>
              </a:extLst>
            </p:cNvPr>
            <p:cNvSpPr txBox="1"/>
            <p:nvPr/>
          </p:nvSpPr>
          <p:spPr>
            <a:xfrm>
              <a:off x="3544689" y="-24068"/>
              <a:ext cx="4878985" cy="800219"/>
            </a:xfrm>
            <a:prstGeom prst="rect">
              <a:avLst/>
            </a:prstGeom>
            <a:noFill/>
          </p:spPr>
          <p:txBody>
            <a:bodyPr vert="horz" wrap="square" rtlCol="0" anchor="ctr">
              <a:spAutoFit/>
            </a:bodyPr>
            <a:lstStyle/>
            <a:p>
              <a:r>
                <a:rPr lang="en-US" sz="3000" dirty="0">
                  <a:solidFill>
                    <a:schemeClr val="bg1"/>
                  </a:solidFill>
                  <a:latin typeface="Georgia" panose="02040502050405020303" pitchFamily="18" charset="0"/>
                </a:rPr>
                <a:t>Acknowledgements</a:t>
              </a:r>
            </a:p>
            <a:p>
              <a:r>
                <a:rPr lang="en-IN" sz="1600" b="1" dirty="0">
                  <a:solidFill>
                    <a:prstClr val="white"/>
                  </a:solidFill>
                  <a:latin typeface="Georgia" panose="02040502050405020303" pitchFamily="18" charset="0"/>
                </a:rPr>
                <a:t>NIH Grant - </a:t>
              </a:r>
              <a:r>
                <a:rPr lang="en-US" sz="1600" b="1" dirty="0">
                  <a:solidFill>
                    <a:prstClr val="white"/>
                  </a:solidFill>
                  <a:latin typeface="Georgia" panose="02040502050405020303" pitchFamily="18" charset="0"/>
                </a:rPr>
                <a:t>U01 GM125267-01</a:t>
              </a:r>
              <a:endParaRPr lang="en-US" sz="1600" dirty="0">
                <a:solidFill>
                  <a:prstClr val="white"/>
                </a:solidFill>
                <a:latin typeface="Georgia" panose="02040502050405020303" pitchFamily="18" charset="0"/>
              </a:endParaRPr>
            </a:p>
          </p:txBody>
        </p:sp>
      </p:grpSp>
      <p:pic>
        <p:nvPicPr>
          <p:cNvPr id="16" name="Picture 15">
            <a:extLst>
              <a:ext uri="{FF2B5EF4-FFF2-40B4-BE49-F238E27FC236}">
                <a16:creationId xmlns:a16="http://schemas.microsoft.com/office/drawing/2014/main" id="{D623D26A-FD9B-7145-9A3E-EE78C449BF56}"/>
              </a:ext>
            </a:extLst>
          </p:cNvPr>
          <p:cNvPicPr>
            <a:picLocks noChangeAspect="1"/>
          </p:cNvPicPr>
          <p:nvPr/>
        </p:nvPicPr>
        <p:blipFill>
          <a:blip r:embed="rId4"/>
          <a:stretch>
            <a:fillRect/>
          </a:stretch>
        </p:blipFill>
        <p:spPr>
          <a:xfrm>
            <a:off x="5840798" y="5325647"/>
            <a:ext cx="2455333" cy="368300"/>
          </a:xfrm>
          <a:prstGeom prst="rect">
            <a:avLst/>
          </a:prstGeom>
        </p:spPr>
      </p:pic>
      <p:sp>
        <p:nvSpPr>
          <p:cNvPr id="37" name="TextBox 36">
            <a:extLst>
              <a:ext uri="{FF2B5EF4-FFF2-40B4-BE49-F238E27FC236}">
                <a16:creationId xmlns:a16="http://schemas.microsoft.com/office/drawing/2014/main" id="{F6AFE3A0-BCAA-FF48-87C0-35C34AF8E875}"/>
              </a:ext>
            </a:extLst>
          </p:cNvPr>
          <p:cNvSpPr txBox="1"/>
          <p:nvPr/>
        </p:nvSpPr>
        <p:spPr>
          <a:xfrm>
            <a:off x="5754447" y="1195101"/>
            <a:ext cx="1938570" cy="52629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University of Georgia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Michael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Tiemeyer</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René Ranzinger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William York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Michael Pierce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Robert Woods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Rupali</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Mahadik</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Tatiana Williamson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Sena</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Arpinar</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Sanath</a:t>
            </a:r>
            <a:r>
              <a:rPr kumimoji="0" lang="en-IN"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Bhatt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Sujeet</a:t>
            </a:r>
            <a:r>
              <a:rPr kumimoji="0" lang="en-IN"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Kulkarni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Sandeep N</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akarakommula</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Georgia" panose="02040502050405020303" pitchFamily="18" charset="0"/>
              </a:rPr>
              <a:t>Gaurav Agarwal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Vinamra</a:t>
            </a:r>
            <a:r>
              <a:rPr kumimoji="0" lang="en-US" sz="1200" b="0" i="0" u="none" strike="noStrike" kern="1200" cap="none" spc="0" normalizeH="0" noProof="0" dirty="0">
                <a:ln>
                  <a:noFill/>
                </a:ln>
                <a:solidFill>
                  <a:prstClr val="black"/>
                </a:solidFill>
                <a:effectLst/>
                <a:uLnTx/>
                <a:uFillTx/>
                <a:latin typeface="Georgia" panose="02040502050405020303" pitchFamily="18" charset="0"/>
                <a:ea typeface="+mn-ea"/>
                <a:cs typeface="+mn-cs"/>
              </a:rPr>
              <a:t> Jain</a:t>
            </a:r>
            <a:endParaRPr kumimoji="0" lang="en-IN"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EMBL-EBI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Maria Martin</a:t>
            </a:r>
          </a:p>
          <a:p>
            <a:pPr>
              <a:defRPr/>
            </a:pPr>
            <a:r>
              <a:rPr lang="en-US" sz="1200" dirty="0" err="1">
                <a:solidFill>
                  <a:prstClr val="black"/>
                </a:solidFill>
                <a:latin typeface="Georgia" panose="02040502050405020303" pitchFamily="18" charset="0"/>
              </a:rPr>
              <a:t>Preethi</a:t>
            </a:r>
            <a:r>
              <a:rPr lang="en-US" sz="1200" dirty="0">
                <a:solidFill>
                  <a:prstClr val="black"/>
                </a:solidFill>
                <a:latin typeface="Georgia" panose="02040502050405020303" pitchFamily="18" charset="0"/>
              </a:rPr>
              <a:t> </a:t>
            </a:r>
            <a:r>
              <a:rPr lang="en-US" sz="1200" dirty="0" err="1">
                <a:solidFill>
                  <a:prstClr val="black"/>
                </a:solidFill>
                <a:latin typeface="Georgia" panose="02040502050405020303" pitchFamily="18" charset="0"/>
              </a:rPr>
              <a:t>Vasudev</a:t>
            </a:r>
            <a:endParaRPr lang="en-US" sz="1200" dirty="0">
              <a:solidFill>
                <a:prstClr val="black"/>
              </a:solidFill>
              <a:latin typeface="Georgia" panose="02040502050405020303"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Leyla Jael Garcia Castro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NIH-NCBI-NCI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Kim Pruitt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Evan Bolton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Jefferey Gildersleeve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Paul Thiessen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Terrence Murphy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8" name="TextBox 37">
            <a:extLst>
              <a:ext uri="{FF2B5EF4-FFF2-40B4-BE49-F238E27FC236}">
                <a16:creationId xmlns:a16="http://schemas.microsoft.com/office/drawing/2014/main" id="{8A6A356D-9B63-444C-94C9-7278573B6D83}"/>
              </a:ext>
            </a:extLst>
          </p:cNvPr>
          <p:cNvSpPr txBox="1"/>
          <p:nvPr/>
        </p:nvSpPr>
        <p:spPr>
          <a:xfrm>
            <a:off x="7666891" y="1182186"/>
            <a:ext cx="1579528" cy="45243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George Washington University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Raja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Mazumder</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Robel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Kahsay</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Jeet Vora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Rahi</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Navelkar</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Nagarajan</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Pattabiraman</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lvl="0">
              <a:defRPr/>
            </a:pPr>
            <a:r>
              <a:rPr lang="en-US" sz="1200" dirty="0">
                <a:solidFill>
                  <a:prstClr val="black"/>
                </a:solidFill>
                <a:latin typeface="Georgia" panose="02040502050405020303" pitchFamily="18" charset="0"/>
              </a:rPr>
              <a:t>Gareth Owen</a:t>
            </a:r>
          </a:p>
          <a:p>
            <a:pPr lvl="0">
              <a:defRPr/>
            </a:pPr>
            <a:r>
              <a:rPr lang="en-US" sz="1200" dirty="0" err="1">
                <a:solidFill>
                  <a:prstClr val="black"/>
                </a:solidFill>
                <a:latin typeface="Georgia" panose="02040502050405020303" pitchFamily="18" charset="0"/>
              </a:rPr>
              <a:t>Xiying</a:t>
            </a:r>
            <a:r>
              <a:rPr lang="en-US" sz="1200" dirty="0">
                <a:solidFill>
                  <a:prstClr val="black"/>
                </a:solidFill>
                <a:latin typeface="Georgia" panose="02040502050405020303" pitchFamily="18" charset="0"/>
              </a:rPr>
              <a:t> Ding</a:t>
            </a:r>
          </a:p>
          <a:p>
            <a:pPr>
              <a:defRPr/>
            </a:pPr>
            <a:r>
              <a:rPr lang="en-US" sz="1200" dirty="0">
                <a:solidFill>
                  <a:prstClr val="black"/>
                </a:solidFill>
                <a:latin typeface="Georgia" panose="02040502050405020303" pitchFamily="18" charset="0"/>
              </a:rPr>
              <a:t>Reza Mousavi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Xavier Holmes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Brian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Fochtman</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Tyler Stewart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Georgetown University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Nathan Edwards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Radoslav</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Goldman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Darren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Natale</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Karen Ross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Wenjin</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Zhang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p:txBody>
      </p:sp>
      <p:sp>
        <p:nvSpPr>
          <p:cNvPr id="39" name="TextBox 38">
            <a:extLst>
              <a:ext uri="{FF2B5EF4-FFF2-40B4-BE49-F238E27FC236}">
                <a16:creationId xmlns:a16="http://schemas.microsoft.com/office/drawing/2014/main" id="{87B90B49-3468-784E-9ACA-03A1AD11155B}"/>
              </a:ext>
            </a:extLst>
          </p:cNvPr>
          <p:cNvSpPr txBox="1"/>
          <p:nvPr/>
        </p:nvSpPr>
        <p:spPr>
          <a:xfrm>
            <a:off x="27864" y="4314987"/>
            <a:ext cx="1923484"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Harvard University</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Richard Cummings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Akul</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Mehta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Jackson Laboratory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Judith Blake</a:t>
            </a:r>
            <a:endPar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40" name="Picture 2" descr="Image result for ncbi logo">
            <a:extLst>
              <a:ext uri="{FF2B5EF4-FFF2-40B4-BE49-F238E27FC236}">
                <a16:creationId xmlns:a16="http://schemas.microsoft.com/office/drawing/2014/main" id="{1B6D495B-5EB3-C247-98D9-C7CED1AF4C8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894" y="6081297"/>
            <a:ext cx="423156" cy="58521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F56ADCCA-CBAC-014B-823D-C9C20552B5BE}"/>
              </a:ext>
            </a:extLst>
          </p:cNvPr>
          <p:cNvPicPr>
            <a:picLocks noChangeAspect="1"/>
          </p:cNvPicPr>
          <p:nvPr/>
        </p:nvPicPr>
        <p:blipFill rotWithShape="1">
          <a:blip r:embed="rId6">
            <a:extLst>
              <a:ext uri="{28A0092B-C50C-407E-A947-70E740481C1C}">
                <a14:useLocalDpi xmlns:a14="http://schemas.microsoft.com/office/drawing/2010/main" val="0"/>
              </a:ext>
            </a:extLst>
          </a:blip>
          <a:srcRect l="5486" t="11327" r="5816" b="12854"/>
          <a:stretch/>
        </p:blipFill>
        <p:spPr>
          <a:xfrm>
            <a:off x="7116515" y="6179072"/>
            <a:ext cx="1047750" cy="326089"/>
          </a:xfrm>
          <a:prstGeom prst="rect">
            <a:avLst/>
          </a:prstGeom>
        </p:spPr>
      </p:pic>
      <p:pic>
        <p:nvPicPr>
          <p:cNvPr id="42" name="Picture 41">
            <a:extLst>
              <a:ext uri="{FF2B5EF4-FFF2-40B4-BE49-F238E27FC236}">
                <a16:creationId xmlns:a16="http://schemas.microsoft.com/office/drawing/2014/main" id="{D6DE6C2A-20D7-EE4E-844C-44AA3EDBF682}"/>
              </a:ext>
            </a:extLst>
          </p:cNvPr>
          <p:cNvPicPr>
            <a:picLocks noChangeAspect="1"/>
          </p:cNvPicPr>
          <p:nvPr/>
        </p:nvPicPr>
        <p:blipFill rotWithShape="1">
          <a:blip r:embed="rId7">
            <a:extLst>
              <a:ext uri="{28A0092B-C50C-407E-A947-70E740481C1C}">
                <a14:useLocalDpi xmlns:a14="http://schemas.microsoft.com/office/drawing/2010/main" val="0"/>
              </a:ext>
            </a:extLst>
          </a:blip>
          <a:srcRect l="10917" t="33054" r="12049" b="28867"/>
          <a:stretch/>
        </p:blipFill>
        <p:spPr>
          <a:xfrm>
            <a:off x="5916715" y="6179072"/>
            <a:ext cx="1187929" cy="382323"/>
          </a:xfrm>
          <a:prstGeom prst="rect">
            <a:avLst/>
          </a:prstGeom>
        </p:spPr>
      </p:pic>
      <p:pic>
        <p:nvPicPr>
          <p:cNvPr id="43" name="Picture 2" descr="https://creativeservices.gwu.edu/sites/creativeservices.gwu.edu/files/image/gw_txt_4cp_pos_0.png">
            <a:extLst>
              <a:ext uri="{FF2B5EF4-FFF2-40B4-BE49-F238E27FC236}">
                <a16:creationId xmlns:a16="http://schemas.microsoft.com/office/drawing/2014/main" id="{6E1D2841-208F-A543-BECF-350EDE5C56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911228" y="6086918"/>
            <a:ext cx="768335" cy="58521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837D7367-CD0C-BA41-9D92-EF59FD6146D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391" t="13197" r="4832" b="13381"/>
          <a:stretch/>
        </p:blipFill>
        <p:spPr>
          <a:xfrm>
            <a:off x="112146" y="6086919"/>
            <a:ext cx="731520" cy="585215"/>
          </a:xfrm>
          <a:prstGeom prst="rect">
            <a:avLst/>
          </a:prstGeom>
        </p:spPr>
      </p:pic>
      <p:pic>
        <p:nvPicPr>
          <p:cNvPr id="45" name="Picture 44">
            <a:extLst>
              <a:ext uri="{FF2B5EF4-FFF2-40B4-BE49-F238E27FC236}">
                <a16:creationId xmlns:a16="http://schemas.microsoft.com/office/drawing/2014/main" id="{C58752AB-C02A-7B41-9C3B-4B8BD26CBA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67087" y="6057385"/>
            <a:ext cx="993476" cy="696917"/>
          </a:xfrm>
          <a:prstGeom prst="rect">
            <a:avLst/>
          </a:prstGeom>
        </p:spPr>
      </p:pic>
      <p:pic>
        <p:nvPicPr>
          <p:cNvPr id="46" name="Picture 45">
            <a:extLst>
              <a:ext uri="{FF2B5EF4-FFF2-40B4-BE49-F238E27FC236}">
                <a16:creationId xmlns:a16="http://schemas.microsoft.com/office/drawing/2014/main" id="{04845307-2237-DA4E-AC11-AF12B21463B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5107" y="6087184"/>
            <a:ext cx="839961" cy="636537"/>
          </a:xfrm>
          <a:prstGeom prst="rect">
            <a:avLst/>
          </a:prstGeom>
        </p:spPr>
      </p:pic>
      <p:pic>
        <p:nvPicPr>
          <p:cNvPr id="47" name="Picture 46">
            <a:extLst>
              <a:ext uri="{FF2B5EF4-FFF2-40B4-BE49-F238E27FC236}">
                <a16:creationId xmlns:a16="http://schemas.microsoft.com/office/drawing/2014/main" id="{5F6ABE1F-3892-F84B-9B08-BD45F564AD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59525" y="6004533"/>
            <a:ext cx="1090891" cy="792244"/>
          </a:xfrm>
          <a:prstGeom prst="rect">
            <a:avLst/>
          </a:prstGeom>
        </p:spPr>
      </p:pic>
      <p:pic>
        <p:nvPicPr>
          <p:cNvPr id="48" name="Picture 47">
            <a:extLst>
              <a:ext uri="{FF2B5EF4-FFF2-40B4-BE49-F238E27FC236}">
                <a16:creationId xmlns:a16="http://schemas.microsoft.com/office/drawing/2014/main" id="{51B46D66-AD25-5946-8CAA-C916A14DCDC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3028" y="6086919"/>
            <a:ext cx="920131" cy="585215"/>
          </a:xfrm>
          <a:prstGeom prst="rect">
            <a:avLst/>
          </a:prstGeom>
        </p:spPr>
      </p:pic>
      <p:pic>
        <p:nvPicPr>
          <p:cNvPr id="49" name="Picture 48">
            <a:extLst>
              <a:ext uri="{FF2B5EF4-FFF2-40B4-BE49-F238E27FC236}">
                <a16:creationId xmlns:a16="http://schemas.microsoft.com/office/drawing/2014/main" id="{48A93397-0818-0048-AB05-3DD9DAA9B6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864" y="1172486"/>
            <a:ext cx="5729518" cy="3102696"/>
          </a:xfrm>
          <a:prstGeom prst="rect">
            <a:avLst/>
          </a:prstGeom>
        </p:spPr>
      </p:pic>
      <p:sp>
        <p:nvSpPr>
          <p:cNvPr id="50" name="Rectangle 49">
            <a:extLst>
              <a:ext uri="{FF2B5EF4-FFF2-40B4-BE49-F238E27FC236}">
                <a16:creationId xmlns:a16="http://schemas.microsoft.com/office/drawing/2014/main" id="{BDECE3A1-A9FD-3F4F-BF9F-D89AAA5AAA46}"/>
              </a:ext>
            </a:extLst>
          </p:cNvPr>
          <p:cNvSpPr/>
          <p:nvPr/>
        </p:nvSpPr>
        <p:spPr>
          <a:xfrm>
            <a:off x="1660858" y="4312796"/>
            <a:ext cx="1985143"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Soka</a:t>
            </a: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University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Kiyoko Aoki-Kinoshita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Griffith University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Matthew Campbell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lvl="0">
              <a:defRPr/>
            </a:pPr>
            <a:r>
              <a:rPr lang="en-US" sz="1200" b="1" dirty="0">
                <a:solidFill>
                  <a:prstClr val="black"/>
                </a:solidFill>
                <a:latin typeface="Georgia" panose="02040502050405020303" pitchFamily="18" charset="0"/>
              </a:rPr>
              <a:t>University of Delaware</a:t>
            </a:r>
          </a:p>
          <a:p>
            <a:pPr lvl="0">
              <a:defRPr/>
            </a:pPr>
            <a:r>
              <a:rPr lang="en-US" sz="1200" dirty="0">
                <a:solidFill>
                  <a:prstClr val="black"/>
                </a:solidFill>
                <a:latin typeface="Georgia" panose="02040502050405020303" pitchFamily="18" charset="0"/>
              </a:rPr>
              <a:t>Vijay Shankar</a:t>
            </a:r>
          </a:p>
          <a:p>
            <a:pPr lvl="0">
              <a:defRPr/>
            </a:pPr>
            <a:r>
              <a:rPr lang="en-US" sz="1200" dirty="0">
                <a:solidFill>
                  <a:prstClr val="black"/>
                </a:solidFill>
                <a:latin typeface="Georgia" panose="02040502050405020303" pitchFamily="18" charset="0"/>
              </a:rPr>
              <a:t>Peng Su</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51" name="Rectangle 50">
            <a:extLst>
              <a:ext uri="{FF2B5EF4-FFF2-40B4-BE49-F238E27FC236}">
                <a16:creationId xmlns:a16="http://schemas.microsoft.com/office/drawing/2014/main" id="{B1012FA1-C7A2-A64B-8DDC-FA428D998C48}"/>
              </a:ext>
            </a:extLst>
          </p:cNvPr>
          <p:cNvSpPr/>
          <p:nvPr/>
        </p:nvSpPr>
        <p:spPr>
          <a:xfrm>
            <a:off x="3544687" y="4299250"/>
            <a:ext cx="2183634"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Imperial College London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Ten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Feizi</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Yukie </a:t>
            </a:r>
            <a:r>
              <a:rPr kumimoji="0" lang="en-US" sz="1200" b="0"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Akune</a:t>
            </a: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Macquarie University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Nicki Packer</a:t>
            </a:r>
          </a:p>
        </p:txBody>
      </p:sp>
      <p:pic>
        <p:nvPicPr>
          <p:cNvPr id="52" name="Picture 51">
            <a:extLst>
              <a:ext uri="{FF2B5EF4-FFF2-40B4-BE49-F238E27FC236}">
                <a16:creationId xmlns:a16="http://schemas.microsoft.com/office/drawing/2014/main" id="{7F9BAC92-2D41-B046-B62D-060B3727ECB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68147" y="6196535"/>
            <a:ext cx="840860" cy="354738"/>
          </a:xfrm>
          <a:prstGeom prst="rect">
            <a:avLst/>
          </a:prstGeom>
        </p:spPr>
      </p:pic>
      <p:pic>
        <p:nvPicPr>
          <p:cNvPr id="53" name="Picture 52">
            <a:extLst>
              <a:ext uri="{FF2B5EF4-FFF2-40B4-BE49-F238E27FC236}">
                <a16:creationId xmlns:a16="http://schemas.microsoft.com/office/drawing/2014/main" id="{57D61403-5692-664F-BB92-7222CDD0D7F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96076" y="5526941"/>
            <a:ext cx="660579" cy="570840"/>
          </a:xfrm>
          <a:prstGeom prst="rect">
            <a:avLst/>
          </a:prstGeom>
        </p:spPr>
      </p:pic>
    </p:spTree>
    <p:extLst>
      <p:ext uri="{BB962C8B-B14F-4D97-AF65-F5344CB8AC3E}">
        <p14:creationId xmlns:p14="http://schemas.microsoft.com/office/powerpoint/2010/main" val="4286709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1235</TotalTime>
  <Words>715</Words>
  <Application>Microsoft Macintosh PowerPoint</Application>
  <PresentationFormat>On-screen Show (4:3)</PresentationFormat>
  <Paragraphs>144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 W</dc:creator>
  <cp:lastModifiedBy>Tatiana W</cp:lastModifiedBy>
  <cp:revision>21</cp:revision>
  <dcterms:created xsi:type="dcterms:W3CDTF">2020-03-04T19:24:18Z</dcterms:created>
  <dcterms:modified xsi:type="dcterms:W3CDTF">2020-06-05T15:01:13Z</dcterms:modified>
</cp:coreProperties>
</file>