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6.png" ContentType="image/png"/>
  <Override PartName="/ppt/media/image5.png" ContentType="image/png"/>
  <Override PartName="/ppt/media/image3.png" ContentType="image/png"/>
  <Override PartName="/ppt/media/image1.png" ContentType="image/png"/>
  <Override PartName="/ppt/media/image7.png" ContentType="image/png"/>
  <Override PartName="/ppt/media/image8.wmf" ContentType="image/x-wmf"/>
  <Override PartName="/ppt/media/image2.wmf" ContentType="image/x-wmf"/>
  <Override PartName="/ppt/media/image9.wmf" ContentType="image/x-wmf"/>
  <Override PartName="/ppt/media/image10.wmf" ContentType="image/x-wmf"/>
  <Override PartName="/ppt/media/image21.png" ContentType="image/png"/>
  <Override PartName="/ppt/media/image20.png" ContentType="image/png"/>
  <Override PartName="/ppt/media/image19.png" ContentType="image/png"/>
  <Override PartName="/ppt/media/image18.png" ContentType="image/png"/>
  <Override PartName="/ppt/media/image17.png" ContentType="image/png"/>
  <Override PartName="/ppt/media/image4.jpeg" ContentType="image/jpeg"/>
  <Override PartName="/ppt/media/image14.png" ContentType="image/png"/>
  <Override PartName="/ppt/media/image15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6.png" ContentType="image/png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3.xml" ContentType="application/vnd.openxmlformats-officedocument.presentationml.slide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52200"/>
            <a:ext cx="669528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52200"/>
            <a:ext cx="669528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52200"/>
            <a:ext cx="669528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04000" y="52200"/>
            <a:ext cx="669528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04000" y="52200"/>
            <a:ext cx="669528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52200"/>
            <a:ext cx="669528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52200"/>
            <a:ext cx="669528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subTitle"/>
          </p:nvPr>
        </p:nvSpPr>
        <p:spPr>
          <a:xfrm>
            <a:off x="504000" y="52200"/>
            <a:ext cx="6695280" cy="2898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52200"/>
            <a:ext cx="669528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53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52200"/>
            <a:ext cx="669528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04000" y="52200"/>
            <a:ext cx="669528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52200"/>
            <a:ext cx="669528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52200"/>
            <a:ext cx="669528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504000" y="52200"/>
            <a:ext cx="669528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9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52200"/>
            <a:ext cx="669528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5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6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504000" y="52200"/>
            <a:ext cx="669528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504000" y="52200"/>
            <a:ext cx="669528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504000" y="52200"/>
            <a:ext cx="669528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504000" y="52200"/>
            <a:ext cx="669528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52200"/>
            <a:ext cx="669528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ubTitle"/>
          </p:nvPr>
        </p:nvSpPr>
        <p:spPr>
          <a:xfrm>
            <a:off x="504000" y="52200"/>
            <a:ext cx="6695280" cy="2898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504000" y="52200"/>
            <a:ext cx="669528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504000" y="52200"/>
            <a:ext cx="669528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04000" y="52200"/>
            <a:ext cx="669528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04000" y="52200"/>
            <a:ext cx="669528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504000" y="52200"/>
            <a:ext cx="669528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07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504000" y="52200"/>
            <a:ext cx="669528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13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14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52200"/>
            <a:ext cx="669528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52200"/>
            <a:ext cx="669528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52200"/>
            <a:ext cx="6695280" cy="2898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52200"/>
            <a:ext cx="669528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52200"/>
            <a:ext cx="669528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52200"/>
            <a:ext cx="669528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de-DE" sz="4400" spc="-1" strike="noStrike">
                <a:latin typeface="Arial"/>
              </a:rPr>
              <a:t>Click to edit the title text format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Click to edit the outline text format</a:t>
            </a:r>
            <a:endParaRPr b="0" lang="de-D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Second Outline Level</a:t>
            </a:r>
            <a:endParaRPr b="0" lang="de-DE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latin typeface="Arial"/>
              </a:rPr>
              <a:t>Third Outline Level</a:t>
            </a:r>
            <a:endParaRPr b="0" lang="de-DE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latin typeface="Arial"/>
              </a:rPr>
              <a:t>Fourth Outline Level</a:t>
            </a:r>
            <a:endParaRPr b="0" lang="de-DE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Fifth Outline Level</a:t>
            </a:r>
            <a:endParaRPr b="0" lang="de-DE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Sixth Outline Level</a:t>
            </a:r>
            <a:endParaRPr b="0" lang="de-DE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Seventh Outline Level</a:t>
            </a:r>
            <a:endParaRPr b="0" lang="de-DE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Line 1"/>
          <p:cNvSpPr/>
          <p:nvPr/>
        </p:nvSpPr>
        <p:spPr>
          <a:xfrm>
            <a:off x="0" y="720000"/>
            <a:ext cx="7200000" cy="36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9" name="PlaceHolder 2"/>
          <p:cNvSpPr>
            <a:spLocks noGrp="1"/>
          </p:cNvSpPr>
          <p:nvPr>
            <p:ph type="title"/>
          </p:nvPr>
        </p:nvSpPr>
        <p:spPr>
          <a:xfrm>
            <a:off x="504000" y="52200"/>
            <a:ext cx="6695280" cy="62496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de-DE" sz="1800" spc="-1" strike="noStrike">
                <a:latin typeface="Arial"/>
              </a:rPr>
              <a:t>Click to edit the title text format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Click to edit the outline text format</a:t>
            </a:r>
            <a:endParaRPr b="0" lang="de-D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Second Outline Level</a:t>
            </a:r>
            <a:endParaRPr b="0" lang="de-DE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latin typeface="Arial"/>
              </a:rPr>
              <a:t>Third Outline Level</a:t>
            </a:r>
            <a:endParaRPr b="0" lang="de-DE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latin typeface="Arial"/>
              </a:rPr>
              <a:t>Fourth Outline Level</a:t>
            </a:r>
            <a:endParaRPr b="0" lang="de-DE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Fifth Outline Level</a:t>
            </a:r>
            <a:endParaRPr b="0" lang="de-DE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Sixth Outline Level</a:t>
            </a:r>
            <a:endParaRPr b="0" lang="de-DE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Seventh Outline Level</a:t>
            </a:r>
            <a:endParaRPr b="0" lang="de-DE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de-DE" sz="4400" spc="-1" strike="noStrike">
                <a:latin typeface="Arial"/>
              </a:rPr>
              <a:t>Click to edit the title text format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Click to edit the outline text format</a:t>
            </a:r>
            <a:endParaRPr b="0" lang="de-D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Second Outline Level</a:t>
            </a:r>
            <a:endParaRPr b="0" lang="de-DE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latin typeface="Arial"/>
              </a:rPr>
              <a:t>Third Outline Level</a:t>
            </a:r>
            <a:endParaRPr b="0" lang="de-DE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latin typeface="Arial"/>
              </a:rPr>
              <a:t>Fourth Outline Level</a:t>
            </a:r>
            <a:endParaRPr b="0" lang="de-DE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Fifth Outline Level</a:t>
            </a:r>
            <a:endParaRPr b="0" lang="de-DE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Sixth Outline Level</a:t>
            </a:r>
            <a:endParaRPr b="0" lang="de-DE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Seventh Outline Level</a:t>
            </a:r>
            <a:endParaRPr b="0" lang="de-DE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wmf"/><Relationship Id="rId3" Type="http://schemas.openxmlformats.org/officeDocument/2006/relationships/image" Target="../media/image3.png"/><Relationship Id="rId4" Type="http://schemas.openxmlformats.org/officeDocument/2006/relationships/image" Target="../media/image4.jpe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png"/><Relationship Id="rId3" Type="http://schemas.openxmlformats.org/officeDocument/2006/relationships/hyperlink" Target="https://nest-desktop.readthedocs.io/" TargetMode="External"/><Relationship Id="rId4" Type="http://schemas.openxmlformats.org/officeDocument/2006/relationships/slideLayout" Target="../slideLayouts/slideLayout17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8.wmf"/><Relationship Id="rId2" Type="http://schemas.openxmlformats.org/officeDocument/2006/relationships/image" Target="../media/image9.wmf"/><Relationship Id="rId3" Type="http://schemas.openxmlformats.org/officeDocument/2006/relationships/slideLayout" Target="../slideLayouts/slideLayout17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0.wmf"/><Relationship Id="rId2" Type="http://schemas.openxmlformats.org/officeDocument/2006/relationships/slideLayout" Target="../slideLayouts/slideLayout1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hyperlink" Target="https://github.com/babsey/nest-desktop" TargetMode="External"/><Relationship Id="rId4" Type="http://schemas.openxmlformats.org/officeDocument/2006/relationships/slideLayout" Target="../slideLayouts/slideLayout1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1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hyperlink" Target="https://nest-desktop.apps.hbp.eu/" TargetMode="External"/><Relationship Id="rId4" Type="http://schemas.openxmlformats.org/officeDocument/2006/relationships/slideLayout" Target="../slideLayouts/slideLayout1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" descr=""/>
          <p:cNvPicPr/>
          <p:nvPr/>
        </p:nvPicPr>
        <p:blipFill>
          <a:blip r:embed="rId1"/>
          <a:stretch/>
        </p:blipFill>
        <p:spPr>
          <a:xfrm>
            <a:off x="1008000" y="2736360"/>
            <a:ext cx="1554480" cy="1439280"/>
          </a:xfrm>
          <a:prstGeom prst="rect">
            <a:avLst/>
          </a:prstGeom>
          <a:ln>
            <a:noFill/>
          </a:ln>
        </p:spPr>
      </p:pic>
      <p:sp>
        <p:nvSpPr>
          <p:cNvPr id="116" name="CustomShape 1"/>
          <p:cNvSpPr/>
          <p:nvPr/>
        </p:nvSpPr>
        <p:spPr>
          <a:xfrm>
            <a:off x="504000" y="586080"/>
            <a:ext cx="9070920" cy="195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de-DE" sz="3600" spc="-1" strike="noStrike">
                <a:solidFill>
                  <a:srgbClr val="000000"/>
                </a:solidFill>
                <a:latin typeface="Arial"/>
                <a:ea typeface="DejaVu Sans"/>
              </a:rPr>
              <a:t>NEST Desktop </a:t>
            </a:r>
            <a:r>
              <a:rPr b="1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(v2.4.0)</a:t>
            </a:r>
            <a:endParaRPr b="0" lang="de-DE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de-DE" sz="2400" spc="-1" strike="noStrike">
                <a:solidFill>
                  <a:srgbClr val="000000"/>
                </a:solidFill>
                <a:latin typeface="Arial"/>
                <a:ea typeface="DejaVu Sans"/>
              </a:rPr>
              <a:t>A web-based GUI for NEST Simulator</a:t>
            </a:r>
            <a:endParaRPr b="0" lang="de-DE" sz="2400" spc="-1" strike="noStrike">
              <a:latin typeface="Arial"/>
            </a:endParaRPr>
          </a:p>
        </p:txBody>
      </p:sp>
      <p:sp>
        <p:nvSpPr>
          <p:cNvPr id="117" name="CustomShape 2"/>
          <p:cNvSpPr/>
          <p:nvPr/>
        </p:nvSpPr>
        <p:spPr>
          <a:xfrm>
            <a:off x="2232000" y="2412000"/>
            <a:ext cx="5975280" cy="115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Arial"/>
                <a:ea typeface="DejaVu Sans"/>
              </a:rPr>
              <a:t>Sebastian Spreizer</a:t>
            </a:r>
            <a:endParaRPr b="0" lang="de-DE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de-DE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de-DE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de-DE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de-DE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CNS Workshop, 18th July 2020</a:t>
            </a:r>
            <a:endParaRPr b="0" lang="de-DE" sz="1800" spc="-1" strike="noStrike">
              <a:latin typeface="Arial"/>
            </a:endParaRPr>
          </a:p>
        </p:txBody>
      </p:sp>
      <p:pic>
        <p:nvPicPr>
          <p:cNvPr id="118" name="" descr=""/>
          <p:cNvPicPr/>
          <p:nvPr/>
        </p:nvPicPr>
        <p:blipFill>
          <a:blip r:embed="rId2"/>
          <a:stretch/>
        </p:blipFill>
        <p:spPr>
          <a:xfrm>
            <a:off x="7365960" y="4932000"/>
            <a:ext cx="2375280" cy="341640"/>
          </a:xfrm>
          <a:prstGeom prst="rect">
            <a:avLst/>
          </a:prstGeom>
          <a:ln>
            <a:noFill/>
          </a:ln>
        </p:spPr>
      </p:pic>
      <p:pic>
        <p:nvPicPr>
          <p:cNvPr id="119" name="" descr=""/>
          <p:cNvPicPr/>
          <p:nvPr/>
        </p:nvPicPr>
        <p:blipFill>
          <a:blip r:embed="rId3"/>
          <a:stretch/>
        </p:blipFill>
        <p:spPr>
          <a:xfrm>
            <a:off x="7920000" y="4143600"/>
            <a:ext cx="1821240" cy="607680"/>
          </a:xfrm>
          <a:prstGeom prst="rect">
            <a:avLst/>
          </a:prstGeom>
          <a:ln>
            <a:noFill/>
          </a:ln>
        </p:spPr>
      </p:pic>
      <p:pic>
        <p:nvPicPr>
          <p:cNvPr id="120" name="" descr=""/>
          <p:cNvPicPr/>
          <p:nvPr/>
        </p:nvPicPr>
        <p:blipFill>
          <a:blip r:embed="rId4"/>
          <a:stretch/>
        </p:blipFill>
        <p:spPr>
          <a:xfrm>
            <a:off x="3479760" y="4716000"/>
            <a:ext cx="2783520" cy="927360"/>
          </a:xfrm>
          <a:prstGeom prst="rect">
            <a:avLst/>
          </a:prstGeom>
          <a:ln>
            <a:noFill/>
          </a:ln>
        </p:spPr>
      </p:pic>
      <p:pic>
        <p:nvPicPr>
          <p:cNvPr id="121" name="" descr=""/>
          <p:cNvPicPr/>
          <p:nvPr/>
        </p:nvPicPr>
        <p:blipFill>
          <a:blip r:embed="rId5"/>
          <a:stretch/>
        </p:blipFill>
        <p:spPr>
          <a:xfrm>
            <a:off x="451800" y="4821120"/>
            <a:ext cx="1818000" cy="717120"/>
          </a:xfrm>
          <a:prstGeom prst="rect">
            <a:avLst/>
          </a:prstGeom>
          <a:ln>
            <a:noFill/>
          </a:ln>
        </p:spPr>
      </p:pic>
      <p:pic>
        <p:nvPicPr>
          <p:cNvPr id="122" name="" descr=""/>
          <p:cNvPicPr/>
          <p:nvPr/>
        </p:nvPicPr>
        <p:blipFill>
          <a:blip r:embed="rId6"/>
          <a:stretch/>
        </p:blipFill>
        <p:spPr>
          <a:xfrm>
            <a:off x="8395560" y="2985480"/>
            <a:ext cx="1468080" cy="1118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" descr=""/>
          <p:cNvPicPr/>
          <p:nvPr/>
        </p:nvPicPr>
        <p:blipFill>
          <a:blip r:embed="rId1"/>
          <a:stretch/>
        </p:blipFill>
        <p:spPr>
          <a:xfrm>
            <a:off x="144360" y="1152360"/>
            <a:ext cx="3931560" cy="3771000"/>
          </a:xfrm>
          <a:prstGeom prst="rect">
            <a:avLst/>
          </a:prstGeom>
          <a:ln>
            <a:noFill/>
          </a:ln>
        </p:spPr>
      </p:pic>
      <p:sp>
        <p:nvSpPr>
          <p:cNvPr id="163" name="CustomShape 1"/>
          <p:cNvSpPr/>
          <p:nvPr/>
        </p:nvSpPr>
        <p:spPr>
          <a:xfrm>
            <a:off x="504000" y="52200"/>
            <a:ext cx="6695280" cy="62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de-DE" sz="4400" spc="-1" strike="noStrike">
                <a:latin typeface="Arial"/>
              </a:rPr>
              <a:t>Documentation</a:t>
            </a:r>
            <a:endParaRPr b="0" lang="de-DE" sz="4400" spc="-1" strike="noStrike">
              <a:latin typeface="Arial"/>
            </a:endParaRPr>
          </a:p>
        </p:txBody>
      </p:sp>
      <p:pic>
        <p:nvPicPr>
          <p:cNvPr id="164" name="" descr=""/>
          <p:cNvPicPr/>
          <p:nvPr/>
        </p:nvPicPr>
        <p:blipFill>
          <a:blip r:embed="rId2"/>
          <a:stretch/>
        </p:blipFill>
        <p:spPr>
          <a:xfrm>
            <a:off x="4212360" y="1261080"/>
            <a:ext cx="5615640" cy="3148560"/>
          </a:xfrm>
          <a:prstGeom prst="rect">
            <a:avLst/>
          </a:prstGeom>
          <a:ln>
            <a:solidFill>
              <a:srgbClr val="3465a4"/>
            </a:solidFill>
          </a:ln>
        </p:spPr>
      </p:pic>
      <p:sp>
        <p:nvSpPr>
          <p:cNvPr id="165" name="CustomShape 2"/>
          <p:cNvSpPr/>
          <p:nvPr/>
        </p:nvSpPr>
        <p:spPr>
          <a:xfrm>
            <a:off x="4248000" y="4824000"/>
            <a:ext cx="3743640" cy="35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de-DE" sz="1800" spc="-1" strike="noStrike" u="sng">
                <a:solidFill>
                  <a:srgbClr val="0000ff"/>
                </a:solidFill>
                <a:uFillTx/>
                <a:latin typeface="Arial"/>
                <a:hlinkClick r:id="rId3"/>
              </a:rPr>
              <a:t>https://nest-desktop.readthedocs.io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166" name="CustomShape 3"/>
          <p:cNvSpPr/>
          <p:nvPr/>
        </p:nvSpPr>
        <p:spPr>
          <a:xfrm>
            <a:off x="72000" y="4248000"/>
            <a:ext cx="1511640" cy="503640"/>
          </a:xfrm>
          <a:prstGeom prst="ellipse">
            <a:avLst/>
          </a:prstGeom>
          <a:noFill/>
          <a:ln w="291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7" name="TextShape 4"/>
          <p:cNvSpPr txBox="1"/>
          <p:nvPr/>
        </p:nvSpPr>
        <p:spPr>
          <a:xfrm>
            <a:off x="136800" y="4924440"/>
            <a:ext cx="2448000" cy="290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de-DE" sz="1400" spc="-1" strike="noStrike">
                <a:latin typeface="Arial"/>
              </a:rPr>
              <a:t>Spreizer et al. in preparation</a:t>
            </a:r>
            <a:endParaRPr b="0" lang="de-DE" sz="1400" spc="-1" strike="noStrike"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504000" y="95040"/>
            <a:ext cx="6695280" cy="53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de-DE" sz="3800" spc="-1" strike="noStrike">
                <a:solidFill>
                  <a:srgbClr val="000000"/>
                </a:solidFill>
                <a:latin typeface="Arial"/>
                <a:ea typeface="DejaVu Sans"/>
              </a:rPr>
              <a:t>Future perspectives</a:t>
            </a:r>
            <a:endParaRPr b="0" lang="de-DE" sz="3800" spc="-1" strike="noStrike">
              <a:latin typeface="Arial"/>
            </a:endParaRPr>
          </a:p>
        </p:txBody>
      </p:sp>
      <p:graphicFrame>
        <p:nvGraphicFramePr>
          <p:cNvPr id="169" name="Table 2"/>
          <p:cNvGraphicFramePr/>
          <p:nvPr/>
        </p:nvGraphicFramePr>
        <p:xfrm>
          <a:off x="2536200" y="1777320"/>
          <a:ext cx="5075280" cy="2159280"/>
        </p:xfrm>
        <a:graphic>
          <a:graphicData uri="http://schemas.openxmlformats.org/drawingml/2006/table">
            <a:tbl>
              <a:tblPr/>
              <a:tblGrid>
                <a:gridCol w="2537640"/>
                <a:gridCol w="2538000"/>
              </a:tblGrid>
              <a:tr h="71964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71964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2036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0" name="Table 3"/>
          <p:cNvGraphicFramePr/>
          <p:nvPr/>
        </p:nvGraphicFramePr>
        <p:xfrm>
          <a:off x="1368360" y="1417320"/>
          <a:ext cx="7343640" cy="3115080"/>
        </p:xfrm>
        <a:graphic>
          <a:graphicData uri="http://schemas.openxmlformats.org/drawingml/2006/table">
            <a:tbl>
              <a:tblPr/>
              <a:tblGrid>
                <a:gridCol w="3671280"/>
                <a:gridCol w="3672720"/>
              </a:tblGrid>
              <a:tr h="62316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de-DE" sz="1800" spc="-1" strike="noStrike">
                          <a:latin typeface="Arial"/>
                        </a:rPr>
                        <a:t>Feature</a:t>
                      </a:r>
                      <a:endParaRPr b="0" lang="de-DE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de-DE" sz="1800" spc="-1" strike="noStrike">
                          <a:latin typeface="Arial"/>
                        </a:rPr>
                        <a:t>Projects</a:t>
                      </a:r>
                      <a:endParaRPr b="0" lang="de-DE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62316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latin typeface="Arial"/>
                        </a:rPr>
                        <a:t>Custom neuron / synapse models</a:t>
                      </a:r>
                      <a:endParaRPr b="0" lang="de-DE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latin typeface="Arial"/>
                        </a:rPr>
                        <a:t>NESTML</a:t>
                      </a:r>
                      <a:endParaRPr b="0" lang="de-DE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62316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latin typeface="Arial"/>
                        </a:rPr>
                        <a:t>Live simulation</a:t>
                      </a:r>
                      <a:endParaRPr b="0" lang="de-DE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latin typeface="Arial"/>
                        </a:rPr>
                        <a:t>Insite</a:t>
                      </a:r>
                      <a:endParaRPr b="0" lang="de-DE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62316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latin typeface="Arial"/>
                        </a:rPr>
                        <a:t>Advance analysis</a:t>
                      </a:r>
                      <a:endParaRPr b="0" lang="de-DE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latin typeface="Arial"/>
                        </a:rPr>
                        <a:t>Elephant</a:t>
                      </a:r>
                      <a:endParaRPr b="0" lang="de-DE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62280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504360" y="641160"/>
            <a:ext cx="9071640" cy="438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de-DE" sz="3200" spc="-1" strike="noStrike">
                <a:latin typeface="Arial"/>
              </a:rPr>
              <a:t>Thank you.</a:t>
            </a:r>
            <a:endParaRPr b="0" lang="de-DE" sz="3200" spc="-1" strike="noStrike"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1"/>
          <p:cNvSpPr/>
          <p:nvPr/>
        </p:nvSpPr>
        <p:spPr>
          <a:xfrm>
            <a:off x="504000" y="52200"/>
            <a:ext cx="6695280" cy="62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de-DE" sz="4400" spc="-1" strike="noStrike">
                <a:latin typeface="Arial"/>
              </a:rPr>
              <a:t>Technical challenges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173" name="TextShape 2"/>
          <p:cNvSpPr txBox="1"/>
          <p:nvPr/>
        </p:nvSpPr>
        <p:spPr>
          <a:xfrm>
            <a:off x="1970280" y="4756680"/>
            <a:ext cx="2448000" cy="290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de-DE" sz="1400" spc="-1" strike="noStrike">
                <a:latin typeface="Arial"/>
              </a:rPr>
              <a:t>Spreizer et al. in preparation</a:t>
            </a:r>
            <a:endParaRPr b="0" lang="de-DE" sz="1400" spc="-1" strike="noStrike">
              <a:latin typeface="Arial"/>
            </a:endParaRPr>
          </a:p>
        </p:txBody>
      </p:sp>
      <p:pic>
        <p:nvPicPr>
          <p:cNvPr id="174" name="" descr=""/>
          <p:cNvPicPr/>
          <p:nvPr/>
        </p:nvPicPr>
        <p:blipFill>
          <a:blip r:embed="rId1"/>
          <a:srcRect l="0" t="48115" r="0" b="0"/>
          <a:stretch/>
        </p:blipFill>
        <p:spPr>
          <a:xfrm>
            <a:off x="1944360" y="895680"/>
            <a:ext cx="6192360" cy="3899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504000" y="95040"/>
            <a:ext cx="6695280" cy="53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de-DE" sz="3800" spc="-1" strike="noStrike">
                <a:solidFill>
                  <a:srgbClr val="000000"/>
                </a:solidFill>
                <a:latin typeface="Arial"/>
                <a:ea typeface="DejaVu Sans"/>
              </a:rPr>
              <a:t>Conceptual approach</a:t>
            </a:r>
            <a:endParaRPr b="0" lang="de-DE" sz="3800" spc="-1" strike="noStrike">
              <a:latin typeface="Arial"/>
            </a:endParaRPr>
          </a:p>
        </p:txBody>
      </p:sp>
      <p:sp>
        <p:nvSpPr>
          <p:cNvPr id="124" name="TextShape 2"/>
          <p:cNvSpPr txBox="1"/>
          <p:nvPr/>
        </p:nvSpPr>
        <p:spPr>
          <a:xfrm>
            <a:off x="1296000" y="5109840"/>
            <a:ext cx="2448000" cy="290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de-DE" sz="1400" spc="-1" strike="noStrike">
                <a:latin typeface="Arial"/>
              </a:rPr>
              <a:t>Spreizer et al. in preparation</a:t>
            </a:r>
            <a:endParaRPr b="0" lang="de-DE" sz="1400" spc="-1" strike="noStrike">
              <a:latin typeface="Arial"/>
            </a:endParaRPr>
          </a:p>
        </p:txBody>
      </p:sp>
      <p:pic>
        <p:nvPicPr>
          <p:cNvPr id="125" name="" descr=""/>
          <p:cNvPicPr/>
          <p:nvPr/>
        </p:nvPicPr>
        <p:blipFill>
          <a:blip r:embed="rId1"/>
          <a:stretch/>
        </p:blipFill>
        <p:spPr>
          <a:xfrm>
            <a:off x="1549080" y="1169280"/>
            <a:ext cx="6981120" cy="3976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504000" y="52200"/>
            <a:ext cx="6695280" cy="62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de-DE" sz="4400" spc="-1" strike="noStrike">
                <a:latin typeface="Arial"/>
              </a:rPr>
              <a:t>Network editor</a:t>
            </a:r>
            <a:endParaRPr b="0" lang="de-DE" sz="4400" spc="-1" strike="noStrike">
              <a:latin typeface="Arial"/>
            </a:endParaRPr>
          </a:p>
        </p:txBody>
      </p:sp>
      <p:pic>
        <p:nvPicPr>
          <p:cNvPr id="127" name="" descr=""/>
          <p:cNvPicPr/>
          <p:nvPr/>
        </p:nvPicPr>
        <p:blipFill>
          <a:blip r:embed="rId1"/>
          <a:srcRect l="0" t="0" r="0" b="30225"/>
          <a:stretch/>
        </p:blipFill>
        <p:spPr>
          <a:xfrm>
            <a:off x="864360" y="1080360"/>
            <a:ext cx="3852000" cy="4031280"/>
          </a:xfrm>
          <a:prstGeom prst="rect">
            <a:avLst/>
          </a:prstGeom>
          <a:ln>
            <a:noFill/>
          </a:ln>
        </p:spPr>
      </p:pic>
      <p:pic>
        <p:nvPicPr>
          <p:cNvPr id="128" name="" descr=""/>
          <p:cNvPicPr/>
          <p:nvPr/>
        </p:nvPicPr>
        <p:blipFill>
          <a:blip r:embed="rId2"/>
          <a:srcRect l="0" t="68209" r="0" b="0"/>
          <a:stretch/>
        </p:blipFill>
        <p:spPr>
          <a:xfrm>
            <a:off x="5188320" y="2196360"/>
            <a:ext cx="4152600" cy="1979280"/>
          </a:xfrm>
          <a:prstGeom prst="rect">
            <a:avLst/>
          </a:prstGeom>
          <a:ln>
            <a:noFill/>
          </a:ln>
        </p:spPr>
      </p:pic>
      <p:sp>
        <p:nvSpPr>
          <p:cNvPr id="129" name="TextShape 2"/>
          <p:cNvSpPr txBox="1"/>
          <p:nvPr/>
        </p:nvSpPr>
        <p:spPr>
          <a:xfrm>
            <a:off x="864000" y="5111640"/>
            <a:ext cx="2448000" cy="290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de-DE" sz="1400" spc="-1" strike="noStrike">
                <a:latin typeface="Arial"/>
              </a:rPr>
              <a:t>Spreizer et al. in </a:t>
            </a:r>
            <a:r>
              <a:rPr b="0" lang="de-DE" sz="1400" spc="-1" strike="noStrike">
                <a:latin typeface="Arial"/>
              </a:rPr>
              <a:t>preparation</a:t>
            </a:r>
            <a:endParaRPr b="0" lang="de-DE" sz="14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504000" y="52200"/>
            <a:ext cx="6695280" cy="62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de-DE" sz="4400" spc="-1" strike="noStrike">
                <a:latin typeface="Arial"/>
              </a:rPr>
              <a:t>From sketch to code</a:t>
            </a:r>
            <a:endParaRPr b="0" lang="de-DE" sz="4400" spc="-1" strike="noStrike">
              <a:latin typeface="Arial"/>
            </a:endParaRPr>
          </a:p>
        </p:txBody>
      </p:sp>
      <p:pic>
        <p:nvPicPr>
          <p:cNvPr id="131" name="" descr=""/>
          <p:cNvPicPr/>
          <p:nvPr/>
        </p:nvPicPr>
        <p:blipFill>
          <a:blip r:embed="rId1"/>
          <a:stretch/>
        </p:blipFill>
        <p:spPr>
          <a:xfrm>
            <a:off x="1476360" y="1440000"/>
            <a:ext cx="6659280" cy="3603240"/>
          </a:xfrm>
          <a:prstGeom prst="rect">
            <a:avLst/>
          </a:prstGeom>
          <a:ln>
            <a:noFill/>
          </a:ln>
        </p:spPr>
      </p:pic>
      <p:sp>
        <p:nvSpPr>
          <p:cNvPr id="132" name="TextShape 2"/>
          <p:cNvSpPr txBox="1"/>
          <p:nvPr/>
        </p:nvSpPr>
        <p:spPr>
          <a:xfrm>
            <a:off x="1584000" y="5109840"/>
            <a:ext cx="2448000" cy="290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de-DE" sz="1400" spc="-1" strike="noStrike">
                <a:latin typeface="Arial"/>
              </a:rPr>
              <a:t>Spreizer et al. in preparation</a:t>
            </a:r>
            <a:endParaRPr b="0" lang="de-DE" sz="14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504000" y="95040"/>
            <a:ext cx="6695280" cy="53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de-DE" sz="3800" spc="-1" strike="noStrike">
                <a:solidFill>
                  <a:srgbClr val="000000"/>
                </a:solidFill>
                <a:latin typeface="Arial"/>
                <a:ea typeface="DejaVu Sans"/>
              </a:rPr>
              <a:t>Workflow</a:t>
            </a:r>
            <a:endParaRPr b="0" lang="de-DE" sz="3800" spc="-1" strike="noStrike">
              <a:latin typeface="Arial"/>
            </a:endParaRPr>
          </a:p>
        </p:txBody>
      </p:sp>
      <p:sp>
        <p:nvSpPr>
          <p:cNvPr id="134" name="TextShape 2"/>
          <p:cNvSpPr txBox="1"/>
          <p:nvPr/>
        </p:nvSpPr>
        <p:spPr>
          <a:xfrm>
            <a:off x="1944000" y="5040000"/>
            <a:ext cx="2448000" cy="290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de-DE" sz="1400" spc="-1" strike="noStrike">
                <a:latin typeface="Arial"/>
              </a:rPr>
              <a:t>Spreizer et al. in preparation</a:t>
            </a:r>
            <a:endParaRPr b="0" lang="de-DE" sz="1400" spc="-1" strike="noStrike">
              <a:latin typeface="Arial"/>
            </a:endParaRPr>
          </a:p>
        </p:txBody>
      </p:sp>
      <p:pic>
        <p:nvPicPr>
          <p:cNvPr id="135" name="" descr=""/>
          <p:cNvPicPr/>
          <p:nvPr/>
        </p:nvPicPr>
        <p:blipFill>
          <a:blip r:embed="rId1"/>
          <a:srcRect l="0" t="0" r="0" b="51382"/>
          <a:stretch/>
        </p:blipFill>
        <p:spPr>
          <a:xfrm>
            <a:off x="1595880" y="1058040"/>
            <a:ext cx="6888960" cy="4065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504000" y="52200"/>
            <a:ext cx="6695280" cy="62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de-DE" sz="4400" spc="-1" strike="noStrike">
                <a:latin typeface="Arial"/>
              </a:rPr>
              <a:t>Explore activity</a:t>
            </a:r>
            <a:endParaRPr b="0" lang="de-DE" sz="4400" spc="-1" strike="noStrike">
              <a:latin typeface="Arial"/>
            </a:endParaRPr>
          </a:p>
        </p:txBody>
      </p:sp>
      <p:pic>
        <p:nvPicPr>
          <p:cNvPr id="137" name="" descr=""/>
          <p:cNvPicPr/>
          <p:nvPr/>
        </p:nvPicPr>
        <p:blipFill>
          <a:blip r:embed="rId1"/>
          <a:stretch/>
        </p:blipFill>
        <p:spPr>
          <a:xfrm>
            <a:off x="2782800" y="1129320"/>
            <a:ext cx="4344840" cy="4126320"/>
          </a:xfrm>
          <a:prstGeom prst="rect">
            <a:avLst/>
          </a:prstGeom>
          <a:ln>
            <a:noFill/>
          </a:ln>
        </p:spPr>
      </p:pic>
      <p:sp>
        <p:nvSpPr>
          <p:cNvPr id="138" name="TextShape 2"/>
          <p:cNvSpPr txBox="1"/>
          <p:nvPr/>
        </p:nvSpPr>
        <p:spPr>
          <a:xfrm>
            <a:off x="2736000" y="5253840"/>
            <a:ext cx="2448000" cy="290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de-DE" sz="1400" spc="-1" strike="noStrike">
                <a:latin typeface="Arial"/>
              </a:rPr>
              <a:t>Spreizer et al. in preparation</a:t>
            </a:r>
            <a:endParaRPr b="0" lang="de-DE" sz="14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" descr=""/>
          <p:cNvPicPr/>
          <p:nvPr/>
        </p:nvPicPr>
        <p:blipFill>
          <a:blip r:embed="rId1"/>
          <a:stretch/>
        </p:blipFill>
        <p:spPr>
          <a:xfrm>
            <a:off x="137160" y="1152720"/>
            <a:ext cx="3931560" cy="3771000"/>
          </a:xfrm>
          <a:prstGeom prst="rect">
            <a:avLst/>
          </a:prstGeom>
          <a:ln>
            <a:noFill/>
          </a:ln>
        </p:spPr>
      </p:pic>
      <p:sp>
        <p:nvSpPr>
          <p:cNvPr id="140" name="CustomShape 1"/>
          <p:cNvSpPr/>
          <p:nvPr/>
        </p:nvSpPr>
        <p:spPr>
          <a:xfrm>
            <a:off x="504000" y="95040"/>
            <a:ext cx="6695280" cy="53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de-DE" sz="3800" spc="-1" strike="noStrike">
                <a:solidFill>
                  <a:srgbClr val="000000"/>
                </a:solidFill>
                <a:latin typeface="Arial"/>
                <a:ea typeface="DejaVu Sans"/>
              </a:rPr>
              <a:t>Open-source code</a:t>
            </a:r>
            <a:endParaRPr b="0" lang="de-DE" sz="3800" spc="-1" strike="noStrike">
              <a:latin typeface="Arial"/>
            </a:endParaRPr>
          </a:p>
        </p:txBody>
      </p:sp>
      <p:pic>
        <p:nvPicPr>
          <p:cNvPr id="141" name="" descr=""/>
          <p:cNvPicPr/>
          <p:nvPr/>
        </p:nvPicPr>
        <p:blipFill>
          <a:blip r:embed="rId2"/>
          <a:stretch/>
        </p:blipFill>
        <p:spPr>
          <a:xfrm>
            <a:off x="4156560" y="1205280"/>
            <a:ext cx="5655240" cy="3260160"/>
          </a:xfrm>
          <a:prstGeom prst="rect">
            <a:avLst/>
          </a:prstGeom>
          <a:ln>
            <a:solidFill>
              <a:srgbClr val="3465a4"/>
            </a:solidFill>
          </a:ln>
        </p:spPr>
      </p:pic>
      <p:sp>
        <p:nvSpPr>
          <p:cNvPr id="142" name="CustomShape 2"/>
          <p:cNvSpPr/>
          <p:nvPr/>
        </p:nvSpPr>
        <p:spPr>
          <a:xfrm>
            <a:off x="4212000" y="4824000"/>
            <a:ext cx="496764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de-DE" sz="1800" spc="-1" strike="noStrike" u="sng">
                <a:solidFill>
                  <a:srgbClr val="0000ff"/>
                </a:solidFill>
                <a:uFillTx/>
                <a:latin typeface="Arial"/>
                <a:hlinkClick r:id="rId3"/>
              </a:rPr>
              <a:t>https://github.com/babsey/nest-desktop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143" name="CustomShape 3"/>
          <p:cNvSpPr/>
          <p:nvPr/>
        </p:nvSpPr>
        <p:spPr>
          <a:xfrm>
            <a:off x="360000" y="2664000"/>
            <a:ext cx="942840" cy="935640"/>
          </a:xfrm>
          <a:prstGeom prst="ellipse">
            <a:avLst/>
          </a:prstGeom>
          <a:noFill/>
          <a:ln w="291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4" name="TextShape 4"/>
          <p:cNvSpPr txBox="1"/>
          <p:nvPr/>
        </p:nvSpPr>
        <p:spPr>
          <a:xfrm>
            <a:off x="136800" y="4924440"/>
            <a:ext cx="2448000" cy="290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de-DE" sz="1400" spc="-1" strike="noStrike">
                <a:latin typeface="Arial"/>
              </a:rPr>
              <a:t>Spreizer et al. in preparation</a:t>
            </a:r>
            <a:endParaRPr b="0" lang="de-DE" sz="14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" descr=""/>
          <p:cNvPicPr/>
          <p:nvPr/>
        </p:nvPicPr>
        <p:blipFill>
          <a:blip r:embed="rId1"/>
          <a:stretch/>
        </p:blipFill>
        <p:spPr>
          <a:xfrm>
            <a:off x="137160" y="1152720"/>
            <a:ext cx="3931560" cy="3771000"/>
          </a:xfrm>
          <a:prstGeom prst="rect">
            <a:avLst/>
          </a:prstGeom>
          <a:ln>
            <a:noFill/>
          </a:ln>
        </p:spPr>
      </p:pic>
      <p:sp>
        <p:nvSpPr>
          <p:cNvPr id="146" name="CustomShape 1"/>
          <p:cNvSpPr/>
          <p:nvPr/>
        </p:nvSpPr>
        <p:spPr>
          <a:xfrm>
            <a:off x="504000" y="95040"/>
            <a:ext cx="6695280" cy="53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de-DE" sz="3800" spc="-1" strike="noStrike">
                <a:solidFill>
                  <a:srgbClr val="000000"/>
                </a:solidFill>
                <a:latin typeface="Arial"/>
                <a:ea typeface="DejaVu Sans"/>
              </a:rPr>
              <a:t>Run NEST Desktop locally</a:t>
            </a:r>
            <a:endParaRPr b="0" lang="de-DE" sz="3800" spc="-1" strike="noStrike">
              <a:latin typeface="Arial"/>
            </a:endParaRPr>
          </a:p>
        </p:txBody>
      </p:sp>
      <p:sp>
        <p:nvSpPr>
          <p:cNvPr id="147" name="CustomShape 2"/>
          <p:cNvSpPr/>
          <p:nvPr/>
        </p:nvSpPr>
        <p:spPr>
          <a:xfrm>
            <a:off x="360000" y="324000"/>
            <a:ext cx="11446560" cy="112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48" name="" descr=""/>
          <p:cNvPicPr/>
          <p:nvPr/>
        </p:nvPicPr>
        <p:blipFill>
          <a:blip r:embed="rId2"/>
          <a:stretch/>
        </p:blipFill>
        <p:spPr>
          <a:xfrm>
            <a:off x="4212360" y="1168920"/>
            <a:ext cx="5507280" cy="2974680"/>
          </a:xfrm>
          <a:prstGeom prst="rect">
            <a:avLst/>
          </a:prstGeom>
          <a:ln>
            <a:solidFill>
              <a:srgbClr val="3465a4"/>
            </a:solidFill>
          </a:ln>
        </p:spPr>
      </p:pic>
      <p:sp>
        <p:nvSpPr>
          <p:cNvPr id="149" name="CustomShape 3"/>
          <p:cNvSpPr/>
          <p:nvPr/>
        </p:nvSpPr>
        <p:spPr>
          <a:xfrm>
            <a:off x="3799080" y="5033880"/>
            <a:ext cx="3288960" cy="29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0" name="CustomShape 4"/>
          <p:cNvSpPr/>
          <p:nvPr/>
        </p:nvSpPr>
        <p:spPr>
          <a:xfrm>
            <a:off x="260640" y="2896560"/>
            <a:ext cx="3441240" cy="29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1" name="CustomShape 5"/>
          <p:cNvSpPr/>
          <p:nvPr/>
        </p:nvSpPr>
        <p:spPr>
          <a:xfrm>
            <a:off x="4068000" y="4526280"/>
            <a:ext cx="5831640" cy="64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de-DE" sz="1500" spc="-1" strike="noStrike">
                <a:solidFill>
                  <a:srgbClr val="000000"/>
                </a:solidFill>
                <a:latin typeface="Arial"/>
                <a:ea typeface="DejaVu Sans"/>
              </a:rPr>
              <a:t># Start nest-desktop in bash</a:t>
            </a:r>
            <a:endParaRPr b="0" lang="de-DE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500" spc="-1" strike="noStrike">
                <a:solidFill>
                  <a:srgbClr val="000000"/>
                </a:solidFill>
                <a:latin typeface="Arial"/>
                <a:ea typeface="DejaVu Sans"/>
              </a:rPr>
              <a:t>docker run -it -p 5000:5000 -p 8000:8000 babsey/nest-desktop</a:t>
            </a:r>
            <a:endParaRPr b="0" lang="de-DE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500" spc="-1" strike="noStrike">
              <a:latin typeface="Arial"/>
            </a:endParaRPr>
          </a:p>
        </p:txBody>
      </p:sp>
      <p:sp>
        <p:nvSpPr>
          <p:cNvPr id="152" name="CustomShape 6"/>
          <p:cNvSpPr/>
          <p:nvPr/>
        </p:nvSpPr>
        <p:spPr>
          <a:xfrm>
            <a:off x="6029280" y="4778280"/>
            <a:ext cx="3188880" cy="29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3" name="CustomShape 7"/>
          <p:cNvSpPr/>
          <p:nvPr/>
        </p:nvSpPr>
        <p:spPr>
          <a:xfrm>
            <a:off x="2160000" y="1296000"/>
            <a:ext cx="1007640" cy="935640"/>
          </a:xfrm>
          <a:prstGeom prst="ellipse">
            <a:avLst/>
          </a:prstGeom>
          <a:noFill/>
          <a:ln w="291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4" name="CustomShape 8"/>
          <p:cNvSpPr/>
          <p:nvPr/>
        </p:nvSpPr>
        <p:spPr>
          <a:xfrm>
            <a:off x="1584000" y="2664000"/>
            <a:ext cx="935640" cy="863640"/>
          </a:xfrm>
          <a:prstGeom prst="ellipse">
            <a:avLst/>
          </a:prstGeom>
          <a:noFill/>
          <a:ln w="291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5" name="TextShape 9"/>
          <p:cNvSpPr txBox="1"/>
          <p:nvPr/>
        </p:nvSpPr>
        <p:spPr>
          <a:xfrm>
            <a:off x="136800" y="4924440"/>
            <a:ext cx="2448000" cy="290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de-DE" sz="1400" spc="-1" strike="noStrike">
                <a:latin typeface="Arial"/>
              </a:rPr>
              <a:t>Spreizer et al. in preparation</a:t>
            </a:r>
            <a:endParaRPr b="0" lang="de-DE" sz="14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" descr=""/>
          <p:cNvPicPr/>
          <p:nvPr/>
        </p:nvPicPr>
        <p:blipFill>
          <a:blip r:embed="rId1"/>
          <a:stretch/>
        </p:blipFill>
        <p:spPr>
          <a:xfrm>
            <a:off x="137160" y="1152720"/>
            <a:ext cx="3931560" cy="3771000"/>
          </a:xfrm>
          <a:prstGeom prst="rect">
            <a:avLst/>
          </a:prstGeom>
          <a:ln>
            <a:noFill/>
          </a:ln>
        </p:spPr>
      </p:pic>
      <p:sp>
        <p:nvSpPr>
          <p:cNvPr id="157" name="CustomShape 1"/>
          <p:cNvSpPr/>
          <p:nvPr/>
        </p:nvSpPr>
        <p:spPr>
          <a:xfrm>
            <a:off x="504000" y="95040"/>
            <a:ext cx="6695280" cy="53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de-DE" sz="3800" spc="-1" strike="noStrike">
                <a:solidFill>
                  <a:srgbClr val="000000"/>
                </a:solidFill>
                <a:latin typeface="Arial"/>
                <a:ea typeface="DejaVu Sans"/>
              </a:rPr>
              <a:t>Online accessible</a:t>
            </a:r>
            <a:endParaRPr b="0" lang="de-DE" sz="3800" spc="-1" strike="noStrike">
              <a:latin typeface="Arial"/>
            </a:endParaRPr>
          </a:p>
        </p:txBody>
      </p:sp>
      <p:pic>
        <p:nvPicPr>
          <p:cNvPr id="158" name="" descr=""/>
          <p:cNvPicPr/>
          <p:nvPr/>
        </p:nvPicPr>
        <p:blipFill>
          <a:blip r:embed="rId2"/>
          <a:stretch/>
        </p:blipFill>
        <p:spPr>
          <a:xfrm>
            <a:off x="4255200" y="1008000"/>
            <a:ext cx="5608080" cy="3284640"/>
          </a:xfrm>
          <a:prstGeom prst="rect">
            <a:avLst/>
          </a:prstGeom>
          <a:ln>
            <a:solidFill>
              <a:srgbClr val="3465a4"/>
            </a:solidFill>
          </a:ln>
        </p:spPr>
      </p:pic>
      <p:sp>
        <p:nvSpPr>
          <p:cNvPr id="159" name="CustomShape 2"/>
          <p:cNvSpPr/>
          <p:nvPr/>
        </p:nvSpPr>
        <p:spPr>
          <a:xfrm>
            <a:off x="2664000" y="2664000"/>
            <a:ext cx="1223640" cy="1007640"/>
          </a:xfrm>
          <a:prstGeom prst="ellipse">
            <a:avLst/>
          </a:prstGeom>
          <a:noFill/>
          <a:ln w="291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0" name="CustomShape 3"/>
          <p:cNvSpPr/>
          <p:nvPr/>
        </p:nvSpPr>
        <p:spPr>
          <a:xfrm>
            <a:off x="4248000" y="4824000"/>
            <a:ext cx="3743640" cy="35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de-DE" sz="1800" spc="-1" strike="noStrike" u="sng">
                <a:solidFill>
                  <a:srgbClr val="0000ff"/>
                </a:solidFill>
                <a:uFillTx/>
                <a:latin typeface="Arial"/>
                <a:hlinkClick r:id="rId3"/>
              </a:rPr>
              <a:t>https://nest-desktop.apps.hbp.eu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161" name="TextShape 4"/>
          <p:cNvSpPr txBox="1"/>
          <p:nvPr/>
        </p:nvSpPr>
        <p:spPr>
          <a:xfrm>
            <a:off x="136800" y="4924440"/>
            <a:ext cx="2448000" cy="290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de-DE" sz="1400" spc="-1" strike="noStrike">
                <a:latin typeface="Arial"/>
              </a:rPr>
              <a:t>Spreizer et al. in preparation</a:t>
            </a:r>
            <a:endParaRPr b="0" lang="de-DE" sz="1400" spc="-1" strike="noStrike"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160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2020-06-29T14:31:58Z</dcterms:created>
  <dc:creator>Sebastian Spreizer</dc:creator>
  <dc:description/>
  <dc:language>de-DE</dc:language>
  <cp:lastModifiedBy>Sebastian Spreizer</cp:lastModifiedBy>
  <dcterms:modified xsi:type="dcterms:W3CDTF">2020-07-09T13:05:28Z</dcterms:modified>
  <cp:revision>13</cp:revision>
  <dc:subject/>
  <dc:title/>
</cp:coreProperties>
</file>