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4" r:id="rId6"/>
    <p:sldId id="258" r:id="rId7"/>
    <p:sldId id="267" r:id="rId8"/>
    <p:sldId id="260" r:id="rId9"/>
    <p:sldId id="259" r:id="rId10"/>
    <p:sldId id="261" r:id="rId11"/>
    <p:sldId id="263" r:id="rId12"/>
    <p:sldId id="265" r:id="rId13"/>
    <p:sldId id="266" r:id="rId14"/>
    <p:sldId id="268" r:id="rId15"/>
    <p:sldId id="270" r:id="rId16"/>
    <p:sldId id="272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35E5"/>
    <a:srgbClr val="7BEBD8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52" autoAdjust="0"/>
  </p:normalViewPr>
  <p:slideViewPr>
    <p:cSldViewPr snapToGrid="0" showGuides="1">
      <p:cViewPr>
        <p:scale>
          <a:sx n="61" d="100"/>
          <a:sy n="61" d="100"/>
        </p:scale>
        <p:origin x="-1098" y="-27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9790" y="64745"/>
            <a:ext cx="7222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REVOLUTIONIZING SERVICE, SALES, AND MAINTENANCE IN COMPUTER MATERIALS MANAGEMENT – A DYNAMIC APPLICATION SHOWCASE</a:t>
            </a:r>
            <a:endParaRPr lang="en-US" sz="32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61" y="2816342"/>
            <a:ext cx="57206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 smtClean="0">
                <a:solidFill>
                  <a:srgbClr val="8335E5"/>
                </a:solidFill>
                <a:latin typeface="Arial Black" pitchFamily="34" charset="0"/>
                <a:cs typeface="Times New Roman" pitchFamily="18" charset="0"/>
              </a:rPr>
              <a:t>WebMet</a:t>
            </a:r>
            <a:r>
              <a:rPr lang="en-US" sz="4000" b="1" dirty="0" smtClean="0">
                <a:solidFill>
                  <a:srgbClr val="8335E5"/>
                </a:solidFill>
                <a:latin typeface="Arial Black" pitchFamily="34" charset="0"/>
                <a:cs typeface="Times New Roman" pitchFamily="18" charset="0"/>
              </a:rPr>
              <a:t>+</a:t>
            </a:r>
          </a:p>
          <a:p>
            <a:pPr algn="ctr">
              <a:lnSpc>
                <a:spcPct val="150000"/>
              </a:lnSpc>
            </a:pPr>
            <a:endParaRPr lang="en-US" sz="2400" b="1" dirty="0" smtClean="0">
              <a:latin typeface="Arial Black" pitchFamily="34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Arial Black" pitchFamily="34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Arial Black" pitchFamily="34" charset="0"/>
                <a:cs typeface="Times New Roman" pitchFamily="18" charset="0"/>
              </a:rPr>
              <a:t>Unified Software </a:t>
            </a:r>
            <a:r>
              <a:rPr lang="en-US" sz="2400" b="1" dirty="0">
                <a:latin typeface="Arial Black" pitchFamily="34" charset="0"/>
                <a:cs typeface="Times New Roman" pitchFamily="18" charset="0"/>
              </a:rPr>
              <a:t>Solution for Computer </a:t>
            </a:r>
            <a:r>
              <a:rPr lang="en-US" sz="2400" b="1" dirty="0" smtClean="0">
                <a:latin typeface="Arial Black" pitchFamily="34" charset="0"/>
                <a:cs typeface="Times New Roman" pitchFamily="18" charset="0"/>
              </a:rPr>
              <a:t>Materials and Service Management on the Web.</a:t>
            </a:r>
            <a:endParaRPr lang="en-US" sz="2400" b="1" dirty="0">
              <a:latin typeface="Arial Black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7" y="249890"/>
            <a:ext cx="136226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95004" y="6027003"/>
            <a:ext cx="6930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 pitchFamily="34" charset="0"/>
              </a:rPr>
              <a:t>GANTT CHART</a:t>
            </a:r>
            <a:endParaRPr lang="en-US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2721295" y="3685765"/>
            <a:ext cx="6930002" cy="830997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Arial Black" pitchFamily="34" charset="0"/>
              </a:rPr>
              <a:t>GANTT CHART</a:t>
            </a:r>
            <a:endParaRPr lang="en-US" sz="4800" dirty="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8" y="884894"/>
            <a:ext cx="10058400" cy="57818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4888" y="0"/>
            <a:ext cx="4838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28046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718272" y="-3070357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1" y="780679"/>
            <a:ext cx="10537171" cy="55736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6880" y="0"/>
            <a:ext cx="6106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CLASS DIAGRAM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4" y="837458"/>
            <a:ext cx="8929100" cy="57529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1445" y="0"/>
            <a:ext cx="6552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itchFamily="34" charset="0"/>
              </a:rPr>
              <a:t>SEQUENCE DIAGRAM</a:t>
            </a:r>
            <a:endParaRPr lang="en-US" sz="4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17803" y="1021840"/>
            <a:ext cx="2205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Black" pitchFamily="34" charset="0"/>
              </a:rPr>
              <a:t>A customer searching for a product</a:t>
            </a:r>
            <a:endParaRPr lang="en-US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1" y="725134"/>
            <a:ext cx="8481594" cy="5830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63228" y="41458"/>
            <a:ext cx="596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itchFamily="34" charset="0"/>
              </a:rPr>
              <a:t>ACTIVITY DIAGRAM</a:t>
            </a:r>
            <a:endParaRPr lang="en-US" sz="4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527814" y="309683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8335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B74FAF-1757-48A8-BBFB-722E8E1D6FA4}"/>
              </a:ext>
            </a:extLst>
          </p:cNvPr>
          <p:cNvSpPr/>
          <p:nvPr/>
        </p:nvSpPr>
        <p:spPr>
          <a:xfrm>
            <a:off x="349650" y="4371616"/>
            <a:ext cx="615963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/>
              <a:t>~~Unleashing </a:t>
            </a:r>
            <a:r>
              <a:rPr lang="en-US" sz="2000" b="1" i="1" dirty="0"/>
              <a:t>limitless learning through technology – where innovation sparks inspiration and education becomes an extraordinary journey</a:t>
            </a:r>
            <a:r>
              <a:rPr lang="en-US" sz="2000" b="1" i="1" dirty="0" smtClean="0"/>
              <a:t>.~~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42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xmlns="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FA5AF66-F428-4EBE-A3A8-9F827101F023}"/>
              </a:ext>
            </a:extLst>
          </p:cNvPr>
          <p:cNvSpPr txBox="1"/>
          <p:nvPr/>
        </p:nvSpPr>
        <p:spPr>
          <a:xfrm>
            <a:off x="602794" y="254155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8335E5"/>
                </a:solidFill>
              </a:rPr>
              <a:t>Meet The Team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A424134-52BB-4183-A9FC-3CBBA75DCD28}"/>
              </a:ext>
            </a:extLst>
          </p:cNvPr>
          <p:cNvSpPr txBox="1"/>
          <p:nvPr/>
        </p:nvSpPr>
        <p:spPr>
          <a:xfrm>
            <a:off x="602794" y="1552847"/>
            <a:ext cx="3783226" cy="5232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b="1" i="0" dirty="0" smtClean="0"/>
              <a:t>NKATEKEH BLAISE:  </a:t>
            </a:r>
          </a:p>
          <a:p>
            <a:pPr lvl="1"/>
            <a:r>
              <a:rPr lang="en-US" sz="2200" i="0" dirty="0" smtClean="0"/>
              <a:t>Cyber Security Expert</a:t>
            </a:r>
          </a:p>
          <a:p>
            <a:endParaRPr lang="en-US" sz="2000" b="1" i="0" dirty="0" smtClean="0"/>
          </a:p>
          <a:p>
            <a:r>
              <a:rPr lang="en-US" sz="2000" b="1" i="0" dirty="0" smtClean="0"/>
              <a:t>CHIA CARLSON:  </a:t>
            </a:r>
          </a:p>
          <a:p>
            <a:pPr marL="457200" lvl="2"/>
            <a:r>
              <a:rPr lang="en-US" sz="2200" dirty="0" smtClean="0"/>
              <a:t>Software Engineer</a:t>
            </a:r>
            <a:endParaRPr lang="en-US" sz="2200" dirty="0"/>
          </a:p>
          <a:p>
            <a:r>
              <a:rPr lang="en-US" sz="2000" b="1" i="0" dirty="0"/>
              <a:t>	</a:t>
            </a:r>
          </a:p>
          <a:p>
            <a:r>
              <a:rPr lang="en-US" sz="2000" b="1" i="0" dirty="0" smtClean="0"/>
              <a:t>KOLLE DORIS:  </a:t>
            </a:r>
          </a:p>
          <a:p>
            <a:pPr marL="457200" lvl="2"/>
            <a:r>
              <a:rPr lang="en-US" sz="2000" dirty="0" smtClean="0"/>
              <a:t>System  Analyst / Architect</a:t>
            </a:r>
          </a:p>
          <a:p>
            <a:endParaRPr lang="en-US" sz="2000" b="1" i="0" dirty="0" smtClean="0"/>
          </a:p>
          <a:p>
            <a:r>
              <a:rPr lang="en-US" sz="2000" b="1" i="0" dirty="0" smtClean="0"/>
              <a:t>JEFFERSON CLINTON Y. :  </a:t>
            </a:r>
          </a:p>
          <a:p>
            <a:pPr marL="457200" lvl="2"/>
            <a:r>
              <a:rPr lang="en-US" sz="2000" dirty="0" smtClean="0"/>
              <a:t>Software </a:t>
            </a:r>
            <a:r>
              <a:rPr lang="en-US" sz="2000" dirty="0" smtClean="0"/>
              <a:t>Engineer</a:t>
            </a:r>
          </a:p>
          <a:p>
            <a:pPr marL="457200" lvl="2"/>
            <a:endParaRPr lang="en-US" sz="2000" b="1" i="0" dirty="0"/>
          </a:p>
          <a:p>
            <a:r>
              <a:rPr lang="en-US" sz="2000" b="1" i="0" dirty="0" smtClean="0"/>
              <a:t>KETU CONFIDENCE:  </a:t>
            </a:r>
            <a:endParaRPr lang="en-US" sz="2000" b="1" i="0" dirty="0"/>
          </a:p>
          <a:p>
            <a:pPr marL="457200" lvl="2"/>
            <a:r>
              <a:rPr lang="en-US" sz="2000" dirty="0" smtClean="0"/>
              <a:t>UI/UX Design</a:t>
            </a:r>
            <a:endParaRPr lang="en-US" sz="2000" dirty="0"/>
          </a:p>
          <a:p>
            <a:endParaRPr lang="en-US" sz="2000" b="1" i="0" dirty="0" smtClean="0"/>
          </a:p>
          <a:p>
            <a:endParaRPr lang="en-US" sz="2000" b="1" i="0" dirty="0"/>
          </a:p>
          <a:p>
            <a:endParaRPr lang="en-US" i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A9C83A5-8679-49CE-AE7A-38DF4C577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eform 5962">
              <a:extLst>
                <a:ext uri="{FF2B5EF4-FFF2-40B4-BE49-F238E27FC236}">
                  <a16:creationId xmlns:a16="http://schemas.microsoft.com/office/drawing/2014/main" xmlns="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" name="Freeform 6151">
              <a:extLst>
                <a:ext uri="{FF2B5EF4-FFF2-40B4-BE49-F238E27FC236}">
                  <a16:creationId xmlns:a16="http://schemas.microsoft.com/office/drawing/2014/main" xmlns="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5" name="Freeform 6153">
              <a:extLst>
                <a:ext uri="{FF2B5EF4-FFF2-40B4-BE49-F238E27FC236}">
                  <a16:creationId xmlns:a16="http://schemas.microsoft.com/office/drawing/2014/main" xmlns="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6" name="Freeform 6155">
              <a:extLst>
                <a:ext uri="{FF2B5EF4-FFF2-40B4-BE49-F238E27FC236}">
                  <a16:creationId xmlns:a16="http://schemas.microsoft.com/office/drawing/2014/main" xmlns="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Freeform 6156">
              <a:extLst>
                <a:ext uri="{FF2B5EF4-FFF2-40B4-BE49-F238E27FC236}">
                  <a16:creationId xmlns:a16="http://schemas.microsoft.com/office/drawing/2014/main" xmlns="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" name="Freeform 6004">
              <a:extLst>
                <a:ext uri="{FF2B5EF4-FFF2-40B4-BE49-F238E27FC236}">
                  <a16:creationId xmlns:a16="http://schemas.microsoft.com/office/drawing/2014/main" xmlns="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xmlns="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eform 6016">
                <a:extLst>
                  <a:ext uri="{FF2B5EF4-FFF2-40B4-BE49-F238E27FC236}">
                    <a16:creationId xmlns:a16="http://schemas.microsoft.com/office/drawing/2014/main" xmlns="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8" name="Freeform 6017">
                <a:extLst>
                  <a:ext uri="{FF2B5EF4-FFF2-40B4-BE49-F238E27FC236}">
                    <a16:creationId xmlns:a16="http://schemas.microsoft.com/office/drawing/2014/main" xmlns="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9" name="Freeform 6018">
                <a:extLst>
                  <a:ext uri="{FF2B5EF4-FFF2-40B4-BE49-F238E27FC236}">
                    <a16:creationId xmlns:a16="http://schemas.microsoft.com/office/drawing/2014/main" xmlns="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0" name="Freeform 6019">
                <a:extLst>
                  <a:ext uri="{FF2B5EF4-FFF2-40B4-BE49-F238E27FC236}">
                    <a16:creationId xmlns:a16="http://schemas.microsoft.com/office/drawing/2014/main" xmlns="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1" name="Freeform 6020">
                <a:extLst>
                  <a:ext uri="{FF2B5EF4-FFF2-40B4-BE49-F238E27FC236}">
                    <a16:creationId xmlns:a16="http://schemas.microsoft.com/office/drawing/2014/main" xmlns="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2" name="Freeform 6021">
                <a:extLst>
                  <a:ext uri="{FF2B5EF4-FFF2-40B4-BE49-F238E27FC236}">
                    <a16:creationId xmlns:a16="http://schemas.microsoft.com/office/drawing/2014/main" xmlns="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3" name="Freeform 6022">
                <a:extLst>
                  <a:ext uri="{FF2B5EF4-FFF2-40B4-BE49-F238E27FC236}">
                    <a16:creationId xmlns:a16="http://schemas.microsoft.com/office/drawing/2014/main" xmlns="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4" name="Freeform 6023">
                <a:extLst>
                  <a:ext uri="{FF2B5EF4-FFF2-40B4-BE49-F238E27FC236}">
                    <a16:creationId xmlns:a16="http://schemas.microsoft.com/office/drawing/2014/main" xmlns="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5" name="Freeform 6024">
                <a:extLst>
                  <a:ext uri="{FF2B5EF4-FFF2-40B4-BE49-F238E27FC236}">
                    <a16:creationId xmlns:a16="http://schemas.microsoft.com/office/drawing/2014/main" xmlns="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6" name="Freeform 6025">
                <a:extLst>
                  <a:ext uri="{FF2B5EF4-FFF2-40B4-BE49-F238E27FC236}">
                    <a16:creationId xmlns:a16="http://schemas.microsoft.com/office/drawing/2014/main" xmlns="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7" name="Freeform 6026">
                <a:extLst>
                  <a:ext uri="{FF2B5EF4-FFF2-40B4-BE49-F238E27FC236}">
                    <a16:creationId xmlns:a16="http://schemas.microsoft.com/office/drawing/2014/main" xmlns="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8" name="Freeform 6027">
                <a:extLst>
                  <a:ext uri="{FF2B5EF4-FFF2-40B4-BE49-F238E27FC236}">
                    <a16:creationId xmlns:a16="http://schemas.microsoft.com/office/drawing/2014/main" xmlns="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9" name="Freeform 6033">
                <a:extLst>
                  <a:ext uri="{FF2B5EF4-FFF2-40B4-BE49-F238E27FC236}">
                    <a16:creationId xmlns:a16="http://schemas.microsoft.com/office/drawing/2014/main" xmlns="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0" name="Freeform 6037">
                <a:extLst>
                  <a:ext uri="{FF2B5EF4-FFF2-40B4-BE49-F238E27FC236}">
                    <a16:creationId xmlns:a16="http://schemas.microsoft.com/office/drawing/2014/main" xmlns="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1" name="Freeform 6054">
                <a:extLst>
                  <a:ext uri="{FF2B5EF4-FFF2-40B4-BE49-F238E27FC236}">
                    <a16:creationId xmlns:a16="http://schemas.microsoft.com/office/drawing/2014/main" xmlns="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2" name="Freeform 6074">
                <a:extLst>
                  <a:ext uri="{FF2B5EF4-FFF2-40B4-BE49-F238E27FC236}">
                    <a16:creationId xmlns:a16="http://schemas.microsoft.com/office/drawing/2014/main" xmlns="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3" name="Freeform 6084">
                <a:extLst>
                  <a:ext uri="{FF2B5EF4-FFF2-40B4-BE49-F238E27FC236}">
                    <a16:creationId xmlns:a16="http://schemas.microsoft.com/office/drawing/2014/main" xmlns="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4" name="Freeform 6086">
                <a:extLst>
                  <a:ext uri="{FF2B5EF4-FFF2-40B4-BE49-F238E27FC236}">
                    <a16:creationId xmlns:a16="http://schemas.microsoft.com/office/drawing/2014/main" xmlns="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5" name="Freeform 6087">
                <a:extLst>
                  <a:ext uri="{FF2B5EF4-FFF2-40B4-BE49-F238E27FC236}">
                    <a16:creationId xmlns:a16="http://schemas.microsoft.com/office/drawing/2014/main" xmlns="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6" name="Freeform 6088">
                <a:extLst>
                  <a:ext uri="{FF2B5EF4-FFF2-40B4-BE49-F238E27FC236}">
                    <a16:creationId xmlns:a16="http://schemas.microsoft.com/office/drawing/2014/main" xmlns="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7" name="Freeform 6089">
                <a:extLst>
                  <a:ext uri="{FF2B5EF4-FFF2-40B4-BE49-F238E27FC236}">
                    <a16:creationId xmlns:a16="http://schemas.microsoft.com/office/drawing/2014/main" xmlns="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8" name="Freeform 6091">
                <a:extLst>
                  <a:ext uri="{FF2B5EF4-FFF2-40B4-BE49-F238E27FC236}">
                    <a16:creationId xmlns:a16="http://schemas.microsoft.com/office/drawing/2014/main" xmlns="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9" name="Freeform 6092">
                <a:extLst>
                  <a:ext uri="{FF2B5EF4-FFF2-40B4-BE49-F238E27FC236}">
                    <a16:creationId xmlns:a16="http://schemas.microsoft.com/office/drawing/2014/main" xmlns="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0" name="Freeform 6094">
                <a:extLst>
                  <a:ext uri="{FF2B5EF4-FFF2-40B4-BE49-F238E27FC236}">
                    <a16:creationId xmlns:a16="http://schemas.microsoft.com/office/drawing/2014/main" xmlns="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1" name="Freeform 6098">
                <a:extLst>
                  <a:ext uri="{FF2B5EF4-FFF2-40B4-BE49-F238E27FC236}">
                    <a16:creationId xmlns:a16="http://schemas.microsoft.com/office/drawing/2014/main" xmlns="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2" name="Freeform 6099">
                <a:extLst>
                  <a:ext uri="{FF2B5EF4-FFF2-40B4-BE49-F238E27FC236}">
                    <a16:creationId xmlns:a16="http://schemas.microsoft.com/office/drawing/2014/main" xmlns="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3" name="Freeform 6100">
                <a:extLst>
                  <a:ext uri="{FF2B5EF4-FFF2-40B4-BE49-F238E27FC236}">
                    <a16:creationId xmlns:a16="http://schemas.microsoft.com/office/drawing/2014/main" xmlns="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4" name="Freeform 6101">
                <a:extLst>
                  <a:ext uri="{FF2B5EF4-FFF2-40B4-BE49-F238E27FC236}">
                    <a16:creationId xmlns:a16="http://schemas.microsoft.com/office/drawing/2014/main" xmlns="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5" name="Freeform 6102">
                <a:extLst>
                  <a:ext uri="{FF2B5EF4-FFF2-40B4-BE49-F238E27FC236}">
                    <a16:creationId xmlns:a16="http://schemas.microsoft.com/office/drawing/2014/main" xmlns="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6" name="Freeform 6103">
                <a:extLst>
                  <a:ext uri="{FF2B5EF4-FFF2-40B4-BE49-F238E27FC236}">
                    <a16:creationId xmlns:a16="http://schemas.microsoft.com/office/drawing/2014/main" xmlns="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7" name="Freeform 6104">
                <a:extLst>
                  <a:ext uri="{FF2B5EF4-FFF2-40B4-BE49-F238E27FC236}">
                    <a16:creationId xmlns:a16="http://schemas.microsoft.com/office/drawing/2014/main" xmlns="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8" name="Freeform 6105">
                <a:extLst>
                  <a:ext uri="{FF2B5EF4-FFF2-40B4-BE49-F238E27FC236}">
                    <a16:creationId xmlns:a16="http://schemas.microsoft.com/office/drawing/2014/main" xmlns="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9" name="Freeform 6106">
                <a:extLst>
                  <a:ext uri="{FF2B5EF4-FFF2-40B4-BE49-F238E27FC236}">
                    <a16:creationId xmlns:a16="http://schemas.microsoft.com/office/drawing/2014/main" xmlns="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0" name="Freeform 6107">
                <a:extLst>
                  <a:ext uri="{FF2B5EF4-FFF2-40B4-BE49-F238E27FC236}">
                    <a16:creationId xmlns:a16="http://schemas.microsoft.com/office/drawing/2014/main" xmlns="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1" name="Freeform 6108">
                <a:extLst>
                  <a:ext uri="{FF2B5EF4-FFF2-40B4-BE49-F238E27FC236}">
                    <a16:creationId xmlns:a16="http://schemas.microsoft.com/office/drawing/2014/main" xmlns="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2" name="Freeform 6109">
                <a:extLst>
                  <a:ext uri="{FF2B5EF4-FFF2-40B4-BE49-F238E27FC236}">
                    <a16:creationId xmlns:a16="http://schemas.microsoft.com/office/drawing/2014/main" xmlns="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3" name="Freeform 6110">
                <a:extLst>
                  <a:ext uri="{FF2B5EF4-FFF2-40B4-BE49-F238E27FC236}">
                    <a16:creationId xmlns:a16="http://schemas.microsoft.com/office/drawing/2014/main" xmlns="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4" name="Freeform 6111">
                <a:extLst>
                  <a:ext uri="{FF2B5EF4-FFF2-40B4-BE49-F238E27FC236}">
                    <a16:creationId xmlns:a16="http://schemas.microsoft.com/office/drawing/2014/main" xmlns="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5" name="Freeform 6112">
                <a:extLst>
                  <a:ext uri="{FF2B5EF4-FFF2-40B4-BE49-F238E27FC236}">
                    <a16:creationId xmlns:a16="http://schemas.microsoft.com/office/drawing/2014/main" xmlns="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6" name="Freeform 6113">
                <a:extLst>
                  <a:ext uri="{FF2B5EF4-FFF2-40B4-BE49-F238E27FC236}">
                    <a16:creationId xmlns:a16="http://schemas.microsoft.com/office/drawing/2014/main" xmlns="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7" name="Freeform 6115">
                <a:extLst>
                  <a:ext uri="{FF2B5EF4-FFF2-40B4-BE49-F238E27FC236}">
                    <a16:creationId xmlns:a16="http://schemas.microsoft.com/office/drawing/2014/main" xmlns="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8" name="Freeform 6116">
                <a:extLst>
                  <a:ext uri="{FF2B5EF4-FFF2-40B4-BE49-F238E27FC236}">
                    <a16:creationId xmlns:a16="http://schemas.microsoft.com/office/drawing/2014/main" xmlns="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9" name="Freeform 6117">
                <a:extLst>
                  <a:ext uri="{FF2B5EF4-FFF2-40B4-BE49-F238E27FC236}">
                    <a16:creationId xmlns:a16="http://schemas.microsoft.com/office/drawing/2014/main" xmlns="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60" name="Freeform 6118">
                <a:extLst>
                  <a:ext uri="{FF2B5EF4-FFF2-40B4-BE49-F238E27FC236}">
                    <a16:creationId xmlns:a16="http://schemas.microsoft.com/office/drawing/2014/main" xmlns="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</p:grpSp>
        <p:sp>
          <p:nvSpPr>
            <p:cNvPr id="10" name="Freeform 6134">
              <a:extLst>
                <a:ext uri="{FF2B5EF4-FFF2-40B4-BE49-F238E27FC236}">
                  <a16:creationId xmlns:a16="http://schemas.microsoft.com/office/drawing/2014/main" xmlns="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" name="Freeform 6135">
              <a:extLst>
                <a:ext uri="{FF2B5EF4-FFF2-40B4-BE49-F238E27FC236}">
                  <a16:creationId xmlns:a16="http://schemas.microsoft.com/office/drawing/2014/main" xmlns="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2" name="Freeform 6136">
              <a:extLst>
                <a:ext uri="{FF2B5EF4-FFF2-40B4-BE49-F238E27FC236}">
                  <a16:creationId xmlns:a16="http://schemas.microsoft.com/office/drawing/2014/main" xmlns="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Freeform 6138">
              <a:extLst>
                <a:ext uri="{FF2B5EF4-FFF2-40B4-BE49-F238E27FC236}">
                  <a16:creationId xmlns:a16="http://schemas.microsoft.com/office/drawing/2014/main" xmlns="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Freeform 6144">
              <a:extLst>
                <a:ext uri="{FF2B5EF4-FFF2-40B4-BE49-F238E27FC236}">
                  <a16:creationId xmlns:a16="http://schemas.microsoft.com/office/drawing/2014/main" xmlns="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5" name="Freeform 6149">
              <a:extLst>
                <a:ext uri="{FF2B5EF4-FFF2-40B4-BE49-F238E27FC236}">
                  <a16:creationId xmlns:a16="http://schemas.microsoft.com/office/drawing/2014/main" xmlns="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6" name="Freeform 6150">
              <a:extLst>
                <a:ext uri="{FF2B5EF4-FFF2-40B4-BE49-F238E27FC236}">
                  <a16:creationId xmlns:a16="http://schemas.microsoft.com/office/drawing/2014/main" xmlns="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5736300" y="3509203"/>
            <a:ext cx="2179823" cy="102599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">
            <a:extLst>
              <a:ext uri="{FF2B5EF4-FFF2-40B4-BE49-F238E27FC236}">
                <a16:creationId xmlns:a16="http://schemas.microsoft.com/office/drawing/2014/main" xmlns="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0237CDA-91C7-49E9-BAFC-0776846C7C3C}"/>
              </a:ext>
            </a:extLst>
          </p:cNvPr>
          <p:cNvSpPr txBox="1"/>
          <p:nvPr/>
        </p:nvSpPr>
        <p:spPr>
          <a:xfrm>
            <a:off x="5077667" y="5169366"/>
            <a:ext cx="126161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 smtClean="0"/>
              <a:t>JEFFERSON CLINTON Y.</a:t>
            </a:r>
            <a:endParaRPr lang="en-US" sz="14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E4AFE17F-D5F3-4088-A119-1B09AC60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7288463" y="3567146"/>
            <a:ext cx="608856" cy="84738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">
            <a:extLst>
              <a:ext uri="{FF2B5EF4-FFF2-40B4-BE49-F238E27FC236}">
                <a16:creationId xmlns:a16="http://schemas.microsoft.com/office/drawing/2014/main" xmlns="" id="{8B1A45F7-385D-4B67-98E4-489AB4E31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 smtClean="0"/>
              <a:t>CHIA CARLSON</a:t>
            </a:r>
            <a:r>
              <a:rPr lang="en-US" sz="1400" dirty="0"/>
              <a:t>	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B73380DA-31E8-4A4F-8316-F527A262B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916123" y="3509203"/>
            <a:ext cx="918818" cy="102599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">
            <a:extLst>
              <a:ext uri="{FF2B5EF4-FFF2-40B4-BE49-F238E27FC236}">
                <a16:creationId xmlns:a16="http://schemas.microsoft.com/office/drawing/2014/main" xmlns="" id="{D83BBA1A-1810-4171-BD9C-B27B7C26A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 smtClean="0"/>
              <a:t>NKATEKEH BLAISE</a:t>
            </a:r>
            <a:endParaRPr lang="en-US" sz="14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BB4E19F0-9268-49F1-864A-6AF530251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916123" y="3502853"/>
            <a:ext cx="2474707" cy="85618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">
            <a:extLst>
              <a:ext uri="{FF2B5EF4-FFF2-40B4-BE49-F238E27FC236}">
                <a16:creationId xmlns:a16="http://schemas.microsoft.com/office/drawing/2014/main" xmlns="" id="{2D409DD0-6B30-47E3-9886-F8F16D42AB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 smtClean="0"/>
              <a:t>KOLLE DORIS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xmlns="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xmlns="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xmlns="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xmlns="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86" b="38441"/>
          <a:stretch/>
        </p:blipFill>
        <p:spPr>
          <a:xfrm>
            <a:off x="5111935" y="3867037"/>
            <a:ext cx="1123938" cy="1250491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41" y="4121377"/>
            <a:ext cx="921732" cy="87653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94" y="4174407"/>
            <a:ext cx="822718" cy="84018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74" y="4093490"/>
            <a:ext cx="777712" cy="9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4699812" y="291275"/>
            <a:ext cx="48457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8335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424044" y="949632"/>
            <a:ext cx="6648342" cy="3933711"/>
            <a:chOff x="1635953" y="1520539"/>
            <a:chExt cx="5976363" cy="24912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9101D99-B002-4698-9C7E-C942B9AA2D39}"/>
                </a:ext>
              </a:extLst>
            </p:cNvPr>
            <p:cNvSpPr/>
            <p:nvPr/>
          </p:nvSpPr>
          <p:spPr>
            <a:xfrm>
              <a:off x="1635953" y="1520539"/>
              <a:ext cx="3604709" cy="1559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Objectives</a:t>
              </a:r>
              <a:endPara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00C2221-E8A7-47E0-B2B2-5A6A32F96791}"/>
                </a:ext>
              </a:extLst>
            </p:cNvPr>
            <p:cNvSpPr/>
            <p:nvPr/>
          </p:nvSpPr>
          <p:spPr>
            <a:xfrm>
              <a:off x="1635954" y="2036758"/>
              <a:ext cx="3068964" cy="1559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Functional requirements</a:t>
              </a:r>
              <a:endPara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A17B45E-57F0-4725-89C0-3CD74A5097A3}"/>
                </a:ext>
              </a:extLst>
            </p:cNvPr>
            <p:cNvSpPr/>
            <p:nvPr/>
          </p:nvSpPr>
          <p:spPr>
            <a:xfrm>
              <a:off x="1707596" y="2528692"/>
              <a:ext cx="3068964" cy="1559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Non-functional requirements </a:t>
              </a:r>
              <a:endPara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187696D-0387-46E9-A420-AD2392161D95}"/>
                </a:ext>
              </a:extLst>
            </p:cNvPr>
            <p:cNvSpPr/>
            <p:nvPr/>
          </p:nvSpPr>
          <p:spPr>
            <a:xfrm>
              <a:off x="3780540" y="3076156"/>
              <a:ext cx="3831776" cy="9355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9228" y="572222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4605804" y="-514999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5946" y="826522"/>
            <a:ext cx="28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665" y="1642030"/>
            <a:ext cx="24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023" y="2418436"/>
            <a:ext cx="24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7198" y="3206199"/>
            <a:ext cx="268928" cy="37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365" y="4000312"/>
            <a:ext cx="27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0479" y="4863506"/>
            <a:ext cx="28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8007" y="5600647"/>
            <a:ext cx="229840" cy="36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1" name="Rectangle: Rounded Corners 5">
            <a:extLst>
              <a:ext uri="{FF2B5EF4-FFF2-40B4-BE49-F238E27FC236}">
                <a16:creationId xmlns:a16="http://schemas.microsoft.com/office/drawing/2014/main" xmlns="" id="{6BFCD1AA-E1CA-41D6-8605-56AFEBE4EEE3}"/>
              </a:ext>
            </a:extLst>
          </p:cNvPr>
          <p:cNvSpPr/>
          <p:nvPr/>
        </p:nvSpPr>
        <p:spPr>
          <a:xfrm>
            <a:off x="440510" y="675994"/>
            <a:ext cx="842943" cy="688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5">
            <a:extLst>
              <a:ext uri="{FF2B5EF4-FFF2-40B4-BE49-F238E27FC236}">
                <a16:creationId xmlns:a16="http://schemas.microsoft.com/office/drawing/2014/main" xmlns="" id="{6BFCD1AA-E1CA-41D6-8605-56AFEBE4EEE3}"/>
              </a:ext>
            </a:extLst>
          </p:cNvPr>
          <p:cNvSpPr/>
          <p:nvPr/>
        </p:nvSpPr>
        <p:spPr>
          <a:xfrm>
            <a:off x="405886" y="1471196"/>
            <a:ext cx="842943" cy="688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5">
            <a:extLst>
              <a:ext uri="{FF2B5EF4-FFF2-40B4-BE49-F238E27FC236}">
                <a16:creationId xmlns:a16="http://schemas.microsoft.com/office/drawing/2014/main" xmlns="" id="{6BFCD1AA-E1CA-41D6-8605-56AFEBE4EEE3}"/>
              </a:ext>
            </a:extLst>
          </p:cNvPr>
          <p:cNvSpPr/>
          <p:nvPr/>
        </p:nvSpPr>
        <p:spPr>
          <a:xfrm>
            <a:off x="405885" y="2258670"/>
            <a:ext cx="842943" cy="688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5">
            <a:extLst>
              <a:ext uri="{FF2B5EF4-FFF2-40B4-BE49-F238E27FC236}">
                <a16:creationId xmlns:a16="http://schemas.microsoft.com/office/drawing/2014/main" xmlns="" id="{6BFCD1AA-E1CA-41D6-8605-56AFEBE4EEE3}"/>
              </a:ext>
            </a:extLst>
          </p:cNvPr>
          <p:cNvSpPr/>
          <p:nvPr/>
        </p:nvSpPr>
        <p:spPr>
          <a:xfrm>
            <a:off x="391456" y="3048966"/>
            <a:ext cx="842943" cy="688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A17B45E-57F0-4725-89C0-3CD74A5097A3}"/>
              </a:ext>
            </a:extLst>
          </p:cNvPr>
          <p:cNvSpPr/>
          <p:nvPr/>
        </p:nvSpPr>
        <p:spPr>
          <a:xfrm>
            <a:off x="1503745" y="3298184"/>
            <a:ext cx="3414037" cy="246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Plan and life cycle </a:t>
            </a:r>
          </a:p>
        </p:txBody>
      </p:sp>
      <p:sp>
        <p:nvSpPr>
          <p:cNvPr id="71" name="Rectangle: Rounded Corners 5">
            <a:extLst>
              <a:ext uri="{FF2B5EF4-FFF2-40B4-BE49-F238E27FC236}">
                <a16:creationId xmlns:a16="http://schemas.microsoft.com/office/drawing/2014/main" xmlns="" id="{6BFCD1AA-E1CA-41D6-8605-56AFEBE4EEE3}"/>
              </a:ext>
            </a:extLst>
          </p:cNvPr>
          <p:cNvSpPr/>
          <p:nvPr/>
        </p:nvSpPr>
        <p:spPr>
          <a:xfrm>
            <a:off x="405886" y="3840546"/>
            <a:ext cx="842943" cy="688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CA17B45E-57F0-4725-89C0-3CD74A5097A3}"/>
              </a:ext>
            </a:extLst>
          </p:cNvPr>
          <p:cNvSpPr/>
          <p:nvPr/>
        </p:nvSpPr>
        <p:spPr>
          <a:xfrm>
            <a:off x="1503743" y="4061867"/>
            <a:ext cx="3414037" cy="246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CA17B45E-57F0-4725-89C0-3CD74A5097A3}"/>
              </a:ext>
            </a:extLst>
          </p:cNvPr>
          <p:cNvSpPr/>
          <p:nvPr/>
        </p:nvSpPr>
        <p:spPr>
          <a:xfrm>
            <a:off x="1424045" y="5502375"/>
            <a:ext cx="341403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UML diagrams(use-case, sequence, class and activity diagrams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A17B45E-57F0-4725-89C0-3CD74A5097A3}"/>
              </a:ext>
            </a:extLst>
          </p:cNvPr>
          <p:cNvSpPr/>
          <p:nvPr/>
        </p:nvSpPr>
        <p:spPr>
          <a:xfrm>
            <a:off x="1503744" y="4930921"/>
            <a:ext cx="3414037" cy="246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Gantt chat graph</a:t>
            </a:r>
          </a:p>
        </p:txBody>
      </p:sp>
      <p:sp>
        <p:nvSpPr>
          <p:cNvPr id="75" name="Rectangle: Rounded Corners 5">
            <a:extLst>
              <a:ext uri="{FF2B5EF4-FFF2-40B4-BE49-F238E27FC236}">
                <a16:creationId xmlns:a16="http://schemas.microsoft.com/office/drawing/2014/main" xmlns="" id="{6BFCD1AA-E1CA-41D6-8605-56AFEBE4EEE3}"/>
              </a:ext>
            </a:extLst>
          </p:cNvPr>
          <p:cNvSpPr/>
          <p:nvPr/>
        </p:nvSpPr>
        <p:spPr>
          <a:xfrm>
            <a:off x="386773" y="4695366"/>
            <a:ext cx="842943" cy="688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5">
            <a:extLst>
              <a:ext uri="{FF2B5EF4-FFF2-40B4-BE49-F238E27FC236}">
                <a16:creationId xmlns:a16="http://schemas.microsoft.com/office/drawing/2014/main" xmlns="" id="{6BFCD1AA-E1CA-41D6-8605-56AFEBE4EEE3}"/>
              </a:ext>
            </a:extLst>
          </p:cNvPr>
          <p:cNvSpPr/>
          <p:nvPr/>
        </p:nvSpPr>
        <p:spPr>
          <a:xfrm>
            <a:off x="403242" y="5502375"/>
            <a:ext cx="842943" cy="68886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1293146" y="-2434520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0562" y="2461998"/>
            <a:ext cx="7957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Application </a:t>
            </a:r>
            <a:r>
              <a:rPr 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for the management of  services, selling and maintenance of computer material.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13681" y="1353538"/>
            <a:ext cx="537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Objective</a:t>
            </a:r>
            <a:endParaRPr lang="en-US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xmlns="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xmlns="" id="{3DF722C9-361F-401E-AD34-54132A8436B3}"/>
              </a:ext>
            </a:extLst>
          </p:cNvPr>
          <p:cNvSpPr txBox="1"/>
          <p:nvPr/>
        </p:nvSpPr>
        <p:spPr>
          <a:xfrm>
            <a:off x="2689972" y="748110"/>
            <a:ext cx="533389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8335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3200" b="1" dirty="0" smtClean="0">
                <a:solidFill>
                  <a:srgbClr val="8335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Specific </a:t>
            </a:r>
            <a:r>
              <a:rPr lang="en-US" sz="3200" b="1" dirty="0" smtClean="0">
                <a:solidFill>
                  <a:srgbClr val="8335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lang="en-US" sz="1600" b="1" dirty="0">
              <a:solidFill>
                <a:srgbClr val="8335E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xmlns="" id="{246A1BD9-59BD-467C-9A84-D6A5E4382773}"/>
              </a:ext>
            </a:extLst>
          </p:cNvPr>
          <p:cNvSpPr txBox="1"/>
          <p:nvPr/>
        </p:nvSpPr>
        <p:spPr>
          <a:xfrm>
            <a:off x="9692937" y="4466209"/>
            <a:ext cx="159460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4.Implement reporting tools for analyzing sales service and data maintenance</a:t>
            </a:r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xmlns="" id="{7095B44D-041E-4DC3-A3B8-C4DBA721F0CF}"/>
              </a:ext>
            </a:extLst>
          </p:cNvPr>
          <p:cNvGrpSpPr/>
          <p:nvPr/>
        </p:nvGrpSpPr>
        <p:grpSpPr>
          <a:xfrm>
            <a:off x="3476196" y="2366266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xmlns="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xmlns="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xmlns="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xmlns="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xmlns="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xmlns="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xmlns="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xmlns="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xmlns="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xmlns="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xmlns="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xmlns="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xmlns="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xmlns="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xmlns="" id="{D7F5E6C2-3449-4D64-AEF0-8F9AE58743E4}"/>
              </a:ext>
            </a:extLst>
          </p:cNvPr>
          <p:cNvGrpSpPr/>
          <p:nvPr/>
        </p:nvGrpSpPr>
        <p:grpSpPr>
          <a:xfrm>
            <a:off x="7179121" y="2295379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xmlns="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xmlns="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xmlns="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xmlns="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xmlns="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xmlns="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xmlns="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xmlns="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xmlns="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xmlns="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xmlns="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xmlns="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xmlns="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xmlns="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xmlns="" id="{3380BC47-47FB-44F3-9E0B-80B83E426031}"/>
              </a:ext>
            </a:extLst>
          </p:cNvPr>
          <p:cNvSpPr txBox="1"/>
          <p:nvPr/>
        </p:nvSpPr>
        <p:spPr>
          <a:xfrm>
            <a:off x="416104" y="4456180"/>
            <a:ext cx="2354348" cy="1480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1.Design a user-friendly interface with features for efficient service prioritization, sales tracking inventory management and </a:t>
            </a:r>
            <a:r>
              <a:rPr lang="en-US" sz="1600" dirty="0" smtClean="0"/>
              <a:t>maintenance </a:t>
            </a:r>
            <a:r>
              <a:rPr lang="en-US" sz="1600" dirty="0"/>
              <a:t>monitoring</a:t>
            </a:r>
          </a:p>
          <a:p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xmlns="" id="{6ADA542D-B2D5-4962-8376-A598260BA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86407" y="1815404"/>
            <a:ext cx="10313555" cy="3418647"/>
            <a:chOff x="9695998" y="1815404"/>
            <a:chExt cx="11185346" cy="3418647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xmlns="" id="{36571B2F-0463-48D1-8CC7-EA6BC8F3FB67}"/>
                </a:ext>
              </a:extLst>
            </p:cNvPr>
            <p:cNvSpPr txBox="1"/>
            <p:nvPr/>
          </p:nvSpPr>
          <p:spPr>
            <a:xfrm>
              <a:off x="18148423" y="1815404"/>
              <a:ext cx="2732921" cy="1969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3.Establish a robust system with secure user authentication, access control, and compliance with privacy regulations, ensuring scalability to accommodate future growth.</a:t>
              </a:r>
            </a:p>
            <a:p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xmlns="" id="{0F9B9E83-7B40-4A58-B9B6-072ADD8AF2AD}"/>
              </a:ext>
            </a:extLst>
          </p:cNvPr>
          <p:cNvGrpSpPr/>
          <p:nvPr/>
        </p:nvGrpSpPr>
        <p:grpSpPr>
          <a:xfrm>
            <a:off x="2770452" y="4409504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xmlns="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xmlns="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xmlns="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xmlns="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xmlns="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xmlns="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xmlns="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xmlns="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xmlns="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xmlns="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xmlns="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xmlns="" id="{ABC2A172-1C05-4D6F-B5FB-5CEBE6B7E962}"/>
              </a:ext>
            </a:extLst>
          </p:cNvPr>
          <p:cNvGrpSpPr/>
          <p:nvPr/>
        </p:nvGrpSpPr>
        <p:grpSpPr>
          <a:xfrm>
            <a:off x="4808111" y="3120011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xmlns="" id="{A990E334-4A7D-4F5C-A904-F305BFAA954B}"/>
              </a:ext>
            </a:extLst>
          </p:cNvPr>
          <p:cNvGrpSpPr/>
          <p:nvPr/>
        </p:nvGrpSpPr>
        <p:grpSpPr>
          <a:xfrm>
            <a:off x="8209914" y="4327618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xmlns="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F63DE9C6-B298-4701-B108-E8E84885E8BC}"/>
                </a:ext>
              </a:extLst>
            </p:cNvPr>
            <p:cNvGrpSpPr/>
            <p:nvPr/>
          </p:nvGrpSpPr>
          <p:grpSpPr>
            <a:xfrm>
              <a:off x="8599625" y="4426334"/>
              <a:ext cx="531536" cy="556847"/>
              <a:chOff x="4864100" y="2895601"/>
              <a:chExt cx="300038" cy="285750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xmlns="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xmlns="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xmlns="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xmlns="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xmlns="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xmlns="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xmlns="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31" name="TextBox 330">
            <a:extLst>
              <a:ext uri="{FF2B5EF4-FFF2-40B4-BE49-F238E27FC236}">
                <a16:creationId xmlns:a16="http://schemas.microsoft.com/office/drawing/2014/main" xmlns="" id="{62109C55-9EBC-4778-80D4-D55D22307915}"/>
              </a:ext>
            </a:extLst>
          </p:cNvPr>
          <p:cNvSpPr txBox="1"/>
          <p:nvPr/>
        </p:nvSpPr>
        <p:spPr>
          <a:xfrm>
            <a:off x="1602472" y="2136237"/>
            <a:ext cx="1847103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2</a:t>
            </a:r>
            <a:r>
              <a:rPr lang="en-US" sz="1600" dirty="0" smtClean="0">
                <a:cs typeface="Times New Roman" pitchFamily="18" charset="0"/>
              </a:rPr>
              <a:t>.  Develop </a:t>
            </a:r>
            <a:r>
              <a:rPr lang="en-US" sz="1600" dirty="0">
                <a:cs typeface="Times New Roman" pitchFamily="18" charset="0"/>
              </a:rPr>
              <a:t>a portal to seamlessly manage service requests, sales transactions and </a:t>
            </a:r>
            <a:r>
              <a:rPr lang="en-US" sz="1600" dirty="0" smtClean="0">
                <a:cs typeface="Times New Roman" pitchFamily="18" charset="0"/>
              </a:rPr>
              <a:t>maintenance </a:t>
            </a:r>
            <a:r>
              <a:rPr lang="en-US" sz="1600" dirty="0">
                <a:cs typeface="Times New Roman" pitchFamily="18" charset="0"/>
              </a:rPr>
              <a:t>tasks for computer </a:t>
            </a:r>
            <a:r>
              <a:rPr lang="en-US" sz="1600" dirty="0" smtClean="0">
                <a:cs typeface="Times New Roman" pitchFamily="18" charset="0"/>
              </a:rPr>
              <a:t>materials.</a:t>
            </a:r>
            <a:endParaRPr lang="en-US" sz="1600" dirty="0">
              <a:cs typeface="Times New Roman" pitchFamily="18" charset="0"/>
            </a:endParaRPr>
          </a:p>
          <a:p>
            <a:pPr algn="ctr"/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Oval 59">
            <a:extLst>
              <a:ext uri="{FF2B5EF4-FFF2-40B4-BE49-F238E27FC236}">
                <a16:creationId xmlns:a16="http://schemas.microsoft.com/office/drawing/2014/main" xmlns="" id="{4029ED17-8FD3-4AF2-A688-F0EE0CED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723" y="3819766"/>
            <a:ext cx="157492" cy="188710"/>
          </a:xfrm>
          <a:prstGeom prst="ellipse">
            <a:avLst/>
          </a:prstGeom>
          <a:noFill/>
          <a:ln w="14288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xmlns="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121" y="595423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xmlns="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89499" y="2"/>
            <a:ext cx="3774558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0121" y="235725"/>
            <a:ext cx="3500365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romanUcPeriod"/>
            </a:pP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b="1" dirty="0" smtClean="0">
                <a:cs typeface="Times New Roman" pitchFamily="18" charset="0"/>
              </a:rPr>
              <a:t>Administrator</a:t>
            </a:r>
            <a:r>
              <a:rPr lang="en-US" sz="2400" dirty="0" smtClean="0">
                <a:cs typeface="Times New Roman" pitchFamily="18" charset="0"/>
              </a:rPr>
              <a:t>:  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CRUD products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Monitors activities, assigns tasks, permissions and administrative roles.</a:t>
            </a:r>
          </a:p>
          <a:p>
            <a:pPr marL="342900" lvl="0" indent="-342900">
              <a:buFont typeface="Wingdings" pitchFamily="2" charset="2"/>
              <a:buChar char="v"/>
            </a:pPr>
            <a:endParaRPr lang="en-US" sz="2400" b="1" dirty="0" smtClean="0">
              <a:cs typeface="Times New Roman" pitchFamily="18" charset="0"/>
            </a:endParaRPr>
          </a:p>
          <a:p>
            <a:pPr lvl="0"/>
            <a:endParaRPr lang="en-US" sz="2400" b="1" dirty="0" smtClean="0">
              <a:cs typeface="Times New Roman" pitchFamily="18" charset="0"/>
            </a:endParaRP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 smtClean="0">
                <a:cs typeface="Times New Roman" pitchFamily="18" charset="0"/>
              </a:rPr>
              <a:t>Customers: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View </a:t>
            </a:r>
            <a:r>
              <a:rPr lang="en-US" sz="2400" dirty="0" smtClean="0">
                <a:cs typeface="Times New Roman" pitchFamily="18" charset="0"/>
              </a:rPr>
              <a:t>products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Rate </a:t>
            </a:r>
            <a:r>
              <a:rPr lang="en-US" sz="2400" dirty="0">
                <a:cs typeface="Times New Roman" pitchFamily="18" charset="0"/>
              </a:rPr>
              <a:t>product and delivery quality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View </a:t>
            </a:r>
            <a:r>
              <a:rPr lang="en-US" sz="2400" dirty="0">
                <a:cs typeface="Times New Roman" pitchFamily="18" charset="0"/>
              </a:rPr>
              <a:t>and update personal </a:t>
            </a:r>
            <a:r>
              <a:rPr lang="en-US" sz="2400" dirty="0" smtClean="0">
                <a:cs typeface="Times New Roman" pitchFamily="18" charset="0"/>
              </a:rPr>
              <a:t>accounts</a:t>
            </a:r>
          </a:p>
          <a:p>
            <a:pPr lvl="0"/>
            <a:endParaRPr lang="en-US" sz="2400" dirty="0">
              <a:cs typeface="Times New Roman" pitchFamily="18" charset="0"/>
            </a:endParaRPr>
          </a:p>
          <a:p>
            <a:pPr lvl="0"/>
            <a:endParaRPr lang="en-US" sz="2400" dirty="0">
              <a:cs typeface="Times New Roman" pitchFamily="18" charset="0"/>
            </a:endParaRP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 smtClean="0">
                <a:cs typeface="Times New Roman" pitchFamily="18" charset="0"/>
              </a:rPr>
              <a:t>Service Technicians: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Receives Orders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Delivers products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62704" y="375210"/>
            <a:ext cx="409353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 smtClean="0">
                <a:cs typeface="Times New Roman" pitchFamily="18" charset="0"/>
              </a:rPr>
              <a:t>Delivery Agents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Manages service requests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Prioritize tasks and communicates </a:t>
            </a:r>
            <a:r>
              <a:rPr lang="en-US" sz="2400" dirty="0">
                <a:cs typeface="Times New Roman" pitchFamily="18" charset="0"/>
              </a:rPr>
              <a:t>with </a:t>
            </a:r>
            <a:r>
              <a:rPr lang="en-US" sz="2400" dirty="0" smtClean="0">
                <a:cs typeface="Times New Roman" pitchFamily="18" charset="0"/>
              </a:rPr>
              <a:t>customers</a:t>
            </a:r>
          </a:p>
          <a:p>
            <a:pPr marL="342900" lvl="0" indent="-342900">
              <a:buFont typeface="Wingdings" pitchFamily="2" charset="2"/>
              <a:buChar char="v"/>
            </a:pPr>
            <a:endParaRPr lang="en-US" sz="2400" dirty="0" smtClean="0"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v"/>
            </a:pPr>
            <a:endParaRPr lang="en-US" sz="2400" dirty="0">
              <a:cs typeface="Times New Roman" pitchFamily="18" charset="0"/>
            </a:endParaRPr>
          </a:p>
          <a:p>
            <a:pPr marL="400050" lvl="0" indent="-400050">
              <a:buFont typeface="+mj-lt"/>
              <a:buAutoNum type="romanUcPeriod"/>
            </a:pPr>
            <a:r>
              <a:rPr lang="en-US" sz="2400" b="1" dirty="0" smtClean="0">
                <a:cs typeface="Times New Roman" pitchFamily="18" charset="0"/>
              </a:rPr>
              <a:t>Payment Gateway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Access payment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Process </a:t>
            </a:r>
            <a:r>
              <a:rPr lang="en-US" sz="2400" dirty="0" smtClean="0">
                <a:cs typeface="Times New Roman" pitchFamily="18" charset="0"/>
              </a:rPr>
              <a:t>payment</a:t>
            </a:r>
          </a:p>
          <a:p>
            <a:pPr lvl="0"/>
            <a:endParaRPr lang="en-US" sz="2400" dirty="0">
              <a:cs typeface="Times New Roman" pitchFamily="18" charset="0"/>
            </a:endParaRPr>
          </a:p>
          <a:p>
            <a:pPr lvl="0"/>
            <a:endParaRPr lang="en-US" sz="2400" dirty="0">
              <a:cs typeface="Times New Roman" pitchFamily="18" charset="0"/>
            </a:endParaRPr>
          </a:p>
          <a:p>
            <a:pPr marL="400050" lvl="0" indent="-400050">
              <a:buFont typeface="+mj-lt"/>
              <a:buAutoNum type="romanUcPeriod"/>
            </a:pPr>
            <a:r>
              <a:rPr lang="en-US" sz="2400" b="1" dirty="0" smtClean="0">
                <a:cs typeface="Times New Roman" pitchFamily="18" charset="0"/>
              </a:rPr>
              <a:t>System(Automated)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Logout users, after </a:t>
            </a:r>
            <a:r>
              <a:rPr lang="en-US" sz="2400" dirty="0" smtClean="0">
                <a:cs typeface="Times New Roman" pitchFamily="18" charset="0"/>
              </a:rPr>
              <a:t>10mins </a:t>
            </a:r>
            <a:r>
              <a:rPr lang="en-US" sz="2400" dirty="0">
                <a:cs typeface="Times New Roman" pitchFamily="18" charset="0"/>
              </a:rPr>
              <a:t>of inactivity.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Implement </a:t>
            </a:r>
            <a:r>
              <a:rPr lang="en-US" sz="2400" dirty="0">
                <a:cs typeface="Times New Roman" pitchFamily="18" charset="0"/>
              </a:rPr>
              <a:t>and maintain security protocols</a:t>
            </a:r>
          </a:p>
          <a:p>
            <a:pPr lvl="0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35911" y="1114076"/>
            <a:ext cx="381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Functional Requirements</a:t>
            </a:r>
            <a:endParaRPr lang="en-US" sz="3600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3" y="3088087"/>
            <a:ext cx="379147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xmlns="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xmlns="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xmlns="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xmlns="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xmlns="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xmlns="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xmlns="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xmlns="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xmlns="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xmlns="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xmlns="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xmlns="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xmlns="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xmlns="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xmlns="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xmlns="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xmlns="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xmlns="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xmlns="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xmlns="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xmlns="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xmlns="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xmlns="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xmlns="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xmlns="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xmlns="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xmlns="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xmlns="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xmlns="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xmlns="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xmlns="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xmlns="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xmlns="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xmlns="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xmlns="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xmlns="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xmlns="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xmlns="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xmlns="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xmlns="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Scalability</a:t>
              </a:r>
              <a:endParaRPr lang="en-US" sz="20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xmlns="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xmlns="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xmlns="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xmlns="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xmlns="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xmlns="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xmlns="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xmlns="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xmlns="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xmlns="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Securit</a:t>
              </a:r>
              <a:r>
                <a:rPr lang="en-US" sz="20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y</a:t>
              </a:r>
              <a:endParaRPr lang="en-US" sz="20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F5EBCB29-78BB-40FE-BAC2-F83D56B8F2B7}"/>
                </a:ext>
              </a:extLst>
            </p:cNvPr>
            <p:cNvSpPr/>
            <p:nvPr/>
          </p:nvSpPr>
          <p:spPr>
            <a:xfrm>
              <a:off x="2776790" y="1495581"/>
              <a:ext cx="1583143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Performance</a:t>
              </a:r>
              <a:endParaRPr lang="en-US" sz="20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77391" y="1017613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39911" y="1741803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4EA7ED5-6E34-4D47-91B6-F78F5F8B4C6E}"/>
              </a:ext>
            </a:extLst>
          </p:cNvPr>
          <p:cNvSpPr txBox="1"/>
          <p:nvPr/>
        </p:nvSpPr>
        <p:spPr>
          <a:xfrm>
            <a:off x="6777391" y="567838"/>
            <a:ext cx="490833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 smtClean="0">
                <a:solidFill>
                  <a:srgbClr val="8335E5"/>
                </a:solidFill>
                <a:latin typeface="Arial Black" pitchFamily="34" charset="0"/>
                <a:cs typeface="Times New Roman" pitchFamily="18" charset="0"/>
              </a:rPr>
              <a:t>NON-FUNCTIONAL REQUIREMENTS </a:t>
            </a:r>
            <a:endParaRPr lang="en-US" sz="4000" b="1" dirty="0">
              <a:solidFill>
                <a:srgbClr val="8335E5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1138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/>
              <a:t>Performance </a:t>
            </a:r>
            <a:r>
              <a:rPr lang="en-US" dirty="0" smtClean="0"/>
              <a:t>It </a:t>
            </a:r>
            <a:r>
              <a:rPr lang="en-US" dirty="0"/>
              <a:t>should respond to interactions within 2secs to ensure a responsive experience</a:t>
            </a:r>
          </a:p>
          <a:p>
            <a:r>
              <a:rPr lang="en-US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EE9F5B85-E2F5-4C15-9A02-657F53EEE3BD}"/>
              </a:ext>
            </a:extLst>
          </p:cNvPr>
          <p:cNvSpPr/>
          <p:nvPr/>
        </p:nvSpPr>
        <p:spPr>
          <a:xfrm>
            <a:off x="7447960" y="5397080"/>
            <a:ext cx="3536195" cy="1138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/>
              <a:t>Scalability</a:t>
            </a:r>
            <a:r>
              <a:rPr lang="en-US" sz="1600" b="1" dirty="0"/>
              <a:t> : </a:t>
            </a:r>
            <a:r>
              <a:rPr lang="en-US" dirty="0"/>
              <a:t>It should be able to accommodate a 50% growth in user base, and data volume over the next two years.</a:t>
            </a:r>
            <a:endParaRPr lang="en-US" b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EE9F5B85-E2F5-4C15-9A02-657F53EEE3BD}"/>
              </a:ext>
            </a:extLst>
          </p:cNvPr>
          <p:cNvSpPr/>
          <p:nvPr/>
        </p:nvSpPr>
        <p:spPr>
          <a:xfrm>
            <a:off x="7447960" y="4051991"/>
            <a:ext cx="3536195" cy="1138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/>
              <a:t>Security</a:t>
            </a:r>
            <a:r>
              <a:rPr lang="en-US" sz="1600" dirty="0"/>
              <a:t>: </a:t>
            </a:r>
            <a:r>
              <a:rPr lang="en-US" dirty="0"/>
              <a:t>User data, and financial information must be encrypted during transmission and storage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5264A13-2CF6-4653-9A8E-AE29B6F25F8E}"/>
              </a:ext>
            </a:extLst>
          </p:cNvPr>
          <p:cNvSpPr txBox="1"/>
          <p:nvPr/>
        </p:nvSpPr>
        <p:spPr>
          <a:xfrm>
            <a:off x="302442" y="167355"/>
            <a:ext cx="4497952" cy="5798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8335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LIFE CYCLE/PLAN             </a:t>
            </a:r>
            <a:endParaRPr lang="en-US" sz="3600" b="1" dirty="0">
              <a:solidFill>
                <a:srgbClr val="8335E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2700" y="1037162"/>
            <a:ext cx="12204700" cy="2033081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xmlns="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xmlns="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0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CFBA714-94A9-4CEA-9D73-2E90A898B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20BBE89-8E4D-448A-8F53-F45437DD24BB}"/>
                </a:ext>
              </a:extLst>
            </p:cNvPr>
            <p:cNvSpPr/>
            <p:nvPr/>
          </p:nvSpPr>
          <p:spPr>
            <a:xfrm>
              <a:off x="1782422" y="3981079"/>
              <a:ext cx="150473" cy="75236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C02C732-8960-4820-B185-F087E030DAAA}"/>
                </a:ext>
              </a:extLst>
            </p:cNvPr>
            <p:cNvSpPr txBox="1"/>
            <p:nvPr/>
          </p:nvSpPr>
          <p:spPr>
            <a:xfrm>
              <a:off x="1208996" y="3090335"/>
              <a:ext cx="692497" cy="6090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25%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1B02FFA3-53E3-4FFD-922C-CCB9EFEA5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CC8C601-FB40-4573-87B3-B1126A610542}"/>
                </a:ext>
              </a:extLst>
            </p:cNvPr>
            <p:cNvSpPr txBox="1"/>
            <p:nvPr/>
          </p:nvSpPr>
          <p:spPr>
            <a:xfrm>
              <a:off x="4214742" y="3189006"/>
              <a:ext cx="692497" cy="6090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50%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xmlns="" id="{63F2913C-4436-40AC-9048-54405BD23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C436978-7B84-4F27-8A32-574050B29AD0}"/>
                </a:ext>
              </a:extLst>
            </p:cNvPr>
            <p:cNvSpPr txBox="1"/>
            <p:nvPr/>
          </p:nvSpPr>
          <p:spPr>
            <a:xfrm>
              <a:off x="7228098" y="3189006"/>
              <a:ext cx="692497" cy="6090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7</a:t>
              </a:r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5</a:t>
              </a:r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xmlns="" id="{52EBF013-87F7-4305-9CC9-737BE16F0D9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xmlns="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xmlns="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xmlns="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36344" y="3160040"/>
                <a:ext cx="896079" cy="60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+mj-lt"/>
                  </a:rPr>
                  <a:t>100</a:t>
                </a:r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xmlns="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xmlns="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929E06-4AB9-4598-A963-82CCC18A3FF2}"/>
              </a:ext>
            </a:extLst>
          </p:cNvPr>
          <p:cNvSpPr txBox="1"/>
          <p:nvPr/>
        </p:nvSpPr>
        <p:spPr>
          <a:xfrm>
            <a:off x="1336165" y="3076949"/>
            <a:ext cx="803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Week 1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258B9C9-A63C-4AE4-8EB4-544F3A70C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583825" y="3492448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410954" y="3641458"/>
            <a:ext cx="265372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Initiate project discussions with stake holders, outline system architecture, and commence interface development or web and mobile platforms, followed by rigorous testing and user acceptance involvement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B0754C1-4097-4CDA-B3CB-7304331CBBB9}"/>
              </a:ext>
            </a:extLst>
          </p:cNvPr>
          <p:cNvSpPr txBox="1"/>
          <p:nvPr/>
        </p:nvSpPr>
        <p:spPr>
          <a:xfrm>
            <a:off x="4332886" y="3076949"/>
            <a:ext cx="803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Week 2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E30765C-622F-4015-90C6-297DE00BB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527056" y="3421271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407203" y="3641458"/>
            <a:ext cx="265372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 UI wireframes, implement responsive design, address security and performance concerns, and conduct training sessions for administrators and end – users while monitoring and resolving deployment issues.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4005B0B-E5FC-472B-962B-C2258039F3B2}"/>
              </a:ext>
            </a:extLst>
          </p:cNvPr>
          <p:cNvSpPr txBox="1"/>
          <p:nvPr/>
        </p:nvSpPr>
        <p:spPr>
          <a:xfrm>
            <a:off x="7172699" y="3061060"/>
            <a:ext cx="803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Week 3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781AB32-AC63-443B-8ADA-AAB7C97239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334945" y="345421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3641457"/>
            <a:ext cx="265372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Conduct feasibility study, establish database and server architecture, implement core functionalities, involve stakeholders in UAT, perform final testing, and provide ongoing user support post-deployment.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7B6FBDF-4663-4A5D-A2B3-B90DCEBBA233}"/>
              </a:ext>
            </a:extLst>
          </p:cNvPr>
          <p:cNvSpPr txBox="1"/>
          <p:nvPr/>
        </p:nvSpPr>
        <p:spPr>
          <a:xfrm>
            <a:off x="10278411" y="3144272"/>
            <a:ext cx="803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Week 4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8F561C8-B2FA-4D2D-9122-39870DF54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0454683" y="3519590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353200" y="3718209"/>
            <a:ext cx="265372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 Project plan, prototype key features,  integrate component for testing, ensure quality, monitor for any deployment issues and monitor system performance and address any unforeseen challenges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5264A13-2CF6-4653-9A8E-AE29B6F25F8E}"/>
              </a:ext>
            </a:extLst>
          </p:cNvPr>
          <p:cNvSpPr txBox="1"/>
          <p:nvPr/>
        </p:nvSpPr>
        <p:spPr>
          <a:xfrm>
            <a:off x="6832606" y="223639"/>
            <a:ext cx="5206259" cy="5798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8335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AGILE METHODOLOGY</a:t>
            </a:r>
            <a:endParaRPr lang="en-US" sz="3600" b="1" dirty="0">
              <a:solidFill>
                <a:srgbClr val="8335E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>
                <a:solidFill>
                  <a:srgbClr val="8335E5"/>
                </a:solidFill>
                <a:latin typeface="Arial Black" pitchFamily="34" charset="0"/>
              </a:rPr>
              <a:t>SECURITY MEASURES </a:t>
            </a:r>
            <a:endParaRPr lang="en-US" sz="3200" dirty="0">
              <a:solidFill>
                <a:srgbClr val="8335E5"/>
              </a:solidFill>
              <a:latin typeface="Arial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3ECDF0-20E4-42EB-A939-E751FFB8EB9E}"/>
              </a:ext>
            </a:extLst>
          </p:cNvPr>
          <p:cNvSpPr txBox="1"/>
          <p:nvPr/>
        </p:nvSpPr>
        <p:spPr>
          <a:xfrm>
            <a:off x="726780" y="865651"/>
            <a:ext cx="622471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Safeguarding the Security puzzle with encrypted pieces.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 smtClean="0">
                <a:latin typeface="Segoe UI" panose="020B0502040204020203" pitchFamily="34" charset="0"/>
              </a:rPr>
              <a:t>Our Security Measures</a:t>
            </a:r>
            <a:endParaRPr lang="en-US" b="1" dirty="0">
              <a:latin typeface="Segoe UI" panose="020B0502040204020203" pitchFamily="34" charset="0"/>
            </a:endParaRP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63" name="Rectangle: Rounded Corners 82">
            <a:extLst>
              <a:ext uri="{FF2B5EF4-FFF2-40B4-BE49-F238E27FC236}">
                <a16:creationId xmlns:a16="http://schemas.microsoft.com/office/drawing/2014/main" xmlns="" id="{F7F9128D-E30C-4733-AE4B-3863B632AE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6781" y="2129642"/>
            <a:ext cx="2354195" cy="1985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7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86">
            <a:extLst>
              <a:ext uri="{FF2B5EF4-FFF2-40B4-BE49-F238E27FC236}">
                <a16:creationId xmlns:a16="http://schemas.microsoft.com/office/drawing/2014/main" xmlns="" id="{BEC06DD3-CCF5-4FA9-B6A5-88C2AD698D60}"/>
              </a:ext>
            </a:extLst>
          </p:cNvPr>
          <p:cNvSpPr/>
          <p:nvPr/>
        </p:nvSpPr>
        <p:spPr>
          <a:xfrm>
            <a:off x="726780" y="2129643"/>
            <a:ext cx="3908243" cy="198551"/>
          </a:xfrm>
          <a:prstGeom prst="roundRect">
            <a:avLst>
              <a:gd name="adj" fmla="val 50000"/>
            </a:avLst>
          </a:prstGeom>
          <a:solidFill>
            <a:srgbClr val="7BEBD8">
              <a:alpha val="29000"/>
            </a:srgb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1315" y="277807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Three step authentication, password, email and OTP confirmation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Encryption of sensitive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Tracking of passages delivered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Logging out of users, after 10mins of inactivity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System is constantly under updates to ensure maximum efficiency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microsoft.com/sharepoint/v3"/>
    <ds:schemaRef ds:uri="http://purl.org/dc/elements/1.1/"/>
    <ds:schemaRef ds:uri="230e9df3-be65-4c73-a93b-d1236ebd677e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622</Words>
  <Application>Microsoft Office PowerPoint</Application>
  <PresentationFormat>Custom</PresentationFormat>
  <Paragraphs>163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Human resources slide 1</vt:lpstr>
      <vt:lpstr>Human resources slide 9</vt:lpstr>
      <vt:lpstr>Human resources slide 2</vt:lpstr>
      <vt:lpstr>Human resources slide 10</vt:lpstr>
      <vt:lpstr>Human resources slide 4</vt:lpstr>
      <vt:lpstr>Human resources slide 3</vt:lpstr>
      <vt:lpstr>Human resources slide 5</vt:lpstr>
      <vt:lpstr>Human resources slide 7</vt:lpstr>
      <vt:lpstr>Human resources slide 8</vt:lpstr>
      <vt:lpstr>Human resources slide 10</vt:lpstr>
      <vt:lpstr>Human resources slide 10</vt:lpstr>
      <vt:lpstr>Human resources slide 10</vt:lpstr>
      <vt:lpstr>Human resources slide 10</vt:lpstr>
      <vt:lpstr>Human resources slide 10</vt:lpstr>
      <vt:lpstr>Human resources slide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2024-01-19T20:05:15Z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