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22"/>
  </p:notesMasterIdLst>
  <p:sldIdLst>
    <p:sldId id="256" r:id="rId2"/>
    <p:sldId id="257" r:id="rId3"/>
    <p:sldId id="277" r:id="rId4"/>
    <p:sldId id="279" r:id="rId5"/>
    <p:sldId id="261" r:id="rId6"/>
    <p:sldId id="280" r:id="rId7"/>
    <p:sldId id="265" r:id="rId8"/>
    <p:sldId id="266" r:id="rId9"/>
    <p:sldId id="263" r:id="rId10"/>
    <p:sldId id="268" r:id="rId11"/>
    <p:sldId id="288" r:id="rId12"/>
    <p:sldId id="287" r:id="rId13"/>
    <p:sldId id="271" r:id="rId14"/>
    <p:sldId id="276" r:id="rId15"/>
    <p:sldId id="281" r:id="rId16"/>
    <p:sldId id="282" r:id="rId17"/>
    <p:sldId id="284" r:id="rId18"/>
    <p:sldId id="283" r:id="rId19"/>
    <p:sldId id="285" r:id="rId20"/>
    <p:sldId id="286"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mic Sans MS" pitchFamily="66" charset="0"/>
        <a:ea typeface="+mn-ea"/>
        <a:cs typeface="Times New Roman" pitchFamily="18" charset="0"/>
      </a:defRPr>
    </a:lvl1pPr>
    <a:lvl2pPr marL="457200" algn="l" rtl="0" fontAlgn="base">
      <a:spcBef>
        <a:spcPct val="0"/>
      </a:spcBef>
      <a:spcAft>
        <a:spcPct val="0"/>
      </a:spcAft>
      <a:defRPr kern="1200">
        <a:solidFill>
          <a:schemeClr val="tx1"/>
        </a:solidFill>
        <a:latin typeface="Comic Sans MS" pitchFamily="66" charset="0"/>
        <a:ea typeface="+mn-ea"/>
        <a:cs typeface="Times New Roman" pitchFamily="18" charset="0"/>
      </a:defRPr>
    </a:lvl2pPr>
    <a:lvl3pPr marL="914400" algn="l" rtl="0" fontAlgn="base">
      <a:spcBef>
        <a:spcPct val="0"/>
      </a:spcBef>
      <a:spcAft>
        <a:spcPct val="0"/>
      </a:spcAft>
      <a:defRPr kern="1200">
        <a:solidFill>
          <a:schemeClr val="tx1"/>
        </a:solidFill>
        <a:latin typeface="Comic Sans MS" pitchFamily="66" charset="0"/>
        <a:ea typeface="+mn-ea"/>
        <a:cs typeface="Times New Roman" pitchFamily="18" charset="0"/>
      </a:defRPr>
    </a:lvl3pPr>
    <a:lvl4pPr marL="1371600" algn="l" rtl="0" fontAlgn="base">
      <a:spcBef>
        <a:spcPct val="0"/>
      </a:spcBef>
      <a:spcAft>
        <a:spcPct val="0"/>
      </a:spcAft>
      <a:defRPr kern="1200">
        <a:solidFill>
          <a:schemeClr val="tx1"/>
        </a:solidFill>
        <a:latin typeface="Comic Sans MS" pitchFamily="66" charset="0"/>
        <a:ea typeface="+mn-ea"/>
        <a:cs typeface="Times New Roman" pitchFamily="18" charset="0"/>
      </a:defRPr>
    </a:lvl4pPr>
    <a:lvl5pPr marL="1828800" algn="l" rtl="0" fontAlgn="base">
      <a:spcBef>
        <a:spcPct val="0"/>
      </a:spcBef>
      <a:spcAft>
        <a:spcPct val="0"/>
      </a:spcAft>
      <a:defRPr kern="1200">
        <a:solidFill>
          <a:schemeClr val="tx1"/>
        </a:solidFill>
        <a:latin typeface="Comic Sans MS" pitchFamily="66" charset="0"/>
        <a:ea typeface="+mn-ea"/>
        <a:cs typeface="Times New Roman" pitchFamily="18" charset="0"/>
      </a:defRPr>
    </a:lvl5pPr>
    <a:lvl6pPr marL="2286000" algn="l" defTabSz="914400" rtl="0" eaLnBrk="1" latinLnBrk="0" hangingPunct="1">
      <a:defRPr kern="1200">
        <a:solidFill>
          <a:schemeClr val="tx1"/>
        </a:solidFill>
        <a:latin typeface="Comic Sans MS" pitchFamily="66" charset="0"/>
        <a:ea typeface="+mn-ea"/>
        <a:cs typeface="Times New Roman" pitchFamily="18" charset="0"/>
      </a:defRPr>
    </a:lvl6pPr>
    <a:lvl7pPr marL="2743200" algn="l" defTabSz="914400" rtl="0" eaLnBrk="1" latinLnBrk="0" hangingPunct="1">
      <a:defRPr kern="1200">
        <a:solidFill>
          <a:schemeClr val="tx1"/>
        </a:solidFill>
        <a:latin typeface="Comic Sans MS" pitchFamily="66" charset="0"/>
        <a:ea typeface="+mn-ea"/>
        <a:cs typeface="Times New Roman" pitchFamily="18" charset="0"/>
      </a:defRPr>
    </a:lvl7pPr>
    <a:lvl8pPr marL="3200400" algn="l" defTabSz="914400" rtl="0" eaLnBrk="1" latinLnBrk="0" hangingPunct="1">
      <a:defRPr kern="1200">
        <a:solidFill>
          <a:schemeClr val="tx1"/>
        </a:solidFill>
        <a:latin typeface="Comic Sans MS" pitchFamily="66" charset="0"/>
        <a:ea typeface="+mn-ea"/>
        <a:cs typeface="Times New Roman" pitchFamily="18" charset="0"/>
      </a:defRPr>
    </a:lvl8pPr>
    <a:lvl9pPr marL="3657600" algn="l" defTabSz="914400" rtl="0" eaLnBrk="1" latinLnBrk="0" hangingPunct="1">
      <a:defRPr kern="1200">
        <a:solidFill>
          <a:schemeClr val="tx1"/>
        </a:solidFill>
        <a:latin typeface="Comic Sans MS" pitchFamily="66"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8" autoAdjust="0"/>
    <p:restoredTop sz="96088" autoAdjust="0"/>
  </p:normalViewPr>
  <p:slideViewPr>
    <p:cSldViewPr>
      <p:cViewPr>
        <p:scale>
          <a:sx n="75" d="100"/>
          <a:sy n="75" d="100"/>
        </p:scale>
        <p:origin x="-45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634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34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34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634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mn-cs"/>
              </a:defRPr>
            </a:lvl1pPr>
          </a:lstStyle>
          <a:p>
            <a:pPr>
              <a:defRPr/>
            </a:pPr>
            <a:fld id="{6D02035A-189D-4494-8D6D-4B9DF6A54A8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9FABB2B5-3E27-4D98-AA94-E198476867B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7DD4A50-6CCD-4792-A6CE-C54E23FA3DC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5913C537-F265-47B3-8971-17F75C22FCE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8DC7D6D7-9126-41C6-BE0D-2F2351A2372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AA3DBE3-5FD8-4F3E-83FA-A97E5211AE7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019006FF-7F7A-4A92-8581-F159D424F9C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EF18335-C03F-4736-9EE1-C01142EE75D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ECA442A9-5592-4C35-801F-067AFCC5E55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489704BE-4764-4CD1-9577-1FFF8F37FB05}"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0" hangingPunct="0">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0" hangingPunct="0">
                <a:defRPr/>
              </a:pPr>
              <a:endParaRPr lang="en-US"/>
            </a:p>
          </p:txBody>
        </p:sp>
      </p:grpSp>
    </p:spTree>
  </p:cSld>
  <p:clrMap bg1="lt1" tx1="dk1" bg2="lt2" tx2="dk2" accent1="accent1" accent2="accent2" accent3="accent3" accent4="accent4" accent5="accent5" accent6="accent6" hlink="hlink" folHlink="folHlink"/>
  <p:sldLayoutIdLst>
    <p:sldLayoutId id="2147483750" r:id="rId1"/>
    <p:sldLayoutId id="2147483749" r:id="rId2"/>
    <p:sldLayoutId id="2147483748" r:id="rId3"/>
    <p:sldLayoutId id="2147483747" r:id="rId4"/>
    <p:sldLayoutId id="2147483746" r:id="rId5"/>
    <p:sldLayoutId id="2147483745" r:id="rId6"/>
    <p:sldLayoutId id="2147483744" r:id="rId7"/>
    <p:sldLayoutId id="2147483743" r:id="rId8"/>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3"/>
          <p:cNvSpPr>
            <a:spLocks noGrp="1" noChangeArrowheads="1"/>
          </p:cNvSpPr>
          <p:nvPr>
            <p:ph type="subTitle" idx="4294967295"/>
          </p:nvPr>
        </p:nvSpPr>
        <p:spPr>
          <a:xfrm>
            <a:off x="381000" y="4114800"/>
            <a:ext cx="8305800" cy="1905000"/>
          </a:xfrm>
        </p:spPr>
        <p:txBody>
          <a:bodyPr lIns="0" rIns="18288"/>
          <a:lstStyle/>
          <a:p>
            <a:pPr marL="0" indent="0" algn="r" eaLnBrk="1" hangingPunct="1">
              <a:lnSpc>
                <a:spcPct val="80000"/>
              </a:lnSpc>
              <a:buFont typeface="Wingdings 2" pitchFamily="18" charset="2"/>
              <a:buNone/>
            </a:pPr>
            <a:endParaRPr lang="en-US" sz="2000" b="1" smtClean="0"/>
          </a:p>
          <a:p>
            <a:pPr marL="0" indent="0" algn="r" eaLnBrk="1" hangingPunct="1">
              <a:lnSpc>
                <a:spcPct val="80000"/>
              </a:lnSpc>
              <a:buFont typeface="Wingdings 2" pitchFamily="18" charset="2"/>
              <a:buNone/>
            </a:pPr>
            <a:r>
              <a:rPr lang="en-US" sz="2000" b="1" smtClean="0"/>
              <a:t>by Jyoti A. Kolodziej, B.A., Indiana State University, Doctoral Student in School Psychology, jkolodziej1@indstate.edu</a:t>
            </a:r>
          </a:p>
          <a:p>
            <a:pPr marL="0" indent="0" algn="r" eaLnBrk="1" hangingPunct="1">
              <a:lnSpc>
                <a:spcPct val="80000"/>
              </a:lnSpc>
              <a:buFont typeface="Wingdings 2" pitchFamily="18" charset="2"/>
              <a:buNone/>
            </a:pPr>
            <a:r>
              <a:rPr lang="en-US" sz="2000" b="1" smtClean="0"/>
              <a:t>and</a:t>
            </a:r>
          </a:p>
          <a:p>
            <a:pPr marL="0" indent="0" algn="r" eaLnBrk="1" hangingPunct="1">
              <a:lnSpc>
                <a:spcPct val="80000"/>
              </a:lnSpc>
              <a:buFont typeface="Wingdings 2" pitchFamily="18" charset="2"/>
              <a:buNone/>
            </a:pPr>
            <a:r>
              <a:rPr lang="en-US" sz="2000" b="1" smtClean="0"/>
              <a:t>Linda L. Sperry, Ph.D., Indiana State University, Professor of Educational and School Psychology, linda.sperry@indstate.edu </a:t>
            </a:r>
          </a:p>
        </p:txBody>
      </p:sp>
      <p:sp>
        <p:nvSpPr>
          <p:cNvPr id="3074" name="Rectangle 7"/>
          <p:cNvSpPr>
            <a:spLocks noGrp="1" noChangeArrowheads="1"/>
          </p:cNvSpPr>
          <p:nvPr>
            <p:ph type="sldNum" sz="quarter" idx="12"/>
          </p:nvPr>
        </p:nvSpPr>
        <p:spPr/>
        <p:txBody>
          <a:bodyPr/>
          <a:lstStyle/>
          <a:p>
            <a:pPr>
              <a:defRPr/>
            </a:pPr>
            <a:fld id="{74006608-7F67-4B9A-B781-1D10C55332C6}" type="slidenum">
              <a:rPr lang="en-US"/>
              <a:pPr>
                <a:defRPr/>
              </a:pPr>
              <a:t>1</a:t>
            </a:fld>
            <a:endParaRPr lang="en-US"/>
          </a:p>
        </p:txBody>
      </p:sp>
      <p:sp>
        <p:nvSpPr>
          <p:cNvPr id="11267" name="Rectangle 2"/>
          <p:cNvSpPr>
            <a:spLocks noChangeArrowheads="1"/>
          </p:cNvSpPr>
          <p:nvPr/>
        </p:nvSpPr>
        <p:spPr bwMode="auto">
          <a:xfrm>
            <a:off x="1219200" y="914400"/>
            <a:ext cx="7391400" cy="3200400"/>
          </a:xfrm>
          <a:prstGeom prst="rect">
            <a:avLst/>
          </a:prstGeom>
          <a:noFill/>
          <a:ln w="9525">
            <a:noFill/>
            <a:miter lim="800000"/>
            <a:headEnd/>
            <a:tailEnd/>
          </a:ln>
        </p:spPr>
        <p:txBody>
          <a:bodyPr lIns="0" rIns="0" bIns="0" anchor="b"/>
          <a:lstStyle/>
          <a:p>
            <a:r>
              <a:rPr lang="en-US" sz="5400" b="1">
                <a:solidFill>
                  <a:schemeClr val="tx2"/>
                </a:solidFill>
                <a:latin typeface="Calibri" pitchFamily="34" charset="0"/>
              </a:rPr>
              <a:t>What’s a Parent to Do?:</a:t>
            </a:r>
            <a:br>
              <a:rPr lang="en-US" sz="5400" b="1">
                <a:solidFill>
                  <a:schemeClr val="tx2"/>
                </a:solidFill>
                <a:latin typeface="Calibri" pitchFamily="34" charset="0"/>
              </a:rPr>
            </a:br>
            <a:r>
              <a:rPr lang="en-US" sz="5400" b="1">
                <a:solidFill>
                  <a:schemeClr val="tx2"/>
                </a:solidFill>
                <a:latin typeface="Calibri" pitchFamily="34" charset="0"/>
              </a:rPr>
              <a:t>A Case Study of Socializing Talk by Parents to Siblings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685800" y="152400"/>
            <a:ext cx="7391400" cy="990600"/>
          </a:xfrm>
        </p:spPr>
        <p:txBody>
          <a:bodyPr>
            <a:normAutofit fontScale="90000"/>
          </a:bodyPr>
          <a:lstStyle/>
          <a:p>
            <a:pPr eaLnBrk="1" hangingPunct="1">
              <a:defRPr/>
            </a:pPr>
            <a:r>
              <a:rPr lang="en-US" sz="4500" smtClean="0"/>
              <a:t>Results</a:t>
            </a:r>
            <a:br>
              <a:rPr lang="en-US" sz="4500" smtClean="0"/>
            </a:br>
            <a:r>
              <a:rPr lang="en-US" sz="2400" smtClean="0"/>
              <a:t>RQ 1 – What constitutes discordant talk in families?</a:t>
            </a:r>
          </a:p>
        </p:txBody>
      </p:sp>
      <p:sp>
        <p:nvSpPr>
          <p:cNvPr id="20482" name="Rectangle 51"/>
          <p:cNvSpPr>
            <a:spLocks noGrp="1" noChangeArrowheads="1"/>
          </p:cNvSpPr>
          <p:nvPr>
            <p:ph type="body" sz="half" idx="4294967295"/>
          </p:nvPr>
        </p:nvSpPr>
        <p:spPr>
          <a:xfrm>
            <a:off x="762000" y="1219200"/>
            <a:ext cx="7696200" cy="5334000"/>
          </a:xfrm>
        </p:spPr>
        <p:txBody>
          <a:bodyPr/>
          <a:lstStyle/>
          <a:p>
            <a:pPr eaLnBrk="1" hangingPunct="1">
              <a:spcAft>
                <a:spcPts val="1000"/>
              </a:spcAft>
            </a:pPr>
            <a:r>
              <a:rPr lang="en-US" sz="2800" b="1" smtClean="0"/>
              <a:t>15 of the 16 categories of discordant talk identified in the African American community occurred in the rural European American</a:t>
            </a:r>
          </a:p>
          <a:p>
            <a:pPr eaLnBrk="1" hangingPunct="1">
              <a:spcAft>
                <a:spcPts val="1000"/>
              </a:spcAft>
            </a:pPr>
            <a:r>
              <a:rPr lang="en-US" sz="2800" b="1" smtClean="0"/>
              <a:t>Average of 42 discordant utterances received by older siblings and target children every hour</a:t>
            </a:r>
          </a:p>
          <a:p>
            <a:pPr eaLnBrk="1" hangingPunct="1">
              <a:spcAft>
                <a:spcPts val="1000"/>
              </a:spcAft>
            </a:pPr>
            <a:r>
              <a:rPr lang="en-US" sz="2800" b="1" smtClean="0"/>
              <a:t>Every 1.43 minutes, parents directed one discordant verbalization toward both older siblings and target children</a:t>
            </a:r>
          </a:p>
        </p:txBody>
      </p:sp>
      <p:sp>
        <p:nvSpPr>
          <p:cNvPr id="14338" name="Slide Number Placeholder 6"/>
          <p:cNvSpPr>
            <a:spLocks noGrp="1"/>
          </p:cNvSpPr>
          <p:nvPr>
            <p:ph type="sldNum" sz="quarter" idx="12"/>
          </p:nvPr>
        </p:nvSpPr>
        <p:spPr/>
        <p:txBody>
          <a:bodyPr/>
          <a:lstStyle/>
          <a:p>
            <a:pPr>
              <a:defRPr/>
            </a:pPr>
            <a:fld id="{19211EF6-B5C6-4C55-A6A9-EADCCE1FD642}" type="slidenum">
              <a:rPr lang="en-US"/>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a:xfrm>
            <a:off x="685800" y="152400"/>
            <a:ext cx="6870700" cy="990600"/>
          </a:xfrm>
        </p:spPr>
        <p:txBody>
          <a:bodyPr/>
          <a:lstStyle/>
          <a:p>
            <a:pPr eaLnBrk="1" hangingPunct="1"/>
            <a:r>
              <a:rPr lang="en-US" smtClean="0"/>
              <a:t>Results</a:t>
            </a:r>
          </a:p>
        </p:txBody>
      </p:sp>
      <p:sp>
        <p:nvSpPr>
          <p:cNvPr id="15362" name="Slide Number Placeholder 6"/>
          <p:cNvSpPr txBox="1">
            <a:spLocks noGrp="1"/>
          </p:cNvSpPr>
          <p:nvPr/>
        </p:nvSpPr>
        <p:spPr>
          <a:xfrm>
            <a:off x="7924800" y="6356350"/>
            <a:ext cx="762000" cy="365125"/>
          </a:xfrm>
          <a:prstGeom prst="rect">
            <a:avLst/>
          </a:prstGeom>
          <a:noFill/>
        </p:spPr>
        <p:txBody>
          <a:bodyPr lIns="0" tIns="0" rIns="0" bIns="0" anchor="b"/>
          <a:lstStyle/>
          <a:p>
            <a:pPr algn="r">
              <a:defRPr/>
            </a:pPr>
            <a:fld id="{8CD99206-F447-4DE3-898E-9472A4E07198}" type="slidenum">
              <a:rPr lang="en-US" sz="1200">
                <a:solidFill>
                  <a:schemeClr val="tx2">
                    <a:shade val="90000"/>
                  </a:schemeClr>
                </a:solidFill>
              </a:rPr>
              <a:pPr algn="r">
                <a:defRPr/>
              </a:pPr>
              <a:t>11</a:t>
            </a:fld>
            <a:endParaRPr lang="en-US" sz="1200">
              <a:solidFill>
                <a:schemeClr val="tx2">
                  <a:shade val="90000"/>
                </a:schemeClr>
              </a:solidFill>
            </a:endParaRPr>
          </a:p>
        </p:txBody>
      </p:sp>
      <p:graphicFrame>
        <p:nvGraphicFramePr>
          <p:cNvPr id="45181" name="Group 125"/>
          <p:cNvGraphicFramePr>
            <a:graphicFrameLocks noGrp="1"/>
          </p:cNvGraphicFramePr>
          <p:nvPr/>
        </p:nvGraphicFramePr>
        <p:xfrm>
          <a:off x="457200" y="1093788"/>
          <a:ext cx="8382000" cy="5303837"/>
        </p:xfrm>
        <a:graphic>
          <a:graphicData uri="http://schemas.openxmlformats.org/drawingml/2006/table">
            <a:tbl>
              <a:tblPr/>
              <a:tblGrid>
                <a:gridCol w="1784350"/>
                <a:gridCol w="6597650"/>
              </a:tblGrid>
              <a:tr h="152400">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Table 2</a:t>
                      </a:r>
                    </a:p>
                  </a:txBody>
                  <a:tcPr horzOverflow="overflow">
                    <a:lnL cap="flat">
                      <a:noFill/>
                    </a:lnL>
                    <a:lnR cap="flat">
                      <a:noFill/>
                    </a:lnR>
                    <a:lnT cap="flat">
                      <a:noFill/>
                    </a:lnT>
                    <a:lnB>
                      <a:noFill/>
                    </a:lnB>
                    <a:lnTlToBr>
                      <a:noFill/>
                    </a:lnTlToBr>
                    <a:lnBlToTr>
                      <a:noFill/>
                    </a:lnBlToTr>
                    <a:noFill/>
                  </a:tcPr>
                </a:tc>
                <a:tc hMerge="1">
                  <a:txBody>
                    <a:bodyPr/>
                    <a:lstStyle/>
                    <a:p>
                      <a:endParaRPr lang="en-US"/>
                    </a:p>
                  </a:txBody>
                  <a:tcPr/>
                </a:tc>
              </a:tr>
              <a:tr h="152400">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smtClean="0">
                          <a:ln>
                            <a:noFill/>
                          </a:ln>
                          <a:solidFill>
                            <a:schemeClr val="tx1"/>
                          </a:solidFill>
                          <a:effectLst/>
                          <a:latin typeface="Constantia" pitchFamily="18" charset="0"/>
                          <a:cs typeface="Times New Roman" pitchFamily="18" charset="0"/>
                        </a:rPr>
                        <a:t>Examples of Types of Discordance</a:t>
                      </a:r>
                      <a:endParaRPr kumimoji="0" lang="en-US" sz="1500" b="0"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152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Categories</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Examples</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39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Order</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Mom: “Edie,</a:t>
                      </a:r>
                      <a:r>
                        <a:rPr kumimoji="0" lang="en-US" sz="1500" b="0" i="1" u="none" strike="noStrike" cap="none" normalizeH="0" baseline="0" smtClean="0">
                          <a:ln>
                            <a:noFill/>
                          </a:ln>
                          <a:solidFill>
                            <a:schemeClr val="tx1"/>
                          </a:solidFill>
                          <a:effectLst/>
                          <a:latin typeface="Constantia" pitchFamily="18" charset="0"/>
                          <a:cs typeface="Times New Roman" pitchFamily="18" charset="0"/>
                        </a:rPr>
                        <a:t> bring those [maracas] in from outside/”</a:t>
                      </a:r>
                      <a:r>
                        <a:rPr kumimoji="0" lang="en-US" sz="1500" b="0" i="0" u="none" strike="noStrike" cap="none" normalizeH="0" baseline="0" smtClean="0">
                          <a:ln>
                            <a:noFill/>
                          </a:ln>
                          <a:solidFill>
                            <a:schemeClr val="tx1"/>
                          </a:solidFill>
                          <a:effectLst/>
                          <a:latin typeface="Constantia" pitchFamily="18" charset="0"/>
                          <a:cs typeface="Times New Roman" pitchFamily="18" charset="0"/>
                        </a:rPr>
                        <a:t> (Edie, 5 yrs)</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1698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Urge</a:t>
                      </a:r>
                    </a:p>
                  </a:txBody>
                  <a:tcPr horzOverflow="overflow">
                    <a:lnL cap="flat">
                      <a:noFill/>
                    </a:lnL>
                    <a:lnR>
                      <a:noFill/>
                    </a:lnR>
                    <a:lnT>
                      <a:noFill/>
                    </a:lnT>
                    <a:lnB>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Friend of Edie’s: “</a:t>
                      </a:r>
                      <a:r>
                        <a:rPr kumimoji="0" lang="en-US" sz="1500" b="0" i="1" u="none" strike="noStrike" cap="none" normalizeH="0" baseline="0" smtClean="0">
                          <a:ln>
                            <a:noFill/>
                          </a:ln>
                          <a:solidFill>
                            <a:schemeClr val="tx1"/>
                          </a:solidFill>
                          <a:effectLst/>
                          <a:latin typeface="Constantia" pitchFamily="18" charset="0"/>
                          <a:cs typeface="Times New Roman" pitchFamily="18" charset="0"/>
                        </a:rPr>
                        <a:t>Evan/  Evan, com'ere/ Com'ere, Evan/</a:t>
                      </a:r>
                      <a:r>
                        <a:rPr kumimoji="0" lang="en-US" sz="1500" b="0" i="0" u="none" strike="noStrike" cap="none" normalizeH="0" baseline="0" smtClean="0">
                          <a:ln>
                            <a:noFill/>
                          </a:ln>
                          <a:solidFill>
                            <a:schemeClr val="tx1"/>
                          </a:solidFill>
                          <a:effectLst/>
                          <a:latin typeface="Constantia" pitchFamily="18" charset="0"/>
                          <a:cs typeface="Times New Roman" pitchFamily="18" charset="0"/>
                        </a:rPr>
                        <a:t>” (Evan, 36 mos)</a:t>
                      </a:r>
                    </a:p>
                  </a:txBody>
                  <a:tcPr horzOverflow="overflow">
                    <a:lnL>
                      <a:noFill/>
                    </a:lnL>
                    <a:lnR cap="flat">
                      <a:noFill/>
                    </a:lnR>
                    <a:lnT>
                      <a:noFill/>
                    </a:lnT>
                    <a:lnB>
                      <a:noFill/>
                    </a:lnB>
                    <a:lnTlToBr>
                      <a:noFill/>
                    </a:lnTlToBr>
                    <a:lnBlToTr>
                      <a:noFill/>
                    </a:lnBlToTr>
                    <a:solidFill>
                      <a:srgbClr val="FFFF00"/>
                    </a:solidFill>
                  </a:tcPr>
                </a:tc>
              </a:tr>
              <a:tr h="152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Prohibition</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Mom: “</a:t>
                      </a:r>
                      <a:r>
                        <a:rPr kumimoji="0" lang="en-US" sz="1500" b="0" i="1" u="none" strike="noStrike" cap="none" normalizeH="0" baseline="0" smtClean="0">
                          <a:ln>
                            <a:noFill/>
                          </a:ln>
                          <a:solidFill>
                            <a:schemeClr val="tx1"/>
                          </a:solidFill>
                          <a:effectLst/>
                          <a:latin typeface="Constantia" pitchFamily="18" charset="0"/>
                          <a:cs typeface="Times New Roman" pitchFamily="18" charset="0"/>
                        </a:rPr>
                        <a:t>Don’t fight/ Don’t fight/”</a:t>
                      </a:r>
                      <a:r>
                        <a:rPr kumimoji="0" lang="en-US" sz="1500" b="0" i="0" u="none" strike="noStrike" cap="none" normalizeH="0" baseline="0" smtClean="0">
                          <a:ln>
                            <a:noFill/>
                          </a:ln>
                          <a:solidFill>
                            <a:schemeClr val="tx1"/>
                          </a:solidFill>
                          <a:effectLst/>
                          <a:latin typeface="Constantia" pitchFamily="18" charset="0"/>
                          <a:cs typeface="Times New Roman" pitchFamily="18" charset="0"/>
                        </a:rPr>
                        <a:t> (Krissie, 28 mos)</a:t>
                      </a:r>
                    </a:p>
                  </a:txBody>
                  <a:tcPr horzOverflow="overflow">
                    <a:lnL>
                      <a:noFill/>
                    </a:lnL>
                    <a:lnR cap="flat">
                      <a:noFill/>
                    </a:lnR>
                    <a:lnT>
                      <a:noFill/>
                    </a:lnT>
                    <a:lnB>
                      <a:noFill/>
                    </a:lnB>
                    <a:lnTlToBr>
                      <a:noFill/>
                    </a:lnTlToBr>
                    <a:lnBlToTr>
                      <a:noFill/>
                    </a:lnBlToTr>
                    <a:noFill/>
                  </a:tcPr>
                </a:tc>
              </a:tr>
              <a:tr h="152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Criticism</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Mom: “</a:t>
                      </a:r>
                      <a:r>
                        <a:rPr kumimoji="0" lang="en-US" sz="1500" b="0" i="1" u="none" strike="noStrike" cap="none" normalizeH="0" baseline="0" smtClean="0">
                          <a:ln>
                            <a:noFill/>
                          </a:ln>
                          <a:solidFill>
                            <a:schemeClr val="tx1"/>
                          </a:solidFill>
                          <a:effectLst/>
                          <a:latin typeface="Constantia" pitchFamily="18" charset="0"/>
                          <a:cs typeface="Times New Roman" pitchFamily="18" charset="0"/>
                        </a:rPr>
                        <a:t>You don’t need to be around her</a:t>
                      </a:r>
                      <a:r>
                        <a:rPr kumimoji="0" lang="en-US" sz="1500" b="0" i="0" u="none" strike="noStrike" cap="none" normalizeH="0" baseline="0" smtClean="0">
                          <a:ln>
                            <a:noFill/>
                          </a:ln>
                          <a:solidFill>
                            <a:schemeClr val="tx1"/>
                          </a:solidFill>
                          <a:effectLst/>
                          <a:latin typeface="Constantia" pitchFamily="18" charset="0"/>
                          <a:cs typeface="Times New Roman" pitchFamily="18" charset="0"/>
                        </a:rPr>
                        <a:t> [the dog]/” (Edie, 5 yrs)</a:t>
                      </a:r>
                    </a:p>
                  </a:txBody>
                  <a:tcPr horzOverflow="overflow">
                    <a:lnL>
                      <a:noFill/>
                    </a:lnL>
                    <a:lnR cap="flat">
                      <a:noFill/>
                    </a:lnR>
                    <a:lnT>
                      <a:noFill/>
                    </a:lnT>
                    <a:lnB>
                      <a:noFill/>
                    </a:lnB>
                    <a:lnTlToBr>
                      <a:noFill/>
                    </a:lnTlToBr>
                    <a:lnBlToTr>
                      <a:noFill/>
                    </a:lnBlToTr>
                    <a:noFill/>
                  </a:tcPr>
                </a:tc>
              </a:tr>
              <a:tr h="1539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Warning</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Dad: “</a:t>
                      </a:r>
                      <a:r>
                        <a:rPr kumimoji="0" lang="en-US" sz="1500" b="0" i="1" u="none" strike="noStrike" cap="none" normalizeH="0" baseline="0" smtClean="0">
                          <a:ln>
                            <a:noFill/>
                          </a:ln>
                          <a:solidFill>
                            <a:schemeClr val="tx1"/>
                          </a:solidFill>
                          <a:effectLst/>
                          <a:latin typeface="Constantia" pitchFamily="18" charset="0"/>
                          <a:cs typeface="Times New Roman" pitchFamily="18" charset="0"/>
                        </a:rPr>
                        <a:t>Be careful to not slip on that old rug</a:t>
                      </a:r>
                      <a:r>
                        <a:rPr kumimoji="0" lang="en-US" sz="1500" b="0" i="0" u="none" strike="noStrike" cap="none" normalizeH="0" baseline="0" smtClean="0">
                          <a:ln>
                            <a:noFill/>
                          </a:ln>
                          <a:solidFill>
                            <a:schemeClr val="tx1"/>
                          </a:solidFill>
                          <a:effectLst/>
                          <a:latin typeface="Constantia" pitchFamily="18" charset="0"/>
                          <a:cs typeface="Times New Roman" pitchFamily="18" charset="0"/>
                        </a:rPr>
                        <a:t>/” (Howie, 4 yrs, 3 mos)</a:t>
                      </a:r>
                    </a:p>
                  </a:txBody>
                  <a:tcPr horzOverflow="overflow">
                    <a:lnL>
                      <a:noFill/>
                    </a:lnL>
                    <a:lnR cap="flat">
                      <a:noFill/>
                    </a:lnR>
                    <a:lnT>
                      <a:noFill/>
                    </a:lnT>
                    <a:lnB>
                      <a:noFill/>
                    </a:lnB>
                    <a:lnTlToBr>
                      <a:noFill/>
                    </a:lnTlToBr>
                    <a:lnBlToTr>
                      <a:noFill/>
                    </a:lnBlToTr>
                    <a:noFill/>
                  </a:tcPr>
                </a:tc>
              </a:tr>
              <a:tr h="152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Repeated Request</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Mom: “Where ya goin'?/ </a:t>
                      </a:r>
                      <a:r>
                        <a:rPr kumimoji="0" lang="en-US" sz="1500" b="0" i="1" u="none" strike="noStrike" cap="none" normalizeH="0" baseline="0" smtClean="0">
                          <a:ln>
                            <a:noFill/>
                          </a:ln>
                          <a:solidFill>
                            <a:schemeClr val="tx1"/>
                          </a:solidFill>
                          <a:effectLst/>
                          <a:latin typeface="Constantia" pitchFamily="18" charset="0"/>
                          <a:cs typeface="Times New Roman" pitchFamily="18" charset="0"/>
                        </a:rPr>
                        <a:t>Goin' somewhere?/</a:t>
                      </a:r>
                      <a:r>
                        <a:rPr kumimoji="0" lang="en-US" sz="1500" b="0" i="0" u="none" strike="noStrike" cap="none" normalizeH="0" baseline="0" smtClean="0">
                          <a:ln>
                            <a:noFill/>
                          </a:ln>
                          <a:solidFill>
                            <a:schemeClr val="tx1"/>
                          </a:solidFill>
                          <a:effectLst/>
                          <a:latin typeface="Constantia" pitchFamily="18" charset="0"/>
                          <a:cs typeface="Times New Roman" pitchFamily="18" charset="0"/>
                        </a:rPr>
                        <a:t>” (Evan, 28 mos)</a:t>
                      </a:r>
                    </a:p>
                  </a:txBody>
                  <a:tcPr horzOverflow="overflow">
                    <a:lnL>
                      <a:noFill/>
                    </a:lnL>
                    <a:lnR cap="flat">
                      <a:noFill/>
                    </a:lnR>
                    <a:lnT>
                      <a:noFill/>
                    </a:lnT>
                    <a:lnB>
                      <a:noFill/>
                    </a:lnB>
                    <a:lnTlToBr>
                      <a:noFill/>
                    </a:lnTlToBr>
                    <a:lnBlToTr>
                      <a:noFill/>
                    </a:lnBlToTr>
                    <a:noFill/>
                  </a:tcPr>
                </a:tc>
              </a:tr>
              <a:tr h="1698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Denial/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Contradiction</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Mom: “You’re gonna sit in your chair/” Krissie: “uh un/” Mom: “</a:t>
                      </a:r>
                      <a:r>
                        <a:rPr kumimoji="0" lang="en-US" sz="1500" b="0" i="1" u="none" strike="noStrike" cap="none" normalizeH="0" baseline="0" smtClean="0">
                          <a:ln>
                            <a:noFill/>
                          </a:ln>
                          <a:solidFill>
                            <a:schemeClr val="tx1"/>
                          </a:solidFill>
                          <a:effectLst/>
                          <a:latin typeface="Constantia" pitchFamily="18" charset="0"/>
                          <a:cs typeface="Times New Roman" pitchFamily="18" charset="0"/>
                        </a:rPr>
                        <a:t>Mm hmm</a:t>
                      </a:r>
                      <a:r>
                        <a:rPr kumimoji="0" lang="en-US" sz="1500" b="0" i="0" u="none" strike="noStrike" cap="none" normalizeH="0" baseline="0" smtClean="0">
                          <a:ln>
                            <a:noFill/>
                          </a:ln>
                          <a:solidFill>
                            <a:schemeClr val="tx1"/>
                          </a:solidFill>
                          <a:effectLst/>
                          <a:latin typeface="Constantia" pitchFamily="18" charset="0"/>
                          <a:cs typeface="Times New Roman" pitchFamily="18" charset="0"/>
                        </a:rPr>
                        <a:t>/” (Krissie, 24 mos)</a:t>
                      </a:r>
                    </a:p>
                  </a:txBody>
                  <a:tcPr horzOverflow="overflow">
                    <a:lnL>
                      <a:noFill/>
                    </a:lnL>
                    <a:lnR cap="flat">
                      <a:noFill/>
                    </a:lnR>
                    <a:lnT>
                      <a:noFill/>
                    </a:lnT>
                    <a:lnB>
                      <a:noFill/>
                    </a:lnB>
                    <a:lnTlToBr>
                      <a:noFill/>
                    </a:lnTlToBr>
                    <a:lnBlToTr>
                      <a:noFill/>
                    </a:lnBlToTr>
                    <a:noFill/>
                  </a:tcPr>
                </a:tc>
              </a:tr>
              <a:tr h="1698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Threat</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Mom: “</a:t>
                      </a:r>
                      <a:r>
                        <a:rPr kumimoji="0" lang="en-US" sz="1500" b="0" i="1" u="none" strike="noStrike" cap="none" normalizeH="0" baseline="0" smtClean="0">
                          <a:ln>
                            <a:noFill/>
                          </a:ln>
                          <a:solidFill>
                            <a:schemeClr val="tx1"/>
                          </a:solidFill>
                          <a:effectLst/>
                          <a:latin typeface="Constantia" pitchFamily="18" charset="0"/>
                          <a:cs typeface="Times New Roman" pitchFamily="18" charset="0"/>
                        </a:rPr>
                        <a:t>I’m gonna get your lip</a:t>
                      </a:r>
                      <a:r>
                        <a:rPr kumimoji="0" lang="en-US" sz="1500" b="0" i="0" u="none" strike="noStrike" cap="none" normalizeH="0" baseline="0" smtClean="0">
                          <a:ln>
                            <a:noFill/>
                          </a:ln>
                          <a:solidFill>
                            <a:schemeClr val="tx1"/>
                          </a:solidFill>
                          <a:effectLst/>
                          <a:latin typeface="Constantia" pitchFamily="18" charset="0"/>
                          <a:cs typeface="Times New Roman" pitchFamily="18" charset="0"/>
                        </a:rPr>
                        <a:t> (playfully)/” (Evan, 24 mos)</a:t>
                      </a:r>
                    </a:p>
                  </a:txBody>
                  <a:tcPr horzOverflow="overflow">
                    <a:lnL>
                      <a:noFill/>
                    </a:lnL>
                    <a:lnR cap="flat">
                      <a:noFill/>
                    </a:lnR>
                    <a:lnT>
                      <a:noFill/>
                    </a:lnT>
                    <a:lnB>
                      <a:noFill/>
                    </a:lnB>
                    <a:lnTlToBr>
                      <a:noFill/>
                    </a:lnTlToBr>
                    <a:lnBlToTr>
                      <a:noFill/>
                    </a:lnBlToTr>
                    <a:noFill/>
                  </a:tcPr>
                </a:tc>
              </a:tr>
              <a:tr h="1698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Provocation</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Two older girls are helping with the taping session. One leans in and kisses the target child. Girl: “</a:t>
                      </a:r>
                      <a:r>
                        <a:rPr kumimoji="0" lang="en-US" sz="1500" b="0" i="1" u="none" strike="noStrike" cap="none" normalizeH="0" baseline="0" smtClean="0">
                          <a:ln>
                            <a:noFill/>
                          </a:ln>
                          <a:solidFill>
                            <a:schemeClr val="tx1"/>
                          </a:solidFill>
                          <a:effectLst/>
                          <a:latin typeface="Constantia" pitchFamily="18" charset="0"/>
                          <a:cs typeface="Times New Roman" pitchFamily="18" charset="0"/>
                        </a:rPr>
                        <a:t>Mm, I got me some sugar</a:t>
                      </a:r>
                      <a:r>
                        <a:rPr kumimoji="0" lang="en-US" sz="1500" b="0" i="0" u="none" strike="noStrike" cap="none" normalizeH="0" baseline="0" smtClean="0">
                          <a:ln>
                            <a:noFill/>
                          </a:ln>
                          <a:solidFill>
                            <a:schemeClr val="tx1"/>
                          </a:solidFill>
                          <a:effectLst/>
                          <a:latin typeface="Constantia" pitchFamily="18" charset="0"/>
                          <a:cs typeface="Times New Roman" pitchFamily="18" charset="0"/>
                        </a:rPr>
                        <a:t>/” (Markus, 40 mos)</a:t>
                      </a:r>
                    </a:p>
                  </a:txBody>
                  <a:tcPr horzOverflow="overflow">
                    <a:lnL>
                      <a:noFill/>
                    </a:lnL>
                    <a:lnR cap="flat">
                      <a:noFill/>
                    </a:lnR>
                    <a:lnT>
                      <a:noFill/>
                    </a:lnT>
                    <a:lnB>
                      <a:noFill/>
                    </a:lnB>
                    <a:lnTlToBr>
                      <a:noFill/>
                    </a:lnTlToBr>
                    <a:lnBlToTr>
                      <a:noFill/>
                    </a:lnBlToTr>
                    <a:noFill/>
                  </a:tcPr>
                </a:tc>
              </a:tr>
              <a:tr h="1698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Interruption</a:t>
                      </a:r>
                    </a:p>
                  </a:txBody>
                  <a:tcPr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Krissie and Howie are watching TV and commenting on the pizza commercial when Dad enters the room, “</a:t>
                      </a:r>
                      <a:r>
                        <a:rPr kumimoji="0" lang="en-US" sz="1500" b="0" i="1" u="none" strike="noStrike" cap="none" normalizeH="0" baseline="0" smtClean="0">
                          <a:ln>
                            <a:noFill/>
                          </a:ln>
                          <a:solidFill>
                            <a:schemeClr val="tx1"/>
                          </a:solidFill>
                          <a:effectLst/>
                          <a:latin typeface="Constantia" pitchFamily="18" charset="0"/>
                          <a:cs typeface="Times New Roman" pitchFamily="18" charset="0"/>
                        </a:rPr>
                        <a:t>Guys, I need your sign/ Pete's birthday card/ Fa-father's day card/ (shows card) Put your name on there, Krissie/”</a:t>
                      </a:r>
                      <a:r>
                        <a:rPr kumimoji="0" lang="en-US" sz="1500" b="0" i="0" u="none" strike="noStrike" cap="none" normalizeH="0" baseline="0" smtClean="0">
                          <a:ln>
                            <a:noFill/>
                          </a:ln>
                          <a:solidFill>
                            <a:schemeClr val="tx1"/>
                          </a:solidFill>
                          <a:effectLst/>
                          <a:latin typeface="Constantia" pitchFamily="18" charset="0"/>
                          <a:cs typeface="Times New Roman" pitchFamily="18" charset="0"/>
                        </a:rPr>
                        <a:t> (Krissie and Howie, 28 mos and 4 yrs, 3 mos)</a:t>
                      </a:r>
                    </a:p>
                  </a:txBody>
                  <a:tcPr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685800" y="152400"/>
            <a:ext cx="6870700" cy="990600"/>
          </a:xfrm>
        </p:spPr>
        <p:txBody>
          <a:bodyPr/>
          <a:lstStyle/>
          <a:p>
            <a:pPr eaLnBrk="1" hangingPunct="1"/>
            <a:r>
              <a:rPr lang="en-US" smtClean="0"/>
              <a:t>Results</a:t>
            </a:r>
          </a:p>
        </p:txBody>
      </p:sp>
      <p:sp>
        <p:nvSpPr>
          <p:cNvPr id="15362" name="Slide Number Placeholder 6"/>
          <p:cNvSpPr txBox="1">
            <a:spLocks noGrp="1"/>
          </p:cNvSpPr>
          <p:nvPr/>
        </p:nvSpPr>
        <p:spPr>
          <a:xfrm>
            <a:off x="7924800" y="6356350"/>
            <a:ext cx="762000" cy="365125"/>
          </a:xfrm>
          <a:prstGeom prst="rect">
            <a:avLst/>
          </a:prstGeom>
          <a:noFill/>
        </p:spPr>
        <p:txBody>
          <a:bodyPr lIns="0" tIns="0" rIns="0" bIns="0" anchor="b"/>
          <a:lstStyle/>
          <a:p>
            <a:pPr algn="r">
              <a:defRPr/>
            </a:pPr>
            <a:fld id="{F6F4A35E-9D7B-4EA0-8B6A-6876272A8C6F}" type="slidenum">
              <a:rPr lang="en-US" sz="1200">
                <a:solidFill>
                  <a:schemeClr val="tx2">
                    <a:shade val="90000"/>
                  </a:schemeClr>
                </a:solidFill>
              </a:rPr>
              <a:pPr algn="r">
                <a:defRPr/>
              </a:pPr>
              <a:t>12</a:t>
            </a:fld>
            <a:endParaRPr lang="en-US" sz="1200">
              <a:solidFill>
                <a:schemeClr val="tx2">
                  <a:shade val="90000"/>
                </a:schemeClr>
              </a:solidFill>
            </a:endParaRPr>
          </a:p>
        </p:txBody>
      </p:sp>
      <p:graphicFrame>
        <p:nvGraphicFramePr>
          <p:cNvPr id="43392" name="Group 384"/>
          <p:cNvGraphicFramePr>
            <a:graphicFrameLocks noGrp="1"/>
          </p:cNvGraphicFramePr>
          <p:nvPr/>
        </p:nvGraphicFramePr>
        <p:xfrm>
          <a:off x="457200" y="1093788"/>
          <a:ext cx="8229600" cy="4968875"/>
        </p:xfrm>
        <a:graphic>
          <a:graphicData uri="http://schemas.openxmlformats.org/drawingml/2006/table">
            <a:tbl>
              <a:tblPr/>
              <a:tblGrid>
                <a:gridCol w="1752600"/>
                <a:gridCol w="6477000"/>
              </a:tblGrid>
              <a:tr h="152400">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Table 2</a:t>
                      </a:r>
                    </a:p>
                  </a:txBody>
                  <a:tcPr horzOverflow="overflow">
                    <a:lnL cap="flat">
                      <a:noFill/>
                    </a:lnL>
                    <a:lnR cap="flat">
                      <a:noFill/>
                    </a:lnR>
                    <a:lnT cap="flat">
                      <a:noFill/>
                    </a:lnT>
                    <a:lnB>
                      <a:noFill/>
                    </a:lnB>
                    <a:lnTlToBr>
                      <a:noFill/>
                    </a:lnTlToBr>
                    <a:lnBlToTr>
                      <a:noFill/>
                    </a:lnBlToTr>
                    <a:noFill/>
                  </a:tcPr>
                </a:tc>
                <a:tc hMerge="1">
                  <a:txBody>
                    <a:bodyPr/>
                    <a:lstStyle/>
                    <a:p>
                      <a:endParaRPr lang="en-US"/>
                    </a:p>
                  </a:txBody>
                  <a:tcPr/>
                </a:tc>
              </a:tr>
              <a:tr h="152400">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Constantia" pitchFamily="18" charset="0"/>
                          <a:cs typeface="Times New Roman" pitchFamily="18" charset="0"/>
                        </a:rPr>
                        <a:t>Examples of Types of Discordance</a:t>
                      </a:r>
                      <a:endParaRPr kumimoji="0" lang="en-US" sz="1600" b="0"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152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Categories</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Examples</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35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Correction</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Dad: “</a:t>
                      </a:r>
                      <a:r>
                        <a:rPr kumimoji="0" lang="en-US" sz="1600" b="0" i="1" u="none" strike="noStrike" cap="none" normalizeH="0" baseline="0" smtClean="0">
                          <a:ln>
                            <a:noFill/>
                          </a:ln>
                          <a:solidFill>
                            <a:schemeClr val="tx1"/>
                          </a:solidFill>
                          <a:effectLst/>
                          <a:latin typeface="Constantia" pitchFamily="18" charset="0"/>
                          <a:cs typeface="Times New Roman" pitchFamily="18" charset="0"/>
                        </a:rPr>
                        <a:t>Use your fork to get it [the breakfast burrito] up</a:t>
                      </a:r>
                      <a:r>
                        <a:rPr kumimoji="0" lang="en-US" sz="1600" b="0" i="0" u="none" strike="noStrike" cap="none" normalizeH="0" baseline="0" smtClean="0">
                          <a:ln>
                            <a:noFill/>
                          </a:ln>
                          <a:solidFill>
                            <a:schemeClr val="tx1"/>
                          </a:solidFill>
                          <a:effectLst/>
                          <a:latin typeface="Constantia" pitchFamily="18" charset="0"/>
                          <a:cs typeface="Times New Roman" pitchFamily="18" charset="0"/>
                        </a:rPr>
                        <a:t>/ There you go/” (Howie, 3 yrs, 11 mos)</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r>
              <a:tr h="1698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Promise</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Mom: “No, honey/ We’re not gonna be out that long/</a:t>
                      </a:r>
                      <a:r>
                        <a:rPr kumimoji="0" lang="en-US" sz="1600" b="0" i="1" u="none" strike="noStrike" cap="none" normalizeH="0" baseline="0" smtClean="0">
                          <a:ln>
                            <a:noFill/>
                          </a:ln>
                          <a:solidFill>
                            <a:schemeClr val="tx1"/>
                          </a:solidFill>
                          <a:effectLst/>
                          <a:latin typeface="Constantia" pitchFamily="18" charset="0"/>
                          <a:cs typeface="Times New Roman" pitchFamily="18" charset="0"/>
                        </a:rPr>
                        <a:t> When we go in, I’ll do some wash, in the garage</a:t>
                      </a:r>
                      <a:r>
                        <a:rPr kumimoji="0" lang="en-US" sz="1600" b="0" i="0" u="none" strike="noStrike" cap="none" normalizeH="0" baseline="0" smtClean="0">
                          <a:ln>
                            <a:noFill/>
                          </a:ln>
                          <a:solidFill>
                            <a:schemeClr val="tx1"/>
                          </a:solidFill>
                          <a:effectLst/>
                          <a:latin typeface="Constantia" pitchFamily="18" charset="0"/>
                          <a:cs typeface="Times New Roman" pitchFamily="18" charset="0"/>
                        </a:rPr>
                        <a:t>” (Edie, 5 yrs)</a:t>
                      </a:r>
                    </a:p>
                  </a:txBody>
                  <a:tcPr horzOverflow="overflow">
                    <a:lnL>
                      <a:noFill/>
                    </a:lnL>
                    <a:lnR cap="flat">
                      <a:noFill/>
                    </a:lnR>
                    <a:lnT>
                      <a:noFill/>
                    </a:lnT>
                    <a:lnB>
                      <a:noFill/>
                    </a:lnB>
                    <a:lnTlToBr>
                      <a:noFill/>
                    </a:lnTlToBr>
                    <a:lnBlToTr>
                      <a:noFill/>
                    </a:lnBlToTr>
                    <a:noFill/>
                  </a:tcPr>
                </a:tc>
              </a:tr>
              <a:tr h="1698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Protest</a:t>
                      </a:r>
                    </a:p>
                  </a:txBody>
                  <a:tcPr horzOverflow="overflow">
                    <a:lnL cap="flat">
                      <a:noFill/>
                    </a:lnL>
                    <a:lnR>
                      <a:noFill/>
                    </a:lnR>
                    <a:lnT>
                      <a:noFill/>
                    </a:lnT>
                    <a:lnB>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Edie: “I wanna give my bike a wash now/” Mom: “You can’t/ Your bike’s at Gramma’s, remember?/” Edie: (whining) “Today/ “ Mom: (begins pulling wagon with Evan in it) “</a:t>
                      </a:r>
                      <a:r>
                        <a:rPr kumimoji="0" lang="en-US" sz="1600" b="0" i="1" u="none" strike="noStrike" cap="none" normalizeH="0" baseline="0" smtClean="0">
                          <a:ln>
                            <a:noFill/>
                          </a:ln>
                          <a:solidFill>
                            <a:schemeClr val="tx1"/>
                          </a:solidFill>
                          <a:effectLst/>
                          <a:latin typeface="Constantia" pitchFamily="18" charset="0"/>
                          <a:cs typeface="Times New Roman" pitchFamily="18" charset="0"/>
                        </a:rPr>
                        <a:t>Well, I can’t pull both of you/”</a:t>
                      </a:r>
                      <a:r>
                        <a:rPr kumimoji="0" lang="en-US" sz="1600" b="0" i="0" u="none" strike="noStrike" cap="none" normalizeH="0" baseline="0" smtClean="0">
                          <a:ln>
                            <a:noFill/>
                          </a:ln>
                          <a:solidFill>
                            <a:schemeClr val="tx1"/>
                          </a:solidFill>
                          <a:effectLst/>
                          <a:latin typeface="Constantia" pitchFamily="18" charset="0"/>
                          <a:cs typeface="Times New Roman" pitchFamily="18" charset="0"/>
                        </a:rPr>
                        <a:t> (Evan, 24 mos)</a:t>
                      </a:r>
                    </a:p>
                  </a:txBody>
                  <a:tcPr horzOverflow="overflow">
                    <a:lnL>
                      <a:noFill/>
                    </a:lnL>
                    <a:lnR cap="flat">
                      <a:noFill/>
                    </a:lnR>
                    <a:lnT>
                      <a:noFill/>
                    </a:lnT>
                    <a:lnB>
                      <a:noFill/>
                    </a:lnB>
                    <a:lnTlToBr>
                      <a:noFill/>
                    </a:lnTlToBr>
                    <a:lnBlToTr>
                      <a:noFill/>
                    </a:lnBlToTr>
                    <a:solidFill>
                      <a:srgbClr val="FFFF00"/>
                    </a:solidFill>
                  </a:tcPr>
                </a:tc>
              </a:tr>
              <a:tr h="1698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Sarcasm</a:t>
                      </a:r>
                    </a:p>
                  </a:txBody>
                  <a:tcPr horzOverflow="overflow">
                    <a:lnL cap="flat">
                      <a:noFill/>
                    </a:lnL>
                    <a:lnR>
                      <a:noFill/>
                    </a:lnR>
                    <a:lnT>
                      <a:noFill/>
                    </a:lnT>
                    <a:lnB>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Howie to Dad: (finding a toy in the bag of burritos) “Hey, you got me the thing/” Dad: “</a:t>
                      </a:r>
                      <a:r>
                        <a:rPr kumimoji="0" lang="en-US" sz="1600" b="0" i="1" u="none" strike="noStrike" cap="none" normalizeH="0" baseline="0" smtClean="0">
                          <a:ln>
                            <a:noFill/>
                          </a:ln>
                          <a:solidFill>
                            <a:schemeClr val="tx1"/>
                          </a:solidFill>
                          <a:effectLst/>
                          <a:latin typeface="Constantia" pitchFamily="18" charset="0"/>
                          <a:cs typeface="Times New Roman" pitchFamily="18" charset="0"/>
                        </a:rPr>
                        <a:t>Yeah, I got ya the thing/”</a:t>
                      </a:r>
                      <a:r>
                        <a:rPr kumimoji="0" lang="en-US" sz="1600" b="0" i="0" u="none" strike="noStrike" cap="none" normalizeH="0" baseline="0" smtClean="0">
                          <a:ln>
                            <a:noFill/>
                          </a:ln>
                          <a:solidFill>
                            <a:schemeClr val="tx1"/>
                          </a:solidFill>
                          <a:effectLst/>
                          <a:latin typeface="Constantia" pitchFamily="18" charset="0"/>
                          <a:cs typeface="Times New Roman" pitchFamily="18" charset="0"/>
                        </a:rPr>
                        <a:t> (Howie, 3 yrs, 11 mos)</a:t>
                      </a:r>
                    </a:p>
                  </a:txBody>
                  <a:tcPr horzOverflow="overflow">
                    <a:lnL>
                      <a:noFill/>
                    </a:lnL>
                    <a:lnR cap="flat">
                      <a:noFill/>
                    </a:lnR>
                    <a:lnT>
                      <a:noFill/>
                    </a:lnT>
                    <a:lnB>
                      <a:noFill/>
                    </a:lnB>
                    <a:lnTlToBr>
                      <a:noFill/>
                    </a:lnTlToBr>
                    <a:lnBlToTr>
                      <a:noFill/>
                    </a:lnBlToTr>
                    <a:solidFill>
                      <a:srgbClr val="FFFF00"/>
                    </a:solidFill>
                  </a:tcPr>
                </a:tc>
              </a:tr>
              <a:tr h="152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Third-Party Criticism</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Mom to Krissie: “What? </a:t>
                      </a:r>
                      <a:r>
                        <a:rPr kumimoji="0" lang="en-US" sz="1600" b="0" i="1" u="none" strike="noStrike" cap="none" normalizeH="0" baseline="0" smtClean="0">
                          <a:ln>
                            <a:noFill/>
                          </a:ln>
                          <a:solidFill>
                            <a:schemeClr val="tx1"/>
                          </a:solidFill>
                          <a:effectLst/>
                          <a:latin typeface="Constantia" pitchFamily="18" charset="0"/>
                          <a:cs typeface="Times New Roman" pitchFamily="18" charset="0"/>
                        </a:rPr>
                        <a:t>Howie breaks what?”</a:t>
                      </a:r>
                      <a:r>
                        <a:rPr kumimoji="0" lang="en-US" sz="1600" b="0" i="0" u="none" strike="noStrike" cap="none" normalizeH="0" baseline="0" smtClean="0">
                          <a:ln>
                            <a:noFill/>
                          </a:ln>
                          <a:solidFill>
                            <a:schemeClr val="tx1"/>
                          </a:solidFill>
                          <a:effectLst/>
                          <a:latin typeface="Constantia" pitchFamily="18" charset="0"/>
                          <a:cs typeface="Times New Roman" pitchFamily="18" charset="0"/>
                        </a:rPr>
                        <a:t> (Krissie, 28 mos)</a:t>
                      </a:r>
                    </a:p>
                  </a:txBody>
                  <a:tcPr horzOverflow="overflow">
                    <a:lnL>
                      <a:noFill/>
                    </a:lnL>
                    <a:lnR cap="flat">
                      <a:noFill/>
                    </a:lnR>
                    <a:lnT>
                      <a:noFill/>
                    </a:lnT>
                    <a:lnB>
                      <a:noFill/>
                    </a:lnB>
                    <a:lnTlToBr>
                      <a:noFill/>
                    </a:lnTlToBr>
                    <a:lnBlToTr>
                      <a:noFill/>
                    </a:lnBlToTr>
                    <a:noFill/>
                  </a:tcPr>
                </a:tc>
              </a:tr>
              <a:tr h="1698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Shame</a:t>
                      </a:r>
                    </a:p>
                  </a:txBody>
                  <a:tcPr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Mom to Evan: “No, we’re not going on the road right now/” (Evan cries) Mom: “</a:t>
                      </a:r>
                      <a:r>
                        <a:rPr kumimoji="0" lang="en-US" sz="1600" b="0" i="1" u="none" strike="noStrike" cap="none" normalizeH="0" baseline="0" smtClean="0">
                          <a:ln>
                            <a:noFill/>
                          </a:ln>
                          <a:solidFill>
                            <a:schemeClr val="tx1"/>
                          </a:solidFill>
                          <a:effectLst/>
                          <a:latin typeface="Constantia" pitchFamily="18" charset="0"/>
                          <a:cs typeface="Times New Roman" pitchFamily="18" charset="0"/>
                        </a:rPr>
                        <a:t>That’s enough/” </a:t>
                      </a:r>
                      <a:r>
                        <a:rPr kumimoji="0" lang="en-US" sz="1600" b="0" i="0" u="none" strike="noStrike" cap="none" normalizeH="0" baseline="0" smtClean="0">
                          <a:ln>
                            <a:noFill/>
                          </a:ln>
                          <a:solidFill>
                            <a:schemeClr val="tx1"/>
                          </a:solidFill>
                          <a:effectLst/>
                          <a:latin typeface="Constantia" pitchFamily="18" charset="0"/>
                          <a:cs typeface="Times New Roman" pitchFamily="18" charset="0"/>
                        </a:rPr>
                        <a:t>(Evan, 24 mos)</a:t>
                      </a:r>
                    </a:p>
                  </a:txBody>
                  <a:tcPr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a:xfrm>
            <a:off x="685800" y="152400"/>
            <a:ext cx="8001000" cy="990600"/>
          </a:xfrm>
        </p:spPr>
        <p:txBody>
          <a:bodyPr/>
          <a:lstStyle/>
          <a:p>
            <a:pPr eaLnBrk="1" hangingPunct="1"/>
            <a:r>
              <a:rPr lang="en-US" sz="4500" smtClean="0"/>
              <a:t>Results</a:t>
            </a:r>
            <a:br>
              <a:rPr lang="en-US" sz="4500" smtClean="0"/>
            </a:br>
            <a:r>
              <a:rPr lang="en-US" sz="2400" smtClean="0"/>
              <a:t>RQ 2 – Is there differential treatment of OS and TC?</a:t>
            </a:r>
          </a:p>
        </p:txBody>
      </p:sp>
      <p:sp>
        <p:nvSpPr>
          <p:cNvPr id="23554" name="Rectangle 51"/>
          <p:cNvSpPr>
            <a:spLocks noGrp="1" noChangeArrowheads="1"/>
          </p:cNvSpPr>
          <p:nvPr>
            <p:ph type="body" sz="half" idx="4294967295"/>
          </p:nvPr>
        </p:nvSpPr>
        <p:spPr>
          <a:xfrm>
            <a:off x="762000" y="1219200"/>
            <a:ext cx="7696200" cy="5334000"/>
          </a:xfrm>
        </p:spPr>
        <p:txBody>
          <a:bodyPr/>
          <a:lstStyle/>
          <a:p>
            <a:pPr eaLnBrk="1" hangingPunct="1">
              <a:spcBef>
                <a:spcPts val="1200"/>
              </a:spcBef>
              <a:spcAft>
                <a:spcPts val="600"/>
              </a:spcAft>
            </a:pPr>
            <a:r>
              <a:rPr lang="en-US" sz="2400" b="1" smtClean="0"/>
              <a:t>Older siblings received more discordant verbalizations (48 per hour) than target children (29 per hour)</a:t>
            </a:r>
          </a:p>
          <a:p>
            <a:pPr eaLnBrk="1" hangingPunct="1">
              <a:spcBef>
                <a:spcPts val="1200"/>
              </a:spcBef>
              <a:spcAft>
                <a:spcPts val="600"/>
              </a:spcAft>
            </a:pPr>
            <a:r>
              <a:rPr lang="en-US" sz="2400" b="1" smtClean="0"/>
              <a:t>Many of the discordant verbalizations were directed similarly across older siblings and target children, in both families at the different intervals</a:t>
            </a:r>
          </a:p>
          <a:p>
            <a:pPr eaLnBrk="1" hangingPunct="1">
              <a:spcBef>
                <a:spcPts val="1200"/>
              </a:spcBef>
              <a:spcAft>
                <a:spcPts val="600"/>
              </a:spcAft>
            </a:pPr>
            <a:r>
              <a:rPr lang="en-US" sz="2400" b="1" i="1" smtClean="0"/>
              <a:t>Orders</a:t>
            </a:r>
            <a:r>
              <a:rPr lang="en-US" sz="2400" b="1" smtClean="0"/>
              <a:t> most frequent type of discordance for both older and younger siblings</a:t>
            </a:r>
          </a:p>
          <a:p>
            <a:pPr eaLnBrk="1" hangingPunct="1">
              <a:spcBef>
                <a:spcPts val="1200"/>
              </a:spcBef>
              <a:spcAft>
                <a:spcPts val="600"/>
              </a:spcAft>
            </a:pPr>
            <a:r>
              <a:rPr lang="en-US" sz="2400" b="1" i="1" smtClean="0"/>
              <a:t>Criticisms</a:t>
            </a:r>
            <a:r>
              <a:rPr lang="en-US" sz="2400" b="1" smtClean="0"/>
              <a:t>, </a:t>
            </a:r>
            <a:r>
              <a:rPr lang="en-US" sz="2400" b="1" i="1" smtClean="0"/>
              <a:t>urges</a:t>
            </a:r>
            <a:r>
              <a:rPr lang="en-US" sz="2400" b="1" smtClean="0"/>
              <a:t>, and </a:t>
            </a:r>
            <a:r>
              <a:rPr lang="en-US" sz="2400" b="1" i="1" smtClean="0"/>
              <a:t>prohibitions</a:t>
            </a:r>
            <a:r>
              <a:rPr lang="en-US" sz="2400" b="1" smtClean="0"/>
              <a:t> occurred in the Top 5 types for both older siblings and target children</a:t>
            </a:r>
          </a:p>
        </p:txBody>
      </p:sp>
      <p:sp>
        <p:nvSpPr>
          <p:cNvPr id="18434" name="Slide Number Placeholder 6"/>
          <p:cNvSpPr>
            <a:spLocks noGrp="1"/>
          </p:cNvSpPr>
          <p:nvPr>
            <p:ph type="sldNum" sz="quarter" idx="12"/>
          </p:nvPr>
        </p:nvSpPr>
        <p:spPr/>
        <p:txBody>
          <a:bodyPr/>
          <a:lstStyle/>
          <a:p>
            <a:pPr>
              <a:defRPr/>
            </a:pPr>
            <a:fld id="{A75BEF67-AAA2-45B0-A91F-D4C6FBFAC585}" type="slidenum">
              <a:rPr lang="en-US"/>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685800" y="152400"/>
            <a:ext cx="6870700" cy="990600"/>
          </a:xfrm>
        </p:spPr>
        <p:txBody>
          <a:bodyPr/>
          <a:lstStyle/>
          <a:p>
            <a:pPr eaLnBrk="1" hangingPunct="1"/>
            <a:r>
              <a:rPr lang="en-US" smtClean="0"/>
              <a:t>Results</a:t>
            </a:r>
          </a:p>
        </p:txBody>
      </p:sp>
      <p:sp>
        <p:nvSpPr>
          <p:cNvPr id="19458" name="Slide Number Placeholder 6"/>
          <p:cNvSpPr>
            <a:spLocks noGrp="1"/>
          </p:cNvSpPr>
          <p:nvPr>
            <p:ph type="sldNum" sz="quarter" idx="12"/>
          </p:nvPr>
        </p:nvSpPr>
        <p:spPr/>
        <p:txBody>
          <a:bodyPr/>
          <a:lstStyle/>
          <a:p>
            <a:pPr>
              <a:defRPr/>
            </a:pPr>
            <a:fld id="{13BF0D90-2F29-4A92-973A-4658BBAD8288}" type="slidenum">
              <a:rPr lang="en-US"/>
              <a:pPr>
                <a:defRPr/>
              </a:pPr>
              <a:t>14</a:t>
            </a:fld>
            <a:endParaRPr lang="en-US"/>
          </a:p>
        </p:txBody>
      </p:sp>
      <p:graphicFrame>
        <p:nvGraphicFramePr>
          <p:cNvPr id="28738" name="Group 66"/>
          <p:cNvGraphicFramePr>
            <a:graphicFrameLocks noGrp="1"/>
          </p:cNvGraphicFramePr>
          <p:nvPr/>
        </p:nvGraphicFramePr>
        <p:xfrm>
          <a:off x="762000" y="1143000"/>
          <a:ext cx="7696200" cy="5218113"/>
        </p:xfrm>
        <a:graphic>
          <a:graphicData uri="http://schemas.openxmlformats.org/drawingml/2006/table">
            <a:tbl>
              <a:tblPr/>
              <a:tblGrid>
                <a:gridCol w="2565400"/>
                <a:gridCol w="2565400"/>
                <a:gridCol w="2565400"/>
              </a:tblGrid>
              <a:tr h="274638">
                <a:tc gridSpan="3">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Table 3</a:t>
                      </a:r>
                    </a:p>
                  </a:txBody>
                  <a:tcPr marL="68580" marR="68580" marT="0" marB="0"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r>
              <a:tr h="274638">
                <a:tc gridSpan="3">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1" u="none" strike="noStrike" cap="none" normalizeH="0" baseline="0" smtClean="0">
                          <a:ln>
                            <a:noFill/>
                          </a:ln>
                          <a:solidFill>
                            <a:schemeClr val="tx1"/>
                          </a:solidFill>
                          <a:effectLst/>
                          <a:latin typeface="Constantia" pitchFamily="18" charset="0"/>
                          <a:cs typeface="Times New Roman" pitchFamily="18" charset="0"/>
                        </a:rPr>
                        <a:t>Rate of Discordant Clauses for Older and Target Children</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Rates (per hour)</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Discordance Codes</a:t>
                      </a: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Older Child</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Target Child</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Urge</a:t>
                      </a: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12.5</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4</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Order</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10</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6.67</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Prohibition</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5.5</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4.67</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Criticism</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7</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4</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Denial/Contradiction</a:t>
                      </a:r>
                    </a:p>
                  </a:txBody>
                  <a:tcPr marL="68580" marR="68580" marT="0" marB="0"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0</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1.33</a:t>
                      </a:r>
                    </a:p>
                  </a:txBody>
                  <a:tcPr marL="68580" marR="68580" marT="0" marB="0" anchor="ctr" horzOverflow="overflow">
                    <a:lnL>
                      <a:noFill/>
                    </a:lnL>
                    <a:lnR>
                      <a:noFill/>
                    </a:lnR>
                    <a:lnT>
                      <a:noFill/>
                    </a:lnT>
                    <a:lnB>
                      <a:noFill/>
                    </a:lnB>
                    <a:lnTlToBr>
                      <a:noFill/>
                    </a:lnTlToBr>
                    <a:lnBlToTr>
                      <a:noFill/>
                    </a:lnBlToTr>
                    <a:solidFill>
                      <a:srgbClr val="FFFF00"/>
                    </a:solid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Repeated Request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3</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2.33</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Correction</a:t>
                      </a:r>
                    </a:p>
                  </a:txBody>
                  <a:tcPr marL="68580" marR="68580" marT="0" marB="0"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1.5</a:t>
                      </a:r>
                    </a:p>
                  </a:txBody>
                  <a:tcPr marL="68580" marR="68580" marT="0" marB="0" anchor="ctr"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0.67</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Sarcasm</a:t>
                      </a:r>
                    </a:p>
                  </a:txBody>
                  <a:tcPr marL="68580" marR="68580" marT="0" marB="0"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2.5</a:t>
                      </a:r>
                    </a:p>
                  </a:txBody>
                  <a:tcPr marL="68580" marR="68580" marT="0" marB="0" anchor="ctr"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0.33</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Interruption</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0.5</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0.33</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Threat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1.5</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1.33</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Warning</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1.5</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Promise</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Protest</a:t>
                      </a:r>
                    </a:p>
                  </a:txBody>
                  <a:tcPr marL="68580" marR="68580" marT="0" marB="0"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1.5</a:t>
                      </a:r>
                    </a:p>
                  </a:txBody>
                  <a:tcPr marL="68580" marR="68580" marT="0" marB="0" anchor="ctr"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0.33</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Shame</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0</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0.33</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Third Party</a:t>
                      </a: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0</a:t>
                      </a: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a:t>
                      </a: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a:xfrm>
            <a:off x="685800" y="152400"/>
            <a:ext cx="8001000" cy="990600"/>
          </a:xfrm>
        </p:spPr>
        <p:txBody>
          <a:bodyPr/>
          <a:lstStyle/>
          <a:p>
            <a:pPr eaLnBrk="1" hangingPunct="1"/>
            <a:r>
              <a:rPr lang="en-US" smtClean="0"/>
              <a:t>Results: 3</a:t>
            </a:r>
            <a:r>
              <a:rPr lang="en-US" baseline="30000" smtClean="0"/>
              <a:t>rd</a:t>
            </a:r>
            <a:r>
              <a:rPr lang="en-US" smtClean="0"/>
              <a:t> Research Question</a:t>
            </a:r>
          </a:p>
        </p:txBody>
      </p:sp>
      <p:sp>
        <p:nvSpPr>
          <p:cNvPr id="18434" name="Slide Number Placeholder 6"/>
          <p:cNvSpPr>
            <a:spLocks noGrp="1"/>
          </p:cNvSpPr>
          <p:nvPr>
            <p:ph type="sldNum" sz="quarter" idx="12"/>
          </p:nvPr>
        </p:nvSpPr>
        <p:spPr/>
        <p:txBody>
          <a:bodyPr/>
          <a:lstStyle/>
          <a:p>
            <a:pPr>
              <a:defRPr/>
            </a:pPr>
            <a:fld id="{D706E3FD-9FE9-42E0-853D-484A9F5C72FF}" type="slidenum">
              <a:rPr lang="en-US"/>
              <a:pPr>
                <a:defRPr/>
              </a:pPr>
              <a:t>15</a:t>
            </a:fld>
            <a:endParaRPr lang="en-US"/>
          </a:p>
        </p:txBody>
      </p:sp>
      <p:graphicFrame>
        <p:nvGraphicFramePr>
          <p:cNvPr id="30066" name="Group 370"/>
          <p:cNvGraphicFramePr>
            <a:graphicFrameLocks noGrp="1"/>
          </p:cNvGraphicFramePr>
          <p:nvPr/>
        </p:nvGraphicFramePr>
        <p:xfrm>
          <a:off x="457200" y="1524000"/>
          <a:ext cx="8153400" cy="4359275"/>
        </p:xfrm>
        <a:graphic>
          <a:graphicData uri="http://schemas.openxmlformats.org/drawingml/2006/table">
            <a:tbl>
              <a:tblPr/>
              <a:tblGrid>
                <a:gridCol w="1828800"/>
                <a:gridCol w="2590800"/>
                <a:gridCol w="1828800"/>
                <a:gridCol w="1905000"/>
              </a:tblGrid>
              <a:tr h="180975">
                <a:tc gridSpan="4">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0" i="0" u="none" strike="noStrike" cap="none" normalizeH="0" baseline="0" dirty="0" smtClean="0">
                          <a:ln>
                            <a:noFill/>
                          </a:ln>
                          <a:solidFill>
                            <a:schemeClr val="tx1"/>
                          </a:solidFill>
                          <a:effectLst/>
                          <a:latin typeface="Constantia" pitchFamily="18" charset="0"/>
                          <a:cs typeface="Times New Roman" pitchFamily="18" charset="0"/>
                        </a:rPr>
                        <a:t>Table 4</a:t>
                      </a:r>
                    </a:p>
                  </a:txBody>
                  <a:tcPr horzOverflow="overflow">
                    <a:lnL cap="flat">
                      <a:noFill/>
                    </a:lnL>
                    <a:lnR cap="flat">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180975">
                <a:tc gridSpan="4">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1" u="none" strike="noStrike" cap="none" normalizeH="0" baseline="0" smtClean="0">
                          <a:ln>
                            <a:noFill/>
                          </a:ln>
                          <a:solidFill>
                            <a:schemeClr val="tx1"/>
                          </a:solidFill>
                          <a:effectLst/>
                          <a:latin typeface="Constantia" pitchFamily="18" charset="0"/>
                          <a:cs typeface="Times New Roman" pitchFamily="18" charset="0"/>
                        </a:rPr>
                        <a:t>Speech Function Analysis</a:t>
                      </a: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180975">
                <a:tc>
                  <a:txBody>
                    <a:bodyPr/>
                    <a:lstStyle/>
                    <a:p>
                      <a:pPr marL="0" marR="0" lvl="0" indent="0" algn="l" defTabSz="914400" rtl="0" eaLnBrk="1" fontAlgn="base" latinLnBrk="0" hangingPunct="1">
                        <a:lnSpc>
                          <a:spcPct val="100000"/>
                        </a:lnSpc>
                        <a:spcBef>
                          <a:spcPct val="600000"/>
                        </a:spcBef>
                        <a:spcAft>
                          <a:spcPct val="600000"/>
                        </a:spcAft>
                        <a:buClr>
                          <a:srgbClr val="0BD0D9"/>
                        </a:buClr>
                        <a:buSzPct val="95000"/>
                        <a:buFont typeface="Wingdings 2" pitchFamily="18" charset="2"/>
                        <a:buNone/>
                        <a:tabLst/>
                      </a:pPr>
                      <a:endParaRPr kumimoji="0" lang="en-US" sz="2000" b="1" i="0" u="none" strike="noStrike" cap="none" normalizeH="0" baseline="0" smtClean="0">
                        <a:ln>
                          <a:noFill/>
                        </a:ln>
                        <a:solidFill>
                          <a:schemeClr val="tx1"/>
                        </a:solidFill>
                        <a:effectLst/>
                        <a:latin typeface="Constantia" pitchFamily="18" charset="0"/>
                      </a:endParaRP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0"/>
                        </a:spcBef>
                        <a:spcAft>
                          <a:spcPct val="600000"/>
                        </a:spcAft>
                        <a:buClr>
                          <a:srgbClr val="0BD0D9"/>
                        </a:buClr>
                        <a:buSzPct val="95000"/>
                        <a:buFont typeface="Wingdings 2" pitchFamily="18" charset="2"/>
                        <a:buNone/>
                        <a:tabLst/>
                      </a:pPr>
                      <a:endParaRPr kumimoji="0" lang="en-US" sz="2000" b="1" i="0" u="none" strike="noStrike" cap="none" normalizeH="0" baseline="0" smtClean="0">
                        <a:ln>
                          <a:noFill/>
                        </a:ln>
                        <a:solidFill>
                          <a:schemeClr val="tx1"/>
                        </a:solidFill>
                        <a:effectLst/>
                        <a:latin typeface="Constantia"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Rate per Hour</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180975">
                <a:tc>
                  <a:txBody>
                    <a:bodyPr/>
                    <a:lstStyle/>
                    <a:p>
                      <a:pPr marL="0" marR="0" lvl="0" indent="0" algn="l" defTabSz="914400" rtl="0" eaLnBrk="1" fontAlgn="base" latinLnBrk="0" hangingPunct="1">
                        <a:lnSpc>
                          <a:spcPct val="100000"/>
                        </a:lnSpc>
                        <a:spcBef>
                          <a:spcPct val="600000"/>
                        </a:spcBef>
                        <a:spcAft>
                          <a:spcPct val="600000"/>
                        </a:spcAft>
                        <a:buClr>
                          <a:srgbClr val="0BD0D9"/>
                        </a:buClr>
                        <a:buSzPct val="95000"/>
                        <a:buFont typeface="Wingdings 2" pitchFamily="18" charset="2"/>
                        <a:buNone/>
                        <a:tabLst/>
                      </a:pPr>
                      <a:endParaRPr kumimoji="0" lang="en-US" sz="2000" b="1" i="0" u="none" strike="noStrike" cap="none" normalizeH="0" baseline="0" smtClean="0">
                        <a:ln>
                          <a:noFill/>
                        </a:ln>
                        <a:solidFill>
                          <a:schemeClr val="tx1"/>
                        </a:solidFill>
                        <a:effectLst/>
                        <a:latin typeface="Constantia" pitchFamily="18" charset="0"/>
                      </a:endParaRP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Examples</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Older Child</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Target Child</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Declaratives</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dirty="0" smtClean="0">
                          <a:ln>
                            <a:noFill/>
                          </a:ln>
                          <a:solidFill>
                            <a:schemeClr val="tx1"/>
                          </a:solidFill>
                          <a:effectLst/>
                          <a:latin typeface="Constantia" pitchFamily="18" charset="0"/>
                          <a:cs typeface="Times New Roman" pitchFamily="18" charset="0"/>
                        </a:rPr>
                        <a:t>“I told you to stop”</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12.5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7</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a:noFill/>
                    </a:lnL>
                    <a:lnR cap="flat">
                      <a:noFill/>
                    </a:lnR>
                    <a:lnT>
                      <a:noFill/>
                    </a:lnT>
                    <a:lnB>
                      <a:noFill/>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Imperatives</a:t>
                      </a:r>
                    </a:p>
                  </a:txBody>
                  <a:tcPr horzOverflow="overflow">
                    <a:lnL cap="flat">
                      <a:noFill/>
                    </a:lnL>
                    <a:lnR>
                      <a:noFill/>
                    </a:lnR>
                    <a:lnT>
                      <a:noFill/>
                    </a:lnT>
                    <a:lnB>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“Sit up to the table”</a:t>
                      </a:r>
                    </a:p>
                  </a:txBody>
                  <a:tcPr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18</a:t>
                      </a:r>
                    </a:p>
                  </a:txBody>
                  <a:tcPr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9.67</a:t>
                      </a:r>
                    </a:p>
                  </a:txBody>
                  <a:tcPr horzOverflow="overflow">
                    <a:lnL>
                      <a:noFill/>
                    </a:lnL>
                    <a:lnR cap="flat">
                      <a:noFill/>
                    </a:lnR>
                    <a:lnT>
                      <a:noFill/>
                    </a:lnT>
                    <a:lnB>
                      <a:noFill/>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a:noFill/>
                    </a:lnL>
                    <a:lnR cap="flat">
                      <a:noFill/>
                    </a:lnR>
                    <a:lnT>
                      <a:noFill/>
                    </a:lnT>
                    <a:lnB>
                      <a:noFill/>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Interjections</a:t>
                      </a:r>
                    </a:p>
                  </a:txBody>
                  <a:tcPr horzOverflow="overflow">
                    <a:lnL cap="flat">
                      <a:noFill/>
                    </a:lnL>
                    <a:lnR>
                      <a:noFill/>
                    </a:lnR>
                    <a:lnT>
                      <a:noFill/>
                    </a:lnT>
                    <a:lnB>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“Hey there, buddy”</a:t>
                      </a:r>
                    </a:p>
                  </a:txBody>
                  <a:tcPr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12.5</a:t>
                      </a:r>
                    </a:p>
                  </a:txBody>
                  <a:tcPr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6.67</a:t>
                      </a:r>
                    </a:p>
                  </a:txBody>
                  <a:tcPr horzOverflow="overflow">
                    <a:lnL>
                      <a:noFill/>
                    </a:lnL>
                    <a:lnR cap="flat">
                      <a:noFill/>
                    </a:lnR>
                    <a:lnT>
                      <a:noFill/>
                    </a:lnT>
                    <a:lnB>
                      <a:noFill/>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a:noFill/>
                    </a:lnL>
                    <a:lnR cap="flat">
                      <a:noFill/>
                    </a:lnR>
                    <a:lnT>
                      <a:noFill/>
                    </a:lnT>
                    <a:lnB>
                      <a:noFill/>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Questions</a:t>
                      </a:r>
                    </a:p>
                  </a:txBody>
                  <a:tcPr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“What ya doin?”</a:t>
                      </a: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5</a:t>
                      </a: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6</a:t>
                      </a:r>
                    </a:p>
                  </a:txBody>
                  <a:tcPr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a:xfrm>
            <a:off x="685800" y="152400"/>
            <a:ext cx="8001000" cy="990600"/>
          </a:xfrm>
        </p:spPr>
        <p:txBody>
          <a:bodyPr/>
          <a:lstStyle/>
          <a:p>
            <a:pPr eaLnBrk="1" hangingPunct="1"/>
            <a:r>
              <a:rPr lang="en-US" smtClean="0"/>
              <a:t>Results: A Different Look...</a:t>
            </a:r>
          </a:p>
        </p:txBody>
      </p:sp>
      <p:sp>
        <p:nvSpPr>
          <p:cNvPr id="26626" name="Rectangle 51"/>
          <p:cNvSpPr>
            <a:spLocks noGrp="1" noChangeArrowheads="1"/>
          </p:cNvSpPr>
          <p:nvPr>
            <p:ph type="body" sz="half" idx="4294967295"/>
          </p:nvPr>
        </p:nvSpPr>
        <p:spPr>
          <a:xfrm>
            <a:off x="762000" y="1219200"/>
            <a:ext cx="7696200" cy="5334000"/>
          </a:xfrm>
        </p:spPr>
        <p:txBody>
          <a:bodyPr/>
          <a:lstStyle/>
          <a:p>
            <a:pPr eaLnBrk="1" hangingPunct="1">
              <a:lnSpc>
                <a:spcPct val="80000"/>
              </a:lnSpc>
              <a:spcBef>
                <a:spcPts val="300"/>
              </a:spcBef>
              <a:spcAft>
                <a:spcPts val="300"/>
              </a:spcAft>
            </a:pPr>
            <a:r>
              <a:rPr lang="en-US" sz="2000" b="1" smtClean="0"/>
              <a:t>Although the type analysis gives a sense of how discordance works in families with young children, we sought a way to triangulate the findings</a:t>
            </a:r>
          </a:p>
          <a:p>
            <a:pPr eaLnBrk="1" hangingPunct="1">
              <a:lnSpc>
                <a:spcPct val="80000"/>
              </a:lnSpc>
              <a:spcBef>
                <a:spcPts val="300"/>
              </a:spcBef>
              <a:spcAft>
                <a:spcPts val="300"/>
              </a:spcAft>
            </a:pPr>
            <a:r>
              <a:rPr lang="en-US" sz="2000" b="1" smtClean="0"/>
              <a:t>Episode View</a:t>
            </a:r>
          </a:p>
          <a:p>
            <a:pPr marL="742950" lvl="1" indent="-285750" eaLnBrk="1" hangingPunct="1">
              <a:lnSpc>
                <a:spcPct val="80000"/>
              </a:lnSpc>
              <a:spcBef>
                <a:spcPts val="300"/>
              </a:spcBef>
              <a:spcAft>
                <a:spcPts val="300"/>
              </a:spcAft>
            </a:pPr>
            <a:r>
              <a:rPr lang="en-US" sz="2000" smtClean="0"/>
              <a:t>Defined as negatively charged moments between parents and their children (when children fret or cried) and then examined how parents managed the tension</a:t>
            </a:r>
          </a:p>
          <a:p>
            <a:pPr eaLnBrk="1" hangingPunct="1">
              <a:lnSpc>
                <a:spcPct val="80000"/>
              </a:lnSpc>
              <a:spcBef>
                <a:spcPts val="300"/>
              </a:spcBef>
              <a:spcAft>
                <a:spcPts val="300"/>
              </a:spcAft>
            </a:pPr>
            <a:r>
              <a:rPr lang="en-US" sz="2000" b="1" smtClean="0"/>
              <a:t>Across 6 half-hour observations, there were 11 episodes where target child fretted or cried OR where older sibling protested in frustration as a result of parental discordant interaction</a:t>
            </a:r>
          </a:p>
          <a:p>
            <a:pPr marL="742950" lvl="1" indent="-285750" eaLnBrk="1" hangingPunct="1">
              <a:lnSpc>
                <a:spcPct val="80000"/>
              </a:lnSpc>
              <a:spcBef>
                <a:spcPts val="300"/>
              </a:spcBef>
              <a:spcAft>
                <a:spcPts val="300"/>
              </a:spcAft>
            </a:pPr>
            <a:r>
              <a:rPr lang="en-US" sz="2000" smtClean="0"/>
              <a:t>Of 11 episodes:</a:t>
            </a:r>
          </a:p>
          <a:p>
            <a:pPr marL="1143000" lvl="2" indent="-228600" eaLnBrk="1" hangingPunct="1">
              <a:lnSpc>
                <a:spcPct val="80000"/>
              </a:lnSpc>
              <a:spcBef>
                <a:spcPts val="300"/>
              </a:spcBef>
              <a:spcAft>
                <a:spcPts val="300"/>
              </a:spcAft>
            </a:pPr>
            <a:r>
              <a:rPr lang="en-US" sz="2000" smtClean="0"/>
              <a:t>8 occurred in Krissie and Howie’s family</a:t>
            </a:r>
          </a:p>
          <a:p>
            <a:pPr marL="1416050" lvl="3" indent="-228600" eaLnBrk="1" hangingPunct="1">
              <a:lnSpc>
                <a:spcPct val="80000"/>
              </a:lnSpc>
              <a:spcBef>
                <a:spcPts val="300"/>
              </a:spcBef>
              <a:spcAft>
                <a:spcPts val="300"/>
              </a:spcAft>
            </a:pPr>
            <a:r>
              <a:rPr lang="en-US" sz="1900" smtClean="0"/>
              <a:t>7 of 8 at 24- &amp; 28-month taping sessions when Howie was present</a:t>
            </a:r>
          </a:p>
          <a:p>
            <a:pPr marL="1416050" lvl="3" indent="-228600" eaLnBrk="1" hangingPunct="1">
              <a:lnSpc>
                <a:spcPct val="80000"/>
              </a:lnSpc>
              <a:spcBef>
                <a:spcPts val="300"/>
              </a:spcBef>
              <a:spcAft>
                <a:spcPts val="300"/>
              </a:spcAft>
            </a:pPr>
            <a:r>
              <a:rPr lang="en-US" sz="1900" smtClean="0"/>
              <a:t>Howie was not present at 36-month observation</a:t>
            </a:r>
          </a:p>
          <a:p>
            <a:pPr marL="1143000" lvl="2" indent="-228600" eaLnBrk="1" hangingPunct="1">
              <a:lnSpc>
                <a:spcPct val="80000"/>
              </a:lnSpc>
              <a:spcBef>
                <a:spcPts val="300"/>
              </a:spcBef>
              <a:spcAft>
                <a:spcPts val="300"/>
              </a:spcAft>
            </a:pPr>
            <a:r>
              <a:rPr lang="en-US" sz="2000" smtClean="0"/>
              <a:t>Remaining 3 episodes occurred during Evan’s 24-month observation even though Edie was present during all 3 taping sessions.</a:t>
            </a:r>
          </a:p>
        </p:txBody>
      </p:sp>
      <p:sp>
        <p:nvSpPr>
          <p:cNvPr id="18434" name="Slide Number Placeholder 6"/>
          <p:cNvSpPr txBox="1">
            <a:spLocks noGrp="1"/>
          </p:cNvSpPr>
          <p:nvPr/>
        </p:nvSpPr>
        <p:spPr>
          <a:xfrm>
            <a:off x="7924800" y="6356350"/>
            <a:ext cx="762000" cy="365125"/>
          </a:xfrm>
          <a:prstGeom prst="rect">
            <a:avLst/>
          </a:prstGeom>
          <a:noFill/>
        </p:spPr>
        <p:txBody>
          <a:bodyPr lIns="0" tIns="0" rIns="0" bIns="0" anchor="b"/>
          <a:lstStyle/>
          <a:p>
            <a:pPr algn="r">
              <a:defRPr/>
            </a:pPr>
            <a:fld id="{A50D1AA0-E590-4A2F-A51F-8B621BE695F2}" type="slidenum">
              <a:rPr lang="en-US" sz="1200">
                <a:solidFill>
                  <a:schemeClr val="tx2">
                    <a:shade val="90000"/>
                  </a:schemeClr>
                </a:solidFill>
              </a:rPr>
              <a:pPr algn="r">
                <a:defRPr/>
              </a:pPr>
              <a:t>16</a:t>
            </a:fld>
            <a:endParaRPr lang="en-US" sz="1200">
              <a:solidFill>
                <a:schemeClr val="tx2">
                  <a:shade val="9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idx="4294967295"/>
          </p:nvPr>
        </p:nvSpPr>
        <p:spPr>
          <a:xfrm>
            <a:off x="685800" y="152400"/>
            <a:ext cx="8001000" cy="762000"/>
          </a:xfrm>
        </p:spPr>
        <p:txBody>
          <a:bodyPr/>
          <a:lstStyle/>
          <a:p>
            <a:pPr eaLnBrk="1" hangingPunct="1"/>
            <a:r>
              <a:rPr lang="en-US" sz="4600" smtClean="0"/>
              <a:t>Results: A Different Look...</a:t>
            </a:r>
          </a:p>
        </p:txBody>
      </p:sp>
      <p:sp>
        <p:nvSpPr>
          <p:cNvPr id="18434" name="Slide Number Placeholder 6"/>
          <p:cNvSpPr txBox="1">
            <a:spLocks noGrp="1"/>
          </p:cNvSpPr>
          <p:nvPr/>
        </p:nvSpPr>
        <p:spPr>
          <a:xfrm>
            <a:off x="7924800" y="6356350"/>
            <a:ext cx="762000" cy="365125"/>
          </a:xfrm>
          <a:prstGeom prst="rect">
            <a:avLst/>
          </a:prstGeom>
          <a:noFill/>
        </p:spPr>
        <p:txBody>
          <a:bodyPr lIns="0" tIns="0" rIns="0" bIns="0" anchor="b"/>
          <a:lstStyle/>
          <a:p>
            <a:pPr algn="r">
              <a:defRPr/>
            </a:pPr>
            <a:fld id="{9D0E2129-190E-4498-AA81-E24A5B9F10CF}" type="slidenum">
              <a:rPr lang="en-US" sz="1200">
                <a:solidFill>
                  <a:schemeClr val="tx2">
                    <a:shade val="90000"/>
                  </a:schemeClr>
                </a:solidFill>
              </a:rPr>
              <a:pPr algn="r">
                <a:defRPr/>
              </a:pPr>
              <a:t>17</a:t>
            </a:fld>
            <a:endParaRPr lang="en-US" sz="1200">
              <a:solidFill>
                <a:schemeClr val="tx2">
                  <a:shade val="90000"/>
                </a:schemeClr>
              </a:solidFill>
            </a:endParaRPr>
          </a:p>
        </p:txBody>
      </p:sp>
      <p:graphicFrame>
        <p:nvGraphicFramePr>
          <p:cNvPr id="39979" name="Group 43"/>
          <p:cNvGraphicFramePr>
            <a:graphicFrameLocks noGrp="1"/>
          </p:cNvGraphicFramePr>
          <p:nvPr/>
        </p:nvGraphicFramePr>
        <p:xfrm>
          <a:off x="457200" y="914400"/>
          <a:ext cx="8305800" cy="5605463"/>
        </p:xfrm>
        <a:graphic>
          <a:graphicData uri="http://schemas.openxmlformats.org/drawingml/2006/table">
            <a:tbl>
              <a:tblPr/>
              <a:tblGrid>
                <a:gridCol w="4152900"/>
                <a:gridCol w="4152900"/>
              </a:tblGrid>
              <a:tr h="4800600">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304800" algn="l"/>
                          <a:tab pos="635000" algn="l"/>
                        </a:tabLst>
                      </a:pPr>
                      <a:r>
                        <a:rPr kumimoji="0" lang="en-US" sz="1200" b="0" i="0" u="none" strike="noStrike" cap="none" normalizeH="0" baseline="0" dirty="0" smtClean="0">
                          <a:ln>
                            <a:noFill/>
                          </a:ln>
                          <a:solidFill>
                            <a:schemeClr val="tx1"/>
                          </a:solidFill>
                          <a:effectLst/>
                          <a:latin typeface="Constantia" pitchFamily="18" charset="0"/>
                          <a:cs typeface="Times New Roman" pitchFamily="18" charset="0"/>
                        </a:rPr>
                        <a:t>Figure 1:	</a:t>
                      </a:r>
                      <a:r>
                        <a:rPr kumimoji="0" lang="en-US" sz="1200" b="0" i="1" u="none" strike="noStrike" cap="none" normalizeH="0" baseline="0" dirty="0" smtClean="0">
                          <a:ln>
                            <a:noFill/>
                          </a:ln>
                          <a:solidFill>
                            <a:schemeClr val="tx1"/>
                          </a:solidFill>
                          <a:effectLst/>
                          <a:latin typeface="Constantia" pitchFamily="18" charset="0"/>
                          <a:cs typeface="Times New Roman" pitchFamily="18" charset="0"/>
                        </a:rPr>
                        <a:t>Example of Discordant Episode Directed by Father 			Toward Target Child</a:t>
                      </a:r>
                    </a:p>
                    <a:p>
                      <a:pPr marL="0" marR="0" lvl="0" indent="0" algn="l" defTabSz="914400" rtl="0" eaLnBrk="0" fontAlgn="base" latinLnBrk="0" hangingPunct="0">
                        <a:lnSpc>
                          <a:spcPct val="100000"/>
                        </a:lnSpc>
                        <a:spcBef>
                          <a:spcPct val="0"/>
                        </a:spcBef>
                        <a:spcAft>
                          <a:spcPct val="0"/>
                        </a:spcAft>
                        <a:buClrTx/>
                        <a:buSzTx/>
                        <a:buFontTx/>
                        <a:buNone/>
                        <a:tabLst>
                          <a:tab pos="228600" algn="l"/>
                          <a:tab pos="304800" algn="l"/>
                          <a:tab pos="635000" algn="l"/>
                        </a:tabLst>
                      </a:pP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304800" algn="l"/>
                          <a:tab pos="635000" algn="l"/>
                        </a:tabLst>
                      </a:pPr>
                      <a:r>
                        <a:rPr kumimoji="0" lang="en-US" sz="1200" b="0" i="0" u="none" strike="noStrike" cap="none" normalizeH="0" baseline="0" dirty="0" err="1" smtClean="0">
                          <a:ln>
                            <a:noFill/>
                          </a:ln>
                          <a:solidFill>
                            <a:schemeClr val="tx1"/>
                          </a:solidFill>
                          <a:effectLst/>
                          <a:latin typeface="Constantia" pitchFamily="18" charset="0"/>
                          <a:cs typeface="Times New Roman" pitchFamily="18" charset="0"/>
                        </a:rPr>
                        <a:t>Krissie</a:t>
                      </a:r>
                      <a:r>
                        <a:rPr kumimoji="0" lang="en-US" sz="1200" b="0" i="0" u="none" strike="noStrike" cap="none" normalizeH="0" baseline="0" dirty="0" smtClean="0">
                          <a:ln>
                            <a:noFill/>
                          </a:ln>
                          <a:solidFill>
                            <a:schemeClr val="tx1"/>
                          </a:solidFill>
                          <a:effectLst/>
                          <a:latin typeface="Constantia" pitchFamily="18" charset="0"/>
                          <a:cs typeface="Times New Roman" pitchFamily="18" charset="0"/>
                        </a:rPr>
                        <a:t> (36 months) and Dad</a:t>
                      </a:r>
                    </a:p>
                    <a:p>
                      <a:pPr marL="0" marR="0" lvl="0" indent="0" algn="l" defTabSz="914400" rtl="0" eaLnBrk="0" fontAlgn="base" latinLnBrk="0" hangingPunct="0">
                        <a:lnSpc>
                          <a:spcPct val="100000"/>
                        </a:lnSpc>
                        <a:spcBef>
                          <a:spcPct val="0"/>
                        </a:spcBef>
                        <a:spcAft>
                          <a:spcPct val="0"/>
                        </a:spcAft>
                        <a:buClrTx/>
                        <a:buSzTx/>
                        <a:buFontTx/>
                        <a:buNone/>
                        <a:tabLst>
                          <a:tab pos="228600" algn="l"/>
                          <a:tab pos="304800" algn="l"/>
                          <a:tab pos="635000" algn="l"/>
                        </a:tabLst>
                      </a:pP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K:	(gets down, drops toy, walks around table and picks up 	Blue's Clues notebook toy) </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oh yeah/ I forgot/ I don't have no crayons/</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showing D the notebook)</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D: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Nah, you like to write on the walls/</a:t>
                      </a:r>
                      <a:endParaRPr kumimoji="0" lang="en-US" sz="1200" b="1"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K:	I don't, no/</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D: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Bologna</a:t>
                      </a: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K:	I don't do it anymore/</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D: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You don't do it anymore?</a:t>
                      </a:r>
                      <a:endParaRPr kumimoji="0" lang="en-US" sz="1200" b="1"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K:	no/</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D: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Well, if I get you a crayon, will you not write on the 	walls?</a:t>
                      </a:r>
                      <a:endParaRPr kumimoji="0" lang="en-US" sz="1200" b="1"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K:	(climbing on other chair) no  </a:t>
                      </a:r>
                      <a:r>
                        <a:rPr kumimoji="0" lang="en-US" sz="1200" b="0" i="0" u="none" strike="noStrike" cap="none" normalizeH="0" baseline="0" dirty="0" err="1" smtClean="0">
                          <a:ln>
                            <a:noFill/>
                          </a:ln>
                          <a:solidFill>
                            <a:srgbClr val="000000"/>
                          </a:solidFill>
                          <a:effectLst/>
                          <a:latin typeface="Constantia" pitchFamily="18" charset="0"/>
                          <a:cs typeface="Times New Roman" pitchFamily="18" charset="0"/>
                        </a:rPr>
                        <a:t>no</a:t>
                      </a: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D: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You better quit </a:t>
                      </a:r>
                      <a:r>
                        <a:rPr kumimoji="0" lang="en-US" sz="1200" b="1" i="0" u="none" strike="noStrike" cap="none" normalizeH="0" baseline="0" dirty="0" err="1" smtClean="0">
                          <a:ln>
                            <a:noFill/>
                          </a:ln>
                          <a:solidFill>
                            <a:srgbClr val="000000"/>
                          </a:solidFill>
                          <a:effectLst/>
                          <a:latin typeface="Constantia" pitchFamily="18" charset="0"/>
                          <a:cs typeface="Times New Roman" pitchFamily="18" charset="0"/>
                        </a:rPr>
                        <a:t>jumpin</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 around/</a:t>
                      </a:r>
                      <a:endParaRPr kumimoji="0" lang="en-US" sz="1200" b="1"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You're </a:t>
                      </a:r>
                      <a:r>
                        <a:rPr kumimoji="0" lang="en-US" sz="1200" b="1" i="0" u="none" strike="noStrike" cap="none" normalizeH="0" baseline="0" dirty="0" err="1" smtClean="0">
                          <a:ln>
                            <a:noFill/>
                          </a:ln>
                          <a:solidFill>
                            <a:srgbClr val="000000"/>
                          </a:solidFill>
                          <a:effectLst/>
                          <a:latin typeface="Constantia" pitchFamily="18" charset="0"/>
                          <a:cs typeface="Times New Roman" pitchFamily="18" charset="0"/>
                        </a:rPr>
                        <a:t>gonna</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 "Jack be nimble and jump on your 	stick"/ </a:t>
                      </a: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(gets up to get crayon)</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K:	get me a crayon/ (all in sing-song voice)</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get me a crayon/</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get me a crayon/ </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get me a crayon/</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get me a crayon/ </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get me a crayon/</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get me a crayon/ (walks over to D)</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endParaRPr kumimoji="0" lang="en-US" sz="1200" b="0" i="0" u="none" strike="noStrike" cap="none" normalizeH="0" baseline="0" dirty="0" smtClean="0">
                        <a:ln>
                          <a:noFill/>
                        </a:ln>
                        <a:solidFill>
                          <a:srgbClr val="000000"/>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endParaRPr kumimoji="0" lang="en-US" sz="1200" b="0" i="0" u="none" strike="noStrike" cap="none" normalizeH="0" baseline="0" dirty="0" smtClean="0">
                        <a:ln>
                          <a:noFill/>
                        </a:ln>
                        <a:solidFill>
                          <a:srgbClr val="000000"/>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endParaRPr kumimoji="0" lang="en-US" sz="1200" b="0" i="0" u="none" strike="noStrike" cap="none" normalizeH="0" baseline="0" dirty="0" smtClean="0">
                        <a:ln>
                          <a:noFill/>
                        </a:ln>
                        <a:solidFill>
                          <a:srgbClr val="000000"/>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D: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Well/</a:t>
                      </a: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(looking for crayon in the cabinet) </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Hmm/ Where'd she take those at?/ </a:t>
                      </a:r>
                      <a:endParaRPr kumimoji="0" lang="en-US" sz="1200" b="1"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	Well, we need to clean this out/ </a:t>
                      </a: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(talking about the 	cabinet)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It is terrible/</a:t>
                      </a: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(walks over to look in another 	cabinet) </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Do you know where mom take the crayons (to K)</a:t>
                      </a:r>
                      <a:endParaRPr kumimoji="0" lang="en-US" sz="1200" b="1"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	Hmm?/</a:t>
                      </a:r>
                      <a:endParaRPr kumimoji="0" lang="en-US" sz="1200" b="1"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K:	I don't know/</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D: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You don't know? You sure?</a:t>
                      </a:r>
                      <a:endParaRPr kumimoji="0" lang="en-US" sz="1200" b="1"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(looks in another cabinet) </a:t>
                      </a:r>
                      <a:r>
                        <a:rPr kumimoji="0" lang="en-US" sz="1200" b="1" i="0" u="none" strike="noStrike" cap="none" normalizeH="0" baseline="0" dirty="0" err="1" smtClean="0">
                          <a:ln>
                            <a:noFill/>
                          </a:ln>
                          <a:solidFill>
                            <a:srgbClr val="000000"/>
                          </a:solidFill>
                          <a:effectLst/>
                          <a:latin typeface="Constantia" pitchFamily="18" charset="0"/>
                          <a:cs typeface="Times New Roman" pitchFamily="18" charset="0"/>
                        </a:rPr>
                        <a:t>Ooooooh</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a:t>
                      </a:r>
                      <a:endParaRPr kumimoji="0" lang="en-US" sz="1200" b="1"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What'd you want? Green?</a:t>
                      </a:r>
                      <a:endParaRPr kumimoji="0" lang="en-US" sz="1200" b="1"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K:	yeah/ green, green, green/</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D:	(hands crayon to K)</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K:	that. that's green/</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D: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That's green/ Now, if you write on the wall I get to 	smack your butt,  right?/ </a:t>
                      </a: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(putting the rest of crayons 	away)</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K:	(opens notebook and starts drawing in it)</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D: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Huh?/ Hmm, hmm, hmm/</a:t>
                      </a: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(sits back</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down in chair)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Now</a:t>
                      </a: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(getting back to</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his work)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Hmmm</a:t>
                      </a: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(to himself)</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K:	(playing with Blue's Clues</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notebook and crayon)</a:t>
                      </a:r>
                    </a:p>
                    <a:p>
                      <a:pPr marL="0" marR="0" lvl="0" indent="0" algn="l" defTabSz="914400" rtl="0" eaLnBrk="0" fontAlgn="base" latinLnBrk="0" hangingPunct="0">
                        <a:lnSpc>
                          <a:spcPct val="100000"/>
                        </a:lnSpc>
                        <a:spcBef>
                          <a:spcPct val="0"/>
                        </a:spcBef>
                        <a:spcAft>
                          <a:spcPct val="0"/>
                        </a:spcAft>
                        <a:buClrTx/>
                        <a:buSzTx/>
                        <a:buFontTx/>
                        <a:buNone/>
                        <a:tabLst>
                          <a:tab pos="236538" algn="l"/>
                        </a:tabLst>
                      </a:pP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36538" algn="l"/>
                        </a:tabLst>
                      </a:pPr>
                      <a:r>
                        <a:rPr kumimoji="0" lang="en-US" sz="1200" b="0" i="0" u="none" strike="noStrike" cap="none" normalizeH="0" baseline="0" dirty="0" smtClean="0">
                          <a:ln>
                            <a:noFill/>
                          </a:ln>
                          <a:solidFill>
                            <a:schemeClr val="tx1"/>
                          </a:solidFill>
                          <a:effectLst/>
                          <a:latin typeface="Constantia" pitchFamily="18" charset="0"/>
                          <a:cs typeface="Times New Roman" pitchFamily="18" charset="0"/>
                        </a:rPr>
                        <a:t>End of episode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a:xfrm>
            <a:off x="685800" y="152400"/>
            <a:ext cx="8001000" cy="990600"/>
          </a:xfrm>
        </p:spPr>
        <p:txBody>
          <a:bodyPr/>
          <a:lstStyle/>
          <a:p>
            <a:pPr eaLnBrk="1" hangingPunct="1"/>
            <a:r>
              <a:rPr lang="en-US" smtClean="0"/>
              <a:t>Discussion</a:t>
            </a:r>
          </a:p>
        </p:txBody>
      </p:sp>
      <p:sp>
        <p:nvSpPr>
          <p:cNvPr id="28674" name="Rectangle 51"/>
          <p:cNvSpPr>
            <a:spLocks noGrp="1" noChangeArrowheads="1"/>
          </p:cNvSpPr>
          <p:nvPr>
            <p:ph type="body" sz="half" idx="4294967295"/>
          </p:nvPr>
        </p:nvSpPr>
        <p:spPr>
          <a:xfrm>
            <a:off x="762000" y="1219200"/>
            <a:ext cx="7696200" cy="5334000"/>
          </a:xfrm>
        </p:spPr>
        <p:txBody>
          <a:bodyPr/>
          <a:lstStyle/>
          <a:p>
            <a:pPr eaLnBrk="1" hangingPunct="1">
              <a:spcBef>
                <a:spcPts val="1200"/>
              </a:spcBef>
              <a:spcAft>
                <a:spcPts val="600"/>
              </a:spcAft>
            </a:pPr>
            <a:r>
              <a:rPr lang="en-US" sz="2400" b="1" smtClean="0"/>
              <a:t>Overall, analysis of these transcripts demonstrated that discordant speech is directed toward either or both of the siblings by parents at a somewhat higher rate toward older siblings AND it illustrates a phenomenon not previously studied</a:t>
            </a:r>
          </a:p>
          <a:p>
            <a:pPr eaLnBrk="1" hangingPunct="1">
              <a:spcBef>
                <a:spcPts val="1200"/>
              </a:spcBef>
              <a:spcAft>
                <a:spcPts val="600"/>
              </a:spcAft>
            </a:pPr>
            <a:r>
              <a:rPr lang="en-US" sz="2400" b="1" smtClean="0"/>
              <a:t>Limitations</a:t>
            </a:r>
          </a:p>
          <a:p>
            <a:pPr marL="742950" lvl="1" indent="-285750" eaLnBrk="1" hangingPunct="1">
              <a:spcBef>
                <a:spcPts val="1200"/>
              </a:spcBef>
              <a:spcAft>
                <a:spcPts val="600"/>
              </a:spcAft>
            </a:pPr>
            <a:r>
              <a:rPr lang="en-US" sz="2200" b="1" smtClean="0"/>
              <a:t>Generalizability Threats </a:t>
            </a:r>
          </a:p>
          <a:p>
            <a:pPr marL="1143000" lvl="2" indent="-228600" eaLnBrk="1" hangingPunct="1">
              <a:spcBef>
                <a:spcPts val="1200"/>
              </a:spcBef>
              <a:spcAft>
                <a:spcPts val="600"/>
              </a:spcAft>
            </a:pPr>
            <a:r>
              <a:rPr lang="en-US" b="1" smtClean="0"/>
              <a:t>Demographics</a:t>
            </a:r>
          </a:p>
          <a:p>
            <a:pPr marL="1143000" lvl="2" indent="-228600" eaLnBrk="1" hangingPunct="1">
              <a:spcBef>
                <a:spcPts val="1200"/>
              </a:spcBef>
              <a:spcAft>
                <a:spcPts val="600"/>
              </a:spcAft>
            </a:pPr>
            <a:r>
              <a:rPr lang="en-US" b="1" smtClean="0"/>
              <a:t>Sample Size</a:t>
            </a:r>
          </a:p>
          <a:p>
            <a:pPr marL="1143000" lvl="2" indent="-228600" eaLnBrk="1" hangingPunct="1">
              <a:spcBef>
                <a:spcPts val="1200"/>
              </a:spcBef>
              <a:spcAft>
                <a:spcPts val="600"/>
              </a:spcAft>
            </a:pPr>
            <a:r>
              <a:rPr lang="en-US" b="1" smtClean="0"/>
              <a:t>Only Home Situation Sampled</a:t>
            </a:r>
          </a:p>
          <a:p>
            <a:pPr marL="1143000" lvl="2" indent="-228600" eaLnBrk="1" hangingPunct="1">
              <a:spcBef>
                <a:spcPts val="1200"/>
              </a:spcBef>
              <a:spcAft>
                <a:spcPts val="600"/>
              </a:spcAft>
            </a:pPr>
            <a:r>
              <a:rPr lang="en-US" b="1" smtClean="0"/>
              <a:t>Observer Effects</a:t>
            </a:r>
          </a:p>
        </p:txBody>
      </p:sp>
      <p:sp>
        <p:nvSpPr>
          <p:cNvPr id="18434" name="Slide Number Placeholder 6"/>
          <p:cNvSpPr txBox="1">
            <a:spLocks noGrp="1"/>
          </p:cNvSpPr>
          <p:nvPr/>
        </p:nvSpPr>
        <p:spPr>
          <a:xfrm>
            <a:off x="7924800" y="6356350"/>
            <a:ext cx="762000" cy="365125"/>
          </a:xfrm>
          <a:prstGeom prst="rect">
            <a:avLst/>
          </a:prstGeom>
          <a:noFill/>
        </p:spPr>
        <p:txBody>
          <a:bodyPr lIns="0" tIns="0" rIns="0" bIns="0" anchor="b"/>
          <a:lstStyle/>
          <a:p>
            <a:pPr algn="r">
              <a:defRPr/>
            </a:pPr>
            <a:fld id="{44DFD626-322A-47E8-A282-55E20C11EF9E}" type="slidenum">
              <a:rPr lang="en-US" sz="1200">
                <a:solidFill>
                  <a:schemeClr val="tx2">
                    <a:shade val="90000"/>
                  </a:schemeClr>
                </a:solidFill>
              </a:rPr>
              <a:pPr algn="r">
                <a:defRPr/>
              </a:pPr>
              <a:t>18</a:t>
            </a:fld>
            <a:endParaRPr lang="en-US" sz="1200">
              <a:solidFill>
                <a:schemeClr val="tx2">
                  <a:shade val="9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a:xfrm>
            <a:off x="685800" y="152400"/>
            <a:ext cx="8001000" cy="990600"/>
          </a:xfrm>
        </p:spPr>
        <p:txBody>
          <a:bodyPr/>
          <a:lstStyle/>
          <a:p>
            <a:pPr eaLnBrk="1" hangingPunct="1"/>
            <a:r>
              <a:rPr lang="en-US" smtClean="0"/>
              <a:t>Future Study</a:t>
            </a:r>
          </a:p>
        </p:txBody>
      </p:sp>
      <p:sp>
        <p:nvSpPr>
          <p:cNvPr id="29698" name="Rectangle 51"/>
          <p:cNvSpPr>
            <a:spLocks noGrp="1" noChangeArrowheads="1"/>
          </p:cNvSpPr>
          <p:nvPr>
            <p:ph type="body" sz="half" idx="4294967295"/>
          </p:nvPr>
        </p:nvSpPr>
        <p:spPr>
          <a:xfrm>
            <a:off x="762000" y="1219200"/>
            <a:ext cx="7696200" cy="5334000"/>
          </a:xfrm>
        </p:spPr>
        <p:txBody>
          <a:bodyPr/>
          <a:lstStyle/>
          <a:p>
            <a:pPr eaLnBrk="1" hangingPunct="1">
              <a:lnSpc>
                <a:spcPct val="90000"/>
              </a:lnSpc>
              <a:spcBef>
                <a:spcPts val="1200"/>
              </a:spcBef>
              <a:spcAft>
                <a:spcPts val="600"/>
              </a:spcAft>
            </a:pPr>
            <a:r>
              <a:rPr lang="en-US" b="1" smtClean="0"/>
              <a:t>Parent to Parent Interaction System</a:t>
            </a:r>
          </a:p>
          <a:p>
            <a:pPr marL="742950" lvl="1" indent="-285750" eaLnBrk="1" hangingPunct="1">
              <a:lnSpc>
                <a:spcPct val="90000"/>
              </a:lnSpc>
              <a:spcBef>
                <a:spcPts val="1200"/>
              </a:spcBef>
              <a:spcAft>
                <a:spcPts val="600"/>
              </a:spcAft>
            </a:pPr>
            <a:r>
              <a:rPr lang="en-US" smtClean="0"/>
              <a:t>Work needed on parents’ conversations regarding how to manage siblings in a family system</a:t>
            </a:r>
          </a:p>
          <a:p>
            <a:pPr eaLnBrk="1" hangingPunct="1">
              <a:lnSpc>
                <a:spcPct val="90000"/>
              </a:lnSpc>
              <a:spcBef>
                <a:spcPts val="1200"/>
              </a:spcBef>
              <a:spcAft>
                <a:spcPts val="600"/>
              </a:spcAft>
            </a:pPr>
            <a:r>
              <a:rPr lang="en-US" b="1" smtClean="0"/>
              <a:t>Sibling to Sibling Interaction System</a:t>
            </a:r>
          </a:p>
          <a:p>
            <a:pPr marL="742950" lvl="1" indent="-285750" eaLnBrk="1" hangingPunct="1">
              <a:lnSpc>
                <a:spcPct val="90000"/>
              </a:lnSpc>
              <a:spcBef>
                <a:spcPts val="1200"/>
              </a:spcBef>
              <a:spcAft>
                <a:spcPts val="600"/>
              </a:spcAft>
            </a:pPr>
            <a:r>
              <a:rPr lang="en-US" smtClean="0"/>
              <a:t>More study needed around how siblings use  discordant talk among each other</a:t>
            </a:r>
          </a:p>
          <a:p>
            <a:pPr eaLnBrk="1" hangingPunct="1">
              <a:lnSpc>
                <a:spcPct val="90000"/>
              </a:lnSpc>
              <a:spcBef>
                <a:spcPts val="1200"/>
              </a:spcBef>
              <a:spcAft>
                <a:spcPts val="600"/>
              </a:spcAft>
            </a:pPr>
            <a:r>
              <a:rPr lang="en-US" b="1" smtClean="0"/>
              <a:t>Parent to Child Interaction System</a:t>
            </a:r>
          </a:p>
          <a:p>
            <a:pPr marL="742950" lvl="1" indent="-285750" eaLnBrk="1" hangingPunct="1">
              <a:lnSpc>
                <a:spcPct val="90000"/>
              </a:lnSpc>
              <a:spcBef>
                <a:spcPts val="1200"/>
              </a:spcBef>
              <a:spcAft>
                <a:spcPts val="600"/>
              </a:spcAft>
            </a:pPr>
            <a:r>
              <a:rPr lang="en-US" smtClean="0"/>
              <a:t>Although our 2 families were purposively sampled and although we were impressed by the transferability of the coding system from the original African American community, we would like to sample more children</a:t>
            </a:r>
          </a:p>
        </p:txBody>
      </p:sp>
      <p:sp>
        <p:nvSpPr>
          <p:cNvPr id="18434" name="Slide Number Placeholder 6"/>
          <p:cNvSpPr txBox="1">
            <a:spLocks noGrp="1"/>
          </p:cNvSpPr>
          <p:nvPr/>
        </p:nvSpPr>
        <p:spPr>
          <a:xfrm>
            <a:off x="7924800" y="6356350"/>
            <a:ext cx="762000" cy="365125"/>
          </a:xfrm>
          <a:prstGeom prst="rect">
            <a:avLst/>
          </a:prstGeom>
          <a:noFill/>
        </p:spPr>
        <p:txBody>
          <a:bodyPr lIns="0" tIns="0" rIns="0" bIns="0" anchor="b"/>
          <a:lstStyle/>
          <a:p>
            <a:pPr algn="r">
              <a:defRPr/>
            </a:pPr>
            <a:fld id="{3C56027D-2027-4032-86EB-3F669285D35F}" type="slidenum">
              <a:rPr lang="en-US" sz="1200">
                <a:solidFill>
                  <a:schemeClr val="tx2">
                    <a:shade val="90000"/>
                  </a:schemeClr>
                </a:solidFill>
              </a:rPr>
              <a:pPr algn="r">
                <a:defRPr/>
              </a:pPr>
              <a:t>19</a:t>
            </a:fld>
            <a:endParaRPr lang="en-US" sz="1200">
              <a:solidFill>
                <a:schemeClr val="tx2">
                  <a:shade val="9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a:xfrm>
            <a:off x="685800" y="152400"/>
            <a:ext cx="6870700" cy="914400"/>
          </a:xfrm>
        </p:spPr>
        <p:txBody>
          <a:bodyPr/>
          <a:lstStyle/>
          <a:p>
            <a:pPr eaLnBrk="1" hangingPunct="1"/>
            <a:r>
              <a:rPr lang="en-US" smtClean="0"/>
              <a:t>The Research Problem</a:t>
            </a:r>
          </a:p>
        </p:txBody>
      </p:sp>
      <p:sp>
        <p:nvSpPr>
          <p:cNvPr id="12290" name="Rectangle 3"/>
          <p:cNvSpPr>
            <a:spLocks noGrp="1" noChangeArrowheads="1"/>
          </p:cNvSpPr>
          <p:nvPr>
            <p:ph idx="1"/>
          </p:nvPr>
        </p:nvSpPr>
        <p:spPr>
          <a:xfrm>
            <a:off x="685800" y="1143000"/>
            <a:ext cx="7696200" cy="5257800"/>
          </a:xfrm>
        </p:spPr>
        <p:txBody>
          <a:bodyPr/>
          <a:lstStyle/>
          <a:p>
            <a:pPr eaLnBrk="1" hangingPunct="1">
              <a:lnSpc>
                <a:spcPct val="60000"/>
              </a:lnSpc>
            </a:pPr>
            <a:r>
              <a:rPr lang="en-US" sz="2200" b="1" smtClean="0"/>
              <a:t>In 1976, Cicirelli identified 3 subsystems of interactions in families: </a:t>
            </a:r>
          </a:p>
          <a:p>
            <a:pPr eaLnBrk="1" hangingPunct="1">
              <a:lnSpc>
                <a:spcPct val="60000"/>
              </a:lnSpc>
              <a:buFont typeface="Wingdings 2" pitchFamily="18" charset="2"/>
              <a:buNone/>
            </a:pPr>
            <a:endParaRPr lang="en-US" sz="1900" smtClean="0"/>
          </a:p>
          <a:p>
            <a:pPr lvl="1" eaLnBrk="1" hangingPunct="1">
              <a:lnSpc>
                <a:spcPct val="60000"/>
              </a:lnSpc>
            </a:pPr>
            <a:r>
              <a:rPr lang="en-US" sz="2000" u="sng" smtClean="0"/>
              <a:t>Sibling to Sibling</a:t>
            </a:r>
          </a:p>
          <a:p>
            <a:pPr lvl="1" eaLnBrk="1" hangingPunct="1">
              <a:lnSpc>
                <a:spcPct val="60000"/>
              </a:lnSpc>
            </a:pPr>
            <a:r>
              <a:rPr lang="en-US" sz="2000" u="sng" smtClean="0"/>
              <a:t>Parent to Children</a:t>
            </a:r>
          </a:p>
          <a:p>
            <a:pPr lvl="1" eaLnBrk="1" hangingPunct="1">
              <a:lnSpc>
                <a:spcPct val="60000"/>
              </a:lnSpc>
            </a:pPr>
            <a:r>
              <a:rPr lang="en-US" sz="2000" u="sng" smtClean="0"/>
              <a:t>Parent to Parent</a:t>
            </a:r>
          </a:p>
          <a:p>
            <a:pPr eaLnBrk="1" hangingPunct="1">
              <a:lnSpc>
                <a:spcPct val="60000"/>
              </a:lnSpc>
              <a:buFont typeface="Wingdings 2" pitchFamily="18" charset="2"/>
              <a:buNone/>
            </a:pPr>
            <a:endParaRPr lang="en-US" sz="1900" u="sng" smtClean="0"/>
          </a:p>
          <a:p>
            <a:pPr eaLnBrk="1" hangingPunct="1">
              <a:lnSpc>
                <a:spcPct val="60000"/>
              </a:lnSpc>
            </a:pPr>
            <a:r>
              <a:rPr lang="en-US" sz="2200" b="1" smtClean="0"/>
              <a:t>The </a:t>
            </a:r>
            <a:r>
              <a:rPr lang="en-US" sz="2200" b="1" u="sng" smtClean="0"/>
              <a:t>sibling to sibling </a:t>
            </a:r>
            <a:r>
              <a:rPr lang="en-US" sz="2200" b="1" smtClean="0"/>
              <a:t>interaction system has been studied somewhat.  A general consensus of the research is that siblings have a profound impact on each other and recognize this fact by the time they are adolescents (e.g., Klein, Feldman, &amp; Zarur, 2002; Whiteman &amp; Christiansen, 2008; Widmer &amp; Weiss, 2000)</a:t>
            </a:r>
          </a:p>
          <a:p>
            <a:pPr eaLnBrk="1" hangingPunct="1">
              <a:lnSpc>
                <a:spcPct val="60000"/>
              </a:lnSpc>
              <a:buFont typeface="Wingdings 2" pitchFamily="18" charset="2"/>
              <a:buNone/>
            </a:pPr>
            <a:endParaRPr lang="en-US" sz="1900" smtClean="0"/>
          </a:p>
          <a:p>
            <a:pPr lvl="1" eaLnBrk="1" hangingPunct="1">
              <a:lnSpc>
                <a:spcPct val="60000"/>
              </a:lnSpc>
            </a:pPr>
            <a:r>
              <a:rPr lang="en-US" sz="2000" smtClean="0"/>
              <a:t>Martin, Anderson, Burant, and Weber  (1997) reported that verbal aggression between siblings was found to be detrimental to the positive development of the sibling relationship	</a:t>
            </a:r>
          </a:p>
          <a:p>
            <a:pPr eaLnBrk="1" hangingPunct="1">
              <a:lnSpc>
                <a:spcPct val="60000"/>
              </a:lnSpc>
              <a:buFont typeface="Wingdings 2" pitchFamily="18" charset="2"/>
              <a:buNone/>
            </a:pPr>
            <a:endParaRPr lang="en-US" sz="1900" smtClean="0"/>
          </a:p>
          <a:p>
            <a:pPr eaLnBrk="1" hangingPunct="1">
              <a:lnSpc>
                <a:spcPct val="60000"/>
              </a:lnSpc>
            </a:pPr>
            <a:r>
              <a:rPr lang="en-US" sz="2200" b="1" smtClean="0"/>
              <a:t>The </a:t>
            </a:r>
            <a:r>
              <a:rPr lang="en-US" sz="2200" b="1" u="sng" smtClean="0"/>
              <a:t>parent to parent </a:t>
            </a:r>
            <a:r>
              <a:rPr lang="en-US" sz="2200" b="1" smtClean="0"/>
              <a:t>interaction system has probably been the best studied, but its conclusions belong to the literature on marital conflict and divorce</a:t>
            </a:r>
          </a:p>
        </p:txBody>
      </p:sp>
      <p:sp>
        <p:nvSpPr>
          <p:cNvPr id="4098" name="Slide Number Placeholder 5"/>
          <p:cNvSpPr>
            <a:spLocks noGrp="1"/>
          </p:cNvSpPr>
          <p:nvPr>
            <p:ph type="sldNum" sz="quarter" idx="12"/>
          </p:nvPr>
        </p:nvSpPr>
        <p:spPr/>
        <p:txBody>
          <a:bodyPr/>
          <a:lstStyle/>
          <a:p>
            <a:pPr>
              <a:defRPr/>
            </a:pPr>
            <a:fld id="{0B3697F0-6D14-4735-BFD1-E055348E731B}"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685800" y="152400"/>
            <a:ext cx="8001000" cy="990600"/>
          </a:xfrm>
        </p:spPr>
        <p:txBody>
          <a:bodyPr/>
          <a:lstStyle/>
          <a:p>
            <a:pPr eaLnBrk="1" hangingPunct="1"/>
            <a:r>
              <a:rPr lang="en-US" smtClean="0"/>
              <a:t>References</a:t>
            </a:r>
          </a:p>
        </p:txBody>
      </p:sp>
      <p:sp>
        <p:nvSpPr>
          <p:cNvPr id="30722" name="Rectangle 51"/>
          <p:cNvSpPr>
            <a:spLocks noGrp="1" noChangeArrowheads="1"/>
          </p:cNvSpPr>
          <p:nvPr>
            <p:ph type="body" sz="half" idx="4294967295"/>
          </p:nvPr>
        </p:nvSpPr>
        <p:spPr>
          <a:xfrm>
            <a:off x="762000" y="1219200"/>
            <a:ext cx="7696200" cy="5334000"/>
          </a:xfrm>
        </p:spPr>
        <p:txBody>
          <a:bodyPr/>
          <a:lstStyle/>
          <a:p>
            <a:pPr eaLnBrk="1" hangingPunct="1">
              <a:lnSpc>
                <a:spcPct val="120000"/>
              </a:lnSpc>
              <a:spcBef>
                <a:spcPct val="0"/>
              </a:spcBef>
              <a:buFont typeface="Wingdings 2" pitchFamily="18" charset="2"/>
              <a:buNone/>
            </a:pPr>
            <a:r>
              <a:rPr lang="en-US" sz="1000" smtClean="0"/>
              <a:t>Cicirelli, V. G. (1976). Mother-child and sibling-sibling interactions on a problem-solving task. </a:t>
            </a:r>
            <a:r>
              <a:rPr lang="en-US" sz="1000" i="1" smtClean="0"/>
              <a:t>Child Development</a:t>
            </a:r>
            <a:r>
              <a:rPr lang="en-US" sz="1000" smtClean="0"/>
              <a:t>, </a:t>
            </a:r>
            <a:r>
              <a:rPr lang="en-US" sz="1000" i="1" smtClean="0"/>
              <a:t>47</a:t>
            </a:r>
            <a:r>
              <a:rPr lang="en-US" sz="1000" smtClean="0"/>
              <a:t>, 588-596. doi: 10.2307/1128172</a:t>
            </a:r>
          </a:p>
          <a:p>
            <a:pPr eaLnBrk="1" hangingPunct="1">
              <a:lnSpc>
                <a:spcPct val="120000"/>
              </a:lnSpc>
              <a:spcBef>
                <a:spcPct val="0"/>
              </a:spcBef>
              <a:buFont typeface="Wingdings 2" pitchFamily="18" charset="2"/>
              <a:buNone/>
            </a:pPr>
            <a:r>
              <a:rPr lang="en-US" sz="1000" smtClean="0"/>
              <a:t>Cicirelli, V. G. (1978). Effect of sibling presence on mother–child interaction. </a:t>
            </a:r>
            <a:r>
              <a:rPr lang="en-US" sz="1000" i="1" smtClean="0"/>
              <a:t>Developmental Psychology</a:t>
            </a:r>
            <a:r>
              <a:rPr lang="en-US" sz="1000" smtClean="0"/>
              <a:t>, </a:t>
            </a:r>
            <a:r>
              <a:rPr lang="en-US" sz="1000" i="1" smtClean="0"/>
              <a:t>14</a:t>
            </a:r>
            <a:r>
              <a:rPr lang="en-US" sz="1000" smtClean="0"/>
              <a:t>, 315-316. doi: 10.1037/0012-1649.14.3.315</a:t>
            </a:r>
          </a:p>
          <a:p>
            <a:pPr eaLnBrk="1" hangingPunct="1">
              <a:lnSpc>
                <a:spcPct val="120000"/>
              </a:lnSpc>
              <a:spcBef>
                <a:spcPct val="0"/>
              </a:spcBef>
              <a:buFont typeface="Wingdings 2" pitchFamily="18" charset="2"/>
              <a:buNone/>
            </a:pPr>
            <a:r>
              <a:rPr lang="en-US" sz="1000" smtClean="0"/>
              <a:t>Hymes, D. (1974). Ways of speaking. In R. Bauman &amp; J. Sherzer (Eds.), </a:t>
            </a:r>
            <a:r>
              <a:rPr lang="en-US" sz="1000" i="1" smtClean="0"/>
              <a:t>Exploration in the ethnography of speaking </a:t>
            </a:r>
            <a:r>
              <a:rPr lang="en-US" sz="1000" smtClean="0"/>
              <a:t>(pp. 433-451). Cambridge: Cambridge University Press.</a:t>
            </a:r>
          </a:p>
          <a:p>
            <a:pPr eaLnBrk="1" hangingPunct="1">
              <a:lnSpc>
                <a:spcPct val="120000"/>
              </a:lnSpc>
              <a:spcBef>
                <a:spcPct val="0"/>
              </a:spcBef>
              <a:buFont typeface="Wingdings 2" pitchFamily="18" charset="2"/>
              <a:buNone/>
            </a:pPr>
            <a:r>
              <a:rPr lang="en-US" sz="1000" smtClean="0"/>
              <a:t>Jones, C. P., &amp; Adamson, L. B. (1987). Language use in mother–child and mother–child–sibling interactions. </a:t>
            </a:r>
            <a:r>
              <a:rPr lang="en-US" sz="1000" i="1" smtClean="0"/>
              <a:t>Child Development</a:t>
            </a:r>
            <a:r>
              <a:rPr lang="en-US" sz="1000" smtClean="0"/>
              <a:t>, </a:t>
            </a:r>
            <a:r>
              <a:rPr lang="en-US" sz="1000" i="1" smtClean="0"/>
              <a:t>58</a:t>
            </a:r>
            <a:r>
              <a:rPr lang="en-US" sz="1000" smtClean="0"/>
              <a:t>, 356-366. doi: 10.2307/1130512</a:t>
            </a:r>
          </a:p>
          <a:p>
            <a:pPr eaLnBrk="1" hangingPunct="1">
              <a:lnSpc>
                <a:spcPct val="120000"/>
              </a:lnSpc>
              <a:spcBef>
                <a:spcPct val="0"/>
              </a:spcBef>
              <a:buFont typeface="Wingdings 2" pitchFamily="18" charset="2"/>
              <a:buNone/>
            </a:pPr>
            <a:r>
              <a:rPr lang="en-US" sz="1000" smtClean="0"/>
              <a:t>Klein, P. S., Feldman, R., &amp; Zarur, S. (2002). Mediation in a sibling context: the relations of older siblings' mediating behaviour and younger siblings' task performance. </a:t>
            </a:r>
            <a:r>
              <a:rPr lang="en-US" sz="1000" i="1" smtClean="0"/>
              <a:t>Infant and Child Development</a:t>
            </a:r>
            <a:r>
              <a:rPr lang="en-US" sz="1000" smtClean="0"/>
              <a:t>, </a:t>
            </a:r>
            <a:r>
              <a:rPr lang="en-US" sz="1000" i="1" smtClean="0"/>
              <a:t>11</a:t>
            </a:r>
            <a:r>
              <a:rPr lang="en-US" sz="1000" smtClean="0"/>
              <a:t>, 321-333.</a:t>
            </a:r>
          </a:p>
          <a:p>
            <a:pPr eaLnBrk="1" hangingPunct="1">
              <a:lnSpc>
                <a:spcPct val="120000"/>
              </a:lnSpc>
              <a:spcBef>
                <a:spcPct val="0"/>
              </a:spcBef>
              <a:buFont typeface="Wingdings 2" pitchFamily="18" charset="2"/>
              <a:buNone/>
            </a:pPr>
            <a:r>
              <a:rPr lang="en-US" sz="1000" smtClean="0"/>
              <a:t>Martin, M., Anderson, C., Burant, P., &amp; Weber, K. (1997). Verbal aggression in sibling relationships. </a:t>
            </a:r>
            <a:r>
              <a:rPr lang="en-US" sz="1000" i="1" smtClean="0"/>
              <a:t>Communication Quarterly</a:t>
            </a:r>
            <a:r>
              <a:rPr lang="en-US" sz="1000" smtClean="0"/>
              <a:t>, </a:t>
            </a:r>
            <a:r>
              <a:rPr lang="en-US" sz="1000" i="1" smtClean="0"/>
              <a:t>45</a:t>
            </a:r>
            <a:r>
              <a:rPr lang="en-US" sz="1000" smtClean="0"/>
              <a:t>, 304-317.</a:t>
            </a:r>
          </a:p>
          <a:p>
            <a:pPr eaLnBrk="1" hangingPunct="1">
              <a:lnSpc>
                <a:spcPct val="120000"/>
              </a:lnSpc>
              <a:spcBef>
                <a:spcPct val="0"/>
              </a:spcBef>
              <a:buFont typeface="Wingdings 2" pitchFamily="18" charset="2"/>
              <a:buNone/>
            </a:pPr>
            <a:r>
              <a:rPr lang="en-US" sz="1000" smtClean="0"/>
              <a:t>Piotrowski, C. (1997). Rules of everyday family life: the development of social rules in mother-child and sibling relationships. </a:t>
            </a:r>
            <a:r>
              <a:rPr lang="en-US" sz="1000" i="1" smtClean="0"/>
              <a:t>International Journal of Behavioral Development</a:t>
            </a:r>
            <a:r>
              <a:rPr lang="en-US" sz="1000" smtClean="0"/>
              <a:t>, </a:t>
            </a:r>
            <a:r>
              <a:rPr lang="en-US" sz="1000" i="1" smtClean="0"/>
              <a:t>21</a:t>
            </a:r>
            <a:r>
              <a:rPr lang="en-US" sz="1000" smtClean="0"/>
              <a:t>, 571-598.</a:t>
            </a:r>
          </a:p>
          <a:p>
            <a:pPr eaLnBrk="1" hangingPunct="1">
              <a:lnSpc>
                <a:spcPct val="120000"/>
              </a:lnSpc>
              <a:spcBef>
                <a:spcPct val="0"/>
              </a:spcBef>
              <a:buFont typeface="Wingdings 2" pitchFamily="18" charset="2"/>
              <a:buNone/>
            </a:pPr>
            <a:r>
              <a:rPr lang="en-US" sz="1000" smtClean="0"/>
              <a:t>Sperry, D. E., Hamil, M., &amp; Sperry, L. L. (2008, April). </a:t>
            </a:r>
            <a:r>
              <a:rPr lang="en-US" sz="1000" i="1" smtClean="0"/>
              <a:t>A central context of socialization: Adult versus youth caregivers in the management of discordant interactions with two years olds.</a:t>
            </a:r>
            <a:r>
              <a:rPr lang="en-US" sz="1000" smtClean="0"/>
              <a:t> Poster presented at the biennial meetings of the Conference on Human Development, Indianapolis.</a:t>
            </a:r>
          </a:p>
          <a:p>
            <a:pPr eaLnBrk="1" hangingPunct="1">
              <a:lnSpc>
                <a:spcPct val="120000"/>
              </a:lnSpc>
              <a:spcBef>
                <a:spcPct val="0"/>
              </a:spcBef>
              <a:buFont typeface="Wingdings 2" pitchFamily="18" charset="2"/>
              <a:buNone/>
            </a:pPr>
            <a:r>
              <a:rPr lang="en-US" sz="1000" smtClean="0"/>
              <a:t>Sperry, D. E., Hamil, M., &amp; Sperry, L. L. (2010, April). </a:t>
            </a:r>
            <a:r>
              <a:rPr lang="en-US" sz="1000" i="1" smtClean="0"/>
              <a:t>African-American parenting values viewed through the cultural practice of saying “no” to two years olds.</a:t>
            </a:r>
            <a:r>
              <a:rPr lang="en-US" sz="1000" smtClean="0"/>
              <a:t> Poster presented at the biennial meetings of the International Society for Infancy Studies, Baltimore.</a:t>
            </a:r>
          </a:p>
          <a:p>
            <a:pPr eaLnBrk="1" hangingPunct="1">
              <a:lnSpc>
                <a:spcPct val="120000"/>
              </a:lnSpc>
              <a:spcBef>
                <a:spcPct val="0"/>
              </a:spcBef>
              <a:buFont typeface="Wingdings 2" pitchFamily="18" charset="2"/>
              <a:buNone/>
            </a:pPr>
            <a:r>
              <a:rPr lang="en-US" sz="1000" smtClean="0"/>
              <a:t>Sperry, L. L., Sperry, D. E., &amp; Hamil, M. (2008, April.) </a:t>
            </a:r>
            <a:r>
              <a:rPr lang="en-US" sz="1000" i="1" smtClean="0"/>
              <a:t>Socialization in progress: Discordant interactions in families with two year olds. </a:t>
            </a:r>
            <a:r>
              <a:rPr lang="en-US" sz="1000" smtClean="0"/>
              <a:t>Poster presented at the biennial meetings of the International Society for Infancy Studies, Vancouver.</a:t>
            </a:r>
          </a:p>
          <a:p>
            <a:pPr eaLnBrk="1" hangingPunct="1">
              <a:lnSpc>
                <a:spcPct val="120000"/>
              </a:lnSpc>
              <a:spcBef>
                <a:spcPct val="0"/>
              </a:spcBef>
              <a:buFont typeface="Wingdings 2" pitchFamily="18" charset="2"/>
              <a:buNone/>
            </a:pPr>
            <a:r>
              <a:rPr lang="en-US" sz="1000" smtClean="0"/>
              <a:t>Volling, B. L., &amp; Elins, J. L. (1998). Family relationships and children's emotional adjustment as correlates of maternal and paternal differential treatment: a replication with toddler and preschool siblings. </a:t>
            </a:r>
            <a:r>
              <a:rPr lang="en-US" sz="1000" i="1" smtClean="0"/>
              <a:t>Child Development</a:t>
            </a:r>
            <a:r>
              <a:rPr lang="en-US" sz="1000" smtClean="0"/>
              <a:t>, </a:t>
            </a:r>
            <a:r>
              <a:rPr lang="en-US" sz="1000" i="1" smtClean="0"/>
              <a:t>69</a:t>
            </a:r>
            <a:r>
              <a:rPr lang="en-US" sz="1000" smtClean="0"/>
              <a:t>, 1640-1656.</a:t>
            </a:r>
          </a:p>
          <a:p>
            <a:pPr eaLnBrk="1" hangingPunct="1">
              <a:lnSpc>
                <a:spcPct val="120000"/>
              </a:lnSpc>
              <a:spcBef>
                <a:spcPct val="0"/>
              </a:spcBef>
              <a:buFont typeface="Wingdings 2" pitchFamily="18" charset="2"/>
              <a:buNone/>
            </a:pPr>
            <a:r>
              <a:rPr lang="en-US" sz="1000" smtClean="0"/>
              <a:t>Whiteman, S. D. &amp; Christiansen, A. (2008). Processes of sibling influence in adolescence: individual and family correlates. </a:t>
            </a:r>
            <a:r>
              <a:rPr lang="en-US" sz="1000" i="1" smtClean="0"/>
              <a:t>Family Relations</a:t>
            </a:r>
            <a:r>
              <a:rPr lang="en-US" sz="1000" smtClean="0"/>
              <a:t>, </a:t>
            </a:r>
            <a:r>
              <a:rPr lang="en-US" sz="1000" i="1" smtClean="0"/>
              <a:t>57</a:t>
            </a:r>
            <a:r>
              <a:rPr lang="en-US" sz="1000" smtClean="0"/>
              <a:t>, 24-34.</a:t>
            </a:r>
          </a:p>
          <a:p>
            <a:pPr eaLnBrk="1" hangingPunct="1">
              <a:lnSpc>
                <a:spcPct val="120000"/>
              </a:lnSpc>
              <a:spcBef>
                <a:spcPct val="0"/>
              </a:spcBef>
              <a:buFont typeface="Wingdings 2" pitchFamily="18" charset="2"/>
              <a:buNone/>
            </a:pPr>
            <a:r>
              <a:rPr lang="en-US" sz="1000" smtClean="0"/>
              <a:t>Widmer, E. D., &amp; Weiss, C. C. (2000). Do older siblings make a difference? The effects of older sibling support and older sibling adjustment on the adjustment of socially disadvantaged adolescents. </a:t>
            </a:r>
            <a:r>
              <a:rPr lang="en-US" sz="1000" i="1" smtClean="0"/>
              <a:t>Journal of Research on Adolescence</a:t>
            </a:r>
            <a:r>
              <a:rPr lang="en-US" sz="1000" smtClean="0"/>
              <a:t>, </a:t>
            </a:r>
            <a:r>
              <a:rPr lang="en-US" sz="1000" i="1" smtClean="0"/>
              <a:t>10</a:t>
            </a:r>
            <a:r>
              <a:rPr lang="en-US" sz="1000" smtClean="0"/>
              <a:t>, 1-27. doi: 10.1207/sjra1001</a:t>
            </a:r>
          </a:p>
        </p:txBody>
      </p:sp>
      <p:sp>
        <p:nvSpPr>
          <p:cNvPr id="18434" name="Slide Number Placeholder 6"/>
          <p:cNvSpPr txBox="1">
            <a:spLocks noGrp="1"/>
          </p:cNvSpPr>
          <p:nvPr/>
        </p:nvSpPr>
        <p:spPr>
          <a:xfrm>
            <a:off x="7924800" y="6356350"/>
            <a:ext cx="762000" cy="365125"/>
          </a:xfrm>
          <a:prstGeom prst="rect">
            <a:avLst/>
          </a:prstGeom>
          <a:noFill/>
        </p:spPr>
        <p:txBody>
          <a:bodyPr lIns="0" tIns="0" rIns="0" bIns="0" anchor="b"/>
          <a:lstStyle/>
          <a:p>
            <a:pPr algn="r">
              <a:defRPr/>
            </a:pPr>
            <a:fld id="{89ECB971-0FA8-4C38-A8FD-B9BA25AAA2E9}" type="slidenum">
              <a:rPr lang="en-US" sz="1200">
                <a:solidFill>
                  <a:schemeClr val="tx2">
                    <a:shade val="90000"/>
                  </a:schemeClr>
                </a:solidFill>
              </a:rPr>
              <a:pPr algn="r">
                <a:defRPr/>
              </a:pPr>
              <a:t>20</a:t>
            </a:fld>
            <a:endParaRPr lang="en-US" sz="1200">
              <a:solidFill>
                <a:schemeClr val="tx2">
                  <a:shade val="9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685800" y="152400"/>
            <a:ext cx="6870700" cy="914400"/>
          </a:xfrm>
        </p:spPr>
        <p:txBody>
          <a:bodyPr/>
          <a:lstStyle/>
          <a:p>
            <a:pPr eaLnBrk="1" hangingPunct="1"/>
            <a:r>
              <a:rPr lang="en-US" smtClean="0"/>
              <a:t>The Research Problem</a:t>
            </a:r>
          </a:p>
        </p:txBody>
      </p:sp>
      <p:sp>
        <p:nvSpPr>
          <p:cNvPr id="13314" name="Rectangle 3"/>
          <p:cNvSpPr>
            <a:spLocks noGrp="1" noChangeArrowheads="1"/>
          </p:cNvSpPr>
          <p:nvPr>
            <p:ph idx="1"/>
          </p:nvPr>
        </p:nvSpPr>
        <p:spPr>
          <a:xfrm>
            <a:off x="685800" y="1143000"/>
            <a:ext cx="7696200" cy="5105400"/>
          </a:xfrm>
        </p:spPr>
        <p:txBody>
          <a:bodyPr/>
          <a:lstStyle/>
          <a:p>
            <a:pPr eaLnBrk="1" hangingPunct="1">
              <a:lnSpc>
                <a:spcPct val="70000"/>
              </a:lnSpc>
            </a:pPr>
            <a:r>
              <a:rPr lang="en-US" sz="2200" b="1" smtClean="0"/>
              <a:t>The </a:t>
            </a:r>
            <a:r>
              <a:rPr lang="en-US" sz="2200" b="1" u="sng" smtClean="0"/>
              <a:t>parent to child </a:t>
            </a:r>
            <a:r>
              <a:rPr lang="en-US" sz="2200" b="1" smtClean="0"/>
              <a:t>interaction system has been thoroughly researched in terms of the impact of maternal speech patterns on children’s development of language.  However, very few studies have specifically examined parent to child interaction in terms of sibling relationships.</a:t>
            </a:r>
            <a:endParaRPr lang="en-US" sz="2200" smtClean="0"/>
          </a:p>
          <a:p>
            <a:pPr lvl="1" eaLnBrk="1" hangingPunct="1">
              <a:lnSpc>
                <a:spcPct val="70000"/>
              </a:lnSpc>
              <a:buFont typeface="Wingdings 2" pitchFamily="18" charset="2"/>
              <a:buNone/>
            </a:pPr>
            <a:endParaRPr lang="en-US" sz="1800" smtClean="0"/>
          </a:p>
          <a:p>
            <a:pPr lvl="1" eaLnBrk="1" hangingPunct="1">
              <a:lnSpc>
                <a:spcPct val="70000"/>
              </a:lnSpc>
            </a:pPr>
            <a:r>
              <a:rPr lang="en-US" sz="2000" smtClean="0"/>
              <a:t>Volling and Elins (1998) reported that surveyed parents said they were likely to discipline older siblings more than younger siblings</a:t>
            </a:r>
          </a:p>
          <a:p>
            <a:pPr lvl="1" eaLnBrk="1" hangingPunct="1">
              <a:lnSpc>
                <a:spcPct val="70000"/>
              </a:lnSpc>
              <a:buFont typeface="Wingdings 2" pitchFamily="18" charset="2"/>
              <a:buNone/>
            </a:pPr>
            <a:endParaRPr lang="en-US" sz="2000" smtClean="0"/>
          </a:p>
          <a:p>
            <a:pPr lvl="2" eaLnBrk="1" hangingPunct="1">
              <a:lnSpc>
                <a:spcPct val="70000"/>
              </a:lnSpc>
            </a:pPr>
            <a:r>
              <a:rPr lang="en-US" sz="2000" smtClean="0"/>
              <a:t>When older siblings were preschool-aged, this resulted in higher levels of internalizing rather than externalizing behavior</a:t>
            </a:r>
          </a:p>
          <a:p>
            <a:pPr lvl="2" eaLnBrk="1" hangingPunct="1">
              <a:lnSpc>
                <a:spcPct val="70000"/>
              </a:lnSpc>
            </a:pPr>
            <a:endParaRPr lang="en-US" sz="2000" smtClean="0"/>
          </a:p>
          <a:p>
            <a:pPr lvl="1" eaLnBrk="1" hangingPunct="1">
              <a:lnSpc>
                <a:spcPct val="70000"/>
              </a:lnSpc>
            </a:pPr>
            <a:r>
              <a:rPr lang="en-US" sz="2000" smtClean="0"/>
              <a:t>Jones and Adamson (1987) found that mothers with two children talk less to their younger children, who then develop increased social regulative speech compared to their older siblings</a:t>
            </a:r>
            <a:endParaRPr lang="en-US" sz="1800" smtClean="0"/>
          </a:p>
        </p:txBody>
      </p:sp>
      <p:sp>
        <p:nvSpPr>
          <p:cNvPr id="4098" name="Slide Number Placeholder 5"/>
          <p:cNvSpPr>
            <a:spLocks noGrp="1"/>
          </p:cNvSpPr>
          <p:nvPr>
            <p:ph type="sldNum" sz="quarter" idx="12"/>
          </p:nvPr>
        </p:nvSpPr>
        <p:spPr/>
        <p:txBody>
          <a:bodyPr/>
          <a:lstStyle/>
          <a:p>
            <a:pPr>
              <a:defRPr/>
            </a:pPr>
            <a:fld id="{879E1C8D-4D19-4573-8919-6B297B0FE642}" type="slidenum">
              <a:rPr lang="en-US"/>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685800" y="152400"/>
            <a:ext cx="6870700" cy="914400"/>
          </a:xfrm>
        </p:spPr>
        <p:txBody>
          <a:bodyPr/>
          <a:lstStyle/>
          <a:p>
            <a:pPr eaLnBrk="1" hangingPunct="1"/>
            <a:r>
              <a:rPr lang="en-US" smtClean="0"/>
              <a:t>The Research Problem</a:t>
            </a:r>
          </a:p>
        </p:txBody>
      </p:sp>
      <p:sp>
        <p:nvSpPr>
          <p:cNvPr id="4100" name="Rectangle 3"/>
          <p:cNvSpPr>
            <a:spLocks noGrp="1" noChangeArrowheads="1"/>
          </p:cNvSpPr>
          <p:nvPr>
            <p:ph idx="1"/>
          </p:nvPr>
        </p:nvSpPr>
        <p:spPr>
          <a:xfrm>
            <a:off x="685800" y="1143000"/>
            <a:ext cx="7696200" cy="5105400"/>
          </a:xfrm>
        </p:spPr>
        <p:txBody>
          <a:bodyPr>
            <a:normAutofit/>
          </a:bodyPr>
          <a:lstStyle/>
          <a:p>
            <a:pPr marL="274320" indent="-274320" eaLnBrk="1" fontAlgn="auto" hangingPunct="1">
              <a:lnSpc>
                <a:spcPct val="80000"/>
              </a:lnSpc>
              <a:spcAft>
                <a:spcPct val="50000"/>
              </a:spcAft>
              <a:buClr>
                <a:schemeClr val="accent3"/>
              </a:buClr>
              <a:buFont typeface="Wingdings 2"/>
              <a:buChar char=""/>
              <a:defRPr/>
            </a:pPr>
            <a:r>
              <a:rPr lang="en-US" sz="2000" b="1" dirty="0" smtClean="0"/>
              <a:t>One question stemming from the review of research is do parents actually treat their children differentially</a:t>
            </a:r>
          </a:p>
          <a:p>
            <a:pPr marL="274320" indent="-274320" eaLnBrk="1" fontAlgn="auto" hangingPunct="1">
              <a:lnSpc>
                <a:spcPct val="80000"/>
              </a:lnSpc>
              <a:spcAft>
                <a:spcPct val="50000"/>
              </a:spcAft>
              <a:buClr>
                <a:schemeClr val="accent3"/>
              </a:buClr>
              <a:buFont typeface="Wingdings 2"/>
              <a:buChar char=""/>
              <a:defRPr/>
            </a:pPr>
            <a:r>
              <a:rPr lang="en-US" sz="2000" b="1" dirty="0" smtClean="0"/>
              <a:t>A second concern stemming from the nature of the home-based video observations, so common in developmental research, is whether parents’ socializing talk toward older siblings and target children is impacted by the researcher’s presence</a:t>
            </a:r>
          </a:p>
          <a:p>
            <a:pPr marL="640080" lvl="1" indent="-246888" eaLnBrk="1" fontAlgn="auto" hangingPunct="1">
              <a:lnSpc>
                <a:spcPct val="80000"/>
              </a:lnSpc>
              <a:spcAft>
                <a:spcPct val="50000"/>
              </a:spcAft>
              <a:buFont typeface="Wingdings 2"/>
              <a:buChar char=""/>
              <a:defRPr/>
            </a:pPr>
            <a:r>
              <a:rPr lang="en-US" sz="2000" b="1" dirty="0" smtClean="0"/>
              <a:t>This common dilemma in developmental research is similar to the external pressures on the family such as:</a:t>
            </a:r>
          </a:p>
          <a:p>
            <a:pPr lvl="2" indent="-246888" eaLnBrk="1" fontAlgn="auto" hangingPunct="1">
              <a:lnSpc>
                <a:spcPct val="80000"/>
              </a:lnSpc>
              <a:spcAft>
                <a:spcPct val="50000"/>
              </a:spcAft>
              <a:buFont typeface="Wingdings 2"/>
              <a:buChar char=""/>
              <a:defRPr/>
            </a:pPr>
            <a:r>
              <a:rPr lang="en-US" sz="1800" b="1" dirty="0" smtClean="0"/>
              <a:t>When teachers request parent-teacher conferences</a:t>
            </a:r>
          </a:p>
          <a:p>
            <a:pPr lvl="2" indent="-246888" eaLnBrk="1" fontAlgn="auto" hangingPunct="1">
              <a:lnSpc>
                <a:spcPct val="80000"/>
              </a:lnSpc>
              <a:spcAft>
                <a:spcPct val="50000"/>
              </a:spcAft>
              <a:buFont typeface="Wingdings 2"/>
              <a:buChar char=""/>
              <a:defRPr/>
            </a:pPr>
            <a:r>
              <a:rPr lang="en-US" sz="1800" b="1" dirty="0" smtClean="0"/>
              <a:t>When one child needs to visit the doctor</a:t>
            </a:r>
          </a:p>
          <a:p>
            <a:pPr lvl="2" indent="-246888" eaLnBrk="1" fontAlgn="auto" hangingPunct="1">
              <a:lnSpc>
                <a:spcPct val="80000"/>
              </a:lnSpc>
              <a:spcAft>
                <a:spcPct val="50000"/>
              </a:spcAft>
              <a:buFont typeface="Wingdings 2"/>
              <a:buChar char=""/>
              <a:defRPr/>
            </a:pPr>
            <a:r>
              <a:rPr lang="en-US" sz="1800" b="1" dirty="0" smtClean="0"/>
              <a:t>When the family needs to shop for one child’s clothing</a:t>
            </a:r>
          </a:p>
          <a:p>
            <a:pPr marL="640080" lvl="1" indent="-246888" eaLnBrk="1" fontAlgn="auto" hangingPunct="1">
              <a:lnSpc>
                <a:spcPct val="80000"/>
              </a:lnSpc>
              <a:spcAft>
                <a:spcPct val="50000"/>
              </a:spcAft>
              <a:buFont typeface="Wingdings 2"/>
              <a:buChar char=""/>
              <a:defRPr/>
            </a:pPr>
            <a:r>
              <a:rPr lang="en-US" sz="2000" b="1" dirty="0" smtClean="0"/>
              <a:t>External pressures on a family may constrain parents’ relationships with older and younger children differentially.</a:t>
            </a:r>
          </a:p>
        </p:txBody>
      </p:sp>
      <p:sp>
        <p:nvSpPr>
          <p:cNvPr id="4098" name="Slide Number Placeholder 5"/>
          <p:cNvSpPr>
            <a:spLocks noGrp="1"/>
          </p:cNvSpPr>
          <p:nvPr>
            <p:ph type="sldNum" sz="quarter" idx="12"/>
          </p:nvPr>
        </p:nvSpPr>
        <p:spPr/>
        <p:txBody>
          <a:bodyPr/>
          <a:lstStyle/>
          <a:p>
            <a:pPr>
              <a:defRPr/>
            </a:pPr>
            <a:fld id="{3B9785DA-83CD-402A-8AC2-5F0627C466A9}" type="slidenum">
              <a:rPr lang="en-US"/>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685800" y="152400"/>
            <a:ext cx="6870700" cy="990600"/>
          </a:xfrm>
        </p:spPr>
        <p:txBody>
          <a:bodyPr/>
          <a:lstStyle/>
          <a:p>
            <a:pPr eaLnBrk="1" hangingPunct="1"/>
            <a:r>
              <a:rPr lang="en-US" smtClean="0"/>
              <a:t>Research Problem</a:t>
            </a:r>
          </a:p>
        </p:txBody>
      </p:sp>
      <p:sp>
        <p:nvSpPr>
          <p:cNvPr id="15362" name="Rectangle 3"/>
          <p:cNvSpPr>
            <a:spLocks noGrp="1" noChangeArrowheads="1"/>
          </p:cNvSpPr>
          <p:nvPr>
            <p:ph idx="1"/>
          </p:nvPr>
        </p:nvSpPr>
        <p:spPr>
          <a:xfrm>
            <a:off x="762000" y="1295400"/>
            <a:ext cx="7696200" cy="5257800"/>
          </a:xfrm>
        </p:spPr>
        <p:txBody>
          <a:bodyPr/>
          <a:lstStyle/>
          <a:p>
            <a:pPr eaLnBrk="1" hangingPunct="1">
              <a:lnSpc>
                <a:spcPct val="80000"/>
              </a:lnSpc>
              <a:spcAft>
                <a:spcPct val="50000"/>
              </a:spcAft>
            </a:pPr>
            <a:r>
              <a:rPr lang="en-US" sz="2400" b="1" smtClean="0"/>
              <a:t>Goal:  </a:t>
            </a:r>
            <a:r>
              <a:rPr lang="en-US" smtClean="0"/>
              <a:t>Introduce technique for measuring differential treatment, discordant clauses, and describe what discordant talk consists of and to examine its regularity in an everyday context</a:t>
            </a:r>
          </a:p>
          <a:p>
            <a:pPr lvl="1" eaLnBrk="1" hangingPunct="1">
              <a:lnSpc>
                <a:spcPct val="80000"/>
              </a:lnSpc>
              <a:spcAft>
                <a:spcPct val="50000"/>
              </a:spcAft>
              <a:buFont typeface="Wingdings 2" pitchFamily="18" charset="2"/>
              <a:buNone/>
            </a:pPr>
            <a:endParaRPr lang="en-US" sz="1200" smtClean="0"/>
          </a:p>
          <a:p>
            <a:pPr eaLnBrk="1" hangingPunct="1">
              <a:lnSpc>
                <a:spcPct val="80000"/>
              </a:lnSpc>
              <a:spcAft>
                <a:spcPct val="50000"/>
              </a:spcAft>
            </a:pPr>
            <a:r>
              <a:rPr lang="en-US" sz="2400" b="1" smtClean="0"/>
              <a:t>Socialization and parental guidance are frequently offered to children through comments on their own behavior as well as on their sibling relationship</a:t>
            </a:r>
          </a:p>
          <a:p>
            <a:pPr eaLnBrk="1" hangingPunct="1">
              <a:lnSpc>
                <a:spcPct val="80000"/>
              </a:lnSpc>
              <a:spcAft>
                <a:spcPct val="50000"/>
              </a:spcAft>
              <a:buFont typeface="Wingdings 2" pitchFamily="18" charset="2"/>
              <a:buNone/>
            </a:pPr>
            <a:endParaRPr lang="en-US" sz="1200" b="1" smtClean="0"/>
          </a:p>
          <a:p>
            <a:pPr eaLnBrk="1" hangingPunct="1">
              <a:lnSpc>
                <a:spcPct val="80000"/>
              </a:lnSpc>
              <a:spcAft>
                <a:spcPct val="50000"/>
              </a:spcAft>
            </a:pPr>
            <a:r>
              <a:rPr lang="en-US" sz="2400" b="1" smtClean="0"/>
              <a:t>Discordant socializing verbalizations are specifically framed as ways of saying to the child, “No, what you are doing/saying right now should change”</a:t>
            </a:r>
          </a:p>
        </p:txBody>
      </p:sp>
      <p:sp>
        <p:nvSpPr>
          <p:cNvPr id="8194" name="Slide Number Placeholder 5"/>
          <p:cNvSpPr>
            <a:spLocks noGrp="1"/>
          </p:cNvSpPr>
          <p:nvPr>
            <p:ph type="sldNum" sz="quarter" idx="12"/>
          </p:nvPr>
        </p:nvSpPr>
        <p:spPr/>
        <p:txBody>
          <a:bodyPr/>
          <a:lstStyle/>
          <a:p>
            <a:pPr>
              <a:defRPr/>
            </a:pPr>
            <a:fld id="{252B6D24-A6C1-4BCE-8B65-89FACD7D49B7}" type="slidenum">
              <a:rPr lang="en-US"/>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685800" y="152400"/>
            <a:ext cx="6870700" cy="990600"/>
          </a:xfrm>
        </p:spPr>
        <p:txBody>
          <a:bodyPr/>
          <a:lstStyle/>
          <a:p>
            <a:pPr eaLnBrk="1" hangingPunct="1"/>
            <a:r>
              <a:rPr lang="en-US" smtClean="0"/>
              <a:t>Research Problem</a:t>
            </a:r>
          </a:p>
        </p:txBody>
      </p:sp>
      <p:sp>
        <p:nvSpPr>
          <p:cNvPr id="16386" name="Rectangle 3"/>
          <p:cNvSpPr>
            <a:spLocks noGrp="1" noChangeArrowheads="1"/>
          </p:cNvSpPr>
          <p:nvPr>
            <p:ph idx="1"/>
          </p:nvPr>
        </p:nvSpPr>
        <p:spPr>
          <a:xfrm>
            <a:off x="685800" y="1295400"/>
            <a:ext cx="7696200" cy="5257800"/>
          </a:xfrm>
        </p:spPr>
        <p:txBody>
          <a:bodyPr/>
          <a:lstStyle/>
          <a:p>
            <a:pPr eaLnBrk="1" hangingPunct="1">
              <a:lnSpc>
                <a:spcPct val="70000"/>
              </a:lnSpc>
              <a:spcAft>
                <a:spcPct val="50000"/>
              </a:spcAft>
            </a:pPr>
            <a:r>
              <a:rPr lang="en-US" sz="2100" b="1" smtClean="0"/>
              <a:t>Parents have a wide variety of speech acts available to them for sending these messages (Hymes, 1974)</a:t>
            </a:r>
          </a:p>
          <a:p>
            <a:pPr eaLnBrk="1" hangingPunct="1">
              <a:lnSpc>
                <a:spcPct val="70000"/>
              </a:lnSpc>
              <a:spcAft>
                <a:spcPct val="50000"/>
              </a:spcAft>
            </a:pPr>
            <a:r>
              <a:rPr lang="en-US" sz="2100" b="1" smtClean="0"/>
              <a:t>16 categories of discordant socializing talk were created for a previous study in a rural African American community.  Discordant talk was identified at the clause level as types of speech events:</a:t>
            </a:r>
          </a:p>
          <a:p>
            <a:pPr lvl="1" eaLnBrk="1" hangingPunct="1">
              <a:lnSpc>
                <a:spcPct val="70000"/>
              </a:lnSpc>
              <a:spcAft>
                <a:spcPct val="50000"/>
              </a:spcAft>
            </a:pPr>
            <a:r>
              <a:rPr lang="en-US" sz="2100" smtClean="0"/>
              <a:t>Prohibitions; Criticisms; Warnings; Threats; Provocations; Interruptions; Urges; Repeated Requests; Denials; Contradictions; Corrections; Promises; Protests; Orders; Sarcasm; Shame</a:t>
            </a:r>
          </a:p>
          <a:p>
            <a:pPr lvl="1" eaLnBrk="1" hangingPunct="1">
              <a:lnSpc>
                <a:spcPct val="70000"/>
              </a:lnSpc>
              <a:spcAft>
                <a:spcPct val="50000"/>
              </a:spcAft>
            </a:pPr>
            <a:r>
              <a:rPr lang="en-US" sz="2100" smtClean="0"/>
              <a:t>Clarifications of parents’ discordant communications toward older and younger siblings may guide the field toward a new framework of how to view sibling relationships</a:t>
            </a:r>
          </a:p>
          <a:p>
            <a:pPr eaLnBrk="1" hangingPunct="1">
              <a:lnSpc>
                <a:spcPct val="70000"/>
              </a:lnSpc>
              <a:spcAft>
                <a:spcPct val="50000"/>
              </a:spcAft>
            </a:pPr>
            <a:r>
              <a:rPr lang="en-US" sz="2100" b="1" smtClean="0"/>
              <a:t>If one sibling receives undue amounts of focused attention from parents, the relationship between two siblings may be impacted by parents’ discordant verbalizations directed at either one or both of the children</a:t>
            </a:r>
          </a:p>
        </p:txBody>
      </p:sp>
      <p:sp>
        <p:nvSpPr>
          <p:cNvPr id="9218" name="Slide Number Placeholder 5"/>
          <p:cNvSpPr>
            <a:spLocks noGrp="1"/>
          </p:cNvSpPr>
          <p:nvPr>
            <p:ph type="sldNum" sz="quarter" idx="12"/>
          </p:nvPr>
        </p:nvSpPr>
        <p:spPr/>
        <p:txBody>
          <a:bodyPr/>
          <a:lstStyle/>
          <a:p>
            <a:pPr>
              <a:defRPr/>
            </a:pPr>
            <a:fld id="{9D704287-10B0-48C5-BE06-01FFC262293E}" type="slidenum">
              <a:rPr lang="en-US"/>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685800" y="152400"/>
            <a:ext cx="6870700" cy="990600"/>
          </a:xfrm>
        </p:spPr>
        <p:txBody>
          <a:bodyPr/>
          <a:lstStyle/>
          <a:p>
            <a:pPr eaLnBrk="1" hangingPunct="1"/>
            <a:r>
              <a:rPr lang="en-US" smtClean="0"/>
              <a:t>Research Questions</a:t>
            </a:r>
          </a:p>
        </p:txBody>
      </p:sp>
      <p:sp>
        <p:nvSpPr>
          <p:cNvPr id="17410" name="Rectangle 3"/>
          <p:cNvSpPr>
            <a:spLocks noGrp="1" noChangeArrowheads="1"/>
          </p:cNvSpPr>
          <p:nvPr>
            <p:ph idx="1"/>
          </p:nvPr>
        </p:nvSpPr>
        <p:spPr>
          <a:xfrm>
            <a:off x="838200" y="1371600"/>
            <a:ext cx="7696200" cy="5181600"/>
          </a:xfrm>
        </p:spPr>
        <p:txBody>
          <a:bodyPr/>
          <a:lstStyle/>
          <a:p>
            <a:pPr eaLnBrk="1" hangingPunct="1">
              <a:lnSpc>
                <a:spcPct val="80000"/>
              </a:lnSpc>
              <a:spcAft>
                <a:spcPct val="50000"/>
              </a:spcAft>
              <a:buFont typeface="Wingdings 2" pitchFamily="18" charset="2"/>
              <a:buNone/>
            </a:pPr>
            <a:r>
              <a:rPr lang="en-US" sz="2400" b="1" smtClean="0"/>
              <a:t>1. What constitutes discordant talk for families with two closely spaced preschool-aged siblings?</a:t>
            </a:r>
          </a:p>
          <a:p>
            <a:pPr eaLnBrk="1" hangingPunct="1">
              <a:lnSpc>
                <a:spcPct val="80000"/>
              </a:lnSpc>
              <a:spcAft>
                <a:spcPct val="50000"/>
              </a:spcAft>
              <a:buFont typeface="Wingdings 2" pitchFamily="18" charset="2"/>
              <a:buNone/>
            </a:pPr>
            <a:endParaRPr lang="en-US" sz="2400" b="1" smtClean="0"/>
          </a:p>
          <a:p>
            <a:pPr eaLnBrk="1" hangingPunct="1">
              <a:lnSpc>
                <a:spcPct val="80000"/>
              </a:lnSpc>
              <a:spcAft>
                <a:spcPct val="50000"/>
              </a:spcAft>
              <a:buFont typeface="Wingdings 2" pitchFamily="18" charset="2"/>
              <a:buNone/>
            </a:pPr>
            <a:r>
              <a:rPr lang="en-US" sz="2400" b="1" smtClean="0"/>
              <a:t>2. How does parents’ discordant or socializing talk compare between older and younger siblings when in a home environment?</a:t>
            </a:r>
          </a:p>
          <a:p>
            <a:pPr eaLnBrk="1" hangingPunct="1">
              <a:lnSpc>
                <a:spcPct val="80000"/>
              </a:lnSpc>
              <a:spcAft>
                <a:spcPct val="50000"/>
              </a:spcAft>
              <a:buFont typeface="Wingdings 2" pitchFamily="18" charset="2"/>
              <a:buNone/>
            </a:pPr>
            <a:endParaRPr lang="en-US" sz="2400" b="1" smtClean="0"/>
          </a:p>
          <a:p>
            <a:pPr eaLnBrk="1" hangingPunct="1">
              <a:lnSpc>
                <a:spcPct val="80000"/>
              </a:lnSpc>
              <a:spcAft>
                <a:spcPct val="50000"/>
              </a:spcAft>
              <a:buFont typeface="Wingdings 2" pitchFamily="18" charset="2"/>
              <a:buNone/>
            </a:pPr>
            <a:r>
              <a:rPr lang="en-US" sz="2400" b="1" smtClean="0"/>
              <a:t>3. How may a researcher, entering the family’s home environment, impact the discordant or socializing talk parents direct toward their older and younger children?</a:t>
            </a:r>
          </a:p>
        </p:txBody>
      </p:sp>
      <p:sp>
        <p:nvSpPr>
          <p:cNvPr id="11266" name="Slide Number Placeholder 5"/>
          <p:cNvSpPr>
            <a:spLocks noGrp="1"/>
          </p:cNvSpPr>
          <p:nvPr>
            <p:ph type="sldNum" sz="quarter" idx="12"/>
          </p:nvPr>
        </p:nvSpPr>
        <p:spPr/>
        <p:txBody>
          <a:bodyPr/>
          <a:lstStyle/>
          <a:p>
            <a:pPr>
              <a:defRPr/>
            </a:pPr>
            <a:fld id="{D7C0622D-B3DF-4BF0-AEFA-FF7959735FE7}" type="slidenum">
              <a:rPr lang="en-US"/>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idx="4294967295"/>
          </p:nvPr>
        </p:nvSpPr>
        <p:spPr>
          <a:xfrm>
            <a:off x="685800" y="152400"/>
            <a:ext cx="6870700" cy="990600"/>
          </a:xfrm>
        </p:spPr>
        <p:txBody>
          <a:bodyPr/>
          <a:lstStyle/>
          <a:p>
            <a:pPr eaLnBrk="1" hangingPunct="1"/>
            <a:r>
              <a:rPr lang="en-US" smtClean="0"/>
              <a:t>Method: Participants</a:t>
            </a:r>
          </a:p>
        </p:txBody>
      </p:sp>
      <p:sp>
        <p:nvSpPr>
          <p:cNvPr id="18434" name="Rectangle 3"/>
          <p:cNvSpPr>
            <a:spLocks noGrp="1" noChangeArrowheads="1"/>
          </p:cNvSpPr>
          <p:nvPr>
            <p:ph type="body" sz="half" idx="4294967295"/>
          </p:nvPr>
        </p:nvSpPr>
        <p:spPr>
          <a:xfrm>
            <a:off x="685800" y="1143000"/>
            <a:ext cx="7543800" cy="2895600"/>
          </a:xfrm>
        </p:spPr>
        <p:txBody>
          <a:bodyPr/>
          <a:lstStyle/>
          <a:p>
            <a:pPr eaLnBrk="1" hangingPunct="1">
              <a:lnSpc>
                <a:spcPct val="80000"/>
              </a:lnSpc>
              <a:spcAft>
                <a:spcPct val="50000"/>
              </a:spcAft>
              <a:buFont typeface="Wingdings 2" pitchFamily="18" charset="2"/>
              <a:buNone/>
            </a:pPr>
            <a:r>
              <a:rPr lang="en-US" sz="1700" b="1" smtClean="0"/>
              <a:t>Existing Data Set Collected From 1998-1999</a:t>
            </a:r>
          </a:p>
          <a:p>
            <a:pPr lvl="1" eaLnBrk="1" hangingPunct="1">
              <a:lnSpc>
                <a:spcPct val="80000"/>
              </a:lnSpc>
              <a:spcAft>
                <a:spcPct val="50000"/>
              </a:spcAft>
            </a:pPr>
            <a:r>
              <a:rPr lang="en-US" sz="1700" smtClean="0"/>
              <a:t>14 children observed every 2 months, between 2 and 3 ½ years</a:t>
            </a:r>
          </a:p>
          <a:p>
            <a:pPr eaLnBrk="1" hangingPunct="1">
              <a:lnSpc>
                <a:spcPct val="80000"/>
              </a:lnSpc>
              <a:spcAft>
                <a:spcPct val="50000"/>
              </a:spcAft>
              <a:buFont typeface="Wingdings 2" pitchFamily="18" charset="2"/>
              <a:buNone/>
            </a:pPr>
            <a:r>
              <a:rPr lang="en-US" sz="1700" b="1" smtClean="0"/>
              <a:t>Normal children in rural European-American community in Midwest</a:t>
            </a:r>
          </a:p>
          <a:p>
            <a:pPr eaLnBrk="1" hangingPunct="1">
              <a:lnSpc>
                <a:spcPct val="80000"/>
              </a:lnSpc>
              <a:spcAft>
                <a:spcPct val="50000"/>
              </a:spcAft>
            </a:pPr>
            <a:r>
              <a:rPr lang="en-US" sz="1700" b="1" smtClean="0"/>
              <a:t>2 children from Working-Class Families</a:t>
            </a:r>
          </a:p>
          <a:p>
            <a:pPr lvl="1" eaLnBrk="1" hangingPunct="1">
              <a:lnSpc>
                <a:spcPct val="80000"/>
              </a:lnSpc>
              <a:spcAft>
                <a:spcPct val="50000"/>
              </a:spcAft>
            </a:pPr>
            <a:r>
              <a:rPr lang="en-US" sz="1700" smtClean="0"/>
              <a:t>Fathers worked as Factory Operators</a:t>
            </a:r>
          </a:p>
          <a:p>
            <a:pPr lvl="1" eaLnBrk="1" hangingPunct="1">
              <a:lnSpc>
                <a:spcPct val="80000"/>
              </a:lnSpc>
              <a:spcAft>
                <a:spcPct val="50000"/>
              </a:spcAft>
            </a:pPr>
            <a:r>
              <a:rPr lang="en-US" sz="1700" smtClean="0"/>
              <a:t>Mothers were Housewives</a:t>
            </a:r>
          </a:p>
          <a:p>
            <a:pPr eaLnBrk="1" hangingPunct="1">
              <a:lnSpc>
                <a:spcPct val="80000"/>
              </a:lnSpc>
              <a:spcAft>
                <a:spcPct val="50000"/>
              </a:spcAft>
            </a:pPr>
            <a:r>
              <a:rPr lang="en-US" sz="1700" b="1" smtClean="0"/>
              <a:t>Each child had opposite-sex sibling</a:t>
            </a:r>
          </a:p>
          <a:p>
            <a:pPr lvl="1" eaLnBrk="1" hangingPunct="1">
              <a:lnSpc>
                <a:spcPct val="80000"/>
              </a:lnSpc>
              <a:spcAft>
                <a:spcPct val="50000"/>
              </a:spcAft>
            </a:pPr>
            <a:r>
              <a:rPr lang="en-US" sz="1700" smtClean="0"/>
              <a:t>2 to 3 years older</a:t>
            </a:r>
          </a:p>
        </p:txBody>
      </p:sp>
      <p:graphicFrame>
        <p:nvGraphicFramePr>
          <p:cNvPr id="21545" name="Group 41"/>
          <p:cNvGraphicFramePr>
            <a:graphicFrameLocks noGrp="1"/>
          </p:cNvGraphicFramePr>
          <p:nvPr>
            <p:ph sz="half" idx="4294967295"/>
          </p:nvPr>
        </p:nvGraphicFramePr>
        <p:xfrm>
          <a:off x="990600" y="4191000"/>
          <a:ext cx="7391400" cy="2346325"/>
        </p:xfrm>
        <a:graphic>
          <a:graphicData uri="http://schemas.openxmlformats.org/drawingml/2006/table">
            <a:tbl>
              <a:tblPr/>
              <a:tblGrid>
                <a:gridCol w="2168525"/>
                <a:gridCol w="1527175"/>
                <a:gridCol w="1847850"/>
                <a:gridCol w="1847850"/>
              </a:tblGrid>
              <a:tr h="322263">
                <a:tc>
                  <a:txBody>
                    <a:body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Table 1</a:t>
                      </a:r>
                    </a:p>
                  </a:txBody>
                  <a:tcPr anchor="ctr" horzOverflow="overflow">
                    <a:lnL>
                      <a:noFill/>
                    </a:lnL>
                    <a:lnR>
                      <a:noFill/>
                    </a:lnR>
                    <a:lnT>
                      <a:noFill/>
                    </a:lnT>
                    <a:lnB>
                      <a:noFill/>
                    </a:lnB>
                    <a:lnTlToBr>
                      <a:noFill/>
                    </a:lnTlToBr>
                    <a:lnBlToTr>
                      <a:noFill/>
                    </a:lnBlToTr>
                    <a:noFill/>
                  </a:tcPr>
                </a:tc>
                <a:tc gridSpan="3">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r>
              <a:tr h="322263">
                <a:tc>
                  <a:txBody>
                    <a:body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00"/>
                          </a:solidFill>
                          <a:effectLst/>
                          <a:latin typeface="Constantia" pitchFamily="18" charset="0"/>
                          <a:cs typeface="Times New Roman" pitchFamily="18" charset="0"/>
                        </a:rPr>
                        <a:t>Participants</a:t>
                      </a:r>
                    </a:p>
                  </a:txBody>
                  <a:tcPr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22263">
                <a:tc>
                  <a:txBody>
                    <a:body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Child</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Age of Sample (in months)</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22263">
                <a:tc>
                  <a:txBody>
                    <a:body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Evan</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24</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28</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36</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2263">
                <a:tc>
                  <a:txBody>
                    <a:body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Edie</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60</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72</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2263">
                <a:tc>
                  <a:txBody>
                    <a:body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Krissie</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24</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28</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36</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2263">
                <a:tc>
                  <a:txBody>
                    <a:body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Howie</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47</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51</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290" name="Slide Number Placeholder 6"/>
          <p:cNvSpPr>
            <a:spLocks noGrp="1"/>
          </p:cNvSpPr>
          <p:nvPr>
            <p:ph type="sldNum" sz="quarter" idx="12"/>
          </p:nvPr>
        </p:nvSpPr>
        <p:spPr/>
        <p:txBody>
          <a:bodyPr/>
          <a:lstStyle/>
          <a:p>
            <a:pPr>
              <a:defRPr/>
            </a:pPr>
            <a:fld id="{971870BC-380A-4177-A8B6-F17338C204F4}" type="slidenum">
              <a:rPr lang="en-US"/>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685800" y="152400"/>
            <a:ext cx="6870700" cy="990600"/>
          </a:xfrm>
        </p:spPr>
        <p:txBody>
          <a:bodyPr/>
          <a:lstStyle/>
          <a:p>
            <a:pPr eaLnBrk="1" hangingPunct="1"/>
            <a:r>
              <a:rPr lang="en-US" smtClean="0"/>
              <a:t>Method: Procedures</a:t>
            </a:r>
          </a:p>
        </p:txBody>
      </p:sp>
      <p:sp>
        <p:nvSpPr>
          <p:cNvPr id="19458" name="Rectangle 3"/>
          <p:cNvSpPr>
            <a:spLocks noGrp="1" noChangeArrowheads="1"/>
          </p:cNvSpPr>
          <p:nvPr>
            <p:ph idx="1"/>
          </p:nvPr>
        </p:nvSpPr>
        <p:spPr>
          <a:xfrm>
            <a:off x="685800" y="1295400"/>
            <a:ext cx="7696200" cy="4953000"/>
          </a:xfrm>
        </p:spPr>
        <p:txBody>
          <a:bodyPr/>
          <a:lstStyle/>
          <a:p>
            <a:pPr eaLnBrk="1" hangingPunct="1">
              <a:lnSpc>
                <a:spcPct val="80000"/>
              </a:lnSpc>
            </a:pPr>
            <a:r>
              <a:rPr lang="en-US" sz="2800" b="1" smtClean="0"/>
              <a:t>Total of 3 half-hour transcripts per child</a:t>
            </a:r>
          </a:p>
          <a:p>
            <a:pPr eaLnBrk="1" hangingPunct="1">
              <a:lnSpc>
                <a:spcPct val="80000"/>
              </a:lnSpc>
              <a:buFont typeface="Wingdings 2" pitchFamily="18" charset="2"/>
              <a:buNone/>
            </a:pPr>
            <a:endParaRPr lang="en-US" sz="2800" smtClean="0"/>
          </a:p>
          <a:p>
            <a:pPr eaLnBrk="1" hangingPunct="1">
              <a:lnSpc>
                <a:spcPct val="80000"/>
              </a:lnSpc>
            </a:pPr>
            <a:r>
              <a:rPr lang="en-US" sz="2800" b="1" smtClean="0"/>
              <a:t>Naturalistic home-based video observations</a:t>
            </a:r>
          </a:p>
          <a:p>
            <a:pPr eaLnBrk="1" hangingPunct="1">
              <a:lnSpc>
                <a:spcPct val="80000"/>
              </a:lnSpc>
              <a:buFont typeface="Wingdings 2" pitchFamily="18" charset="2"/>
              <a:buNone/>
            </a:pPr>
            <a:endParaRPr lang="en-US" sz="2800" smtClean="0"/>
          </a:p>
          <a:p>
            <a:pPr lvl="1" eaLnBrk="1" hangingPunct="1">
              <a:lnSpc>
                <a:spcPct val="80000"/>
              </a:lnSpc>
            </a:pPr>
            <a:r>
              <a:rPr lang="en-US" sz="2800" smtClean="0"/>
              <a:t>Transcripts prepared and coded after completion of visits</a:t>
            </a:r>
          </a:p>
          <a:p>
            <a:pPr lvl="1" eaLnBrk="1" hangingPunct="1">
              <a:lnSpc>
                <a:spcPct val="80000"/>
              </a:lnSpc>
              <a:buFont typeface="Wingdings 2" pitchFamily="18" charset="2"/>
              <a:buNone/>
            </a:pPr>
            <a:endParaRPr lang="en-US" sz="1800" smtClean="0"/>
          </a:p>
          <a:p>
            <a:pPr lvl="1" eaLnBrk="1" hangingPunct="1">
              <a:lnSpc>
                <a:spcPct val="80000"/>
              </a:lnSpc>
            </a:pPr>
            <a:r>
              <a:rPr lang="en-US" sz="2800" smtClean="0"/>
              <a:t>Informed consent completed</a:t>
            </a:r>
          </a:p>
          <a:p>
            <a:pPr lvl="1" eaLnBrk="1" hangingPunct="1">
              <a:lnSpc>
                <a:spcPct val="80000"/>
              </a:lnSpc>
              <a:buFont typeface="Wingdings 2" pitchFamily="18" charset="2"/>
              <a:buNone/>
            </a:pPr>
            <a:endParaRPr lang="en-US" sz="1800" smtClean="0"/>
          </a:p>
          <a:p>
            <a:pPr lvl="1" eaLnBrk="1" hangingPunct="1">
              <a:lnSpc>
                <a:spcPct val="80000"/>
              </a:lnSpc>
            </a:pPr>
            <a:r>
              <a:rPr lang="en-US" sz="2800" smtClean="0"/>
              <a:t>Observers spoke to children, other family members, and visitors when solicited</a:t>
            </a:r>
          </a:p>
        </p:txBody>
      </p:sp>
      <p:sp>
        <p:nvSpPr>
          <p:cNvPr id="9218" name="Slide Number Placeholder 5"/>
          <p:cNvSpPr>
            <a:spLocks noGrp="1"/>
          </p:cNvSpPr>
          <p:nvPr>
            <p:ph type="sldNum" sz="quarter" idx="12"/>
          </p:nvPr>
        </p:nvSpPr>
        <p:spPr/>
        <p:txBody>
          <a:bodyPr/>
          <a:lstStyle/>
          <a:p>
            <a:pPr>
              <a:defRPr/>
            </a:pPr>
            <a:fld id="{CF054299-ACBE-44CF-813B-9ADFB48B1C6A}" type="slidenum">
              <a:rPr lang="en-US"/>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581</TotalTime>
  <Words>2260</Words>
  <Application>Microsoft Office PowerPoint</Application>
  <PresentationFormat>On-screen Show (4:3)</PresentationFormat>
  <Paragraphs>325</Paragraphs>
  <Slides>20</Slides>
  <Notes>0</Notes>
  <HiddenSlides>0</HiddenSlides>
  <MMClips>0</MMClips>
  <ScaleCrop>false</ScaleCrop>
  <HeadingPairs>
    <vt:vector size="6" baseType="variant">
      <vt:variant>
        <vt:lpstr>Fonts Used</vt:lpstr>
      </vt:variant>
      <vt:variant>
        <vt:i4>6</vt:i4>
      </vt:variant>
      <vt:variant>
        <vt:lpstr>Design Template</vt:lpstr>
      </vt:variant>
      <vt:variant>
        <vt:i4>1</vt:i4>
      </vt:variant>
      <vt:variant>
        <vt:lpstr>Slide Titles</vt:lpstr>
      </vt:variant>
      <vt:variant>
        <vt:i4>20</vt:i4>
      </vt:variant>
    </vt:vector>
  </HeadingPairs>
  <TitlesOfParts>
    <vt:vector size="27" baseType="lpstr">
      <vt:lpstr>Comic Sans MS</vt:lpstr>
      <vt:lpstr>Times New Roman</vt:lpstr>
      <vt:lpstr>Arial</vt:lpstr>
      <vt:lpstr>Calibri</vt:lpstr>
      <vt:lpstr>Constantia</vt:lpstr>
      <vt:lpstr>Wingdings 2</vt:lpstr>
      <vt:lpstr>Flow</vt:lpstr>
      <vt:lpstr>Slide 1</vt:lpstr>
      <vt:lpstr>The Research Problem</vt:lpstr>
      <vt:lpstr>The Research Problem</vt:lpstr>
      <vt:lpstr>The Research Problem</vt:lpstr>
      <vt:lpstr>Research Problem</vt:lpstr>
      <vt:lpstr>Research Problem</vt:lpstr>
      <vt:lpstr>Research Questions</vt:lpstr>
      <vt:lpstr>Method: Participants</vt:lpstr>
      <vt:lpstr>Method: Procedures</vt:lpstr>
      <vt:lpstr>Results RQ 1 – What constitutes discordant talk in families?</vt:lpstr>
      <vt:lpstr>Results</vt:lpstr>
      <vt:lpstr>Results</vt:lpstr>
      <vt:lpstr>Results RQ 2 – Is there differential treatment of OS and TC?</vt:lpstr>
      <vt:lpstr>Results</vt:lpstr>
      <vt:lpstr>Results: 3rd Research Question</vt:lpstr>
      <vt:lpstr>Results: A Different Look...</vt:lpstr>
      <vt:lpstr>Results: A Different Look...</vt:lpstr>
      <vt:lpstr>Discussion</vt:lpstr>
      <vt:lpstr>Future Study</vt:lpstr>
      <vt:lpstr>References</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Jyoti Ahuja</dc:creator>
  <cp:lastModifiedBy>Jyoti Ahuja</cp:lastModifiedBy>
  <cp:revision>32</cp:revision>
  <dcterms:created xsi:type="dcterms:W3CDTF">2010-06-02T19:04:20Z</dcterms:created>
  <dcterms:modified xsi:type="dcterms:W3CDTF">2010-06-04T22:05:49Z</dcterms:modified>
</cp:coreProperties>
</file>