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69" r:id="rId4"/>
    <p:sldId id="291" r:id="rId5"/>
    <p:sldId id="292" r:id="rId6"/>
    <p:sldId id="293" r:id="rId7"/>
    <p:sldId id="283" r:id="rId8"/>
    <p:sldId id="285" r:id="rId9"/>
    <p:sldId id="286" r:id="rId10"/>
    <p:sldId id="271" r:id="rId11"/>
    <p:sldId id="284" r:id="rId12"/>
    <p:sldId id="296" r:id="rId13"/>
    <p:sldId id="270" r:id="rId14"/>
    <p:sldId id="287" r:id="rId15"/>
    <p:sldId id="273" r:id="rId16"/>
    <p:sldId id="288" r:id="rId17"/>
    <p:sldId id="289" r:id="rId18"/>
    <p:sldId id="290" r:id="rId19"/>
    <p:sldId id="274" r:id="rId20"/>
    <p:sldId id="262" r:id="rId21"/>
    <p:sldId id="276" r:id="rId22"/>
    <p:sldId id="277" r:id="rId23"/>
    <p:sldId id="294" r:id="rId24"/>
    <p:sldId id="295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4EBE1-B978-5243-4F66-6B568BB3712A}" v="195" dt="2025-04-23T18:06:48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33" d="100"/>
          <a:sy n="33" d="100"/>
        </p:scale>
        <p:origin x="45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d74573506ff526/Documents/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/>
              <a:t>Performance Comparison Across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Sheet1!$C$22</c:f>
              <c:strCache>
                <c:ptCount val="1"/>
                <c:pt idx="0">
                  <c:v>DL4ALL</c:v>
                </c:pt>
              </c:strCache>
            </c:strRef>
          </c:tx>
          <c:spPr>
            <a:solidFill>
              <a:srgbClr val="21A0FF"/>
            </a:solidFill>
            <a:ln>
              <a:noFill/>
            </a:ln>
            <a:effectLst/>
          </c:spPr>
          <c:invertIfNegative val="0"/>
          <c:cat>
            <c:strRef>
              <c:f>Sheet1!$B$23:$B$26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Sheet1!$C$23:$C$26</c:f>
              <c:numCache>
                <c:formatCode>General</c:formatCode>
                <c:ptCount val="4"/>
                <c:pt idx="0">
                  <c:v>0.98</c:v>
                </c:pt>
                <c:pt idx="1">
                  <c:v>0.99</c:v>
                </c:pt>
                <c:pt idx="2">
                  <c:v>0.96</c:v>
                </c:pt>
                <c:pt idx="3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1-4004-BCDC-0D97433A119F}"/>
            </c:ext>
          </c:extLst>
        </c:ser>
        <c:ser>
          <c:idx val="1"/>
          <c:order val="1"/>
          <c:tx>
            <c:strRef>
              <c:f>Sheet1!$D$22</c:f>
              <c:strCache>
                <c:ptCount val="1"/>
                <c:pt idx="0">
                  <c:v>Proposed CNN–XGBoost</c:v>
                </c:pt>
              </c:strCache>
            </c:strRef>
          </c:tx>
          <c:spPr>
            <a:solidFill>
              <a:srgbClr val="3EF42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Sheet1!$B$23:$B$26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Sheet1!$D$23:$D$26</c:f>
              <c:numCache>
                <c:formatCode>General</c:formatCode>
                <c:ptCount val="4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E1-4004-BCDC-0D97433A1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063999"/>
        <c:axId val="481064479"/>
      </c:barChart>
      <c:catAx>
        <c:axId val="4810639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Classification</a:t>
                </a:r>
                <a:r>
                  <a:rPr lang="en-US" baseline="0"/>
                  <a:t> Metrics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1064479"/>
        <c:crosses val="autoZero"/>
        <c:auto val="1"/>
        <c:lblAlgn val="ctr"/>
        <c:lblOffset val="100"/>
        <c:noMultiLvlLbl val="0"/>
      </c:catAx>
      <c:valAx>
        <c:axId val="481064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81063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4DCB3ED-6F21-0129-8DD4-E5DB175A5F5F}"/>
              </a:ext>
            </a:extLst>
          </p:cNvPr>
          <p:cNvSpPr txBox="1"/>
          <p:nvPr/>
        </p:nvSpPr>
        <p:spPr>
          <a:xfrm>
            <a:off x="1" y="384313"/>
            <a:ext cx="12657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COLLEGE OF ENGINEERING VILLUPURAM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D6C28-E234-24BB-9081-4D4E0551A108}"/>
              </a:ext>
            </a:extLst>
          </p:cNvPr>
          <p:cNvSpPr txBox="1"/>
          <p:nvPr/>
        </p:nvSpPr>
        <p:spPr>
          <a:xfrm>
            <a:off x="0" y="773667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Constituent College of Anna University, Chennai)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nna University - Wikipedia">
            <a:extLst>
              <a:ext uri="{FF2B5EF4-FFF2-40B4-BE49-F238E27FC236}">
                <a16:creationId xmlns:a16="http://schemas.microsoft.com/office/drawing/2014/main" id="{1C1A34F1-E5DD-2150-2F86-5A513C7C42E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00" y="243045"/>
            <a:ext cx="1357617" cy="138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810C42-126F-B7EE-C28A-10AFBF8EBE97}"/>
              </a:ext>
            </a:extLst>
          </p:cNvPr>
          <p:cNvSpPr txBox="1"/>
          <p:nvPr/>
        </p:nvSpPr>
        <p:spPr>
          <a:xfrm>
            <a:off x="0" y="15313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 </a:t>
            </a: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- 2025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EDA39-4177-5DFC-1FB6-451AA25A4BD5}"/>
              </a:ext>
            </a:extLst>
          </p:cNvPr>
          <p:cNvSpPr txBox="1"/>
          <p:nvPr/>
        </p:nvSpPr>
        <p:spPr>
          <a:xfrm>
            <a:off x="331694" y="2530858"/>
            <a:ext cx="11528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 OF ACUTE LYMPHOBLASTIC LEUKEMIA USING MULTI-CNN FEATURE EXTRACTION AND XGBOOST CLASSIFIER</a:t>
            </a:r>
            <a:endParaRPr lang="en-IN" sz="28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2E4E8-3AF9-22B6-ADF9-4E54F699C2A9}"/>
              </a:ext>
            </a:extLst>
          </p:cNvPr>
          <p:cNvSpPr txBox="1"/>
          <p:nvPr/>
        </p:nvSpPr>
        <p:spPr>
          <a:xfrm>
            <a:off x="577200" y="4322619"/>
            <a:ext cx="4821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Mr. R. MURALIKRISHNAN,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Teaching Fellow,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Department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IT,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UCEV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6384E-91A2-4A53-F610-5BC21AD5EDA0}"/>
              </a:ext>
            </a:extLst>
          </p:cNvPr>
          <p:cNvSpPr txBox="1"/>
          <p:nvPr/>
        </p:nvSpPr>
        <p:spPr>
          <a:xfrm>
            <a:off x="6935738" y="4322619"/>
            <a:ext cx="5527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lvl="0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>
                <a:latin typeface="Times New Roman" pitchFamily="18" charset="0"/>
                <a:cs typeface="Times New Roman" pitchFamily="18" charset="0"/>
              </a:rPr>
              <a:t>AROCKIA MATHAN S (422521205005),</a:t>
            </a:r>
          </a:p>
          <a:p>
            <a:pPr lvl="2"/>
            <a:r>
              <a:rPr lang="en-US">
                <a:latin typeface="Times New Roman" pitchFamily="18" charset="0"/>
                <a:cs typeface="Times New Roman" pitchFamily="18" charset="0"/>
              </a:rPr>
              <a:t>RAMAN R (422521205307),</a:t>
            </a:r>
          </a:p>
          <a:p>
            <a:pPr lvl="2"/>
            <a:r>
              <a:rPr lang="en-US">
                <a:latin typeface="Times New Roman" pitchFamily="18" charset="0"/>
                <a:cs typeface="Times New Roman" pitchFamily="18" charset="0"/>
              </a:rPr>
              <a:t>SARATHY P (422521205038),</a:t>
            </a:r>
          </a:p>
          <a:p>
            <a:pPr lvl="2"/>
            <a:r>
              <a:rPr lang="en-US">
                <a:latin typeface="Times New Roman" pitchFamily="18" charset="0"/>
                <a:cs typeface="Times New Roman" pitchFamily="18" charset="0"/>
              </a:rPr>
              <a:t>SELVA CLINTON M (422521205040).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8A1D6-DA1E-0E68-B2DC-D03E4D0F9AE0}"/>
              </a:ext>
            </a:extLst>
          </p:cNvPr>
          <p:cNvSpPr txBox="1"/>
          <p:nvPr/>
        </p:nvSpPr>
        <p:spPr>
          <a:xfrm>
            <a:off x="963038" y="1506283"/>
            <a:ext cx="1056132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Most existing models rely on a single CNN architecture, which limits the diversity of extracted features and affects classification accuracy.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DL4ALL and similar methods require large, labeled datasets and high computational resources, making them hard to deploy in real-world clinical settings.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procedures are complex, involving multiple stages like cross-dataset learning and self-supervision, which increase implementation difficulty.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may overfit to specific datasets and struggle to generalize well across varied image sources and patient demographics.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is limited support for multi-class classification of different leukemia stages, reducing their effectiveness in early and detailed diagnosis.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8ADB5-275D-EBF0-AC72-C910067B6B43}"/>
              </a:ext>
            </a:extLst>
          </p:cNvPr>
          <p:cNvSpPr txBox="1"/>
          <p:nvPr/>
        </p:nvSpPr>
        <p:spPr>
          <a:xfrm>
            <a:off x="676168" y="602161"/>
            <a:ext cx="453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20578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A43DA-6EAD-F02D-4B8E-6FC1CEF22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2BF717-B317-6E09-A399-D629AFBFDBF8}"/>
              </a:ext>
            </a:extLst>
          </p:cNvPr>
          <p:cNvSpPr txBox="1"/>
          <p:nvPr/>
        </p:nvSpPr>
        <p:spPr>
          <a:xfrm>
            <a:off x="1105710" y="1611777"/>
            <a:ext cx="102615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Acute Lymphoblastic Leukemia (ALL) is a fast-growing blood cancer requiring early diagnosis.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via blood smear images is time-consuming and error-prone.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deep learning-based ensemble model for classifying ALL subtypes.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Combines features from EfficientNetB7, ResNet152V2, DenseNet201, InceptionV3.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meta-learner (XGBoost) is trained on the fused features to classify: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Benign, Early, Pre, Pro ALL subtypes.</a:t>
            </a:r>
          </a:p>
          <a:p>
            <a:pPr algn="just"/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01E4E-7480-B610-C1E2-04A27A7D9A8A}"/>
              </a:ext>
            </a:extLst>
          </p:cNvPr>
          <p:cNvSpPr txBox="1"/>
          <p:nvPr/>
        </p:nvSpPr>
        <p:spPr>
          <a:xfrm>
            <a:off x="963038" y="602161"/>
            <a:ext cx="378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</p:txBody>
      </p:sp>
    </p:spTree>
    <p:extLst>
      <p:ext uri="{BB962C8B-B14F-4D97-AF65-F5344CB8AC3E}">
        <p14:creationId xmlns:p14="http://schemas.microsoft.com/office/powerpoint/2010/main" val="286871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57F30-8ED0-9D92-ACDC-8D3B5C72483D}"/>
              </a:ext>
            </a:extLst>
          </p:cNvPr>
          <p:cNvSpPr txBox="1"/>
          <p:nvPr/>
        </p:nvSpPr>
        <p:spPr>
          <a:xfrm>
            <a:off x="976956" y="2351671"/>
            <a:ext cx="9892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utilize a stacking-based ensemble method combining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four deep learning models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feature extraction and an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XGBoost meta-learner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final classification.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0FF7A-B7EC-617B-B510-079F97B34C61}"/>
              </a:ext>
            </a:extLst>
          </p:cNvPr>
          <p:cNvSpPr txBox="1"/>
          <p:nvPr/>
        </p:nvSpPr>
        <p:spPr>
          <a:xfrm>
            <a:off x="676275" y="188126"/>
            <a:ext cx="6466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 for Blood Cancer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DB0C-9E2E-4B5A-7A6B-2DE5668F97CF}"/>
              </a:ext>
            </a:extLst>
          </p:cNvPr>
          <p:cNvSpPr txBox="1"/>
          <p:nvPr/>
        </p:nvSpPr>
        <p:spPr>
          <a:xfrm>
            <a:off x="976955" y="933071"/>
            <a:ext cx="961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5263"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 enhances accuracy by combining multiple deep learning models, leveraging their strengths for robust and precise predictions.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E0AB1-922D-A85C-9143-26A4DF494235}"/>
              </a:ext>
            </a:extLst>
          </p:cNvPr>
          <p:cNvSpPr txBox="1"/>
          <p:nvPr/>
        </p:nvSpPr>
        <p:spPr>
          <a:xfrm>
            <a:off x="976954" y="1831211"/>
            <a:ext cx="7069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Stacked Ensemble Model: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2BFC7-4E98-4D42-6841-72851CC631EE}"/>
              </a:ext>
            </a:extLst>
          </p:cNvPr>
          <p:cNvSpPr txBox="1"/>
          <p:nvPr/>
        </p:nvSpPr>
        <p:spPr>
          <a:xfrm>
            <a:off x="1108089" y="3523019"/>
            <a:ext cx="105779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7175"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EfficientNetB7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Extracts fine-grained blood cell details for high-resolution image analysis.</a:t>
            </a:r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ResNet152V2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Captures deep hierarchical features, improving detection of subtle abnormalities.</a:t>
            </a:r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DenseNet201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Enhances gradient flow, preventing information loss in complex patterns.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InceptionV3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Identifies multi-scale features, detecting variations in blood cell structures.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XGBoost (Meta-Learner)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Combines predictions from the above models for improved classification accuracy.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D75D3-0496-E2E3-7411-C7FA391E994D}"/>
              </a:ext>
            </a:extLst>
          </p:cNvPr>
          <p:cNvSpPr txBox="1"/>
          <p:nvPr/>
        </p:nvSpPr>
        <p:spPr>
          <a:xfrm>
            <a:off x="976953" y="3134926"/>
            <a:ext cx="7069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</p:txBody>
      </p:sp>
    </p:spTree>
    <p:extLst>
      <p:ext uri="{BB962C8B-B14F-4D97-AF65-F5344CB8AC3E}">
        <p14:creationId xmlns:p14="http://schemas.microsoft.com/office/powerpoint/2010/main" val="199758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02AE643-9137-F92A-5F5A-52EC5142C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046" y="879676"/>
            <a:ext cx="6093907" cy="57526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DAEB0FC-28D0-0F01-CA6A-5173870F31A5}"/>
              </a:ext>
            </a:extLst>
          </p:cNvPr>
          <p:cNvSpPr txBox="1"/>
          <p:nvPr/>
        </p:nvSpPr>
        <p:spPr>
          <a:xfrm>
            <a:off x="3049046" y="336988"/>
            <a:ext cx="652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9011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87A117-587C-7B03-33A5-56730BBCD07C}"/>
              </a:ext>
            </a:extLst>
          </p:cNvPr>
          <p:cNvGrpSpPr/>
          <p:nvPr/>
        </p:nvGrpSpPr>
        <p:grpSpPr>
          <a:xfrm>
            <a:off x="4137465" y="1361872"/>
            <a:ext cx="3070252" cy="4901395"/>
            <a:chOff x="0" y="-569581"/>
            <a:chExt cx="2513058" cy="77322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D52519-795E-E283-B05B-B1CA5DE4C10B}"/>
                </a:ext>
              </a:extLst>
            </p:cNvPr>
            <p:cNvGrpSpPr/>
            <p:nvPr/>
          </p:nvGrpSpPr>
          <p:grpSpPr>
            <a:xfrm>
              <a:off x="0" y="-569581"/>
              <a:ext cx="2469600" cy="6653578"/>
              <a:chOff x="0" y="-569686"/>
              <a:chExt cx="2471057" cy="665480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D02BDA2-CA51-FA8D-280B-98ACA426520A}"/>
                  </a:ext>
                </a:extLst>
              </p:cNvPr>
              <p:cNvSpPr/>
              <p:nvPr/>
            </p:nvSpPr>
            <p:spPr>
              <a:xfrm>
                <a:off x="0" y="-569686"/>
                <a:ext cx="2470785" cy="127725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400"/>
                  </a:spcAft>
                  <a:buNone/>
                </a:pPr>
                <a:r>
                  <a:rPr lang="en-IN" sz="14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User Input</a:t>
                </a:r>
                <a:endPara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400"/>
                  </a:spcAft>
                </a:pPr>
                <a:r>
                  <a:rPr lang="en-IN" sz="14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(Blood Cell Image)</a:t>
                </a:r>
                <a:endPara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2C332A6-B1B0-59A9-3607-0B8A3E72F36F}"/>
                  </a:ext>
                </a:extLst>
              </p:cNvPr>
              <p:cNvSpPr/>
              <p:nvPr/>
            </p:nvSpPr>
            <p:spPr>
              <a:xfrm>
                <a:off x="0" y="2144486"/>
                <a:ext cx="2470785" cy="70739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800"/>
                  </a:spcAft>
                </a:pPr>
                <a:r>
                  <a:rPr lang="en-IN" sz="14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Dataset Splitting</a:t>
                </a:r>
                <a:endPara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7732A95-D5E4-4753-E152-B89845427683}"/>
                  </a:ext>
                </a:extLst>
              </p:cNvPr>
              <p:cNvSpPr/>
              <p:nvPr/>
            </p:nvSpPr>
            <p:spPr>
              <a:xfrm>
                <a:off x="0" y="1077686"/>
                <a:ext cx="2471057" cy="7075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800"/>
                  </a:spcAft>
                </a:pPr>
                <a:r>
                  <a:rPr lang="en-IN" sz="14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Preprocessing</a:t>
                </a:r>
                <a:endPara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0081E72-47CD-2EA0-9696-670C30445DB6}"/>
                  </a:ext>
                </a:extLst>
              </p:cNvPr>
              <p:cNvSpPr/>
              <p:nvPr/>
            </p:nvSpPr>
            <p:spPr>
              <a:xfrm>
                <a:off x="0" y="4299857"/>
                <a:ext cx="2471057" cy="7075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800"/>
                  </a:spcAft>
                </a:pPr>
                <a:r>
                  <a:rPr lang="en-IN" sz="14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Feature Concatenation</a:t>
                </a:r>
                <a:endPara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FBC424A-F4E4-5246-5D29-ED0BCEFF4143}"/>
                  </a:ext>
                </a:extLst>
              </p:cNvPr>
              <p:cNvSpPr/>
              <p:nvPr/>
            </p:nvSpPr>
            <p:spPr>
              <a:xfrm>
                <a:off x="0" y="3222172"/>
                <a:ext cx="2471057" cy="7075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800"/>
                  </a:spcAft>
                </a:pPr>
                <a:r>
                  <a:rPr lang="en-IN" sz="14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Feature Extraction</a:t>
                </a:r>
                <a:endPara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EAECEA-5B95-FE36-643B-5AB568E5C0B2}"/>
                  </a:ext>
                </a:extLst>
              </p:cNvPr>
              <p:cNvCxnSpPr/>
              <p:nvPr/>
            </p:nvCxnSpPr>
            <p:spPr>
              <a:xfrm>
                <a:off x="1251857" y="707572"/>
                <a:ext cx="0" cy="3702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DF97C71-C60F-E51A-590B-13D992EBCAAF}"/>
                  </a:ext>
                </a:extLst>
              </p:cNvPr>
              <p:cNvCxnSpPr/>
              <p:nvPr/>
            </p:nvCxnSpPr>
            <p:spPr>
              <a:xfrm>
                <a:off x="1240972" y="1785257"/>
                <a:ext cx="0" cy="3702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74C34E5-2431-8F74-AE60-04894044FC42}"/>
                  </a:ext>
                </a:extLst>
              </p:cNvPr>
              <p:cNvCxnSpPr/>
              <p:nvPr/>
            </p:nvCxnSpPr>
            <p:spPr>
              <a:xfrm>
                <a:off x="1251857" y="2852057"/>
                <a:ext cx="0" cy="3702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8721A9A-8735-AA58-421E-C5A1BFCD3030}"/>
                  </a:ext>
                </a:extLst>
              </p:cNvPr>
              <p:cNvCxnSpPr/>
              <p:nvPr/>
            </p:nvCxnSpPr>
            <p:spPr>
              <a:xfrm>
                <a:off x="1240972" y="3929743"/>
                <a:ext cx="0" cy="3702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6593F0D-3C8B-7C6B-6DA7-88F20DE20CD0}"/>
                  </a:ext>
                </a:extLst>
              </p:cNvPr>
              <p:cNvSpPr/>
              <p:nvPr/>
            </p:nvSpPr>
            <p:spPr>
              <a:xfrm>
                <a:off x="0" y="5377543"/>
                <a:ext cx="2471057" cy="7075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800"/>
                  </a:spcAft>
                </a:pPr>
                <a:r>
                  <a:rPr lang="en-IN" sz="1400" kern="1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XGBoost Classification</a:t>
                </a:r>
                <a:endParaRPr lang="en-IN" sz="11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1F4884F-2794-6B6F-17D5-7A3ED9A2959B}"/>
                  </a:ext>
                </a:extLst>
              </p:cNvPr>
              <p:cNvCxnSpPr/>
              <p:nvPr/>
            </p:nvCxnSpPr>
            <p:spPr>
              <a:xfrm>
                <a:off x="1240972" y="5007429"/>
                <a:ext cx="0" cy="3702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18C1F32-1B4A-FC2F-870C-AE9FA50362C5}"/>
                </a:ext>
              </a:extLst>
            </p:cNvPr>
            <p:cNvSpPr/>
            <p:nvPr/>
          </p:nvSpPr>
          <p:spPr>
            <a:xfrm>
              <a:off x="43543" y="6455228"/>
              <a:ext cx="2469515" cy="70743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800"/>
                </a:spcAft>
              </a:pPr>
              <a:r>
                <a:rPr lang="en-IN" sz="14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Diagnosis Result</a:t>
              </a:r>
              <a:endParaRPr lang="en-IN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B1E9D47-6129-4D65-4974-4FD8935A5FF4}"/>
                </a:ext>
              </a:extLst>
            </p:cNvPr>
            <p:cNvCxnSpPr/>
            <p:nvPr/>
          </p:nvCxnSpPr>
          <p:spPr>
            <a:xfrm>
              <a:off x="1273629" y="6085114"/>
              <a:ext cx="0" cy="3702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809A6D8-1706-07F9-D6B4-38E4256416F7}"/>
              </a:ext>
            </a:extLst>
          </p:cNvPr>
          <p:cNvSpPr txBox="1"/>
          <p:nvPr/>
        </p:nvSpPr>
        <p:spPr>
          <a:xfrm>
            <a:off x="4137464" y="520936"/>
            <a:ext cx="333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183326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1770AC-31B5-9DB5-6EE7-CA8C69B4FA6B}"/>
              </a:ext>
            </a:extLst>
          </p:cNvPr>
          <p:cNvSpPr txBox="1"/>
          <p:nvPr/>
        </p:nvSpPr>
        <p:spPr>
          <a:xfrm>
            <a:off x="792480" y="457200"/>
            <a:ext cx="242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1AB4D-E449-B0CB-EB60-BE4994E15133}"/>
              </a:ext>
            </a:extLst>
          </p:cNvPr>
          <p:cNvSpPr txBox="1"/>
          <p:nvPr/>
        </p:nvSpPr>
        <p:spPr>
          <a:xfrm>
            <a:off x="792480" y="1224260"/>
            <a:ext cx="1069848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Data Ingestion Module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Loads blood smear images from four categories: Benign, Pre, Pro, and Early.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Uses OpenCV to read and convert images to a consistent format (RGB).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Resizes all images to 224×224 pixels to match CNN input requirements.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Assigns numeric labels based on folder names for further processing.</a:t>
            </a:r>
          </a:p>
          <a:p>
            <a:pPr>
              <a:spcAft>
                <a:spcPts val="600"/>
              </a:spcAft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Preprocessing Module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Normalizes pixel values to the [0,1] range to improve training efficiency.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Applies data augmentation using Albumentations (rotation, flipping, CLAHE, etc.).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Enhances model generalization and addresses class imbalance.Ensures consistent image format and dimensions across the dataset.</a:t>
            </a:r>
          </a:p>
        </p:txBody>
      </p:sp>
    </p:spTree>
    <p:extLst>
      <p:ext uri="{BB962C8B-B14F-4D97-AF65-F5344CB8AC3E}">
        <p14:creationId xmlns:p14="http://schemas.microsoft.com/office/powerpoint/2010/main" val="103315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8ED73-17C8-F1EC-2283-66580F48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922A3C-EDF0-7648-A2EC-03F887D65192}"/>
              </a:ext>
            </a:extLst>
          </p:cNvPr>
          <p:cNvSpPr txBox="1"/>
          <p:nvPr/>
        </p:nvSpPr>
        <p:spPr>
          <a:xfrm>
            <a:off x="716280" y="736580"/>
            <a:ext cx="107137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Dataset Splitting Module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Splits the dataset into training (60%), validation (15%), and testing (25%) sets.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Uses stratified sampling to maintain equal class distribution in each split.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Enables separate stages for training, tuning, and evaluation.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Prevents data leakage and supports unbiased model performance analysis.</a:t>
            </a:r>
          </a:p>
          <a:p>
            <a:pPr>
              <a:spcAft>
                <a:spcPts val="600"/>
              </a:spcAft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CNN Feature Extraction Module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Uses four pre-trained models: EfficientNetB7, ResNet152V2, DenseNet201, and InceptionV3.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Removes top classification layers and applies Global Average Pooling.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Extracts deep spatial features from each image.Produces four separate feature vectors per image (total of 8576 dimensions).</a:t>
            </a:r>
          </a:p>
        </p:txBody>
      </p:sp>
    </p:spTree>
    <p:extLst>
      <p:ext uri="{BB962C8B-B14F-4D97-AF65-F5344CB8AC3E}">
        <p14:creationId xmlns:p14="http://schemas.microsoft.com/office/powerpoint/2010/main" val="10540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E8F6F-C92E-2A35-9827-4786959C9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EB4A0F-00F5-7A59-D28B-7B3EC66069DD}"/>
              </a:ext>
            </a:extLst>
          </p:cNvPr>
          <p:cNvSpPr txBox="1"/>
          <p:nvPr/>
        </p:nvSpPr>
        <p:spPr>
          <a:xfrm>
            <a:off x="853440" y="966787"/>
            <a:ext cx="1071372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5. Feature Fusion Module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Concatenates the feature vectors from all four CNNs into a single vector.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Combines the strengths of different architectures for better representation.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Enhances the model’s ability to capture complex patterns.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fused features for classification by the meta-learner.</a:t>
            </a:r>
          </a:p>
          <a:p>
            <a:pPr>
              <a:spcAft>
                <a:spcPts val="600"/>
              </a:spcAft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6. Classification Module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Uses XGBoost as the meta-classifier for final prediction.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the fused feature vectors to classify images into four ALL stages.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Handles multi-class classification using softmax probability outputs.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Optimized using hyperparameters like learning rate, depth, and estimators.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3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85CD8-9ACA-E534-D4FC-99F796473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86C24-A03C-89DA-A747-C6E5957344C9}"/>
              </a:ext>
            </a:extLst>
          </p:cNvPr>
          <p:cNvSpPr txBox="1"/>
          <p:nvPr/>
        </p:nvSpPr>
        <p:spPr>
          <a:xfrm>
            <a:off x="853440" y="966787"/>
            <a:ext cx="1071372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7. Evaluation Module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performance metrics: Accuracy, Precision, Recall, F1-score, and AUC.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Generates confusion matrix and ROC curves for visual performance analysis.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Evaluates the model on unseen test data to assess generalization.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Compares results against baseline methods like DL4ALL.</a:t>
            </a:r>
          </a:p>
          <a:p>
            <a:pPr>
              <a:spcAft>
                <a:spcPts val="600"/>
              </a:spcAft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8. Deployment Module (Optional for future enhancement)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Saves trained models for later use (CNN extractors + XGBoost classifier).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integrated into a web or mobile interface using Flask or Streamlit.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Enables real-time diagnosis support in clinical environments.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be scalable and adaptable for different hardware setups.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AEB83-58D5-8275-7C0B-1F1034BBAD01}"/>
              </a:ext>
            </a:extLst>
          </p:cNvPr>
          <p:cNvSpPr txBox="1"/>
          <p:nvPr/>
        </p:nvSpPr>
        <p:spPr>
          <a:xfrm>
            <a:off x="1011943" y="1003786"/>
            <a:ext cx="989247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Environment</a:t>
            </a:r>
          </a:p>
          <a:p>
            <a:pPr marL="52546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Python 3.8 or above is used for the entire pipeline, including data processing, model training, and evaluation.</a:t>
            </a:r>
          </a:p>
          <a:p>
            <a:pPr marL="182563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Platforms</a:t>
            </a:r>
          </a:p>
          <a:p>
            <a:pPr marL="52546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Google Colab is used for cloud-based training with GPU support, while Jupyter Notebook is used for local development and testing.</a:t>
            </a:r>
          </a:p>
          <a:p>
            <a:pPr marL="182563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and ML Libraries</a:t>
            </a:r>
          </a:p>
          <a:p>
            <a:pPr marL="52546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and Keras are used for CNN-based feature extraction, and XGBoost is used for final classification.</a:t>
            </a:r>
          </a:p>
          <a:p>
            <a:pPr marL="182563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Supporting Python Libraries</a:t>
            </a:r>
          </a:p>
          <a:p>
            <a:pPr marL="52546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OpenCV, Albumentations, NumPy, Pandas, Scikit-learn, Matplotlib, and Seaborn support image handling, augmentation, data manipulation, and visualization.</a:t>
            </a:r>
          </a:p>
          <a:p>
            <a:pPr marL="182563">
              <a:spcAft>
                <a:spcPts val="600"/>
              </a:spcAft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52546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system with at least 8 GB RAM (preferably 16 GB), SSD storage, and a GPU (e.g., NVIDIA Tesla T4 or better) is recommended for efficient training.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03963-6415-2A1A-4B72-70F7969957D0}"/>
              </a:ext>
            </a:extLst>
          </p:cNvPr>
          <p:cNvSpPr txBox="1"/>
          <p:nvPr/>
        </p:nvSpPr>
        <p:spPr>
          <a:xfrm>
            <a:off x="676275" y="456687"/>
            <a:ext cx="503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TOOLS REQUIRED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AB3BE-1D52-6849-F896-4F943861E3AD}"/>
              </a:ext>
            </a:extLst>
          </p:cNvPr>
          <p:cNvSpPr txBox="1"/>
          <p:nvPr/>
        </p:nvSpPr>
        <p:spPr>
          <a:xfrm>
            <a:off x="856034" y="687874"/>
            <a:ext cx="221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F086B-8853-A87C-29E9-9EBAC01EA9A0}"/>
              </a:ext>
            </a:extLst>
          </p:cNvPr>
          <p:cNvSpPr txBox="1"/>
          <p:nvPr/>
        </p:nvSpPr>
        <p:spPr>
          <a:xfrm>
            <a:off x="856034" y="1546698"/>
            <a:ext cx="574904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PSUDOCODE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TOOLS REQUIRED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3003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D33501-4598-CBA8-2521-EF41AB4B2870}"/>
              </a:ext>
            </a:extLst>
          </p:cNvPr>
          <p:cNvSpPr txBox="1"/>
          <p:nvPr/>
        </p:nvSpPr>
        <p:spPr>
          <a:xfrm>
            <a:off x="898714" y="35600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302E0E4-2055-47FB-99AC-6E3082AA6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236420"/>
              </p:ext>
            </p:extLst>
          </p:nvPr>
        </p:nvGraphicFramePr>
        <p:xfrm>
          <a:off x="2129741" y="1819956"/>
          <a:ext cx="8318070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63614">
                  <a:extLst>
                    <a:ext uri="{9D8B030D-6E8A-4147-A177-3AD203B41FA5}">
                      <a16:colId xmlns:a16="http://schemas.microsoft.com/office/drawing/2014/main" val="194122225"/>
                    </a:ext>
                  </a:extLst>
                </a:gridCol>
                <a:gridCol w="1663614">
                  <a:extLst>
                    <a:ext uri="{9D8B030D-6E8A-4147-A177-3AD203B41FA5}">
                      <a16:colId xmlns:a16="http://schemas.microsoft.com/office/drawing/2014/main" val="1541393557"/>
                    </a:ext>
                  </a:extLst>
                </a:gridCol>
                <a:gridCol w="1663614">
                  <a:extLst>
                    <a:ext uri="{9D8B030D-6E8A-4147-A177-3AD203B41FA5}">
                      <a16:colId xmlns:a16="http://schemas.microsoft.com/office/drawing/2014/main" val="3399933531"/>
                    </a:ext>
                  </a:extLst>
                </a:gridCol>
                <a:gridCol w="1663614">
                  <a:extLst>
                    <a:ext uri="{9D8B030D-6E8A-4147-A177-3AD203B41FA5}">
                      <a16:colId xmlns:a16="http://schemas.microsoft.com/office/drawing/2014/main" val="849558144"/>
                    </a:ext>
                  </a:extLst>
                </a:gridCol>
                <a:gridCol w="1663614">
                  <a:extLst>
                    <a:ext uri="{9D8B030D-6E8A-4147-A177-3AD203B41FA5}">
                      <a16:colId xmlns:a16="http://schemas.microsoft.com/office/drawing/2014/main" val="4216678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04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(Benign)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895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(Early)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78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(Pre)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36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(Pro)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78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3907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C9831F-9ECD-061D-CF25-8CCF3DDD9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34066"/>
              </p:ext>
            </p:extLst>
          </p:nvPr>
        </p:nvGraphicFramePr>
        <p:xfrm>
          <a:off x="2996119" y="4710813"/>
          <a:ext cx="4570379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26013">
                  <a:extLst>
                    <a:ext uri="{9D8B030D-6E8A-4147-A177-3AD203B41FA5}">
                      <a16:colId xmlns:a16="http://schemas.microsoft.com/office/drawing/2014/main" val="3086229486"/>
                    </a:ext>
                  </a:extLst>
                </a:gridCol>
                <a:gridCol w="2344366">
                  <a:extLst>
                    <a:ext uri="{9D8B030D-6E8A-4147-A177-3AD203B41FA5}">
                      <a16:colId xmlns:a16="http://schemas.microsoft.com/office/drawing/2014/main" val="1462530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Metric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Score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59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Accuracy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0.98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771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Macro Avg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0.98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86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Weighted Avg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0.98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3281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A49DCD-81F6-3B18-B900-0C318E91FBC2}"/>
              </a:ext>
            </a:extLst>
          </p:cNvPr>
          <p:cNvSpPr txBox="1"/>
          <p:nvPr/>
        </p:nvSpPr>
        <p:spPr>
          <a:xfrm>
            <a:off x="932761" y="1240976"/>
            <a:ext cx="55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3A412-DB0E-B00D-98BD-F4210D466431}"/>
              </a:ext>
            </a:extLst>
          </p:cNvPr>
          <p:cNvSpPr txBox="1"/>
          <p:nvPr/>
        </p:nvSpPr>
        <p:spPr>
          <a:xfrm>
            <a:off x="898714" y="4131832"/>
            <a:ext cx="375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Overall Performance:</a:t>
            </a:r>
          </a:p>
        </p:txBody>
      </p:sp>
    </p:spTree>
    <p:extLst>
      <p:ext uri="{BB962C8B-B14F-4D97-AF65-F5344CB8AC3E}">
        <p14:creationId xmlns:p14="http://schemas.microsoft.com/office/powerpoint/2010/main" val="58845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9BCFB-D47C-CE55-F9A4-A7BA0A50F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95" y="1743231"/>
            <a:ext cx="4931410" cy="41586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9AB00-AB1A-62A7-2C10-7848ED9AAA50}"/>
              </a:ext>
            </a:extLst>
          </p:cNvPr>
          <p:cNvSpPr txBox="1"/>
          <p:nvPr/>
        </p:nvSpPr>
        <p:spPr>
          <a:xfrm>
            <a:off x="810229" y="798716"/>
            <a:ext cx="408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79922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09F07F7-4AE1-30F3-2F8D-76A874FB3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745433"/>
              </p:ext>
            </p:extLst>
          </p:nvPr>
        </p:nvGraphicFramePr>
        <p:xfrm>
          <a:off x="2577296" y="1655179"/>
          <a:ext cx="7037407" cy="421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9093FC-E11B-A543-7C98-371F49C09875}"/>
              </a:ext>
            </a:extLst>
          </p:cNvPr>
          <p:cNvSpPr txBox="1"/>
          <p:nvPr/>
        </p:nvSpPr>
        <p:spPr>
          <a:xfrm>
            <a:off x="810229" y="798716"/>
            <a:ext cx="97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Comparison Between Existing Model and Proposed Model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8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7972C-8E99-5C66-DB2A-E279D7D4F7D8}"/>
              </a:ext>
            </a:extLst>
          </p:cNvPr>
          <p:cNvSpPr txBox="1"/>
          <p:nvPr/>
        </p:nvSpPr>
        <p:spPr>
          <a:xfrm>
            <a:off x="428017" y="554477"/>
            <a:ext cx="386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B6F05-6DFB-5A7B-D81D-5B1917468F77}"/>
              </a:ext>
            </a:extLst>
          </p:cNvPr>
          <p:cNvSpPr txBox="1"/>
          <p:nvPr/>
        </p:nvSpPr>
        <p:spPr>
          <a:xfrm>
            <a:off x="941294" y="1563764"/>
            <a:ext cx="1030941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Ahmed, A.M., Hossain, M.S. and Muhammad, G. (2023) ‘Hybrid CNN-ML classifier for leukemia detection’, IEEE Access, Vol.11, pp.45912–45924.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S. Panayides, A. Amini, N. D. Filipovic, A. Sharma, S. A. Tsaftaris, A. Young, D. Foran, N. Do, S. Golemati, T. Kurc, K. Huang, K. S. Nikita, B. P. Veasey, M. Zervakis, J. H. Saltz, and C. S. Pattichis, ‘‘AI in medical imaging informatics: Current challenges and future directions,’’ IEEE J. Bi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Fata, M.S., Rahim, M.S. and Dey, N. (2023) ‘Deep transfer learning for leukemia cell detection using ResNet50 and VGG16’, Computers in Biology and Medicine, Vol.158, 106769.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Genovese, F., Bianchi, F.M., Fecchi, R., Leonardi, R. and Secco, E.L. (2023) ‘DL4ALL: A multi-task cross-dataset transfer learning framework for acute lymphoblastic leukemia detection’, IEEE Journal of Biomedical and Health Informatics.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H. Shin, H. R. Roth, M. Gao, L. Lu, Z. Xu, I. Nogues, J. Yao, D. Mollura, and R. M. Summers, ‘‘Deep convolutional neural networks for computer aided detection: CNN architectures, dataset characteristics and transfer learning,’’ IEEE Trans. Med. Imag., vol. 35, no. 5, pp. 1285–1298, May 2016.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6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965CF-EEA0-3759-ADAE-E13DDA57C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4F2369-19B8-2B8A-4B2A-ACB5D2CE46C8}"/>
              </a:ext>
            </a:extLst>
          </p:cNvPr>
          <p:cNvSpPr txBox="1"/>
          <p:nvPr/>
        </p:nvSpPr>
        <p:spPr>
          <a:xfrm>
            <a:off x="941294" y="702612"/>
            <a:ext cx="10309412" cy="545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 Du, K. Guan, Y. Zhou, Y. Li, and T. Wang, ‘‘Parameter-free similarity aware attention module for medical image classification and segmenta tion,’’ IEEE Trans. Emerg. Topics Comput. Intell., vol. 7, no. 3, pp. 1–13, Jun. 2022.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Kocatürk, T., Kocatürk, F. and Durdu, A. (2022) ‘Comparative study of machine learning algorithms for acute lymphoblastic leukemia detection’, Procedia Computer Science, Vol.199, pp.575–582. 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Kumar, D., Singh, B.K. and Sinha, R. (2020) ‘Early CNN-based approach for leukemia detection from bone marrow images’, Computers in Biology and Medicine, Vol.123, 103928.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Mattapalli, A. and Athavale, V. (2023) ‘ALLNet: A specialized CNN for acute lymphoblastic leukemia detection’, Biomedical Signal Processing and Control, Vol.82, 104570.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</a:pPr>
            <a:r>
              <a:rPr lang="en-I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Mondal, A.K., Ghosh, S., Dhar, A. and Dey, N. (2021) ‘Weighted ensemble learning for leukemia detection’, Applied Soft Computing, Vol.101, 107033.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11780-12D5-0D57-62C1-C4CAB24D2032}"/>
              </a:ext>
            </a:extLst>
          </p:cNvPr>
          <p:cNvSpPr txBox="1"/>
          <p:nvPr/>
        </p:nvSpPr>
        <p:spPr>
          <a:xfrm>
            <a:off x="3929975" y="2612674"/>
            <a:ext cx="7461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5408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2227AF0-56B5-49D3-446B-74EDAB109334}"/>
              </a:ext>
            </a:extLst>
          </p:cNvPr>
          <p:cNvSpPr txBox="1"/>
          <p:nvPr/>
        </p:nvSpPr>
        <p:spPr>
          <a:xfrm>
            <a:off x="846306" y="1634247"/>
            <a:ext cx="104280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presents a deep learning ensemble model for the early detection of Acute Lymphoblastic Leukemia (ALL) using microscopic blood smear images. Features are extracted using four pre-trained CNNs—EfficientNetB7, ResNet152V2, DenseNet201, and InceptionV3. These features are fused and classified using an XGBoost meta-learner for high diagnostic accuracy. The model achieved 98.65% accuracy with excellent precision, recall, and AUC scores. Data augmentation and transfer learning enhanced generalization. The system supports reliable multi-class classification of leukemia stages, aiding timely and accurate medical diagnosis.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3D008-BB9E-DE07-0B77-7354A2A052C6}"/>
              </a:ext>
            </a:extLst>
          </p:cNvPr>
          <p:cNvSpPr txBox="1"/>
          <p:nvPr/>
        </p:nvSpPr>
        <p:spPr>
          <a:xfrm>
            <a:off x="1001949" y="804153"/>
            <a:ext cx="223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29789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C7365-73F3-383B-0B20-645FFB214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BB12833-D507-6E0F-3700-D361554B09B0}"/>
              </a:ext>
            </a:extLst>
          </p:cNvPr>
          <p:cNvSpPr txBox="1"/>
          <p:nvPr/>
        </p:nvSpPr>
        <p:spPr>
          <a:xfrm>
            <a:off x="846306" y="1634247"/>
            <a:ext cx="1042805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Acute Lymphoblastic Leukemia (ALL) is a rapidly spreading blood cancer that affects white blood cells. Early detection is crucial to improve treatment outcomes and survival rates.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diagnostic methods are slow and require expert interpretation. They can lead to errors, especially in identifying early-stage leukemia.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deep learning can analyze medical images with high speed and accuracy. These technologies help detect subtle changes that may be missed by human eyes.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an ensemble of deep learning models to classify blood smear images. It identifies four stages of leukemia: Benign, Early, Pre, and Pro.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improves diagnostic accuracy and reduces the time needed for analysis. It supports healthcare professionals in making quicker and more reliable decisions.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51561-5A6D-5147-51C4-878E19AD32D4}"/>
              </a:ext>
            </a:extLst>
          </p:cNvPr>
          <p:cNvSpPr txBox="1"/>
          <p:nvPr/>
        </p:nvSpPr>
        <p:spPr>
          <a:xfrm>
            <a:off x="1001948" y="804153"/>
            <a:ext cx="356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5946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FB62C-A258-072F-055A-97A60E8C51A2}"/>
              </a:ext>
            </a:extLst>
          </p:cNvPr>
          <p:cNvSpPr txBox="1"/>
          <p:nvPr/>
        </p:nvSpPr>
        <p:spPr>
          <a:xfrm>
            <a:off x="369651" y="350196"/>
            <a:ext cx="512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2D3FA4-A4A1-F044-9DBA-66FC4E551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95929"/>
              </p:ext>
            </p:extLst>
          </p:nvPr>
        </p:nvGraphicFramePr>
        <p:xfrm>
          <a:off x="699247" y="1154726"/>
          <a:ext cx="10936945" cy="5156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7389">
                  <a:extLst>
                    <a:ext uri="{9D8B030D-6E8A-4147-A177-3AD203B41FA5}">
                      <a16:colId xmlns:a16="http://schemas.microsoft.com/office/drawing/2014/main" val="4268769464"/>
                    </a:ext>
                  </a:extLst>
                </a:gridCol>
                <a:gridCol w="2187389">
                  <a:extLst>
                    <a:ext uri="{9D8B030D-6E8A-4147-A177-3AD203B41FA5}">
                      <a16:colId xmlns:a16="http://schemas.microsoft.com/office/drawing/2014/main" val="1914366668"/>
                    </a:ext>
                  </a:extLst>
                </a:gridCol>
                <a:gridCol w="2187389">
                  <a:extLst>
                    <a:ext uri="{9D8B030D-6E8A-4147-A177-3AD203B41FA5}">
                      <a16:colId xmlns:a16="http://schemas.microsoft.com/office/drawing/2014/main" val="2387878126"/>
                    </a:ext>
                  </a:extLst>
                </a:gridCol>
                <a:gridCol w="2187389">
                  <a:extLst>
                    <a:ext uri="{9D8B030D-6E8A-4147-A177-3AD203B41FA5}">
                      <a16:colId xmlns:a16="http://schemas.microsoft.com/office/drawing/2014/main" val="2787849298"/>
                    </a:ext>
                  </a:extLst>
                </a:gridCol>
                <a:gridCol w="2187389">
                  <a:extLst>
                    <a:ext uri="{9D8B030D-6E8A-4147-A177-3AD203B41FA5}">
                      <a16:colId xmlns:a16="http://schemas.microsoft.com/office/drawing/2014/main" val="4183085130"/>
                    </a:ext>
                  </a:extLst>
                </a:gridCol>
              </a:tblGrid>
              <a:tr h="936237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(Year)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Model/Method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324642"/>
                  </a:ext>
                </a:extLst>
              </a:tr>
              <a:tr h="2229534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DL4ALL: A Multi-Task, Cross-Dataset Transfer Learning Framework for ALL Detection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Genovese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EfficientNet-B0, Multi-task learning (classification + segmentation)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significant computational resources for multi-task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067042"/>
                  </a:ext>
                </a:extLst>
              </a:tr>
              <a:tr h="1990656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Transfer Learning for Leukemia Cell Detection Using ResNet50 and VGG16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Fata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ResNet50, VGG16 with transfer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overfit small datasets despite transfer learning; limited model customization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62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40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F1FF59-12AC-A6B9-C484-9F4731D46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79210"/>
              </p:ext>
            </p:extLst>
          </p:nvPr>
        </p:nvGraphicFramePr>
        <p:xfrm>
          <a:off x="914400" y="719666"/>
          <a:ext cx="10399060" cy="5478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9812">
                  <a:extLst>
                    <a:ext uri="{9D8B030D-6E8A-4147-A177-3AD203B41FA5}">
                      <a16:colId xmlns:a16="http://schemas.microsoft.com/office/drawing/2014/main" val="1490736028"/>
                    </a:ext>
                  </a:extLst>
                </a:gridCol>
                <a:gridCol w="2079812">
                  <a:extLst>
                    <a:ext uri="{9D8B030D-6E8A-4147-A177-3AD203B41FA5}">
                      <a16:colId xmlns:a16="http://schemas.microsoft.com/office/drawing/2014/main" val="3825684321"/>
                    </a:ext>
                  </a:extLst>
                </a:gridCol>
                <a:gridCol w="2079812">
                  <a:extLst>
                    <a:ext uri="{9D8B030D-6E8A-4147-A177-3AD203B41FA5}">
                      <a16:colId xmlns:a16="http://schemas.microsoft.com/office/drawing/2014/main" val="1877394673"/>
                    </a:ext>
                  </a:extLst>
                </a:gridCol>
                <a:gridCol w="2079812">
                  <a:extLst>
                    <a:ext uri="{9D8B030D-6E8A-4147-A177-3AD203B41FA5}">
                      <a16:colId xmlns:a16="http://schemas.microsoft.com/office/drawing/2014/main" val="285551859"/>
                    </a:ext>
                  </a:extLst>
                </a:gridCol>
                <a:gridCol w="2079812">
                  <a:extLst>
                    <a:ext uri="{9D8B030D-6E8A-4147-A177-3AD203B41FA5}">
                      <a16:colId xmlns:a16="http://schemas.microsoft.com/office/drawing/2014/main" val="1820876023"/>
                    </a:ext>
                  </a:extLst>
                </a:gridCol>
              </a:tblGrid>
              <a:tr h="1089610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(Year)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Model/Method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965067"/>
                  </a:ext>
                </a:extLst>
              </a:tr>
              <a:tr h="1089610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CNN-ML Classifier for Leukemia Detection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Ahmed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CNNs (VGG19, DenseNet121, InceptionV3) + ML classifiers (SVM, RF, DT, k-NN)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Increased complexity and risk of overfitting due to multi-model fusion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693530"/>
                  </a:ext>
                </a:extLst>
              </a:tr>
              <a:tr h="1089610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ALLNet: A Specialized CNN for ALL Detection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Mattapalli and Athavale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CNN (ALLNet)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generalizability beyond ALL due to domain-specific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600146"/>
                  </a:ext>
                </a:extLst>
              </a:tr>
              <a:tr h="1089610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Leukemia Diagnosis Using Deep Learning in Clinical Environments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Zhou et al.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CNNs with real clinical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thorough preprocessing; affected by inconsistent data 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62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6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A6D1F-5D49-AD0A-545D-D4D40E885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836818-E76E-C55D-3AD1-D79127A91316}"/>
              </a:ext>
            </a:extLst>
          </p:cNvPr>
          <p:cNvSpPr txBox="1"/>
          <p:nvPr/>
        </p:nvSpPr>
        <p:spPr>
          <a:xfrm>
            <a:off x="1182720" y="3259491"/>
            <a:ext cx="998057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 focuses on using deep learning models like ResNet, VGG, and EfficientNet for leukemia detection from blood smear images. One advanced method, DL4ALL, uses cross-dataset transfer learning to improve model performance by learning from both source and target domains.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extract features from images and classify them into leukemia or non-leukemia. Some combine classification and segmentation to highlight affected cells more accurately.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A89E7-B3F2-EAD1-F00B-2CB5EE6B4CFA}"/>
              </a:ext>
            </a:extLst>
          </p:cNvPr>
          <p:cNvSpPr txBox="1"/>
          <p:nvPr/>
        </p:nvSpPr>
        <p:spPr>
          <a:xfrm>
            <a:off x="505838" y="766965"/>
            <a:ext cx="3785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60218-F837-B3DE-DD65-4C18BD53E49C}"/>
              </a:ext>
            </a:extLst>
          </p:cNvPr>
          <p:cNvSpPr txBox="1"/>
          <p:nvPr/>
        </p:nvSpPr>
        <p:spPr>
          <a:xfrm>
            <a:off x="1105710" y="1646132"/>
            <a:ext cx="10134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DL4ALL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Multi-Task Cross-Dataset Transfer Learning for Acute Lymphoblastic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Leukemia Detection	- </a:t>
            </a:r>
            <a:r>
              <a:rPr lang="en-I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Angelo Genovese, Vincenzo Piuri, Konstantinos N. Plataniotis, and Fabio Scotti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ACCESS (Volume 11, 2023).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5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D0C0B-3F2E-D5A0-CB38-88CA7B51628B}"/>
              </a:ext>
            </a:extLst>
          </p:cNvPr>
          <p:cNvSpPr txBox="1"/>
          <p:nvPr/>
        </p:nvSpPr>
        <p:spPr>
          <a:xfrm>
            <a:off x="1661160" y="1539240"/>
            <a:ext cx="100736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Although effective, existing methods often rely on a single CNN model, which limits feature diversity and generalization. They also require large datasets, complex training processes, and high computational resources.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these challenges, existing systems may not perform well in real-time clinical environments, especially where data and hardware are limited.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features may not be rich enough when using a single network, leading to reduced classification accuracy, especially in multi-class scenarios.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4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039EAD-A09C-EA8F-A9DE-2C721C3C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60" y="973048"/>
            <a:ext cx="6077675" cy="5563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2D1232-22D8-4A87-AE2D-E789D9F1D55B}"/>
              </a:ext>
            </a:extLst>
          </p:cNvPr>
          <p:cNvSpPr txBox="1"/>
          <p:nvPr/>
        </p:nvSpPr>
        <p:spPr>
          <a:xfrm>
            <a:off x="2751844" y="321870"/>
            <a:ext cx="643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5429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2232</Words>
  <Application>Microsoft Office PowerPoint</Application>
  <PresentationFormat>Widescreen</PresentationFormat>
  <Paragraphs>233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Selva Clinton</cp:lastModifiedBy>
  <cp:revision>104</cp:revision>
  <dcterms:created xsi:type="dcterms:W3CDTF">2025-04-23T17:28:09Z</dcterms:created>
  <dcterms:modified xsi:type="dcterms:W3CDTF">2025-05-24T04:54:01Z</dcterms:modified>
</cp:coreProperties>
</file>