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La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Lato-boldItalic.fntdata"/><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10"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9846725" y="3550925"/>
            <a:ext cx="11003100" cy="79233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19050">
              <a:srgbClr val="666666">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nvSpPr>
        <p:spPr>
          <a:xfrm>
            <a:off x="10278650" y="3601650"/>
            <a:ext cx="10500900" cy="78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solidFill>
                  <a:schemeClr val="dk1"/>
                </a:solidFill>
                <a:latin typeface="Verdana"/>
                <a:ea typeface="Verdana"/>
                <a:cs typeface="Verdana"/>
                <a:sym typeface="Verdana"/>
              </a:rPr>
              <a:t>R&amp;D</a:t>
            </a:r>
            <a:endParaRPr b="1" sz="6000">
              <a:solidFill>
                <a:schemeClr val="dk1"/>
              </a:solidFill>
              <a:latin typeface="Verdana"/>
              <a:ea typeface="Verdana"/>
              <a:cs typeface="Verdana"/>
              <a:sym typeface="Verdana"/>
            </a:endParaRPr>
          </a:p>
          <a:p>
            <a:pPr indent="0" lvl="0" marL="0" rtl="0" algn="l">
              <a:spcBef>
                <a:spcPts val="1000"/>
              </a:spcBef>
              <a:spcAft>
                <a:spcPts val="0"/>
              </a:spcAft>
              <a:buNone/>
            </a:pPr>
            <a:r>
              <a:rPr lang="en-US" sz="4500">
                <a:solidFill>
                  <a:schemeClr val="dk1"/>
                </a:solidFill>
                <a:latin typeface="Verdana"/>
                <a:ea typeface="Verdana"/>
                <a:cs typeface="Verdana"/>
                <a:sym typeface="Verdana"/>
              </a:rPr>
              <a:t>We experimented with different devices to understand how they communicate using embedded systems, like Arduino, for controlling simple devices </a:t>
            </a:r>
            <a:br>
              <a:rPr lang="en-US" sz="4500">
                <a:solidFill>
                  <a:schemeClr val="dk1"/>
                </a:solidFill>
                <a:latin typeface="Verdana"/>
                <a:ea typeface="Verdana"/>
                <a:cs typeface="Verdana"/>
                <a:sym typeface="Verdana"/>
              </a:rPr>
            </a:br>
            <a:r>
              <a:rPr lang="en-US" sz="4500">
                <a:solidFill>
                  <a:schemeClr val="dk1"/>
                </a:solidFill>
                <a:latin typeface="Verdana"/>
                <a:ea typeface="Verdana"/>
                <a:cs typeface="Verdana"/>
                <a:sym typeface="Verdana"/>
              </a:rPr>
              <a:t>like switches and prompting sensors to </a:t>
            </a:r>
            <a:br>
              <a:rPr lang="en-US" sz="4500">
                <a:solidFill>
                  <a:schemeClr val="dk1"/>
                </a:solidFill>
                <a:latin typeface="Verdana"/>
                <a:ea typeface="Verdana"/>
                <a:cs typeface="Verdana"/>
                <a:sym typeface="Verdana"/>
              </a:rPr>
            </a:br>
            <a:r>
              <a:rPr lang="en-US" sz="4500">
                <a:solidFill>
                  <a:schemeClr val="dk1"/>
                </a:solidFill>
                <a:latin typeface="Verdana"/>
                <a:ea typeface="Verdana"/>
                <a:cs typeface="Verdana"/>
                <a:sym typeface="Verdana"/>
              </a:rPr>
              <a:t>provide data.</a:t>
            </a:r>
            <a:endParaRPr sz="4500">
              <a:solidFill>
                <a:schemeClr val="dk1"/>
              </a:solidFill>
              <a:latin typeface="Verdana"/>
              <a:ea typeface="Verdana"/>
              <a:cs typeface="Verdana"/>
              <a:sym typeface="Verdana"/>
            </a:endParaRPr>
          </a:p>
          <a:p>
            <a:pPr indent="457200" lvl="0" marL="0" rtl="0" algn="l">
              <a:spcBef>
                <a:spcPts val="0"/>
              </a:spcBef>
              <a:spcAft>
                <a:spcPts val="0"/>
              </a:spcAft>
              <a:buNone/>
            </a:pPr>
            <a:r>
              <a:rPr lang="en-US" sz="3600">
                <a:solidFill>
                  <a:schemeClr val="dk1"/>
                </a:solidFill>
                <a:latin typeface="Verdana"/>
                <a:ea typeface="Verdana"/>
                <a:cs typeface="Verdana"/>
                <a:sym typeface="Verdana"/>
              </a:rPr>
              <a:t>		</a:t>
            </a:r>
            <a:endParaRPr sz="3600">
              <a:solidFill>
                <a:schemeClr val="dk1"/>
              </a:solidFill>
              <a:latin typeface="Verdana"/>
              <a:ea typeface="Verdana"/>
              <a:cs typeface="Verdana"/>
              <a:sym typeface="Verdana"/>
            </a:endParaRPr>
          </a:p>
        </p:txBody>
      </p:sp>
      <p:sp>
        <p:nvSpPr>
          <p:cNvPr id="86" name="Google Shape;86;p13"/>
          <p:cNvSpPr/>
          <p:nvPr/>
        </p:nvSpPr>
        <p:spPr>
          <a:xfrm>
            <a:off x="30237825" y="3637700"/>
            <a:ext cx="9804600" cy="60897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30788350" y="3968525"/>
            <a:ext cx="8676000" cy="55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latin typeface="Verdana"/>
                <a:ea typeface="Verdana"/>
                <a:cs typeface="Verdana"/>
                <a:sym typeface="Verdana"/>
              </a:rPr>
              <a:t>BLE</a:t>
            </a:r>
            <a:endParaRPr b="1" sz="6000">
              <a:latin typeface="Verdana"/>
              <a:ea typeface="Verdana"/>
              <a:cs typeface="Verdana"/>
              <a:sym typeface="Verdana"/>
            </a:endParaRPr>
          </a:p>
          <a:p>
            <a:pPr indent="0" lvl="0" marL="0" rtl="0" algn="l">
              <a:spcBef>
                <a:spcPts val="0"/>
              </a:spcBef>
              <a:spcAft>
                <a:spcPts val="0"/>
              </a:spcAft>
              <a:buNone/>
            </a:pPr>
            <a:r>
              <a:rPr lang="en-US" sz="4500">
                <a:latin typeface="Verdana"/>
                <a:ea typeface="Verdana"/>
                <a:cs typeface="Verdana"/>
                <a:sym typeface="Verdana"/>
              </a:rPr>
              <a:t>Next we </a:t>
            </a:r>
            <a:r>
              <a:rPr lang="en-US" sz="4500">
                <a:latin typeface="Verdana"/>
                <a:ea typeface="Verdana"/>
                <a:cs typeface="Verdana"/>
                <a:sym typeface="Verdana"/>
              </a:rPr>
              <a:t>integrated</a:t>
            </a:r>
            <a:r>
              <a:rPr lang="en-US" sz="4500">
                <a:latin typeface="Verdana"/>
                <a:ea typeface="Verdana"/>
                <a:cs typeface="Verdana"/>
                <a:sym typeface="Verdana"/>
              </a:rPr>
              <a:t> a Bluetooth Low Energy (BLE) chip as a means of </a:t>
            </a:r>
            <a:r>
              <a:rPr lang="en-US" sz="4500">
                <a:latin typeface="Verdana"/>
                <a:ea typeface="Verdana"/>
                <a:cs typeface="Verdana"/>
                <a:sym typeface="Verdana"/>
              </a:rPr>
              <a:t>communicating</a:t>
            </a:r>
            <a:r>
              <a:rPr lang="en-US" sz="4500">
                <a:latin typeface="Verdana"/>
                <a:ea typeface="Verdana"/>
                <a:cs typeface="Verdana"/>
                <a:sym typeface="Verdana"/>
              </a:rPr>
              <a:t> </a:t>
            </a:r>
            <a:r>
              <a:rPr lang="en-US" sz="4500">
                <a:latin typeface="Verdana"/>
                <a:ea typeface="Verdana"/>
                <a:cs typeface="Verdana"/>
                <a:sym typeface="Verdana"/>
              </a:rPr>
              <a:t>between</a:t>
            </a:r>
            <a:r>
              <a:rPr lang="en-US" sz="4500">
                <a:latin typeface="Verdana"/>
                <a:ea typeface="Verdana"/>
                <a:cs typeface="Verdana"/>
                <a:sym typeface="Verdana"/>
              </a:rPr>
              <a:t> the Arduino and a mobile device.</a:t>
            </a:r>
            <a:endParaRPr sz="4500">
              <a:latin typeface="Verdana"/>
              <a:ea typeface="Verdana"/>
              <a:cs typeface="Verdana"/>
              <a:sym typeface="Verdana"/>
            </a:endParaRPr>
          </a:p>
          <a:p>
            <a:pPr indent="0" lvl="0" marL="0" rtl="0" algn="l">
              <a:spcBef>
                <a:spcPts val="0"/>
              </a:spcBef>
              <a:spcAft>
                <a:spcPts val="0"/>
              </a:spcAft>
              <a:buNone/>
            </a:pPr>
            <a:r>
              <a:rPr lang="en-US" sz="4500"/>
              <a:t>	</a:t>
            </a:r>
            <a:endParaRPr sz="4500"/>
          </a:p>
        </p:txBody>
      </p:sp>
      <p:sp>
        <p:nvSpPr>
          <p:cNvPr id="88" name="Google Shape;88;p13"/>
          <p:cNvSpPr/>
          <p:nvPr/>
        </p:nvSpPr>
        <p:spPr>
          <a:xfrm>
            <a:off x="9344250" y="763300"/>
            <a:ext cx="33843900" cy="1327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i="1" lang="en-US" sz="7200">
                <a:solidFill>
                  <a:schemeClr val="dk1"/>
                </a:solidFill>
                <a:latin typeface="Georgia"/>
                <a:ea typeface="Georgia"/>
                <a:cs typeface="Georgia"/>
                <a:sym typeface="Georgia"/>
              </a:rPr>
              <a:t>Internet of Things: R&amp;D With Embedded Systems</a:t>
            </a:r>
            <a:endParaRPr b="1" sz="7200">
              <a:latin typeface="Georgia"/>
              <a:ea typeface="Georgia"/>
              <a:cs typeface="Georgia"/>
              <a:sym typeface="Georgia"/>
            </a:endParaRPr>
          </a:p>
        </p:txBody>
      </p:sp>
      <p:sp>
        <p:nvSpPr>
          <p:cNvPr id="89" name="Google Shape;89;p13"/>
          <p:cNvSpPr/>
          <p:nvPr/>
        </p:nvSpPr>
        <p:spPr>
          <a:xfrm>
            <a:off x="-11457625" y="-22781"/>
            <a:ext cx="9147900" cy="32932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1" sz="1800" u="none" cap="none" strike="noStrike">
              <a:solidFill>
                <a:schemeClr val="lt1"/>
              </a:solidFill>
              <a:latin typeface="Lato"/>
              <a:ea typeface="Lato"/>
              <a:cs typeface="Lato"/>
              <a:sym typeface="Lato"/>
            </a:endParaRPr>
          </a:p>
        </p:txBody>
      </p:sp>
      <p:sp>
        <p:nvSpPr>
          <p:cNvPr id="90" name="Google Shape;90;p13"/>
          <p:cNvSpPr txBox="1"/>
          <p:nvPr/>
        </p:nvSpPr>
        <p:spPr>
          <a:xfrm>
            <a:off x="326475" y="4681600"/>
            <a:ext cx="8229600" cy="27452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en-US" sz="3600" u="none" cap="none" strike="noStrike">
                <a:solidFill>
                  <a:schemeClr val="dk1"/>
                </a:solidFill>
                <a:latin typeface="Georgia"/>
                <a:ea typeface="Georgia"/>
                <a:cs typeface="Georgia"/>
                <a:sym typeface="Georgia"/>
              </a:rPr>
              <a:t>INTRODUCTION</a:t>
            </a:r>
            <a:endParaRPr>
              <a:latin typeface="Georgia"/>
              <a:ea typeface="Georgia"/>
              <a:cs typeface="Georgia"/>
              <a:sym typeface="Georgia"/>
            </a:endParaRPr>
          </a:p>
          <a:p>
            <a:pPr indent="0" lvl="0" marL="457200" marR="0" rtl="0" algn="l">
              <a:lnSpc>
                <a:spcPct val="120000"/>
              </a:lnSpc>
              <a:spcBef>
                <a:spcPts val="1000"/>
              </a:spcBef>
              <a:spcAft>
                <a:spcPts val="0"/>
              </a:spcAft>
              <a:buNone/>
            </a:pPr>
            <a:r>
              <a:rPr lang="en-US" sz="3600">
                <a:solidFill>
                  <a:schemeClr val="dk1"/>
                </a:solidFill>
                <a:latin typeface="Georgia"/>
                <a:ea typeface="Georgia"/>
                <a:cs typeface="Georgia"/>
                <a:sym typeface="Georgia"/>
              </a:rPr>
              <a:t>As  IoT (Internet of Things) technology continues to gain popularity in our modern world, we should try to understand how it  works and how it  can be implemented to solve important problems across many disciplines.</a:t>
            </a:r>
            <a:endParaRPr b="1" i="0" sz="3600" u="none" cap="none" strike="noStrike">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t/>
            </a:r>
            <a:endParaRPr b="1" sz="3600">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t/>
            </a:r>
            <a:endParaRPr b="1" sz="3600">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rPr b="1" i="0" lang="en-US" sz="3600" u="none" cap="none" strike="noStrike">
                <a:solidFill>
                  <a:schemeClr val="dk1"/>
                </a:solidFill>
                <a:latin typeface="Georgia"/>
                <a:ea typeface="Georgia"/>
                <a:cs typeface="Georgia"/>
                <a:sym typeface="Georgia"/>
              </a:rPr>
              <a:t>RESULTS</a:t>
            </a:r>
            <a:endParaRPr>
              <a:latin typeface="Georgia"/>
              <a:ea typeface="Georgia"/>
              <a:cs typeface="Georgia"/>
              <a:sym typeface="Georgia"/>
            </a:endParaRPr>
          </a:p>
          <a:p>
            <a:pPr indent="-571500" lvl="0" marL="571500" marR="0" rtl="0" algn="l">
              <a:lnSpc>
                <a:spcPct val="120000"/>
              </a:lnSpc>
              <a:spcBef>
                <a:spcPts val="100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Control light switch using BLE (Bluetooth Light Emission) technology with Android/IOS applications.</a:t>
            </a:r>
            <a:endParaRPr sz="3600">
              <a:solidFill>
                <a:schemeClr val="dk1"/>
              </a:solidFill>
              <a:latin typeface="Georgia"/>
              <a:ea typeface="Georgia"/>
              <a:cs typeface="Georgia"/>
              <a:sym typeface="Georgia"/>
            </a:endParaRPr>
          </a:p>
          <a:p>
            <a:pPr indent="-571500" lvl="0" marL="571500" marR="0" rtl="0" algn="l">
              <a:lnSpc>
                <a:spcPct val="120000"/>
              </a:lnSpc>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Obtain and display temperature data on LCD screen using temperature sensor and I2C (Inter-Integrated Circuit).</a:t>
            </a:r>
            <a:endParaRPr sz="3600">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t/>
            </a:r>
            <a:endParaRPr i="0" sz="3600" u="none" cap="none" strike="noStrike">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t/>
            </a:r>
            <a:endParaRPr i="0" sz="3600" u="none" cap="none" strike="noStrike">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rPr b="1" lang="en-US" sz="3600">
                <a:solidFill>
                  <a:schemeClr val="dk1"/>
                </a:solidFill>
                <a:latin typeface="Georgia"/>
                <a:ea typeface="Georgia"/>
                <a:cs typeface="Georgia"/>
                <a:sym typeface="Georgia"/>
              </a:rPr>
              <a:t>FUTURE RESEARCH</a:t>
            </a:r>
            <a:endParaRPr b="1">
              <a:latin typeface="Georgia"/>
              <a:ea typeface="Georgia"/>
              <a:cs typeface="Georgia"/>
              <a:sym typeface="Georgia"/>
            </a:endParaRPr>
          </a:p>
          <a:p>
            <a:pPr indent="-571500" lvl="0" marL="571500" marR="0" rtl="0" algn="l">
              <a:lnSpc>
                <a:spcPct val="120000"/>
              </a:lnSpc>
              <a:spcBef>
                <a:spcPts val="100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Analog security switch/lock</a:t>
            </a:r>
            <a:endParaRPr sz="3600">
              <a:solidFill>
                <a:schemeClr val="dk1"/>
              </a:solidFill>
              <a:latin typeface="Georgia"/>
              <a:ea typeface="Georgia"/>
              <a:cs typeface="Georgia"/>
              <a:sym typeface="Georgia"/>
            </a:endParaRPr>
          </a:p>
          <a:p>
            <a:pPr indent="-571500" lvl="0" marL="571500" marR="0" rtl="0" algn="l">
              <a:lnSpc>
                <a:spcPct val="120000"/>
              </a:lnSpc>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Digital encryption, password protection</a:t>
            </a:r>
            <a:endParaRPr sz="3600">
              <a:solidFill>
                <a:schemeClr val="dk1"/>
              </a:solidFill>
              <a:latin typeface="Georgia"/>
              <a:ea typeface="Georgia"/>
              <a:cs typeface="Georgia"/>
              <a:sym typeface="Georgia"/>
            </a:endParaRPr>
          </a:p>
          <a:p>
            <a:pPr indent="-571500" lvl="0" marL="571500" marR="0" rtl="0" algn="l">
              <a:lnSpc>
                <a:spcPct val="120000"/>
              </a:lnSpc>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Increasing sensor array to include motion, light, and proximity sensing, </a:t>
            </a:r>
            <a:endParaRPr sz="3600">
              <a:solidFill>
                <a:schemeClr val="dk1"/>
              </a:solidFill>
              <a:latin typeface="Georgia"/>
              <a:ea typeface="Georgia"/>
              <a:cs typeface="Georgia"/>
              <a:sym typeface="Georgia"/>
            </a:endParaRPr>
          </a:p>
          <a:p>
            <a:pPr indent="-571500" lvl="0" marL="571500" marR="0" rtl="0" algn="l">
              <a:lnSpc>
                <a:spcPct val="120000"/>
              </a:lnSpc>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Cloud-based interface for remote access</a:t>
            </a:r>
            <a:endParaRPr sz="3600">
              <a:solidFill>
                <a:schemeClr val="dk1"/>
              </a:solidFill>
              <a:latin typeface="Georgia"/>
              <a:ea typeface="Georgia"/>
              <a:cs typeface="Georgia"/>
              <a:sym typeface="Georgia"/>
            </a:endParaRPr>
          </a:p>
          <a:p>
            <a:pPr indent="-571500" lvl="0" marL="571500" marR="0" rtl="0" algn="l">
              <a:lnSpc>
                <a:spcPct val="120000"/>
              </a:lnSpc>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Database of sensor readings</a:t>
            </a:r>
            <a:endParaRPr sz="3600">
              <a:solidFill>
                <a:schemeClr val="dk1"/>
              </a:solidFill>
              <a:latin typeface="Georgia"/>
              <a:ea typeface="Georgia"/>
              <a:cs typeface="Georgia"/>
              <a:sym typeface="Georgia"/>
            </a:endParaRPr>
          </a:p>
          <a:p>
            <a:pPr indent="0" lvl="0" marL="457200" marR="0" rtl="0" algn="l">
              <a:lnSpc>
                <a:spcPct val="120000"/>
              </a:lnSpc>
              <a:spcBef>
                <a:spcPts val="0"/>
              </a:spcBef>
              <a:spcAft>
                <a:spcPts val="0"/>
              </a:spcAft>
              <a:buNone/>
            </a:pPr>
            <a:r>
              <a:t/>
            </a:r>
            <a:endParaRPr sz="3600">
              <a:solidFill>
                <a:schemeClr val="dk1"/>
              </a:solidFill>
              <a:latin typeface="Georgia"/>
              <a:ea typeface="Georgia"/>
              <a:cs typeface="Georgia"/>
              <a:sym typeface="Georgia"/>
            </a:endParaRPr>
          </a:p>
          <a:p>
            <a:pPr indent="0" lvl="0" marL="457200" marR="0" rtl="0" algn="l">
              <a:lnSpc>
                <a:spcPct val="120000"/>
              </a:lnSpc>
              <a:spcBef>
                <a:spcPts val="0"/>
              </a:spcBef>
              <a:spcAft>
                <a:spcPts val="0"/>
              </a:spcAft>
              <a:buNone/>
            </a:pPr>
            <a:r>
              <a:t/>
            </a:r>
            <a:endParaRPr sz="3600">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rPr b="1" lang="en-US" sz="3600">
                <a:solidFill>
                  <a:schemeClr val="dk1"/>
                </a:solidFill>
                <a:latin typeface="Georgia"/>
                <a:ea typeface="Georgia"/>
                <a:cs typeface="Georgia"/>
                <a:sym typeface="Georgia"/>
              </a:rPr>
              <a:t>ACKNOWLEDGEMENTS</a:t>
            </a:r>
            <a:endParaRPr b="1" sz="3600">
              <a:solidFill>
                <a:schemeClr val="dk1"/>
              </a:solidFill>
              <a:latin typeface="Georgia"/>
              <a:ea typeface="Georgia"/>
              <a:cs typeface="Georgia"/>
              <a:sym typeface="Georgia"/>
            </a:endParaRPr>
          </a:p>
          <a:p>
            <a:pPr indent="0" lvl="0" marL="457200" rtl="0" algn="l">
              <a:spcBef>
                <a:spcPts val="1000"/>
              </a:spcBef>
              <a:spcAft>
                <a:spcPts val="0"/>
              </a:spcAft>
              <a:buClr>
                <a:schemeClr val="dk1"/>
              </a:buClr>
              <a:buSzPts val="1100"/>
              <a:buFont typeface="Arial"/>
              <a:buNone/>
            </a:pPr>
            <a:r>
              <a:rPr lang="en-US" sz="3600">
                <a:solidFill>
                  <a:srgbClr val="1D1C1D"/>
                </a:solidFill>
                <a:highlight>
                  <a:schemeClr val="lt1"/>
                </a:highlight>
                <a:latin typeface="Georgia"/>
                <a:ea typeface="Georgia"/>
                <a:cs typeface="Georgia"/>
                <a:sym typeface="Georgia"/>
              </a:rPr>
              <a:t>Funding for this research was provided by the Northern Kentucky University Center for Integrative Natural Science and Mathematics (CINSAM) and Project FORCE NSF DUE STEP Award #0969280 through CINSAM's UR-STEM program.</a:t>
            </a:r>
            <a:endParaRPr sz="3600">
              <a:solidFill>
                <a:schemeClr val="dk1"/>
              </a:solidFill>
              <a:latin typeface="Georgia"/>
              <a:ea typeface="Georgia"/>
              <a:cs typeface="Georgia"/>
              <a:sym typeface="Georgia"/>
            </a:endParaRPr>
          </a:p>
          <a:p>
            <a:pPr indent="0" lvl="0" marL="0" marR="0" rtl="0" algn="l">
              <a:lnSpc>
                <a:spcPct val="120000"/>
              </a:lnSpc>
              <a:spcBef>
                <a:spcPts val="0"/>
              </a:spcBef>
              <a:spcAft>
                <a:spcPts val="0"/>
              </a:spcAft>
              <a:buNone/>
            </a:pPr>
            <a:r>
              <a:t/>
            </a:r>
            <a:endParaRPr sz="3600">
              <a:solidFill>
                <a:schemeClr val="dk1"/>
              </a:solidFill>
              <a:latin typeface="Georgia"/>
              <a:ea typeface="Georgia"/>
              <a:cs typeface="Georgia"/>
              <a:sym typeface="Georgia"/>
            </a:endParaRPr>
          </a:p>
        </p:txBody>
      </p:sp>
      <p:sp>
        <p:nvSpPr>
          <p:cNvPr id="91" name="Google Shape;91;p13"/>
          <p:cNvSpPr txBox="1"/>
          <p:nvPr/>
        </p:nvSpPr>
        <p:spPr>
          <a:xfrm>
            <a:off x="9815775" y="2300650"/>
            <a:ext cx="33372300" cy="132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3000">
                <a:solidFill>
                  <a:schemeClr val="dk1"/>
                </a:solidFill>
                <a:latin typeface="Verdana"/>
                <a:ea typeface="Verdana"/>
                <a:cs typeface="Verdana"/>
                <a:sym typeface="Verdana"/>
              </a:rPr>
              <a:t>Matthew Aylor, Zachary Daher, Tami Farber, Clinton Schultz, and Dr. </a:t>
            </a:r>
            <a:r>
              <a:rPr lang="en-US" sz="3000">
                <a:solidFill>
                  <a:schemeClr val="dk1"/>
                </a:solidFill>
                <a:latin typeface="Verdana"/>
                <a:ea typeface="Verdana"/>
                <a:cs typeface="Verdana"/>
                <a:sym typeface="Verdana"/>
              </a:rPr>
              <a:t>Samuel Sungmin Cho</a:t>
            </a:r>
            <a:endParaRPr i="0" sz="3000" u="none" cap="none" strike="noStrike">
              <a:solidFill>
                <a:schemeClr val="dk1"/>
              </a:solidFill>
              <a:latin typeface="Verdana"/>
              <a:ea typeface="Verdana"/>
              <a:cs typeface="Verdana"/>
              <a:sym typeface="Verdana"/>
            </a:endParaRPr>
          </a:p>
        </p:txBody>
      </p:sp>
      <p:cxnSp>
        <p:nvCxnSpPr>
          <p:cNvPr id="92" name="Google Shape;92;p13"/>
          <p:cNvCxnSpPr/>
          <p:nvPr/>
        </p:nvCxnSpPr>
        <p:spPr>
          <a:xfrm>
            <a:off x="9147819" y="-8374"/>
            <a:ext cx="0" cy="32918401"/>
          </a:xfrm>
          <a:prstGeom prst="straightConnector1">
            <a:avLst/>
          </a:prstGeom>
          <a:noFill/>
          <a:ln cap="flat" cmpd="sng" w="190500">
            <a:solidFill>
              <a:srgbClr val="FFC72C"/>
            </a:solidFill>
            <a:prstDash val="solid"/>
            <a:miter lim="800000"/>
            <a:headEnd len="sm" w="sm" type="none"/>
            <a:tailEnd len="sm" w="sm" type="none"/>
          </a:ln>
        </p:spPr>
      </p:cxnSp>
      <p:sp>
        <p:nvSpPr>
          <p:cNvPr id="93" name="Google Shape;93;p13"/>
          <p:cNvSpPr/>
          <p:nvPr/>
        </p:nvSpPr>
        <p:spPr>
          <a:xfrm>
            <a:off x="-5407020" y="6908851"/>
            <a:ext cx="396981" cy="686671"/>
          </a:xfrm>
          <a:custGeom>
            <a:rect b="b" l="l" r="r" t="t"/>
            <a:pathLst>
              <a:path extrusionOk="0" h="3614056" w="208937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D8D8D8"/>
              </a:solidFill>
              <a:latin typeface="Calibri"/>
              <a:ea typeface="Calibri"/>
              <a:cs typeface="Calibri"/>
              <a:sym typeface="Calibri"/>
            </a:endParaRPr>
          </a:p>
        </p:txBody>
      </p:sp>
      <p:sp>
        <p:nvSpPr>
          <p:cNvPr id="94" name="Google Shape;94;p13"/>
          <p:cNvSpPr/>
          <p:nvPr/>
        </p:nvSpPr>
        <p:spPr>
          <a:xfrm>
            <a:off x="-7687010" y="6422814"/>
            <a:ext cx="1782600" cy="1754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5" name="Google Shape;95;p13"/>
          <p:cNvCxnSpPr/>
          <p:nvPr/>
        </p:nvCxnSpPr>
        <p:spPr>
          <a:xfrm rot="10800000">
            <a:off x="-5849296" y="7228222"/>
            <a:ext cx="411900" cy="0"/>
          </a:xfrm>
          <a:prstGeom prst="straightConnector1">
            <a:avLst/>
          </a:prstGeom>
          <a:noFill/>
          <a:ln cap="flat" cmpd="sng" w="66675">
            <a:solidFill>
              <a:schemeClr val="dk1"/>
            </a:solidFill>
            <a:prstDash val="dot"/>
            <a:miter lim="800000"/>
            <a:headEnd len="sm" w="sm" type="none"/>
            <a:tailEnd len="med" w="med" type="triangle"/>
          </a:ln>
        </p:spPr>
      </p:cxnSp>
      <p:grpSp>
        <p:nvGrpSpPr>
          <p:cNvPr id="96" name="Google Shape;96;p13"/>
          <p:cNvGrpSpPr/>
          <p:nvPr/>
        </p:nvGrpSpPr>
        <p:grpSpPr>
          <a:xfrm>
            <a:off x="-7602411" y="6487321"/>
            <a:ext cx="5292683" cy="1634161"/>
            <a:chOff x="28804814" y="30499658"/>
            <a:chExt cx="5292683" cy="1634161"/>
          </a:xfrm>
        </p:grpSpPr>
        <p:sp>
          <p:nvSpPr>
            <p:cNvPr id="97" name="Google Shape;97;p13"/>
            <p:cNvSpPr txBox="1"/>
            <p:nvPr/>
          </p:nvSpPr>
          <p:spPr>
            <a:xfrm>
              <a:off x="31533697" y="30952588"/>
              <a:ext cx="2563800" cy="49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Take a picture to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download </a:t>
              </a:r>
              <a:r>
                <a:rPr lang="en-US" sz="2400">
                  <a:solidFill>
                    <a:schemeClr val="dk1"/>
                  </a:solidFill>
                </a:rPr>
                <a:t>poster</a:t>
              </a:r>
              <a:endParaRPr sz="2400"/>
            </a:p>
          </p:txBody>
        </p:sp>
        <p:pic>
          <p:nvPicPr>
            <p:cNvPr id="98" name="Google Shape;98;p13"/>
            <p:cNvPicPr preferRelativeResize="0"/>
            <p:nvPr/>
          </p:nvPicPr>
          <p:blipFill rotWithShape="1">
            <a:blip r:embed="rId3">
              <a:alphaModFix/>
            </a:blip>
            <a:srcRect b="0" l="0" r="0" t="0"/>
            <a:stretch/>
          </p:blipFill>
          <p:spPr>
            <a:xfrm>
              <a:off x="28804814" y="30499658"/>
              <a:ext cx="1634164" cy="1634161"/>
            </a:xfrm>
            <a:prstGeom prst="rect">
              <a:avLst/>
            </a:prstGeom>
            <a:noFill/>
            <a:ln>
              <a:noFill/>
            </a:ln>
          </p:spPr>
        </p:pic>
      </p:grpSp>
      <p:pic>
        <p:nvPicPr>
          <p:cNvPr descr="RoboGets Arduino Uno R3 Compatible ATmega328P Microcontroller Card &amp; USB Cable for Electronics &amp; Robotics" id="99" name="Google Shape;99;p13"/>
          <p:cNvPicPr preferRelativeResize="0"/>
          <p:nvPr/>
        </p:nvPicPr>
        <p:blipFill>
          <a:blip r:embed="rId4">
            <a:alphaModFix/>
          </a:blip>
          <a:stretch>
            <a:fillRect/>
          </a:stretch>
        </p:blipFill>
        <p:spPr>
          <a:xfrm rot="-2324012">
            <a:off x="15097000" y="9924750"/>
            <a:ext cx="5795589" cy="4114800"/>
          </a:xfrm>
          <a:prstGeom prst="rect">
            <a:avLst/>
          </a:prstGeom>
          <a:noFill/>
          <a:ln>
            <a:noFill/>
          </a:ln>
        </p:spPr>
      </p:pic>
      <p:pic>
        <p:nvPicPr>
          <p:cNvPr id="100" name="Google Shape;100;p13"/>
          <p:cNvPicPr preferRelativeResize="0"/>
          <p:nvPr/>
        </p:nvPicPr>
        <p:blipFill>
          <a:blip r:embed="rId5">
            <a:alphaModFix/>
          </a:blip>
          <a:stretch>
            <a:fillRect/>
          </a:stretch>
        </p:blipFill>
        <p:spPr>
          <a:xfrm rot="-904474">
            <a:off x="35524750" y="25470156"/>
            <a:ext cx="6947699" cy="4388019"/>
          </a:xfrm>
          <a:prstGeom prst="rect">
            <a:avLst/>
          </a:prstGeom>
          <a:noFill/>
          <a:ln>
            <a:noFill/>
          </a:ln>
          <a:effectLst>
            <a:outerShdw blurRad="57150" rotWithShape="0" algn="bl" dir="5400000" dist="19050">
              <a:srgbClr val="000000">
                <a:alpha val="50000"/>
              </a:srgbClr>
            </a:outerShdw>
          </a:effectLst>
        </p:spPr>
      </p:pic>
      <p:grpSp>
        <p:nvGrpSpPr>
          <p:cNvPr id="101" name="Google Shape;101;p13"/>
          <p:cNvGrpSpPr/>
          <p:nvPr/>
        </p:nvGrpSpPr>
        <p:grpSpPr>
          <a:xfrm>
            <a:off x="9883109" y="16394143"/>
            <a:ext cx="13560871" cy="7923137"/>
            <a:chOff x="10157050" y="25174750"/>
            <a:chExt cx="13219800" cy="7269600"/>
          </a:xfrm>
        </p:grpSpPr>
        <p:sp>
          <p:nvSpPr>
            <p:cNvPr id="102" name="Google Shape;102;p13"/>
            <p:cNvSpPr/>
            <p:nvPr/>
          </p:nvSpPr>
          <p:spPr>
            <a:xfrm>
              <a:off x="10157050" y="25174750"/>
              <a:ext cx="13219800" cy="726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nvSpPr>
          <p:spPr>
            <a:xfrm>
              <a:off x="10452363" y="25389850"/>
              <a:ext cx="12548100" cy="68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latin typeface="Verdana"/>
                  <a:ea typeface="Verdana"/>
                  <a:cs typeface="Verdana"/>
                  <a:sym typeface="Verdana"/>
                </a:rPr>
                <a:t>Conclusion</a:t>
              </a:r>
              <a:endParaRPr b="1" sz="6000">
                <a:latin typeface="Verdana"/>
                <a:ea typeface="Verdana"/>
                <a:cs typeface="Verdana"/>
                <a:sym typeface="Verdana"/>
              </a:endParaRPr>
            </a:p>
            <a:p>
              <a:pPr indent="0" lvl="0" marL="0" rtl="0" algn="l">
                <a:spcBef>
                  <a:spcPts val="0"/>
                </a:spcBef>
                <a:spcAft>
                  <a:spcPts val="0"/>
                </a:spcAft>
                <a:buNone/>
              </a:pPr>
              <a:r>
                <a:rPr lang="en-US" sz="4500">
                  <a:latin typeface="Verdana"/>
                  <a:ea typeface="Verdana"/>
                  <a:cs typeface="Verdana"/>
                  <a:sym typeface="Verdana"/>
                </a:rPr>
                <a:t>We have explored several options of what the technologies of embedded devices, wireless communication, and I2C cards can do when combined, but there are limitless possibilities. We have plans to explore more and find a new use for these systems to utilize the connectedness the Internet of Things makes possible, to simplify tasks or explore useful data readings.</a:t>
              </a:r>
              <a:endParaRPr sz="4500">
                <a:latin typeface="Verdana"/>
                <a:ea typeface="Verdana"/>
                <a:cs typeface="Verdana"/>
                <a:sym typeface="Verdana"/>
              </a:endParaRPr>
            </a:p>
            <a:p>
              <a:pPr indent="0" lvl="0" marL="0" rtl="0" algn="l">
                <a:spcBef>
                  <a:spcPts val="0"/>
                </a:spcBef>
                <a:spcAft>
                  <a:spcPts val="0"/>
                </a:spcAft>
                <a:buNone/>
              </a:pPr>
              <a:r>
                <a:t/>
              </a:r>
              <a:endParaRPr sz="4500"/>
            </a:p>
          </p:txBody>
        </p:sp>
      </p:grpSp>
      <p:sp>
        <p:nvSpPr>
          <p:cNvPr id="104" name="Google Shape;104;p13"/>
          <p:cNvSpPr/>
          <p:nvPr/>
        </p:nvSpPr>
        <p:spPr>
          <a:xfrm>
            <a:off x="17127074" y="2319388"/>
            <a:ext cx="360429" cy="335196"/>
          </a:xfrm>
          <a:custGeom>
            <a:rect b="b" l="l" r="r" t="t"/>
            <a:pathLst>
              <a:path extrusionOk="0" h="335196" w="327663">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5" name="Google Shape;105;p13"/>
          <p:cNvSpPr/>
          <p:nvPr/>
        </p:nvSpPr>
        <p:spPr>
          <a:xfrm>
            <a:off x="20903491" y="4635425"/>
            <a:ext cx="9147900" cy="2858700"/>
          </a:xfrm>
          <a:prstGeom prst="stripedRightArrow">
            <a:avLst>
              <a:gd fmla="val 50000" name="adj1"/>
              <a:gd fmla="val 50000" name="adj2"/>
            </a:avLst>
          </a:prstGeom>
          <a:gradFill>
            <a:gsLst>
              <a:gs pos="0">
                <a:srgbClr val="FFC002"/>
              </a:gs>
              <a:gs pos="100000">
                <a:srgbClr val="795B04"/>
              </a:gs>
            </a:gsLst>
            <a:path path="circle">
              <a:fillToRect b="50%" l="50%" r="50%" t="50%"/>
            </a:path>
            <a:tileRect/>
          </a:gradFill>
          <a:ln cap="flat" cmpd="sng" w="9525">
            <a:solidFill>
              <a:schemeClr val="dk2"/>
            </a:solidFill>
            <a:prstDash val="solid"/>
            <a:round/>
            <a:headEnd len="sm" w="sm" type="none"/>
            <a:tailEnd len="sm" w="sm" type="none"/>
          </a:ln>
          <a:effectLst>
            <a:outerShdw blurRad="57150" rotWithShape="0" algn="bl" dir="5400000" dist="19050">
              <a:schemeClr val="accent5">
                <a:alpha val="8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3"/>
          <p:cNvGrpSpPr/>
          <p:nvPr/>
        </p:nvGrpSpPr>
        <p:grpSpPr>
          <a:xfrm>
            <a:off x="21915200" y="24993600"/>
            <a:ext cx="13219800" cy="7269600"/>
            <a:chOff x="27948850" y="25174750"/>
            <a:chExt cx="13219800" cy="7269600"/>
          </a:xfrm>
        </p:grpSpPr>
        <p:sp>
          <p:nvSpPr>
            <p:cNvPr id="107" name="Google Shape;107;p13"/>
            <p:cNvSpPr/>
            <p:nvPr/>
          </p:nvSpPr>
          <p:spPr>
            <a:xfrm>
              <a:off x="27948850" y="25174750"/>
              <a:ext cx="13219800" cy="726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nvSpPr>
          <p:spPr>
            <a:xfrm>
              <a:off x="28471100" y="25466050"/>
              <a:ext cx="12545100" cy="66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latin typeface="Verdana"/>
                  <a:ea typeface="Verdana"/>
                  <a:cs typeface="Verdana"/>
                  <a:sym typeface="Verdana"/>
                </a:rPr>
                <a:t>I</a:t>
              </a:r>
              <a:r>
                <a:rPr b="1" baseline="30000" lang="en-US" sz="6000">
                  <a:latin typeface="Verdana"/>
                  <a:ea typeface="Verdana"/>
                  <a:cs typeface="Verdana"/>
                  <a:sym typeface="Verdana"/>
                </a:rPr>
                <a:t>2</a:t>
              </a:r>
              <a:r>
                <a:rPr b="1" lang="en-US" sz="6000">
                  <a:latin typeface="Verdana"/>
                  <a:ea typeface="Verdana"/>
                  <a:cs typeface="Verdana"/>
                  <a:sym typeface="Verdana"/>
                </a:rPr>
                <a:t>C Bus</a:t>
              </a:r>
              <a:endParaRPr b="1" sz="6000">
                <a:latin typeface="Verdana"/>
                <a:ea typeface="Verdana"/>
                <a:cs typeface="Verdana"/>
                <a:sym typeface="Verdana"/>
              </a:endParaRPr>
            </a:p>
            <a:p>
              <a:pPr indent="0" lvl="0" marL="0" rtl="0" algn="l">
                <a:spcBef>
                  <a:spcPts val="0"/>
                </a:spcBef>
                <a:spcAft>
                  <a:spcPts val="0"/>
                </a:spcAft>
                <a:buNone/>
              </a:pPr>
              <a:r>
                <a:rPr lang="en-US" sz="4500">
                  <a:latin typeface="Verdana"/>
                  <a:ea typeface="Verdana"/>
                  <a:cs typeface="Verdana"/>
                  <a:sym typeface="Verdana"/>
                </a:rPr>
                <a:t>We experimented further with multiple sensors in an array by wiring the Arduino to an I</a:t>
              </a:r>
              <a:r>
                <a:rPr baseline="30000" lang="en-US" sz="4500">
                  <a:latin typeface="Verdana"/>
                  <a:ea typeface="Verdana"/>
                  <a:cs typeface="Verdana"/>
                  <a:sym typeface="Verdana"/>
                </a:rPr>
                <a:t>2</a:t>
              </a:r>
              <a:r>
                <a:rPr lang="en-US" sz="4500">
                  <a:latin typeface="Verdana"/>
                  <a:ea typeface="Verdana"/>
                  <a:cs typeface="Verdana"/>
                  <a:sym typeface="Verdana"/>
                </a:rPr>
                <a:t>C (Inter-Integrated Circuit) device, The </a:t>
              </a:r>
              <a:r>
                <a:rPr lang="en-US" sz="4500">
                  <a:solidFill>
                    <a:schemeClr val="dk1"/>
                  </a:solidFill>
                  <a:latin typeface="Verdana"/>
                  <a:ea typeface="Verdana"/>
                  <a:cs typeface="Verdana"/>
                  <a:sym typeface="Verdana"/>
                </a:rPr>
                <a:t>I</a:t>
              </a:r>
              <a:r>
                <a:rPr baseline="30000" lang="en-US" sz="4500">
                  <a:solidFill>
                    <a:schemeClr val="dk1"/>
                  </a:solidFill>
                  <a:latin typeface="Verdana"/>
                  <a:ea typeface="Verdana"/>
                  <a:cs typeface="Verdana"/>
                  <a:sym typeface="Verdana"/>
                </a:rPr>
                <a:t>2</a:t>
              </a:r>
              <a:r>
                <a:rPr lang="en-US" sz="4500">
                  <a:solidFill>
                    <a:schemeClr val="dk1"/>
                  </a:solidFill>
                  <a:latin typeface="Verdana"/>
                  <a:ea typeface="Verdana"/>
                  <a:cs typeface="Verdana"/>
                  <a:sym typeface="Verdana"/>
                </a:rPr>
                <a:t>C</a:t>
              </a:r>
              <a:r>
                <a:rPr lang="en-US" sz="4500">
                  <a:latin typeface="Verdana"/>
                  <a:ea typeface="Verdana"/>
                  <a:cs typeface="Verdana"/>
                  <a:sym typeface="Verdana"/>
                </a:rPr>
                <a:t> bus allows the data sent by these devices to be interpreted easily. To read the output, we integrated an LCD screen attached to an I</a:t>
              </a:r>
              <a:r>
                <a:rPr baseline="30000" lang="en-US" sz="4500">
                  <a:latin typeface="Verdana"/>
                  <a:ea typeface="Verdana"/>
                  <a:cs typeface="Verdana"/>
                  <a:sym typeface="Verdana"/>
                </a:rPr>
                <a:t>2</a:t>
              </a:r>
              <a:r>
                <a:rPr lang="en-US" sz="4500">
                  <a:latin typeface="Verdana"/>
                  <a:ea typeface="Verdana"/>
                  <a:cs typeface="Verdana"/>
                  <a:sym typeface="Verdana"/>
                </a:rPr>
                <a:t>C bus, then used C to code for readings and display.</a:t>
              </a:r>
              <a:endParaRPr sz="4500">
                <a:latin typeface="Verdana"/>
                <a:ea typeface="Verdana"/>
                <a:cs typeface="Verdana"/>
                <a:sym typeface="Verdana"/>
              </a:endParaRPr>
            </a:p>
          </p:txBody>
        </p:sp>
      </p:grpSp>
      <p:pic>
        <p:nvPicPr>
          <p:cNvPr id="109" name="Google Shape;109;p13"/>
          <p:cNvPicPr preferRelativeResize="0"/>
          <p:nvPr/>
        </p:nvPicPr>
        <p:blipFill rotWithShape="1">
          <a:blip r:embed="rId6">
            <a:alphaModFix/>
          </a:blip>
          <a:srcRect b="0" l="0" r="0" t="0"/>
          <a:stretch/>
        </p:blipFill>
        <p:spPr>
          <a:xfrm>
            <a:off x="2670251" y="508173"/>
            <a:ext cx="3934533" cy="3937824"/>
          </a:xfrm>
          <a:prstGeom prst="rect">
            <a:avLst/>
          </a:prstGeom>
          <a:noFill/>
          <a:ln>
            <a:noFill/>
          </a:ln>
        </p:spPr>
      </p:pic>
      <p:sp>
        <p:nvSpPr>
          <p:cNvPr id="110" name="Google Shape;110;p13"/>
          <p:cNvSpPr/>
          <p:nvPr/>
        </p:nvSpPr>
        <p:spPr>
          <a:xfrm rot="-8244241">
            <a:off x="16888463" y="25013591"/>
            <a:ext cx="5517531" cy="2858668"/>
          </a:xfrm>
          <a:prstGeom prst="stripedRightArrow">
            <a:avLst>
              <a:gd fmla="val 50000" name="adj1"/>
              <a:gd fmla="val 50000" name="adj2"/>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a:effectLst>
            <a:outerShdw blurRad="57150" rotWithShape="0" algn="bl" dir="5400000" dist="19050">
              <a:schemeClr val="accent5">
                <a:alpha val="8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3"/>
          <p:cNvGrpSpPr/>
          <p:nvPr/>
        </p:nvGrpSpPr>
        <p:grpSpPr>
          <a:xfrm>
            <a:off x="30676498" y="12898569"/>
            <a:ext cx="12548147" cy="10247832"/>
            <a:chOff x="29990698" y="13889169"/>
            <a:chExt cx="12548147" cy="10247832"/>
          </a:xfrm>
        </p:grpSpPr>
        <p:grpSp>
          <p:nvGrpSpPr>
            <p:cNvPr id="112" name="Google Shape;112;p13"/>
            <p:cNvGrpSpPr/>
            <p:nvPr/>
          </p:nvGrpSpPr>
          <p:grpSpPr>
            <a:xfrm>
              <a:off x="29990698" y="13889169"/>
              <a:ext cx="12548147" cy="8956801"/>
              <a:chOff x="28795043" y="13834238"/>
              <a:chExt cx="14766000" cy="7789200"/>
            </a:xfrm>
          </p:grpSpPr>
          <p:sp>
            <p:nvSpPr>
              <p:cNvPr id="113" name="Google Shape;113;p13"/>
              <p:cNvSpPr/>
              <p:nvPr/>
            </p:nvSpPr>
            <p:spPr>
              <a:xfrm>
                <a:off x="28795043" y="13834238"/>
                <a:ext cx="14766000" cy="77892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571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txBox="1"/>
              <p:nvPr/>
            </p:nvSpPr>
            <p:spPr>
              <a:xfrm>
                <a:off x="29275311" y="14335413"/>
                <a:ext cx="13809900" cy="61269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latin typeface="Verdana"/>
                    <a:ea typeface="Verdana"/>
                    <a:cs typeface="Verdana"/>
                    <a:sym typeface="Verdana"/>
                  </a:rPr>
                  <a:t>Wireless Communication</a:t>
                </a:r>
                <a:endParaRPr b="1" sz="6000">
                  <a:latin typeface="Verdana"/>
                  <a:ea typeface="Verdana"/>
                  <a:cs typeface="Verdana"/>
                  <a:sym typeface="Verdana"/>
                </a:endParaRPr>
              </a:p>
              <a:p>
                <a:pPr indent="0" lvl="0" marL="0" rtl="0" algn="l">
                  <a:spcBef>
                    <a:spcPts val="1000"/>
                  </a:spcBef>
                  <a:spcAft>
                    <a:spcPts val="0"/>
                  </a:spcAft>
                  <a:buNone/>
                </a:pPr>
                <a:r>
                  <a:rPr lang="en-US" sz="4500">
                    <a:latin typeface="Verdana"/>
                    <a:ea typeface="Verdana"/>
                    <a:cs typeface="Verdana"/>
                    <a:sym typeface="Verdana"/>
                  </a:rPr>
                  <a:t>Adding another layer of control to our system, we programmed the Arduino to </a:t>
                </a:r>
                <a:r>
                  <a:rPr lang="en-US" sz="4500">
                    <a:solidFill>
                      <a:schemeClr val="dk1"/>
                    </a:solidFill>
                    <a:latin typeface="Verdana"/>
                    <a:ea typeface="Verdana"/>
                    <a:cs typeface="Verdana"/>
                    <a:sym typeface="Verdana"/>
                  </a:rPr>
                  <a:t>communicate with an Android device via </a:t>
                </a:r>
                <a:r>
                  <a:rPr lang="en-US" sz="4500">
                    <a:latin typeface="Verdana"/>
                    <a:ea typeface="Verdana"/>
                    <a:cs typeface="Verdana"/>
                    <a:sym typeface="Verdana"/>
                  </a:rPr>
                  <a:t>B</a:t>
                </a:r>
                <a:r>
                  <a:rPr lang="en-US" sz="4500">
                    <a:latin typeface="Verdana"/>
                    <a:ea typeface="Verdana"/>
                    <a:cs typeface="Verdana"/>
                    <a:sym typeface="Verdana"/>
                  </a:rPr>
                  <a:t>luetooth using an app installed on the mobile device called Light Blue. From there our phones could </a:t>
                </a:r>
                <a:r>
                  <a:rPr lang="en-US" sz="4500">
                    <a:latin typeface="Verdana"/>
                    <a:ea typeface="Verdana"/>
                    <a:cs typeface="Verdana"/>
                    <a:sym typeface="Verdana"/>
                  </a:rPr>
                  <a:t>read</a:t>
                </a:r>
                <a:r>
                  <a:rPr lang="en-US" sz="4500">
                    <a:latin typeface="Verdana"/>
                    <a:ea typeface="Verdana"/>
                    <a:cs typeface="Verdana"/>
                    <a:sym typeface="Verdana"/>
                  </a:rPr>
                  <a:t> information from the switches and sensors as well as control the switches remotely.</a:t>
                </a:r>
                <a:endParaRPr sz="4500">
                  <a:latin typeface="Verdana"/>
                  <a:ea typeface="Verdana"/>
                  <a:cs typeface="Verdana"/>
                  <a:sym typeface="Verdana"/>
                </a:endParaRPr>
              </a:p>
            </p:txBody>
          </p:sp>
        </p:grpSp>
        <p:pic>
          <p:nvPicPr>
            <p:cNvPr id="115" name="Google Shape;115;p13"/>
            <p:cNvPicPr preferRelativeResize="0"/>
            <p:nvPr/>
          </p:nvPicPr>
          <p:blipFill>
            <a:blip r:embed="rId7">
              <a:alphaModFix/>
            </a:blip>
            <a:stretch>
              <a:fillRect/>
            </a:stretch>
          </p:blipFill>
          <p:spPr>
            <a:xfrm rot="592969">
              <a:off x="38103375" y="21716376"/>
              <a:ext cx="2244650" cy="2244650"/>
            </a:xfrm>
            <a:prstGeom prst="rect">
              <a:avLst/>
            </a:prstGeom>
            <a:noFill/>
            <a:ln>
              <a:noFill/>
            </a:ln>
          </p:spPr>
        </p:pic>
      </p:grpSp>
      <p:sp>
        <p:nvSpPr>
          <p:cNvPr id="116" name="Google Shape;116;p13"/>
          <p:cNvSpPr txBox="1"/>
          <p:nvPr/>
        </p:nvSpPr>
        <p:spPr>
          <a:xfrm>
            <a:off x="42900600" y="11887200"/>
            <a:ext cx="35235000" cy="4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7" name="Google Shape;117;p13"/>
          <p:cNvPicPr preferRelativeResize="0"/>
          <p:nvPr/>
        </p:nvPicPr>
        <p:blipFill>
          <a:blip r:embed="rId8">
            <a:alphaModFix/>
          </a:blip>
          <a:stretch>
            <a:fillRect/>
          </a:stretch>
        </p:blipFill>
        <p:spPr>
          <a:xfrm>
            <a:off x="36804338" y="8253413"/>
            <a:ext cx="5286375" cy="4314825"/>
          </a:xfrm>
          <a:prstGeom prst="rect">
            <a:avLst/>
          </a:prstGeom>
          <a:noFill/>
          <a:ln>
            <a:noFill/>
          </a:ln>
        </p:spPr>
      </p:pic>
      <p:pic>
        <p:nvPicPr>
          <p:cNvPr id="118" name="Google Shape;118;p13"/>
          <p:cNvPicPr preferRelativeResize="0"/>
          <p:nvPr/>
        </p:nvPicPr>
        <p:blipFill>
          <a:blip r:embed="rId9">
            <a:alphaModFix/>
          </a:blip>
          <a:stretch>
            <a:fillRect/>
          </a:stretch>
        </p:blipFill>
        <p:spPr>
          <a:xfrm>
            <a:off x="11146950" y="25171053"/>
            <a:ext cx="5779526" cy="7301096"/>
          </a:xfrm>
          <a:prstGeom prst="rect">
            <a:avLst/>
          </a:prstGeom>
          <a:noFill/>
          <a:ln>
            <a:noFill/>
          </a:ln>
        </p:spPr>
      </p:pic>
      <p:sp>
        <p:nvSpPr>
          <p:cNvPr id="119" name="Google Shape;119;p13"/>
          <p:cNvSpPr/>
          <p:nvPr/>
        </p:nvSpPr>
        <p:spPr>
          <a:xfrm rot="5047968">
            <a:off x="32427267" y="9934895"/>
            <a:ext cx="3254649" cy="2858673"/>
          </a:xfrm>
          <a:prstGeom prst="stripedRightArrow">
            <a:avLst>
              <a:gd fmla="val 50000" name="adj1"/>
              <a:gd fmla="val 50000" name="adj2"/>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a:effectLst>
            <a:outerShdw blurRad="57150" rotWithShape="0" algn="bl" dir="5400000" dist="19050">
              <a:schemeClr val="accent5">
                <a:alpha val="8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941993">
            <a:off x="32404303" y="21966925"/>
            <a:ext cx="3200494" cy="2858796"/>
          </a:xfrm>
          <a:prstGeom prst="stripedRightArrow">
            <a:avLst>
              <a:gd fmla="val 50000" name="adj1"/>
              <a:gd fmla="val 50000" name="adj2"/>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a:effectLst>
            <a:outerShdw blurRad="57150" rotWithShape="0" algn="bl" dir="5400000" dist="19050">
              <a:schemeClr val="accent5">
                <a:alpha val="8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3"/>
          <p:cNvPicPr preferRelativeResize="0"/>
          <p:nvPr/>
        </p:nvPicPr>
        <p:blipFill>
          <a:blip r:embed="rId10">
            <a:alphaModFix/>
          </a:blip>
          <a:stretch>
            <a:fillRect/>
          </a:stretch>
        </p:blipFill>
        <p:spPr>
          <a:xfrm rot="-1700594">
            <a:off x="22995674" y="15181737"/>
            <a:ext cx="6608338" cy="50719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