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Nunito"/>
      <p:regular r:id="rId57"/>
      <p:bold r:id="rId58"/>
      <p:italic r:id="rId59"/>
      <p:boldItalic r:id="rId60"/>
    </p:embeddedFont>
    <p:embeddedFont>
      <p:font typeface="Maven Pro"/>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avenPro-bold.fntdata"/><Relationship Id="rId61" Type="http://schemas.openxmlformats.org/officeDocument/2006/relationships/font" Target="fonts/MavenPr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Nunito-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Nunito-italic.fntdata"/><Relationship Id="rId14" Type="http://schemas.openxmlformats.org/officeDocument/2006/relationships/slide" Target="slides/slide9.xml"/><Relationship Id="rId58"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f66bb255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f66bb255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f66bb255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f66bb255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f66bb255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f66bb255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f66bb255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f66bb255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f66bb255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f66bb255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3f1f6b44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3f1f6b44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3f1f6b44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3f1f6b44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f66bb25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f66bb25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if the attribute values are continous what will happen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f900507e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f900507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3f1f6b44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3f1f6b44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3f1f6b447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3f1f6b447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3f1f6b4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3f1f6b4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3f1f6b4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3f1f6b4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f66bb255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f66bb255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f900507e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f900507e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f900507e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f900507e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3f1f6b44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3f1f6b4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f900507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f900507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3f1f6b44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3f1f6b44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63f1f6b44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3f1f6b44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3f1f6b44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3f1f6b44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3f1f6b44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3f1f6b44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3f1f6b44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3f1f6b44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f66bb255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f66bb255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3f1f6b44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3f1f6b44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f66bb255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f66bb255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63f1f6b44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3f1f6b44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6f66bb255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f66bb255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3f1f6b44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3f1f6b44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3f1f6b447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3f1f6b447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f66bb255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f66bb255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6f900507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f900507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f66bb255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f66bb255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63f1f6b44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3f1f6b44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63f1f6b44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3f1f6b44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6f66bb255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f66bb255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f66bb255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f66bb255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6f66bb255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f66bb255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63f1f6b44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63f1f6b44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f66bb255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f66bb255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3f1f6b447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3f1f6b44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f66bb255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f66bb255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66bb255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66bb255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3f1f6b44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3f1f6b44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3f1f6b44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3f1f6b44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f66bb25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f66bb25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eople.csail.mit.edu/rivest/HyafilRivest-ConstructingOptimalBinaryDecisionTreesIsNPComplete.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Decision Tree for Classification</a:t>
            </a:r>
            <a:endParaRPr sz="4800"/>
          </a:p>
        </p:txBody>
      </p:sp>
      <p:sp>
        <p:nvSpPr>
          <p:cNvPr id="278" name="Google Shape;278;p13"/>
          <p:cNvSpPr txBox="1"/>
          <p:nvPr>
            <p:ph idx="1" type="subTitle"/>
          </p:nvPr>
        </p:nvSpPr>
        <p:spPr>
          <a:xfrm>
            <a:off x="2578700" y="1225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5116068" y="1715500"/>
            <a:ext cx="3414225" cy="171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39" name="Google Shape;339;p22"/>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457200" lvl="0" marL="457200" rtl="0" algn="l">
              <a:spcBef>
                <a:spcPts val="1600"/>
              </a:spcBef>
              <a:spcAft>
                <a:spcPts val="0"/>
              </a:spcAft>
              <a:buNone/>
            </a:pPr>
            <a:r>
              <a:rPr lang="en" sz="1400"/>
              <a:t>Outlook		Rainy(NNN)	Overcast(YY)	Sunny(YYN)</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45" name="Google Shape;345;p23"/>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457200" lvl="0" marL="457200" rtl="0" algn="l">
              <a:spcBef>
                <a:spcPts val="1600"/>
              </a:spcBef>
              <a:spcAft>
                <a:spcPts val="0"/>
              </a:spcAft>
              <a:buNone/>
            </a:pPr>
            <a:r>
              <a:rPr lang="en" sz="1400"/>
              <a:t>Outlook		Rainy(NNN)	Overcast(YY)	Sunny(YYN)</a:t>
            </a:r>
            <a:endParaRPr sz="1400"/>
          </a:p>
          <a:p>
            <a:pPr indent="457200" lvl="0" marL="457200" rtl="0" algn="l">
              <a:spcBef>
                <a:spcPts val="1600"/>
              </a:spcBef>
              <a:spcAft>
                <a:spcPts val="0"/>
              </a:spcAft>
              <a:buNone/>
            </a:pPr>
            <a:r>
              <a:rPr lang="en" sz="1400"/>
              <a:t>Temperature	Hot(NNY)		Mild(YN)		Cool(YYN)</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51" name="Google Shape;351;p24"/>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457200" lvl="0" marL="457200" rtl="0" algn="l">
              <a:spcBef>
                <a:spcPts val="1600"/>
              </a:spcBef>
              <a:spcAft>
                <a:spcPts val="0"/>
              </a:spcAft>
              <a:buNone/>
            </a:pPr>
            <a:r>
              <a:rPr lang="en" sz="1400"/>
              <a:t>Outlook		Rainy(NNN)	Overcast(YY)	Sunny(YYN)</a:t>
            </a:r>
            <a:endParaRPr sz="1400"/>
          </a:p>
          <a:p>
            <a:pPr indent="457200" lvl="0" marL="457200" rtl="0" algn="l">
              <a:spcBef>
                <a:spcPts val="1600"/>
              </a:spcBef>
              <a:spcAft>
                <a:spcPts val="0"/>
              </a:spcAft>
              <a:buNone/>
            </a:pPr>
            <a:r>
              <a:rPr lang="en" sz="1400"/>
              <a:t>Temperature	Hot(NNY)		Mild(YN)		Cool(YYN)</a:t>
            </a:r>
            <a:endParaRPr sz="1400"/>
          </a:p>
          <a:p>
            <a:pPr indent="457200" lvl="0" marL="457200" rtl="0" algn="l">
              <a:spcBef>
                <a:spcPts val="1600"/>
              </a:spcBef>
              <a:spcAft>
                <a:spcPts val="0"/>
              </a:spcAft>
              <a:buNone/>
            </a:pPr>
            <a:r>
              <a:rPr lang="en" sz="1400"/>
              <a:t>Humidity		High(NNNYY)	Normal(YYN)</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57" name="Google Shape;357;p25"/>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457200" lvl="0" marL="457200" rtl="0" algn="l">
              <a:spcBef>
                <a:spcPts val="1600"/>
              </a:spcBef>
              <a:spcAft>
                <a:spcPts val="0"/>
              </a:spcAft>
              <a:buNone/>
            </a:pPr>
            <a:r>
              <a:rPr lang="en" sz="1400"/>
              <a:t>Outlook		Rainy(NNN)	Overcast(YY)	Sunny(YYN)</a:t>
            </a:r>
            <a:endParaRPr sz="1400"/>
          </a:p>
          <a:p>
            <a:pPr indent="457200" lvl="0" marL="457200" rtl="0" algn="l">
              <a:spcBef>
                <a:spcPts val="1600"/>
              </a:spcBef>
              <a:spcAft>
                <a:spcPts val="0"/>
              </a:spcAft>
              <a:buNone/>
            </a:pPr>
            <a:r>
              <a:rPr lang="en" sz="1400"/>
              <a:t>Temperature	Hot(NNY)		Mild(YN)		Cool(YYN)</a:t>
            </a:r>
            <a:endParaRPr sz="1400"/>
          </a:p>
          <a:p>
            <a:pPr indent="457200" lvl="0" marL="457200" rtl="0" algn="l">
              <a:spcBef>
                <a:spcPts val="1600"/>
              </a:spcBef>
              <a:spcAft>
                <a:spcPts val="0"/>
              </a:spcAft>
              <a:buNone/>
            </a:pPr>
            <a:r>
              <a:rPr lang="en" sz="1400"/>
              <a:t>Humidity		High(NNNYY)	Normal(YYN)</a:t>
            </a:r>
            <a:endParaRPr sz="1400"/>
          </a:p>
          <a:p>
            <a:pPr indent="457200" lvl="0" marL="457200" rtl="0" algn="l">
              <a:spcBef>
                <a:spcPts val="1600"/>
              </a:spcBef>
              <a:spcAft>
                <a:spcPts val="0"/>
              </a:spcAft>
              <a:buNone/>
            </a:pPr>
            <a:r>
              <a:rPr lang="en" sz="1400"/>
              <a:t>Windy		True(NNY)		False(YYYNN)</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63" name="Google Shape;363;p26"/>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457200" lvl="0" marL="457200" rtl="0" algn="l">
              <a:spcBef>
                <a:spcPts val="1600"/>
              </a:spcBef>
              <a:spcAft>
                <a:spcPts val="0"/>
              </a:spcAft>
              <a:buNone/>
            </a:pPr>
            <a:r>
              <a:rPr lang="en" sz="1400"/>
              <a:t>Outlook		Rainy(NNN)	Overcast(YY)	Sunny(YYN)</a:t>
            </a:r>
            <a:endParaRPr sz="1400"/>
          </a:p>
          <a:p>
            <a:pPr indent="457200" lvl="0" marL="457200" rtl="0" algn="l">
              <a:spcBef>
                <a:spcPts val="1600"/>
              </a:spcBef>
              <a:spcAft>
                <a:spcPts val="0"/>
              </a:spcAft>
              <a:buNone/>
            </a:pPr>
            <a:r>
              <a:rPr lang="en" sz="1400"/>
              <a:t>Temperature	Hot(NNY)		Mild(YN)		Cool(YYN)</a:t>
            </a:r>
            <a:endParaRPr sz="1400"/>
          </a:p>
          <a:p>
            <a:pPr indent="457200" lvl="0" marL="457200" rtl="0" algn="l">
              <a:spcBef>
                <a:spcPts val="1600"/>
              </a:spcBef>
              <a:spcAft>
                <a:spcPts val="0"/>
              </a:spcAft>
              <a:buNone/>
            </a:pPr>
            <a:r>
              <a:rPr lang="en" sz="1400"/>
              <a:t>Humidity		High(NNNYY)	Normal(YYN)</a:t>
            </a:r>
            <a:endParaRPr sz="1400"/>
          </a:p>
          <a:p>
            <a:pPr indent="457200" lvl="0" marL="457200" rtl="0" algn="l">
              <a:spcBef>
                <a:spcPts val="1600"/>
              </a:spcBef>
              <a:spcAft>
                <a:spcPts val="0"/>
              </a:spcAft>
              <a:buNone/>
            </a:pPr>
            <a:r>
              <a:rPr lang="en" sz="1400"/>
              <a:t>Windy		True(NNY)		False(YYYNN)</a:t>
            </a:r>
            <a:endParaRPr sz="1400"/>
          </a:p>
          <a:p>
            <a:pPr indent="0" lvl="0" marL="457200" rtl="0" algn="l">
              <a:spcBef>
                <a:spcPts val="1600"/>
              </a:spcBef>
              <a:spcAft>
                <a:spcPts val="0"/>
              </a:spcAft>
              <a:buNone/>
            </a:pPr>
            <a:r>
              <a:rPr b="1" lang="en" sz="1400"/>
              <a:t>We can clearly see that using Outlook as our root node the randomness in the subtrees is lesser. That is it reduces the amount of further questions we need to ask to determine our decision.</a:t>
            </a:r>
            <a:endParaRPr b="1"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cont..</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After selecting the root node, create branches for each outcome of root node.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0" name="Google Shape;370;p27"/>
          <p:cNvPicPr preferRelativeResize="0"/>
          <p:nvPr/>
        </p:nvPicPr>
        <p:blipFill rotWithShape="1">
          <a:blip r:embed="rId3">
            <a:alphaModFix/>
          </a:blip>
          <a:srcRect b="35975" l="0" r="0" t="0"/>
          <a:stretch/>
        </p:blipFill>
        <p:spPr>
          <a:xfrm>
            <a:off x="2339925" y="2483150"/>
            <a:ext cx="4373699" cy="198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cont..</a:t>
            </a:r>
            <a:endParaRPr/>
          </a:p>
        </p:txBody>
      </p:sp>
      <p:sp>
        <p:nvSpPr>
          <p:cNvPr id="376" name="Google Shape;376;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 Split instances into subsets, one for each branch extending from the node.</a:t>
            </a:r>
            <a:endParaRPr/>
          </a:p>
          <a:p>
            <a:pPr indent="0" lvl="0" marL="0" rtl="0" algn="l">
              <a:spcBef>
                <a:spcPts val="1600"/>
              </a:spcBef>
              <a:spcAft>
                <a:spcPts val="0"/>
              </a:spcAft>
              <a:buClr>
                <a:schemeClr val="dk1"/>
              </a:buClr>
              <a:buSzPts val="1100"/>
              <a:buFont typeface="Arial"/>
              <a:buNone/>
            </a:pPr>
            <a:r>
              <a:rPr lang="en"/>
              <a:t>4. Repeat recursively for each branch, using only instances that reach the branch.</a:t>
            </a:r>
            <a:endParaRPr/>
          </a:p>
          <a:p>
            <a:pPr indent="0" lvl="0" marL="0" rtl="0" algn="l">
              <a:spcBef>
                <a:spcPts val="1600"/>
              </a:spcBef>
              <a:spcAft>
                <a:spcPts val="1600"/>
              </a:spcAft>
              <a:buClr>
                <a:schemeClr val="dk1"/>
              </a:buClr>
              <a:buSzPts val="1100"/>
              <a:buFont typeface="Arial"/>
              <a:buNone/>
            </a:pPr>
            <a:r>
              <a:rPr lang="en"/>
              <a:t>5. Stop recursion for a branch if all its instances have the same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algorithm on the dataset</a:t>
            </a:r>
            <a:endParaRPr/>
          </a:p>
        </p:txBody>
      </p:sp>
      <p:sp>
        <p:nvSpPr>
          <p:cNvPr id="382" name="Google Shape;382;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marR="3417884" rtl="0" algn="l">
              <a:spcBef>
                <a:spcPts val="0"/>
              </a:spcBef>
              <a:spcAft>
                <a:spcPts val="0"/>
              </a:spcAft>
              <a:buNone/>
            </a:pPr>
            <a:r>
              <a:rPr lang="en"/>
              <a:t>We don’t need to split the</a:t>
            </a:r>
            <a:r>
              <a:rPr lang="en"/>
              <a:t> </a:t>
            </a:r>
            <a:r>
              <a:rPr lang="en"/>
              <a:t>branches which are homogenous.</a:t>
            </a:r>
            <a:endParaRPr/>
          </a:p>
          <a:p>
            <a:pPr indent="0" lvl="0" marL="0" marR="3417884" rtl="0" algn="l">
              <a:spcBef>
                <a:spcPts val="1600"/>
              </a:spcBef>
              <a:spcAft>
                <a:spcPts val="0"/>
              </a:spcAft>
              <a:buNone/>
            </a:pPr>
            <a:r>
              <a:rPr lang="en"/>
              <a:t>Next splitting on data points which have overlook as Sunny</a:t>
            </a:r>
            <a:endParaRPr/>
          </a:p>
          <a:p>
            <a:pPr indent="0" lvl="0" marL="0" marR="3417884" rtl="0" algn="l">
              <a:spcBef>
                <a:spcPts val="1600"/>
              </a:spcBef>
              <a:spcAft>
                <a:spcPts val="0"/>
              </a:spcAft>
              <a:buNone/>
            </a:pPr>
            <a:r>
              <a:rPr lang="en"/>
              <a:t>Windy 		False(YY) 	True(N)</a:t>
            </a:r>
            <a:endParaRPr/>
          </a:p>
          <a:p>
            <a:pPr indent="0" lvl="0" marL="0" marR="3417884" rtl="0" algn="l">
              <a:spcBef>
                <a:spcPts val="1600"/>
              </a:spcBef>
              <a:spcAft>
                <a:spcPts val="0"/>
              </a:spcAft>
              <a:buNone/>
            </a:pPr>
            <a:r>
              <a:rPr lang="en"/>
              <a:t>Temperature	Mild(Y)	Cool(YN)</a:t>
            </a:r>
            <a:endParaRPr/>
          </a:p>
          <a:p>
            <a:pPr indent="0" lvl="0" marL="0" marR="3417884" rtl="0" algn="l">
              <a:spcBef>
                <a:spcPts val="1600"/>
              </a:spcBef>
              <a:spcAft>
                <a:spcPts val="1600"/>
              </a:spcAft>
              <a:buNone/>
            </a:pPr>
            <a:r>
              <a:rPr lang="en"/>
              <a:t>Humidity		High(Y)	Normal(YN)</a:t>
            </a:r>
            <a:endParaRPr/>
          </a:p>
        </p:txBody>
      </p:sp>
      <p:pic>
        <p:nvPicPr>
          <p:cNvPr id="383" name="Google Shape;383;p29"/>
          <p:cNvPicPr preferRelativeResize="0"/>
          <p:nvPr/>
        </p:nvPicPr>
        <p:blipFill>
          <a:blip r:embed="rId3">
            <a:alphaModFix/>
          </a:blip>
          <a:stretch>
            <a:fillRect/>
          </a:stretch>
        </p:blipFill>
        <p:spPr>
          <a:xfrm>
            <a:off x="5268550" y="2086625"/>
            <a:ext cx="3637824" cy="234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analysis</a:t>
            </a:r>
            <a:endParaRPr/>
          </a:p>
        </p:txBody>
      </p:sp>
      <p:sp>
        <p:nvSpPr>
          <p:cNvPr id="389" name="Google Shape;389;p30"/>
          <p:cNvSpPr txBox="1"/>
          <p:nvPr>
            <p:ph idx="1" type="body"/>
          </p:nvPr>
        </p:nvSpPr>
        <p:spPr>
          <a:xfrm>
            <a:off x="1303800" y="1445700"/>
            <a:ext cx="70305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 is essentially greedy in the sense that at every node it is trying to find the locally optimum fit.</a:t>
            </a:r>
            <a:endParaRPr/>
          </a:p>
          <a:p>
            <a:pPr indent="0" lvl="0" marL="0" rtl="0" algn="l">
              <a:spcBef>
                <a:spcPts val="1600"/>
              </a:spcBef>
              <a:spcAft>
                <a:spcPts val="0"/>
              </a:spcAft>
              <a:buNone/>
            </a:pPr>
            <a:r>
              <a:rPr lang="en"/>
              <a:t>Let N = number of training examples , d = depth of tree , k = number of features</a:t>
            </a:r>
            <a:endParaRPr/>
          </a:p>
          <a:p>
            <a:pPr indent="0" lvl="0" marL="0" rtl="0" algn="l">
              <a:spcBef>
                <a:spcPts val="1600"/>
              </a:spcBef>
              <a:spcAft>
                <a:spcPts val="0"/>
              </a:spcAft>
              <a:buNone/>
            </a:pPr>
            <a:r>
              <a:rPr lang="en"/>
              <a:t>For each of the splits in the tree, you will need to test every feature for all values to determine the value split that minimizes the loss function.</a:t>
            </a:r>
            <a:endParaRPr/>
          </a:p>
          <a:p>
            <a:pPr indent="0" lvl="0" marL="0" rtl="0" algn="l">
              <a:spcBef>
                <a:spcPts val="1600"/>
              </a:spcBef>
              <a:spcAft>
                <a:spcPts val="0"/>
              </a:spcAft>
              <a:buNone/>
            </a:pPr>
            <a:r>
              <a:rPr lang="en"/>
              <a:t>Hence time complexity = O(Nkd)</a:t>
            </a:r>
            <a:endParaRPr/>
          </a:p>
          <a:p>
            <a:pPr indent="0" lvl="0" marL="0" rtl="0" algn="l">
              <a:spcBef>
                <a:spcPts val="1600"/>
              </a:spcBef>
              <a:spcAft>
                <a:spcPts val="0"/>
              </a:spcAft>
              <a:buNone/>
            </a:pPr>
            <a:r>
              <a:rPr lang="en"/>
              <a:t>Building a globally optimal decision tree is an NP-hard problem. </a:t>
            </a:r>
            <a:r>
              <a:rPr lang="en" u="sng">
                <a:solidFill>
                  <a:schemeClr val="hlink"/>
                </a:solidFill>
                <a:hlinkClick r:id="rId3"/>
              </a:rPr>
              <a:t>Proof</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determine which attribute to use for splitting?</a:t>
            </a:r>
            <a:endParaRPr/>
          </a:p>
        </p:txBody>
      </p:sp>
      <p:sp>
        <p:nvSpPr>
          <p:cNvPr id="395" name="Google Shape;395;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methods popularly used to quantify the impurity in the sample and find the best attribute at each branch that will give the best split.</a:t>
            </a:r>
            <a:endParaRPr/>
          </a:p>
          <a:p>
            <a:pPr indent="-311150" lvl="0" marL="457200" rtl="0" algn="l">
              <a:spcBef>
                <a:spcPts val="1600"/>
              </a:spcBef>
              <a:spcAft>
                <a:spcPts val="0"/>
              </a:spcAft>
              <a:buSzPts val="1300"/>
              <a:buAutoNum type="arabicPeriod"/>
            </a:pPr>
            <a:r>
              <a:rPr lang="en"/>
              <a:t>Information Gain</a:t>
            </a:r>
            <a:endParaRPr/>
          </a:p>
          <a:p>
            <a:pPr indent="-311150" lvl="0" marL="457200" rtl="0" algn="l">
              <a:spcBef>
                <a:spcPts val="0"/>
              </a:spcBef>
              <a:spcAft>
                <a:spcPts val="0"/>
              </a:spcAft>
              <a:buSzPts val="1300"/>
              <a:buAutoNum type="arabicPeriod"/>
            </a:pPr>
            <a:r>
              <a:rPr lang="en"/>
              <a:t>Gini impurity </a:t>
            </a:r>
            <a:endParaRPr/>
          </a:p>
          <a:p>
            <a:pPr indent="-311150" lvl="0" marL="457200" rtl="0" algn="l">
              <a:spcBef>
                <a:spcPts val="0"/>
              </a:spcBef>
              <a:spcAft>
                <a:spcPts val="0"/>
              </a:spcAft>
              <a:buSzPts val="1300"/>
              <a:buAutoNum type="arabicPeriod"/>
            </a:pPr>
            <a:r>
              <a:rPr lang="en"/>
              <a:t>Variance reduction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decision trees?</a:t>
            </a:r>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A </a:t>
            </a:r>
            <a:r>
              <a:rPr b="1" lang="en">
                <a:solidFill>
                  <a:srgbClr val="000000"/>
                </a:solidFill>
              </a:rPr>
              <a:t>decision tree</a:t>
            </a:r>
            <a:r>
              <a:rPr lang="en">
                <a:solidFill>
                  <a:srgbClr val="000000"/>
                </a:solidFill>
              </a:rPr>
              <a:t> is a decision support tool that uses a tree-like graph and their possible consequences, including chance event outcomes, resource costs, and utility.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It is one way to display an algorithm that only contains conditional control statements. It has a natural if..else structure.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Each internal node represents an attribute and an edge represents outcome of that node and the leaves represent the final class or decision. </a:t>
            </a:r>
            <a:endParaRPr>
              <a:solidFill>
                <a:srgbClr val="000000"/>
              </a:solidFill>
            </a:endParaRPr>
          </a:p>
          <a:p>
            <a:pPr indent="0" lvl="0" marL="0" rtl="0" algn="l">
              <a:spcBef>
                <a:spcPts val="1600"/>
              </a:spcBef>
              <a:spcAft>
                <a:spcPts val="1600"/>
              </a:spcAft>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Gain</a:t>
            </a:r>
            <a:endParaRPr/>
          </a:p>
        </p:txBody>
      </p:sp>
      <p:sp>
        <p:nvSpPr>
          <p:cNvPr id="401" name="Google Shape;401;p32"/>
          <p:cNvSpPr txBox="1"/>
          <p:nvPr>
            <p:ph idx="1" type="body"/>
          </p:nvPr>
        </p:nvSpPr>
        <p:spPr>
          <a:xfrm>
            <a:off x="1303800" y="1416125"/>
            <a:ext cx="7232400" cy="3371400"/>
          </a:xfrm>
          <a:prstGeom prst="rect">
            <a:avLst/>
          </a:prstGeom>
        </p:spPr>
        <p:txBody>
          <a:bodyPr anchorCtr="0" anchor="t" bIns="91425" lIns="91425" spcFirstLastPara="1" rIns="91425" wrap="square" tIns="91425">
            <a:noAutofit/>
          </a:bodyPr>
          <a:lstStyle/>
          <a:p>
            <a:pPr indent="0" lvl="0" marL="0" marR="2564485" rtl="0" algn="l">
              <a:spcBef>
                <a:spcPts val="0"/>
              </a:spcBef>
              <a:spcAft>
                <a:spcPts val="0"/>
              </a:spcAft>
              <a:buNone/>
            </a:pPr>
            <a:r>
              <a:rPr lang="en"/>
              <a:t>To discuss about information gain we first need to define a few terms:</a:t>
            </a:r>
            <a:endParaRPr/>
          </a:p>
          <a:p>
            <a:pPr indent="-311150" lvl="0" marL="457200" marR="2564485" rtl="0" algn="l">
              <a:spcBef>
                <a:spcPts val="1600"/>
              </a:spcBef>
              <a:spcAft>
                <a:spcPts val="0"/>
              </a:spcAft>
              <a:buSzPts val="1300"/>
              <a:buAutoNum type="arabicPeriod"/>
            </a:pPr>
            <a:r>
              <a:rPr lang="en"/>
              <a:t>Entropy : It is a measure of degree of randomness in a sample or impurity. It is defined mathematically as</a:t>
            </a:r>
            <a:endParaRPr/>
          </a:p>
          <a:p>
            <a:pPr indent="0" lvl="0" marL="0" marR="2564485" rtl="0" algn="l">
              <a:spcBef>
                <a:spcPts val="1600"/>
              </a:spcBef>
              <a:spcAft>
                <a:spcPts val="0"/>
              </a:spcAft>
              <a:buNone/>
            </a:pPr>
            <a:r>
              <a:t/>
            </a:r>
            <a:endParaRPr/>
          </a:p>
          <a:p>
            <a:pPr indent="-311150" lvl="0" marL="457200" marR="2564485" rtl="0" algn="l">
              <a:spcBef>
                <a:spcPts val="1600"/>
              </a:spcBef>
              <a:spcAft>
                <a:spcPts val="0"/>
              </a:spcAft>
              <a:buSzPts val="1300"/>
              <a:buAutoNum type="arabicPeriod"/>
            </a:pPr>
            <a:r>
              <a:rPr lang="en"/>
              <a:t>Information gain is defined as the decrease in the magnitude of entropy after splitting.</a:t>
            </a:r>
            <a:endParaRPr/>
          </a:p>
          <a:p>
            <a:pPr indent="0" lvl="0" marL="457200" marR="2564485" rtl="0" algn="l">
              <a:spcBef>
                <a:spcPts val="1600"/>
              </a:spcBef>
              <a:spcAft>
                <a:spcPts val="0"/>
              </a:spcAft>
              <a:buNone/>
            </a:pPr>
            <a:r>
              <a:rPr lang="en"/>
              <a:t>IG(n) = Entropy(x) - sum(weighted average * entropy(children for feature)</a:t>
            </a:r>
            <a:endParaRPr/>
          </a:p>
          <a:p>
            <a:pPr indent="-311150" lvl="0" marL="457200" marR="2564485" rtl="0" algn="l">
              <a:spcBef>
                <a:spcPts val="1600"/>
              </a:spcBef>
              <a:spcAft>
                <a:spcPts val="0"/>
              </a:spcAft>
              <a:buSzPts val="1300"/>
              <a:buAutoNum type="arabicPeriod"/>
            </a:pPr>
            <a:r>
              <a:rPr lang="en"/>
              <a:t>If base 10 is used then the graph will be scaled down by a factor of 0.3</a:t>
            </a:r>
            <a:endParaRPr/>
          </a:p>
        </p:txBody>
      </p:sp>
      <p:pic>
        <p:nvPicPr>
          <p:cNvPr id="402" name="Google Shape;402;p32"/>
          <p:cNvPicPr preferRelativeResize="0"/>
          <p:nvPr/>
        </p:nvPicPr>
        <p:blipFill>
          <a:blip r:embed="rId3">
            <a:alphaModFix/>
          </a:blip>
          <a:stretch>
            <a:fillRect/>
          </a:stretch>
        </p:blipFill>
        <p:spPr>
          <a:xfrm>
            <a:off x="2165100" y="2647288"/>
            <a:ext cx="2229651" cy="573325"/>
          </a:xfrm>
          <a:prstGeom prst="rect">
            <a:avLst/>
          </a:prstGeom>
          <a:noFill/>
          <a:ln>
            <a:noFill/>
          </a:ln>
        </p:spPr>
      </p:pic>
      <p:pic>
        <p:nvPicPr>
          <p:cNvPr id="403" name="Google Shape;403;p32"/>
          <p:cNvPicPr preferRelativeResize="0"/>
          <p:nvPr/>
        </p:nvPicPr>
        <p:blipFill rotWithShape="1">
          <a:blip r:embed="rId4">
            <a:alphaModFix/>
          </a:blip>
          <a:srcRect b="6331" l="0" r="0" t="0"/>
          <a:stretch/>
        </p:blipFill>
        <p:spPr>
          <a:xfrm>
            <a:off x="5833650" y="1382325"/>
            <a:ext cx="2961200" cy="2228300"/>
          </a:xfrm>
          <a:prstGeom prst="rect">
            <a:avLst/>
          </a:prstGeom>
          <a:noFill/>
          <a:ln>
            <a:noFill/>
          </a:ln>
        </p:spPr>
      </p:pic>
      <p:sp>
        <p:nvSpPr>
          <p:cNvPr id="404" name="Google Shape;404;p32"/>
          <p:cNvSpPr txBox="1"/>
          <p:nvPr/>
        </p:nvSpPr>
        <p:spPr>
          <a:xfrm>
            <a:off x="6741775" y="3734125"/>
            <a:ext cx="16926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Base used for log is 2 here</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understand IG by our example</a:t>
            </a:r>
            <a:endParaRPr/>
          </a:p>
        </p:txBody>
      </p:sp>
      <p:sp>
        <p:nvSpPr>
          <p:cNvPr id="410" name="Google Shape;410;p33"/>
          <p:cNvSpPr txBox="1"/>
          <p:nvPr>
            <p:ph idx="1" type="body"/>
          </p:nvPr>
        </p:nvSpPr>
        <p:spPr>
          <a:xfrm>
            <a:off x="1303800" y="1304175"/>
            <a:ext cx="7417800" cy="36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all samples are considered as root. Hence,</a:t>
            </a:r>
            <a:endParaRPr/>
          </a:p>
          <a:p>
            <a:pPr indent="0" lvl="0" marL="0" rtl="0" algn="l">
              <a:spcBef>
                <a:spcPts val="1600"/>
              </a:spcBef>
              <a:spcAft>
                <a:spcPts val="0"/>
              </a:spcAft>
              <a:buNone/>
            </a:pPr>
            <a:r>
              <a:rPr b="1" lang="en"/>
              <a:t>Dataset = { YYYYNNNN}</a:t>
            </a:r>
            <a:endParaRPr b="1"/>
          </a:p>
          <a:p>
            <a:pPr indent="0" lvl="0" marL="0" rtl="0" algn="l">
              <a:spcBef>
                <a:spcPts val="1600"/>
              </a:spcBef>
              <a:spcAft>
                <a:spcPts val="0"/>
              </a:spcAft>
              <a:buNone/>
            </a:pPr>
            <a:r>
              <a:rPr b="1" lang="en"/>
              <a:t>P</a:t>
            </a:r>
            <a:r>
              <a:rPr b="1" lang="en"/>
              <a:t>(yes) </a:t>
            </a:r>
            <a:r>
              <a:rPr lang="en"/>
              <a:t>= 4/8 = 0.5 , </a:t>
            </a:r>
            <a:r>
              <a:rPr b="1" lang="en"/>
              <a:t>P(no)</a:t>
            </a:r>
            <a:r>
              <a:rPr lang="en"/>
              <a:t> = 4/8 = 0.5</a:t>
            </a:r>
            <a:endParaRPr/>
          </a:p>
          <a:p>
            <a:pPr indent="0" lvl="0" marL="0" rtl="0" algn="l">
              <a:spcBef>
                <a:spcPts val="1600"/>
              </a:spcBef>
              <a:spcAft>
                <a:spcPts val="0"/>
              </a:spcAft>
              <a:buNone/>
            </a:pPr>
            <a:r>
              <a:rPr lang="en"/>
              <a:t>Entropy = </a:t>
            </a:r>
            <a:r>
              <a:rPr lang="en"/>
              <a:t>-P(yes)*log(P(yes)) - P(no)*log(P(no)) = 0.3</a:t>
            </a:r>
            <a:endParaRPr/>
          </a:p>
          <a:p>
            <a:pPr indent="0" lvl="0" marL="0" rtl="0" algn="l">
              <a:spcBef>
                <a:spcPts val="1600"/>
              </a:spcBef>
              <a:spcAft>
                <a:spcPts val="0"/>
              </a:spcAft>
              <a:buNone/>
            </a:pPr>
            <a:r>
              <a:rPr b="1" lang="en"/>
              <a:t>If data labels  = { YYY}</a:t>
            </a:r>
            <a:endParaRPr b="1"/>
          </a:p>
          <a:p>
            <a:pPr indent="0" lvl="0" marL="0" rtl="0" algn="l">
              <a:spcBef>
                <a:spcPts val="1600"/>
              </a:spcBef>
              <a:spcAft>
                <a:spcPts val="0"/>
              </a:spcAft>
              <a:buNone/>
            </a:pPr>
            <a:r>
              <a:rPr lang="en"/>
              <a:t>Entropy = 0 as p(Y) = 1 , hence we would not need any further splitting and the sample is pure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selection and Information Gain</a:t>
            </a:r>
            <a:endParaRPr/>
          </a:p>
        </p:txBody>
      </p:sp>
      <p:sp>
        <p:nvSpPr>
          <p:cNvPr id="416" name="Google Shape;416;p34"/>
          <p:cNvSpPr txBox="1"/>
          <p:nvPr>
            <p:ph idx="1" type="body"/>
          </p:nvPr>
        </p:nvSpPr>
        <p:spPr>
          <a:xfrm>
            <a:off x="1303800" y="1523225"/>
            <a:ext cx="7030500" cy="29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IG( Overlook) = Entropy(root) - sum(weighted average * entropy(children))</a:t>
            </a:r>
            <a:endParaRPr b="1"/>
          </a:p>
          <a:p>
            <a:pPr indent="457200" lvl="0" marL="457200" rtl="0" algn="l">
              <a:spcBef>
                <a:spcPts val="1600"/>
              </a:spcBef>
              <a:spcAft>
                <a:spcPts val="0"/>
              </a:spcAft>
              <a:buNone/>
            </a:pPr>
            <a:r>
              <a:rPr lang="en"/>
              <a:t>Rainy (NNN) 	Sunny(NYY)		Overcast(YY)</a:t>
            </a:r>
            <a:endParaRPr/>
          </a:p>
          <a:p>
            <a:pPr indent="0" lvl="0" marL="0" rtl="0" algn="l">
              <a:spcBef>
                <a:spcPts val="1600"/>
              </a:spcBef>
              <a:spcAft>
                <a:spcPts val="0"/>
              </a:spcAft>
              <a:buNone/>
            </a:pPr>
            <a:r>
              <a:rPr lang="en"/>
              <a:t>Entropy 		0		       -0.277			0</a:t>
            </a:r>
            <a:endParaRPr/>
          </a:p>
          <a:p>
            <a:pPr indent="0" lvl="0" marL="0" rtl="0" algn="l">
              <a:spcBef>
                <a:spcPts val="1600"/>
              </a:spcBef>
              <a:spcAft>
                <a:spcPts val="0"/>
              </a:spcAft>
              <a:buNone/>
            </a:pPr>
            <a:r>
              <a:rPr lang="en"/>
              <a:t>Weights		3/8 			3/8 			2/8</a:t>
            </a:r>
            <a:endParaRPr/>
          </a:p>
          <a:p>
            <a:pPr indent="0" lvl="0" marL="0" rtl="0" algn="l">
              <a:spcBef>
                <a:spcPts val="1600"/>
              </a:spcBef>
              <a:spcAft>
                <a:spcPts val="0"/>
              </a:spcAft>
              <a:buNone/>
            </a:pPr>
            <a:r>
              <a:rPr lang="en"/>
              <a:t>IG(Overlook) = 0.3 - (0*3/8  + 3/8 * ( -0.277) + 2/8 * 0) = 0.289</a:t>
            </a:r>
            <a:endParaRPr/>
          </a:p>
          <a:p>
            <a:pPr indent="0" lvl="0" marL="0" rtl="0" algn="l">
              <a:spcBef>
                <a:spcPts val="1600"/>
              </a:spcBef>
              <a:spcAft>
                <a:spcPts val="0"/>
              </a:spcAft>
              <a:buNone/>
            </a:pPr>
            <a:r>
              <a:rPr lang="en"/>
              <a:t>Calculate the Information gain for each attribute with the available dataset at that branch and split according to the attribute with the highest magnitude of Information Gain.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Gain</a:t>
            </a:r>
            <a:endParaRPr/>
          </a:p>
        </p:txBody>
      </p:sp>
      <p:sp>
        <p:nvSpPr>
          <p:cNvPr id="422" name="Google Shape;422;p35"/>
          <p:cNvSpPr txBox="1"/>
          <p:nvPr>
            <p:ph idx="1" type="body"/>
          </p:nvPr>
        </p:nvSpPr>
        <p:spPr>
          <a:xfrm>
            <a:off x="1303800" y="1416650"/>
            <a:ext cx="7030500" cy="31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IG calculated for </a:t>
            </a:r>
            <a:endParaRPr/>
          </a:p>
          <a:p>
            <a:pPr indent="0" lvl="0" marL="0" rtl="0" algn="l">
              <a:spcBef>
                <a:spcPts val="1600"/>
              </a:spcBef>
              <a:spcAft>
                <a:spcPts val="0"/>
              </a:spcAft>
              <a:buNone/>
            </a:pPr>
            <a:r>
              <a:rPr lang="en"/>
              <a:t>Temperature - 0.017</a:t>
            </a:r>
            <a:endParaRPr/>
          </a:p>
          <a:p>
            <a:pPr indent="0" lvl="0" marL="0" rtl="0" algn="l">
              <a:spcBef>
                <a:spcPts val="1600"/>
              </a:spcBef>
              <a:spcAft>
                <a:spcPts val="0"/>
              </a:spcAft>
              <a:buNone/>
            </a:pPr>
            <a:r>
              <a:rPr lang="en"/>
              <a:t>Humidity - 0.013</a:t>
            </a:r>
            <a:endParaRPr/>
          </a:p>
          <a:p>
            <a:pPr indent="0" lvl="0" marL="0" rtl="0" algn="l">
              <a:spcBef>
                <a:spcPts val="1600"/>
              </a:spcBef>
              <a:spcAft>
                <a:spcPts val="0"/>
              </a:spcAft>
              <a:buNone/>
            </a:pPr>
            <a:r>
              <a:rPr lang="en"/>
              <a:t>Windy - 0.013</a:t>
            </a:r>
            <a:endParaRPr/>
          </a:p>
          <a:p>
            <a:pPr indent="0" lvl="0" marL="0" rtl="0" algn="l">
              <a:spcBef>
                <a:spcPts val="1600"/>
              </a:spcBef>
              <a:spcAft>
                <a:spcPts val="0"/>
              </a:spcAft>
              <a:buNone/>
            </a:pPr>
            <a:r>
              <a:rPr lang="en"/>
              <a:t>Overlook - 0.289</a:t>
            </a:r>
            <a:endParaRPr/>
          </a:p>
          <a:p>
            <a:pPr indent="0" lvl="0" marL="0" rtl="0" algn="l">
              <a:spcBef>
                <a:spcPts val="1600"/>
              </a:spcBef>
              <a:spcAft>
                <a:spcPts val="0"/>
              </a:spcAft>
              <a:buNone/>
            </a:pPr>
            <a:r>
              <a:rPr lang="en"/>
              <a:t>The best information gain is by Overlook, hence it will become our root node for splitting.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23" name="Google Shape;423;p35"/>
          <p:cNvPicPr preferRelativeResize="0"/>
          <p:nvPr/>
        </p:nvPicPr>
        <p:blipFill rotWithShape="1">
          <a:blip r:embed="rId3">
            <a:alphaModFix/>
          </a:blip>
          <a:srcRect b="35975" l="0" r="0" t="0"/>
          <a:stretch/>
        </p:blipFill>
        <p:spPr>
          <a:xfrm>
            <a:off x="4236050" y="1579175"/>
            <a:ext cx="4373699" cy="198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 Further</a:t>
            </a:r>
            <a:endParaRPr/>
          </a:p>
        </p:txBody>
      </p:sp>
      <p:sp>
        <p:nvSpPr>
          <p:cNvPr id="429" name="Google Shape;429;p36"/>
          <p:cNvSpPr txBox="1"/>
          <p:nvPr>
            <p:ph idx="1" type="body"/>
          </p:nvPr>
        </p:nvSpPr>
        <p:spPr>
          <a:xfrm>
            <a:off x="1303800" y="1202325"/>
            <a:ext cx="7537500" cy="33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dataset has been split in three parts: Rainy , Sunny and overcast.</a:t>
            </a:r>
            <a:endParaRPr/>
          </a:p>
          <a:p>
            <a:pPr indent="0" lvl="0" marL="0" rtl="0" algn="l">
              <a:spcBef>
                <a:spcPts val="1600"/>
              </a:spcBef>
              <a:spcAft>
                <a:spcPts val="0"/>
              </a:spcAft>
              <a:buNone/>
            </a:pPr>
            <a:r>
              <a:rPr lang="en"/>
              <a:t>Since we have homogenous outputs for Rainy and Overcast, there is no need of further splitting.</a:t>
            </a:r>
            <a:endParaRPr/>
          </a:p>
          <a:p>
            <a:pPr indent="0" lvl="0" marL="0" rtl="0" algn="l">
              <a:spcBef>
                <a:spcPts val="1600"/>
              </a:spcBef>
              <a:spcAft>
                <a:spcPts val="0"/>
              </a:spcAft>
              <a:buNone/>
            </a:pPr>
            <a:r>
              <a:rPr lang="en"/>
              <a:t>For Sunny we need to split it further.While splitting for Sunny we need to consider only this data not any other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Now calculate Entropy and Information gain as calculated previously.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30" name="Google Shape;430;p36"/>
          <p:cNvPicPr preferRelativeResize="0"/>
          <p:nvPr/>
        </p:nvPicPr>
        <p:blipFill rotWithShape="1">
          <a:blip r:embed="rId3">
            <a:alphaModFix/>
          </a:blip>
          <a:srcRect b="31033" l="9901" r="5107" t="46480"/>
          <a:stretch/>
        </p:blipFill>
        <p:spPr>
          <a:xfrm>
            <a:off x="1303800" y="2985838"/>
            <a:ext cx="7424875" cy="91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1251550" y="68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33333"/>
                </a:solidFill>
                <a:latin typeface="Roboto"/>
                <a:ea typeface="Roboto"/>
                <a:cs typeface="Roboto"/>
                <a:sym typeface="Roboto"/>
              </a:rPr>
              <a:t>Why are Decision Trees Important?</a:t>
            </a:r>
            <a:endParaRPr sz="3000"/>
          </a:p>
        </p:txBody>
      </p:sp>
      <p:sp>
        <p:nvSpPr>
          <p:cNvPr id="436" name="Google Shape;436;p37"/>
          <p:cNvSpPr txBox="1"/>
          <p:nvPr>
            <p:ph idx="1" type="body"/>
          </p:nvPr>
        </p:nvSpPr>
        <p:spPr>
          <a:xfrm>
            <a:off x="311700" y="1382150"/>
            <a:ext cx="8520600" cy="114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Font typeface="Roboto"/>
              <a:buChar char="●"/>
            </a:pPr>
            <a:r>
              <a:rPr lang="en">
                <a:solidFill>
                  <a:srgbClr val="333333"/>
                </a:solidFill>
                <a:latin typeface="Roboto"/>
                <a:ea typeface="Roboto"/>
                <a:cs typeface="Roboto"/>
                <a:sym typeface="Roboto"/>
              </a:rPr>
              <a:t>Information becomes easy when it is presented in the form of smaller pieces.</a:t>
            </a:r>
            <a:endParaRPr>
              <a:solidFill>
                <a:srgbClr val="333333"/>
              </a:solidFill>
              <a:latin typeface="Roboto"/>
              <a:ea typeface="Roboto"/>
              <a:cs typeface="Roboto"/>
              <a:sym typeface="Roboto"/>
            </a:endParaRPr>
          </a:p>
          <a:p>
            <a:pPr indent="-311150" lvl="0" marL="457200" rtl="0" algn="l">
              <a:spcBef>
                <a:spcPts val="0"/>
              </a:spcBef>
              <a:spcAft>
                <a:spcPts val="0"/>
              </a:spcAft>
              <a:buClr>
                <a:srgbClr val="333333"/>
              </a:buClr>
              <a:buSzPts val="1300"/>
              <a:buFont typeface="Roboto"/>
              <a:buChar char="●"/>
            </a:pPr>
            <a:r>
              <a:rPr lang="en">
                <a:solidFill>
                  <a:srgbClr val="333333"/>
                </a:solidFill>
                <a:latin typeface="Roboto"/>
                <a:ea typeface="Roboto"/>
                <a:cs typeface="Roboto"/>
                <a:sym typeface="Roboto"/>
              </a:rPr>
              <a:t>Decision trees are a combination of logical statements that represent a step by step way of finding solution for a given issue.</a:t>
            </a:r>
            <a:endParaRPr>
              <a:solidFill>
                <a:srgbClr val="333333"/>
              </a:solidFill>
              <a:latin typeface="Roboto"/>
              <a:ea typeface="Roboto"/>
              <a:cs typeface="Roboto"/>
              <a:sym typeface="Roboto"/>
            </a:endParaRPr>
          </a:p>
          <a:p>
            <a:pPr indent="0" lvl="0" marL="457200" rtl="0" algn="l">
              <a:spcBef>
                <a:spcPts val="1600"/>
              </a:spcBef>
              <a:spcAft>
                <a:spcPts val="0"/>
              </a:spcAft>
              <a:buNone/>
            </a:pPr>
            <a:r>
              <a:t/>
            </a:r>
            <a:endParaRPr>
              <a:solidFill>
                <a:srgbClr val="333333"/>
              </a:solidFill>
              <a:latin typeface="Roboto"/>
              <a:ea typeface="Roboto"/>
              <a:cs typeface="Roboto"/>
              <a:sym typeface="Roboto"/>
            </a:endParaRPr>
          </a:p>
          <a:p>
            <a:pPr indent="0" lvl="0" marL="457200" rtl="0" algn="l">
              <a:spcBef>
                <a:spcPts val="1600"/>
              </a:spcBef>
              <a:spcAft>
                <a:spcPts val="0"/>
              </a:spcAft>
              <a:buNone/>
            </a:pPr>
            <a:r>
              <a:t/>
            </a:r>
            <a:endParaRPr>
              <a:solidFill>
                <a:srgbClr val="333333"/>
              </a:solidFill>
              <a:latin typeface="Roboto"/>
              <a:ea typeface="Roboto"/>
              <a:cs typeface="Roboto"/>
              <a:sym typeface="Roboto"/>
            </a:endParaRPr>
          </a:p>
          <a:p>
            <a:pPr indent="0" lvl="0" marL="0" rtl="0" algn="l">
              <a:spcBef>
                <a:spcPts val="1600"/>
              </a:spcBef>
              <a:spcAft>
                <a:spcPts val="0"/>
              </a:spcAft>
              <a:buNone/>
            </a:pPr>
            <a:r>
              <a:t/>
            </a:r>
            <a:endParaRPr>
              <a:solidFill>
                <a:srgbClr val="333333"/>
              </a:solidFill>
              <a:latin typeface="Roboto"/>
              <a:ea typeface="Roboto"/>
              <a:cs typeface="Roboto"/>
              <a:sym typeface="Roboto"/>
            </a:endParaRPr>
          </a:p>
          <a:p>
            <a:pPr indent="0" lvl="0" marL="0" rtl="0" algn="l">
              <a:spcBef>
                <a:spcPts val="1600"/>
              </a:spcBef>
              <a:spcAft>
                <a:spcPts val="0"/>
              </a:spcAft>
              <a:buNone/>
            </a:pPr>
            <a:r>
              <a:t/>
            </a:r>
            <a:endParaRPr>
              <a:solidFill>
                <a:srgbClr val="333333"/>
              </a:solidFill>
              <a:latin typeface="Roboto"/>
              <a:ea typeface="Roboto"/>
              <a:cs typeface="Roboto"/>
              <a:sym typeface="Roboto"/>
            </a:endParaRPr>
          </a:p>
          <a:p>
            <a:pPr indent="-311150" lvl="0" marL="457200" rtl="0" algn="l">
              <a:spcBef>
                <a:spcPts val="1600"/>
              </a:spcBef>
              <a:spcAft>
                <a:spcPts val="0"/>
              </a:spcAft>
              <a:buClr>
                <a:srgbClr val="333333"/>
              </a:buClr>
              <a:buSzPts val="1300"/>
              <a:buFont typeface="Roboto"/>
              <a:buChar char="●"/>
            </a:pPr>
            <a:r>
              <a:rPr lang="en">
                <a:solidFill>
                  <a:srgbClr val="333333"/>
                </a:solidFill>
                <a:latin typeface="Roboto"/>
                <a:ea typeface="Roboto"/>
                <a:cs typeface="Roboto"/>
                <a:sym typeface="Roboto"/>
              </a:rPr>
              <a:t>A series of steps represent a complete guided way towards a final solution, explaining the process in a simplified manner.</a:t>
            </a:r>
            <a:endParaRPr>
              <a:solidFill>
                <a:srgbClr val="333333"/>
              </a:solidFill>
              <a:latin typeface="Roboto"/>
              <a:ea typeface="Roboto"/>
              <a:cs typeface="Roboto"/>
              <a:sym typeface="Roboto"/>
            </a:endParaRPr>
          </a:p>
          <a:p>
            <a:pPr indent="0" lvl="0" marL="457200" rtl="0" algn="l">
              <a:spcBef>
                <a:spcPts val="1600"/>
              </a:spcBef>
              <a:spcAft>
                <a:spcPts val="1600"/>
              </a:spcAft>
              <a:buNone/>
            </a:pPr>
            <a:r>
              <a:t/>
            </a:r>
            <a:endParaRPr>
              <a:solidFill>
                <a:srgbClr val="333333"/>
              </a:solidFill>
              <a:latin typeface="Roboto"/>
              <a:ea typeface="Roboto"/>
              <a:cs typeface="Roboto"/>
              <a:sym typeface="Roboto"/>
            </a:endParaRPr>
          </a:p>
        </p:txBody>
      </p:sp>
      <p:pic>
        <p:nvPicPr>
          <p:cNvPr id="437" name="Google Shape;437;p37"/>
          <p:cNvPicPr preferRelativeResize="0"/>
          <p:nvPr/>
        </p:nvPicPr>
        <p:blipFill>
          <a:blip r:embed="rId3">
            <a:alphaModFix/>
          </a:blip>
          <a:stretch>
            <a:fillRect/>
          </a:stretch>
        </p:blipFill>
        <p:spPr>
          <a:xfrm>
            <a:off x="887175" y="2195675"/>
            <a:ext cx="6406275" cy="179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443" name="Google Shape;443;p38"/>
          <p:cNvSpPr txBox="1"/>
          <p:nvPr>
            <p:ph idx="1" type="body"/>
          </p:nvPr>
        </p:nvSpPr>
        <p:spPr>
          <a:xfrm>
            <a:off x="1303800" y="1758075"/>
            <a:ext cx="7246800" cy="350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They can be used to model non-linearity in data and give an intuitive explanation for it too.</a:t>
            </a:r>
            <a:endParaRPr/>
          </a:p>
          <a:p>
            <a:pPr indent="-311150" lvl="0" marL="457200" rtl="0" algn="l">
              <a:spcBef>
                <a:spcPts val="0"/>
              </a:spcBef>
              <a:spcAft>
                <a:spcPts val="0"/>
              </a:spcAft>
              <a:buSzPts val="1300"/>
              <a:buChar char="●"/>
            </a:pPr>
            <a:r>
              <a:rPr lang="en"/>
              <a:t>You can model data which consists of both discrete and </a:t>
            </a:r>
            <a:r>
              <a:rPr lang="en"/>
              <a:t>continuous types , that is attribute values can be discrete or spread over a range of values.</a:t>
            </a:r>
            <a:endParaRPr/>
          </a:p>
          <a:p>
            <a:pPr indent="-311150" lvl="0" marL="457200" rtl="0" algn="l">
              <a:spcBef>
                <a:spcPts val="0"/>
              </a:spcBef>
              <a:spcAft>
                <a:spcPts val="0"/>
              </a:spcAft>
              <a:buSzPts val="1300"/>
              <a:buChar char="●"/>
            </a:pPr>
            <a:r>
              <a:rPr lang="en"/>
              <a:t>Decision trees combined into an ensemble create some of the best binary classifiers.</a:t>
            </a:r>
            <a:r>
              <a:rPr lang="en"/>
              <a:t> </a:t>
            </a:r>
            <a:endParaRPr i="1"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a:t>They are easy to understand.  Particularly a naive binary decision tree is easy for anyone to code, visualize, manipulate, and explain. More advanced classifiers, clustering, and machine learning may be more accurate for large data sets, but the advanced algorithms can't  be easily visualized or manipulated.</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1303800" y="761575"/>
            <a:ext cx="75285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400">
                <a:solidFill>
                  <a:srgbClr val="333333"/>
                </a:solidFill>
                <a:latin typeface="Roboto"/>
                <a:ea typeface="Roboto"/>
                <a:cs typeface="Roboto"/>
                <a:sym typeface="Roboto"/>
              </a:rPr>
              <a:t>Where are decision trees used in today's scenario?</a:t>
            </a:r>
            <a:endParaRPr sz="2400">
              <a:solidFill>
                <a:srgbClr val="333333"/>
              </a:solidFill>
              <a:latin typeface="Roboto"/>
              <a:ea typeface="Roboto"/>
              <a:cs typeface="Roboto"/>
              <a:sym typeface="Roboto"/>
            </a:endParaRPr>
          </a:p>
          <a:p>
            <a:pPr indent="0" lvl="0" marL="0" rtl="0" algn="l">
              <a:spcBef>
                <a:spcPts val="0"/>
              </a:spcBef>
              <a:spcAft>
                <a:spcPts val="0"/>
              </a:spcAft>
              <a:buNone/>
            </a:pPr>
            <a:r>
              <a:t/>
            </a:r>
            <a:endParaRPr/>
          </a:p>
        </p:txBody>
      </p:sp>
      <p:sp>
        <p:nvSpPr>
          <p:cNvPr id="449" name="Google Shape;449;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333333"/>
                </a:solidFill>
                <a:latin typeface="Roboto"/>
                <a:ea typeface="Roboto"/>
                <a:cs typeface="Roboto"/>
                <a:sym typeface="Roboto"/>
              </a:rPr>
              <a:t>Complexity in information can be made easier with decision trees, so every business which posses complex knowledge can be simplified with the help of decision trees.</a:t>
            </a:r>
            <a:endParaRPr>
              <a:solidFill>
                <a:srgbClr val="333333"/>
              </a:solidFill>
              <a:latin typeface="Roboto"/>
              <a:ea typeface="Roboto"/>
              <a:cs typeface="Roboto"/>
              <a:sym typeface="Roboto"/>
            </a:endParaRPr>
          </a:p>
          <a:p>
            <a:pPr indent="0" lvl="0" marL="457200" rtl="0" algn="l">
              <a:spcBef>
                <a:spcPts val="1600"/>
              </a:spcBef>
              <a:spcAft>
                <a:spcPts val="0"/>
              </a:spcAft>
              <a:buNone/>
            </a:pPr>
            <a:r>
              <a:t/>
            </a:r>
            <a:endParaRPr>
              <a:solidFill>
                <a:srgbClr val="333333"/>
              </a:solidFill>
              <a:latin typeface="Roboto"/>
              <a:ea typeface="Roboto"/>
              <a:cs typeface="Roboto"/>
              <a:sym typeface="Roboto"/>
            </a:endParaRPr>
          </a:p>
          <a:p>
            <a:pPr indent="-311150" lvl="0" marL="457200" rtl="0" algn="l">
              <a:spcBef>
                <a:spcPts val="1600"/>
              </a:spcBef>
              <a:spcAft>
                <a:spcPts val="0"/>
              </a:spcAft>
              <a:buClr>
                <a:srgbClr val="333333"/>
              </a:buClr>
              <a:buSzPts val="1300"/>
              <a:buFont typeface="Roboto"/>
              <a:buChar char="●"/>
            </a:pPr>
            <a:r>
              <a:rPr lang="en">
                <a:solidFill>
                  <a:srgbClr val="333333"/>
                </a:solidFill>
                <a:latin typeface="Roboto"/>
                <a:ea typeface="Roboto"/>
                <a:cs typeface="Roboto"/>
                <a:sym typeface="Roboto"/>
              </a:rPr>
              <a:t>Decision trees are important for the betterment of customer service as reduce complex interactions to a few clicks, making it easy for agents and customers to understand technical processes and troubleshooting issues. Every Business aims to deliver quick and precise resolutions to their customers.</a:t>
            </a:r>
            <a:endParaRPr>
              <a:solidFill>
                <a:srgbClr val="333333"/>
              </a:solidFill>
              <a:latin typeface="Roboto"/>
              <a:ea typeface="Roboto"/>
              <a:cs typeface="Roboto"/>
              <a:sym typeface="Roboto"/>
            </a:endParaRPr>
          </a:p>
          <a:p>
            <a:pPr indent="0" lvl="0" marL="457200" rtl="0" algn="l">
              <a:spcBef>
                <a:spcPts val="1600"/>
              </a:spcBef>
              <a:spcAft>
                <a:spcPts val="1600"/>
              </a:spcAft>
              <a:buNone/>
            </a:pPr>
            <a:r>
              <a:t/>
            </a:r>
            <a:endParaRPr>
              <a:solidFill>
                <a:srgbClr val="333333"/>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0"/>
          <p:cNvSpPr txBox="1"/>
          <p:nvPr>
            <p:ph idx="4294967295" type="title"/>
          </p:nvPr>
        </p:nvSpPr>
        <p:spPr>
          <a:xfrm>
            <a:off x="624775" y="598575"/>
            <a:ext cx="7709400" cy="1195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sz="1200">
                <a:solidFill>
                  <a:srgbClr val="333333"/>
                </a:solidFill>
                <a:latin typeface="Roboto"/>
                <a:ea typeface="Roboto"/>
                <a:cs typeface="Roboto"/>
                <a:sym typeface="Roboto"/>
              </a:rPr>
              <a:t> </a:t>
            </a:r>
            <a:r>
              <a:rPr lang="en" sz="1800">
                <a:solidFill>
                  <a:srgbClr val="333333"/>
                </a:solidFill>
                <a:latin typeface="Roboto"/>
                <a:ea typeface="Roboto"/>
                <a:cs typeface="Roboto"/>
                <a:sym typeface="Roboto"/>
              </a:rPr>
              <a:t>Providing decision trees to their support representatives, and integrating them with websites &amp; self-care apps, companies can largely enhance their customer service level.</a:t>
            </a:r>
            <a:endParaRPr sz="1800"/>
          </a:p>
        </p:txBody>
      </p:sp>
      <p:sp>
        <p:nvSpPr>
          <p:cNvPr id="455" name="Google Shape;455;p40"/>
          <p:cNvSpPr txBox="1"/>
          <p:nvPr>
            <p:ph idx="4294967295"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333333"/>
              </a:solidFill>
              <a:latin typeface="Roboto"/>
              <a:ea typeface="Roboto"/>
              <a:cs typeface="Roboto"/>
              <a:sym typeface="Roboto"/>
            </a:endParaRPr>
          </a:p>
          <a:p>
            <a:pPr indent="-311150" lvl="0" marL="457200" rtl="0" algn="l">
              <a:spcBef>
                <a:spcPts val="1600"/>
              </a:spcBef>
              <a:spcAft>
                <a:spcPts val="0"/>
              </a:spcAft>
              <a:buSzPts val="1300"/>
              <a:buChar char="●"/>
            </a:pPr>
            <a:r>
              <a:rPr lang="en">
                <a:solidFill>
                  <a:srgbClr val="333333"/>
                </a:solidFill>
                <a:latin typeface="Roboto"/>
                <a:ea typeface="Roboto"/>
                <a:cs typeface="Roboto"/>
                <a:sym typeface="Roboto"/>
              </a:rPr>
              <a:t>Example : Decision trees for customer service </a:t>
            </a:r>
            <a:endParaRPr>
              <a:solidFill>
                <a:srgbClr val="333333"/>
              </a:solidFill>
              <a:latin typeface="Roboto"/>
              <a:ea typeface="Roboto"/>
              <a:cs typeface="Roboto"/>
              <a:sym typeface="Roboto"/>
            </a:endParaRPr>
          </a:p>
        </p:txBody>
      </p:sp>
      <p:pic>
        <p:nvPicPr>
          <p:cNvPr id="456" name="Google Shape;456;p40"/>
          <p:cNvPicPr preferRelativeResize="0"/>
          <p:nvPr/>
        </p:nvPicPr>
        <p:blipFill>
          <a:blip r:embed="rId3">
            <a:alphaModFix/>
          </a:blip>
          <a:stretch>
            <a:fillRect/>
          </a:stretch>
        </p:blipFill>
        <p:spPr>
          <a:xfrm>
            <a:off x="496775" y="2272500"/>
            <a:ext cx="7589251" cy="281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Disadvantages of Decision Tree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decision tree ?</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292" name="Google Shape;292;p15"/>
          <p:cNvPicPr preferRelativeResize="0"/>
          <p:nvPr/>
        </p:nvPicPr>
        <p:blipFill rotWithShape="1">
          <a:blip r:embed="rId3">
            <a:alphaModFix/>
          </a:blip>
          <a:srcRect b="63458" l="0" r="0" t="0"/>
          <a:stretch/>
        </p:blipFill>
        <p:spPr>
          <a:xfrm>
            <a:off x="1187950" y="1220073"/>
            <a:ext cx="7375749" cy="14105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467" name="Google Shape;467;p42"/>
          <p:cNvSpPr txBox="1"/>
          <p:nvPr>
            <p:ph idx="1" type="body"/>
          </p:nvPr>
        </p:nvSpPr>
        <p:spPr>
          <a:xfrm>
            <a:off x="311700" y="1394850"/>
            <a:ext cx="4039800" cy="307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Decision-tree learners can create over-complex trees that do not generalize the data well.</a:t>
            </a:r>
            <a:endParaRPr sz="1800"/>
          </a:p>
          <a:p>
            <a:pPr indent="-342900" lvl="0" marL="457200" rtl="0" algn="l">
              <a:spcBef>
                <a:spcPts val="0"/>
              </a:spcBef>
              <a:spcAft>
                <a:spcPts val="0"/>
              </a:spcAft>
              <a:buSzPts val="1800"/>
              <a:buChar char="●"/>
            </a:pPr>
            <a:r>
              <a:rPr lang="en" sz="1800"/>
              <a:t>Overfitting is one of the most practical difficulty for decision tree models.</a:t>
            </a:r>
            <a:endParaRPr sz="1800"/>
          </a:p>
          <a:p>
            <a:pPr indent="-342900" lvl="0" marL="457200" rtl="0" algn="l">
              <a:spcBef>
                <a:spcPts val="0"/>
              </a:spcBef>
              <a:spcAft>
                <a:spcPts val="0"/>
              </a:spcAft>
              <a:buSzPts val="1800"/>
              <a:buChar char="●"/>
            </a:pPr>
            <a:r>
              <a:rPr lang="en" sz="1800"/>
              <a:t>This problem gets solved by </a:t>
            </a:r>
            <a:r>
              <a:rPr lang="en" sz="1800"/>
              <a:t>s</a:t>
            </a:r>
            <a:r>
              <a:rPr lang="en" sz="1800"/>
              <a:t>etting constraints on model parameters and pruning.</a:t>
            </a:r>
            <a:endParaRPr sz="1800"/>
          </a:p>
        </p:txBody>
      </p:sp>
      <p:pic>
        <p:nvPicPr>
          <p:cNvPr id="468" name="Google Shape;468;p42"/>
          <p:cNvPicPr preferRelativeResize="0"/>
          <p:nvPr/>
        </p:nvPicPr>
        <p:blipFill>
          <a:blip r:embed="rId3">
            <a:alphaModFix/>
          </a:blip>
          <a:stretch>
            <a:fillRect/>
          </a:stretch>
        </p:blipFill>
        <p:spPr>
          <a:xfrm>
            <a:off x="4351500" y="1244725"/>
            <a:ext cx="4572074" cy="27937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p:txBody>
      </p:sp>
      <p:sp>
        <p:nvSpPr>
          <p:cNvPr id="474" name="Google Shape;474;p43"/>
          <p:cNvSpPr txBox="1"/>
          <p:nvPr>
            <p:ph idx="1" type="body"/>
          </p:nvPr>
        </p:nvSpPr>
        <p:spPr>
          <a:xfrm>
            <a:off x="1303800" y="1670400"/>
            <a:ext cx="7030500" cy="260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 illustrate by fitting a decision tree model to the </a:t>
            </a:r>
            <a:r>
              <a:rPr b="1" lang="en" sz="1800"/>
              <a:t>iris</a:t>
            </a:r>
            <a:r>
              <a:rPr lang="en" sz="1800"/>
              <a:t> dataset, which collects measurement data on 3 species of flowers</a:t>
            </a:r>
            <a:endParaRPr sz="1800"/>
          </a:p>
          <a:p>
            <a:pPr indent="-342900" lvl="0" marL="457200" rtl="0" algn="l">
              <a:spcBef>
                <a:spcPts val="0"/>
              </a:spcBef>
              <a:spcAft>
                <a:spcPts val="0"/>
              </a:spcAft>
              <a:buSzPts val="1800"/>
              <a:buChar char="●"/>
            </a:pPr>
            <a:r>
              <a:rPr lang="en" sz="1800"/>
              <a:t>I focus on two of those measurements: </a:t>
            </a:r>
            <a:r>
              <a:rPr b="1" lang="en" sz="1800"/>
              <a:t>sepal length</a:t>
            </a:r>
            <a:r>
              <a:rPr lang="en" sz="1800"/>
              <a:t> and </a:t>
            </a:r>
            <a:r>
              <a:rPr b="1" lang="en" sz="1800"/>
              <a:t>sepal width.</a:t>
            </a:r>
            <a:endParaRPr b="1" sz="1800"/>
          </a:p>
          <a:p>
            <a:pPr indent="-342900" lvl="0" marL="457200" rtl="0" algn="l">
              <a:spcBef>
                <a:spcPts val="0"/>
              </a:spcBef>
              <a:spcAft>
                <a:spcPts val="0"/>
              </a:spcAft>
              <a:buSzPts val="1800"/>
              <a:buChar char="●"/>
            </a:pPr>
            <a:r>
              <a:rPr lang="en" sz="1800"/>
              <a:t>Only two attributes were considered to make a simple decision tree for understanding. </a:t>
            </a:r>
            <a:endParaRPr sz="1800"/>
          </a:p>
          <a:p>
            <a:pPr indent="0" lvl="0" marL="457200" rtl="0" algn="l">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p:txBody>
      </p:sp>
      <p:sp>
        <p:nvSpPr>
          <p:cNvPr id="480" name="Google Shape;480;p44"/>
          <p:cNvSpPr txBox="1"/>
          <p:nvPr>
            <p:ph idx="1" type="body"/>
          </p:nvPr>
        </p:nvSpPr>
        <p:spPr>
          <a:xfrm>
            <a:off x="1303800" y="1568675"/>
            <a:ext cx="3222300" cy="281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Decision Tree obtained after fitting a decision tree model to the original iris dataset is given in the figure.</a:t>
            </a:r>
            <a:endParaRPr sz="1800"/>
          </a:p>
        </p:txBody>
      </p:sp>
      <p:pic>
        <p:nvPicPr>
          <p:cNvPr id="481" name="Google Shape;481;p44"/>
          <p:cNvPicPr preferRelativeResize="0"/>
          <p:nvPr/>
        </p:nvPicPr>
        <p:blipFill>
          <a:blip r:embed="rId3">
            <a:alphaModFix/>
          </a:blip>
          <a:stretch>
            <a:fillRect/>
          </a:stretch>
        </p:blipFill>
        <p:spPr>
          <a:xfrm>
            <a:off x="4840950" y="1408200"/>
            <a:ext cx="4075499" cy="232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a:p>
            <a:pPr indent="0" lvl="0" marL="0" rtl="0" algn="l">
              <a:spcBef>
                <a:spcPts val="0"/>
              </a:spcBef>
              <a:spcAft>
                <a:spcPts val="0"/>
              </a:spcAft>
              <a:buNone/>
            </a:pPr>
            <a:r>
              <a:t/>
            </a:r>
            <a:endParaRPr/>
          </a:p>
        </p:txBody>
      </p:sp>
      <p:sp>
        <p:nvSpPr>
          <p:cNvPr id="487" name="Google Shape;487;p45"/>
          <p:cNvSpPr txBox="1"/>
          <p:nvPr>
            <p:ph idx="1" type="body"/>
          </p:nvPr>
        </p:nvSpPr>
        <p:spPr>
          <a:xfrm>
            <a:off x="1260225" y="180117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Now, I will perturb the data by adding 0.1 to each datapoint with probability 0.25, and subtracting 0.1 to each datapoint with probability 0.25.</a:t>
            </a:r>
            <a:endParaRPr sz="1800"/>
          </a:p>
          <a:p>
            <a:pPr indent="-342900" lvl="0" marL="457200" rtl="0" algn="l">
              <a:spcBef>
                <a:spcPts val="0"/>
              </a:spcBef>
              <a:spcAft>
                <a:spcPts val="0"/>
              </a:spcAft>
              <a:buSzPts val="1800"/>
              <a:buChar char="●"/>
            </a:pPr>
            <a:r>
              <a:rPr lang="en" sz="1800"/>
              <a:t>The probability and the value are taken randomly.</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p:txBody>
      </p:sp>
      <p:sp>
        <p:nvSpPr>
          <p:cNvPr id="493" name="Google Shape;493;p46"/>
          <p:cNvSpPr txBox="1"/>
          <p:nvPr>
            <p:ph idx="1" type="body"/>
          </p:nvPr>
        </p:nvSpPr>
        <p:spPr>
          <a:xfrm>
            <a:off x="1303800" y="1990050"/>
            <a:ext cx="34983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After </a:t>
            </a:r>
            <a:r>
              <a:rPr lang="en" sz="1800"/>
              <a:t>perturbing the dataset we get the following decision tree from the same algorithm. </a:t>
            </a:r>
            <a:endParaRPr sz="1800"/>
          </a:p>
        </p:txBody>
      </p:sp>
      <p:pic>
        <p:nvPicPr>
          <p:cNvPr id="494" name="Google Shape;494;p46"/>
          <p:cNvPicPr preferRelativeResize="0"/>
          <p:nvPr/>
        </p:nvPicPr>
        <p:blipFill>
          <a:blip r:embed="rId3">
            <a:alphaModFix/>
          </a:blip>
          <a:stretch>
            <a:fillRect/>
          </a:stretch>
        </p:blipFill>
        <p:spPr>
          <a:xfrm>
            <a:off x="4678550" y="1990045"/>
            <a:ext cx="3857300" cy="222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1175700" y="1353925"/>
            <a:ext cx="67926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Key Observation?</a:t>
            </a:r>
            <a:endParaRPr sz="6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1303800" y="598575"/>
            <a:ext cx="70305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a:p>
            <a:pPr indent="0" lvl="0" marL="0" rtl="0" algn="l">
              <a:spcBef>
                <a:spcPts val="0"/>
              </a:spcBef>
              <a:spcAft>
                <a:spcPts val="0"/>
              </a:spcAft>
              <a:buNone/>
            </a:pPr>
            <a:r>
              <a:t/>
            </a:r>
            <a:endParaRPr/>
          </a:p>
        </p:txBody>
      </p:sp>
      <p:sp>
        <p:nvSpPr>
          <p:cNvPr id="505" name="Google Shape;505;p48"/>
          <p:cNvSpPr txBox="1"/>
          <p:nvPr>
            <p:ph idx="1" type="body"/>
          </p:nvPr>
        </p:nvSpPr>
        <p:spPr>
          <a:xfrm>
            <a:off x="1303800" y="1423900"/>
            <a:ext cx="7030500" cy="11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get a better look at what’s happening, I plot the decision tree boundaries and actual data points on a scatter plot.</a:t>
            </a:r>
            <a:endParaRPr sz="1800"/>
          </a:p>
        </p:txBody>
      </p:sp>
      <p:pic>
        <p:nvPicPr>
          <p:cNvPr id="506" name="Google Shape;506;p48"/>
          <p:cNvPicPr preferRelativeResize="0"/>
          <p:nvPr/>
        </p:nvPicPr>
        <p:blipFill>
          <a:blip r:embed="rId3">
            <a:alphaModFix/>
          </a:blip>
          <a:stretch>
            <a:fillRect/>
          </a:stretch>
        </p:blipFill>
        <p:spPr>
          <a:xfrm>
            <a:off x="1261010" y="2622700"/>
            <a:ext cx="3310990" cy="2192850"/>
          </a:xfrm>
          <a:prstGeom prst="rect">
            <a:avLst/>
          </a:prstGeom>
          <a:noFill/>
          <a:ln>
            <a:noFill/>
          </a:ln>
        </p:spPr>
      </p:pic>
      <p:pic>
        <p:nvPicPr>
          <p:cNvPr id="507" name="Google Shape;507;p48"/>
          <p:cNvPicPr preferRelativeResize="0"/>
          <p:nvPr/>
        </p:nvPicPr>
        <p:blipFill>
          <a:blip r:embed="rId4">
            <a:alphaModFix/>
          </a:blip>
          <a:stretch>
            <a:fillRect/>
          </a:stretch>
        </p:blipFill>
        <p:spPr>
          <a:xfrm>
            <a:off x="5224550" y="2622700"/>
            <a:ext cx="3444381" cy="2192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a:p>
            <a:pPr indent="0" lvl="0" marL="0" rtl="0" algn="l">
              <a:spcBef>
                <a:spcPts val="0"/>
              </a:spcBef>
              <a:spcAft>
                <a:spcPts val="0"/>
              </a:spcAft>
              <a:buNone/>
            </a:pPr>
            <a:r>
              <a:t/>
            </a:r>
            <a:endParaRPr/>
          </a:p>
        </p:txBody>
      </p:sp>
      <p:sp>
        <p:nvSpPr>
          <p:cNvPr id="513" name="Google Shape;513;p4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problem with decision trees is that they are very unstable.</a:t>
            </a:r>
            <a:endParaRPr sz="1800"/>
          </a:p>
          <a:p>
            <a:pPr indent="-342900" lvl="0" marL="457200" rtl="0" algn="l">
              <a:spcBef>
                <a:spcPts val="0"/>
              </a:spcBef>
              <a:spcAft>
                <a:spcPts val="0"/>
              </a:spcAft>
              <a:buSzPts val="1800"/>
              <a:buChar char="●"/>
            </a:pPr>
            <a:r>
              <a:rPr lang="en" sz="1800"/>
              <a:t>Even a small change in dataset can lead to a completely different decision tree.</a:t>
            </a:r>
            <a:endParaRPr sz="1800"/>
          </a:p>
          <a:p>
            <a:pPr indent="-342900" lvl="0" marL="457200" rtl="0" algn="l">
              <a:spcBef>
                <a:spcPts val="0"/>
              </a:spcBef>
              <a:spcAft>
                <a:spcPts val="0"/>
              </a:spcAft>
              <a:buSzPts val="1800"/>
              <a:buChar char="●"/>
            </a:pPr>
            <a:r>
              <a:rPr lang="en" sz="1800"/>
              <a:t>This is not desirable as we want our classification algorithm to be pretty robust to noise and be able to generalize well to future observed data.</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a:p>
            <a:pPr indent="0" lvl="0" marL="0" rtl="0" algn="l">
              <a:spcBef>
                <a:spcPts val="0"/>
              </a:spcBef>
              <a:spcAft>
                <a:spcPts val="0"/>
              </a:spcAft>
              <a:buNone/>
            </a:pPr>
            <a:r>
              <a:t/>
            </a:r>
            <a:endParaRPr/>
          </a:p>
        </p:txBody>
      </p:sp>
      <p:sp>
        <p:nvSpPr>
          <p:cNvPr id="519" name="Google Shape;519;p5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One other problem is that the </a:t>
            </a:r>
            <a:r>
              <a:rPr b="1" lang="en" sz="1800"/>
              <a:t>decision boundaries </a:t>
            </a:r>
            <a:r>
              <a:rPr lang="en" sz="1800"/>
              <a:t>are parallel to the axes.</a:t>
            </a:r>
            <a:endParaRPr sz="1800"/>
          </a:p>
          <a:p>
            <a:pPr indent="-342900" lvl="0" marL="457200" rtl="0" algn="l">
              <a:spcBef>
                <a:spcPts val="0"/>
              </a:spcBef>
              <a:spcAft>
                <a:spcPts val="0"/>
              </a:spcAft>
              <a:buSzPts val="1800"/>
              <a:buChar char="●"/>
            </a:pPr>
            <a:r>
              <a:rPr lang="en" sz="1800"/>
              <a:t>In the iris dataset we could imagine diagonal decision boundaries that would perform better, e.g. separating the setosa flowers and the versicolor flowers.  </a:t>
            </a:r>
            <a:r>
              <a:rPr lang="en" sz="1800"/>
              <a:t>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on Iris Dataset</a:t>
            </a:r>
            <a:endParaRPr/>
          </a:p>
          <a:p>
            <a:pPr indent="0" lvl="0" marL="0" rtl="0" algn="l">
              <a:spcBef>
                <a:spcPts val="0"/>
              </a:spcBef>
              <a:spcAft>
                <a:spcPts val="0"/>
              </a:spcAft>
              <a:buNone/>
            </a:pPr>
            <a:r>
              <a:t/>
            </a:r>
            <a:endParaRPr/>
          </a:p>
        </p:txBody>
      </p:sp>
      <p:pic>
        <p:nvPicPr>
          <p:cNvPr id="525" name="Google Shape;525;p51"/>
          <p:cNvPicPr preferRelativeResize="0"/>
          <p:nvPr/>
        </p:nvPicPr>
        <p:blipFill>
          <a:blip r:embed="rId3">
            <a:alphaModFix/>
          </a:blip>
          <a:stretch>
            <a:fillRect/>
          </a:stretch>
        </p:blipFill>
        <p:spPr>
          <a:xfrm>
            <a:off x="2286614" y="1511075"/>
            <a:ext cx="5064875" cy="3224550"/>
          </a:xfrm>
          <a:prstGeom prst="rect">
            <a:avLst/>
          </a:prstGeom>
          <a:noFill/>
          <a:ln>
            <a:noFill/>
          </a:ln>
        </p:spPr>
      </p:pic>
      <p:cxnSp>
        <p:nvCxnSpPr>
          <p:cNvPr id="526" name="Google Shape;526;p51"/>
          <p:cNvCxnSpPr/>
          <p:nvPr/>
        </p:nvCxnSpPr>
        <p:spPr>
          <a:xfrm flipH="1" rot="10800000">
            <a:off x="3211050" y="2165050"/>
            <a:ext cx="1794300" cy="14601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decision tree ?</a:t>
            </a:r>
            <a:endParaRPr/>
          </a:p>
          <a:p>
            <a:pPr indent="0" lvl="0" marL="0" rtl="0" algn="l">
              <a:spcBef>
                <a:spcPts val="0"/>
              </a:spcBef>
              <a:spcAft>
                <a:spcPts val="0"/>
              </a:spcAft>
              <a:buNone/>
            </a:pPr>
            <a:r>
              <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299" name="Google Shape;299;p16"/>
          <p:cNvPicPr preferRelativeResize="0"/>
          <p:nvPr/>
        </p:nvPicPr>
        <p:blipFill rotWithShape="1">
          <a:blip r:embed="rId3">
            <a:alphaModFix/>
          </a:blip>
          <a:srcRect b="48293" l="0" r="0" t="0"/>
          <a:stretch/>
        </p:blipFill>
        <p:spPr>
          <a:xfrm>
            <a:off x="1187950" y="1220074"/>
            <a:ext cx="7375749" cy="1995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52"/>
          <p:cNvSpPr txBox="1"/>
          <p:nvPr>
            <p:ph type="ctrTitle"/>
          </p:nvPr>
        </p:nvSpPr>
        <p:spPr>
          <a:xfrm>
            <a:off x="824000" y="1613825"/>
            <a:ext cx="45519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Applications of Decision Tree in Real Life Problems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Decision Tree in various fields</a:t>
            </a:r>
            <a:endParaRPr/>
          </a:p>
        </p:txBody>
      </p:sp>
      <p:sp>
        <p:nvSpPr>
          <p:cNvPr id="537" name="Google Shape;537;p53"/>
          <p:cNvSpPr txBox="1"/>
          <p:nvPr>
            <p:ph idx="1" type="body"/>
          </p:nvPr>
        </p:nvSpPr>
        <p:spPr>
          <a:xfrm>
            <a:off x="1303800" y="1772625"/>
            <a:ext cx="7528500" cy="32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of their simplicity, tree diagrams have been used in a broad range of industries and disciplines</a:t>
            </a:r>
            <a:endParaRPr sz="2000"/>
          </a:p>
          <a:p>
            <a:pPr indent="-355600" lvl="0" marL="914400" rtl="0" algn="l">
              <a:spcBef>
                <a:spcPts val="1600"/>
              </a:spcBef>
              <a:spcAft>
                <a:spcPts val="0"/>
              </a:spcAft>
              <a:buSzPts val="2000"/>
              <a:buChar char="●"/>
            </a:pPr>
            <a:r>
              <a:rPr lang="en" sz="2000"/>
              <a:t>Manufacturing - Quality Control.</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Decision Tree in various fields</a:t>
            </a:r>
            <a:endParaRPr/>
          </a:p>
        </p:txBody>
      </p:sp>
      <p:sp>
        <p:nvSpPr>
          <p:cNvPr id="543" name="Google Shape;543;p54"/>
          <p:cNvSpPr txBox="1"/>
          <p:nvPr>
            <p:ph idx="1" type="body"/>
          </p:nvPr>
        </p:nvSpPr>
        <p:spPr>
          <a:xfrm>
            <a:off x="1303800" y="1772625"/>
            <a:ext cx="7528500" cy="32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of their simplicity, tree diagrams have been used in a broad range of industries and disciplines</a:t>
            </a:r>
            <a:endParaRPr sz="2000"/>
          </a:p>
          <a:p>
            <a:pPr indent="-355600" lvl="0" marL="914400" rtl="0" algn="l">
              <a:spcBef>
                <a:spcPts val="1600"/>
              </a:spcBef>
              <a:spcAft>
                <a:spcPts val="0"/>
              </a:spcAft>
              <a:buSzPts val="2000"/>
              <a:buChar char="●"/>
            </a:pPr>
            <a:r>
              <a:rPr lang="en" sz="2000"/>
              <a:t>Manufacturing - Quality Control.</a:t>
            </a:r>
            <a:endParaRPr sz="2000"/>
          </a:p>
          <a:p>
            <a:pPr indent="-355600" lvl="0" marL="914400" rtl="0" algn="l">
              <a:spcBef>
                <a:spcPts val="0"/>
              </a:spcBef>
              <a:spcAft>
                <a:spcPts val="0"/>
              </a:spcAft>
              <a:buSzPts val="2000"/>
              <a:buChar char="●"/>
            </a:pPr>
            <a:r>
              <a:rPr lang="en" sz="2000"/>
              <a:t>Astronomy - Classify different types of galaxies.</a:t>
            </a:r>
            <a:endParaRPr sz="2000"/>
          </a:p>
          <a:p>
            <a:pPr indent="0" lvl="0" marL="914400" rtl="0" algn="l">
              <a:spcBef>
                <a:spcPts val="1600"/>
              </a:spcBef>
              <a:spcAft>
                <a:spcPts val="1600"/>
              </a:spcAft>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Decision Tree in various fields</a:t>
            </a:r>
            <a:endParaRPr/>
          </a:p>
        </p:txBody>
      </p:sp>
      <p:sp>
        <p:nvSpPr>
          <p:cNvPr id="549" name="Google Shape;549;p55"/>
          <p:cNvSpPr txBox="1"/>
          <p:nvPr>
            <p:ph idx="1" type="body"/>
          </p:nvPr>
        </p:nvSpPr>
        <p:spPr>
          <a:xfrm>
            <a:off x="1303800" y="1772625"/>
            <a:ext cx="7528500" cy="32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of their simplicity, tree diagrams have been used in a broad range of industries and disciplines</a:t>
            </a:r>
            <a:endParaRPr sz="2000"/>
          </a:p>
          <a:p>
            <a:pPr indent="-355600" lvl="0" marL="914400" rtl="0" algn="l">
              <a:spcBef>
                <a:spcPts val="1600"/>
              </a:spcBef>
              <a:spcAft>
                <a:spcPts val="0"/>
              </a:spcAft>
              <a:buSzPts val="2000"/>
              <a:buChar char="●"/>
            </a:pPr>
            <a:r>
              <a:rPr lang="en" sz="2000"/>
              <a:t>Manufacturing - Quality Control.</a:t>
            </a:r>
            <a:endParaRPr sz="2000"/>
          </a:p>
          <a:p>
            <a:pPr indent="-355600" lvl="0" marL="914400" rtl="0" algn="l">
              <a:spcBef>
                <a:spcPts val="0"/>
              </a:spcBef>
              <a:spcAft>
                <a:spcPts val="0"/>
              </a:spcAft>
              <a:buSzPts val="2000"/>
              <a:buChar char="●"/>
            </a:pPr>
            <a:r>
              <a:rPr lang="en" sz="2000"/>
              <a:t>Astronomy - Classify different types of galaxies.</a:t>
            </a:r>
            <a:endParaRPr sz="2000"/>
          </a:p>
          <a:p>
            <a:pPr indent="-355600" lvl="0" marL="914400" rtl="0" algn="l">
              <a:spcBef>
                <a:spcPts val="0"/>
              </a:spcBef>
              <a:spcAft>
                <a:spcPts val="0"/>
              </a:spcAft>
              <a:buSzPts val="2000"/>
              <a:buChar char="●"/>
            </a:pPr>
            <a:r>
              <a:rPr lang="en" sz="2000"/>
              <a:t>Physics - Particle Detection.</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Decision Tree in various fields</a:t>
            </a:r>
            <a:endParaRPr/>
          </a:p>
        </p:txBody>
      </p:sp>
      <p:sp>
        <p:nvSpPr>
          <p:cNvPr id="555" name="Google Shape;555;p56"/>
          <p:cNvSpPr txBox="1"/>
          <p:nvPr>
            <p:ph idx="1" type="body"/>
          </p:nvPr>
        </p:nvSpPr>
        <p:spPr>
          <a:xfrm>
            <a:off x="1303800" y="1772625"/>
            <a:ext cx="7528500" cy="32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of their simplicity, tree diagrams have been used in a broad range of industries and disciplines</a:t>
            </a:r>
            <a:endParaRPr sz="2000"/>
          </a:p>
          <a:p>
            <a:pPr indent="-355600" lvl="0" marL="914400" rtl="0" algn="l">
              <a:spcBef>
                <a:spcPts val="1600"/>
              </a:spcBef>
              <a:spcAft>
                <a:spcPts val="0"/>
              </a:spcAft>
              <a:buSzPts val="2000"/>
              <a:buChar char="●"/>
            </a:pPr>
            <a:r>
              <a:rPr lang="en" sz="2000"/>
              <a:t>Manufacturing - Quality Control.</a:t>
            </a:r>
            <a:endParaRPr sz="2000"/>
          </a:p>
          <a:p>
            <a:pPr indent="-355600" lvl="0" marL="914400" rtl="0" algn="l">
              <a:spcBef>
                <a:spcPts val="0"/>
              </a:spcBef>
              <a:spcAft>
                <a:spcPts val="0"/>
              </a:spcAft>
              <a:buSzPts val="2000"/>
              <a:buChar char="●"/>
            </a:pPr>
            <a:r>
              <a:rPr lang="en" sz="2000"/>
              <a:t>Astronomy - Classify different types of galaxies.</a:t>
            </a:r>
            <a:endParaRPr sz="2000"/>
          </a:p>
          <a:p>
            <a:pPr indent="-355600" lvl="0" marL="914400" rtl="0" algn="l">
              <a:spcBef>
                <a:spcPts val="0"/>
              </a:spcBef>
              <a:spcAft>
                <a:spcPts val="0"/>
              </a:spcAft>
              <a:buSzPts val="2000"/>
              <a:buChar char="●"/>
            </a:pPr>
            <a:r>
              <a:rPr lang="en" sz="2000"/>
              <a:t>Physics - Particle Detection.</a:t>
            </a:r>
            <a:endParaRPr sz="2000"/>
          </a:p>
          <a:p>
            <a:pPr indent="-355600" lvl="0" marL="914400" rtl="0" algn="l">
              <a:spcBef>
                <a:spcPts val="0"/>
              </a:spcBef>
              <a:spcAft>
                <a:spcPts val="0"/>
              </a:spcAft>
              <a:buSzPts val="2000"/>
              <a:buChar char="●"/>
            </a:pPr>
            <a:r>
              <a:rPr lang="en" sz="2000"/>
              <a:t>Analysis - Customer Satisfaction with a product or service.</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5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Time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8"/>
          <p:cNvSpPr txBox="1"/>
          <p:nvPr>
            <p:ph type="title"/>
          </p:nvPr>
        </p:nvSpPr>
        <p:spPr>
          <a:xfrm>
            <a:off x="1238400" y="1724788"/>
            <a:ext cx="7030500" cy="14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Q.2 Should we use decision trees if we have continuous values in dataset? If yes/no why?</a:t>
            </a:r>
            <a:endParaRPr sz="3000"/>
          </a:p>
        </p:txBody>
      </p:sp>
      <p:sp>
        <p:nvSpPr>
          <p:cNvPr id="566" name="Google Shape;566;p58"/>
          <p:cNvSpPr txBox="1"/>
          <p:nvPr>
            <p:ph type="title"/>
          </p:nvPr>
        </p:nvSpPr>
        <p:spPr>
          <a:xfrm>
            <a:off x="1238400" y="423900"/>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Q1. How to reduce variance in a decision tree?</a:t>
            </a:r>
            <a:endParaRPr sz="3000"/>
          </a:p>
        </p:txBody>
      </p:sp>
      <p:sp>
        <p:nvSpPr>
          <p:cNvPr id="567" name="Google Shape;567;p58"/>
          <p:cNvSpPr txBox="1"/>
          <p:nvPr>
            <p:ph type="title"/>
          </p:nvPr>
        </p:nvSpPr>
        <p:spPr>
          <a:xfrm>
            <a:off x="1238400" y="3480463"/>
            <a:ext cx="7030500" cy="14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Q.3 How are Neural Networks different from Classification Trees? </a:t>
            </a:r>
            <a:endParaRPr sz="3000"/>
          </a:p>
          <a:p>
            <a:pPr indent="0" lvl="0" marL="0" rtl="0" algn="l">
              <a:spcBef>
                <a:spcPts val="0"/>
              </a:spcBef>
              <a:spcAft>
                <a:spcPts val="0"/>
              </a:spcAft>
              <a:buNone/>
            </a:pPr>
            <a:r>
              <a:t/>
            </a:r>
            <a:endParaRPr sz="3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9"/>
          <p:cNvSpPr txBox="1"/>
          <p:nvPr>
            <p:ph type="title"/>
          </p:nvPr>
        </p:nvSpPr>
        <p:spPr>
          <a:xfrm>
            <a:off x="1388550" y="146290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decision tree ?</a:t>
            </a:r>
            <a:endParaRPr/>
          </a:p>
          <a:p>
            <a:pPr indent="0" lvl="0" marL="0" rtl="0" algn="l">
              <a:spcBef>
                <a:spcPts val="0"/>
              </a:spcBef>
              <a:spcAft>
                <a:spcPts val="0"/>
              </a:spcAft>
              <a:buNone/>
            </a:pPr>
            <a:r>
              <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306" name="Google Shape;306;p17"/>
          <p:cNvPicPr preferRelativeResize="0"/>
          <p:nvPr/>
        </p:nvPicPr>
        <p:blipFill rotWithShape="1">
          <a:blip r:embed="rId3">
            <a:alphaModFix/>
          </a:blip>
          <a:srcRect b="19302" l="0" r="0" t="0"/>
          <a:stretch/>
        </p:blipFill>
        <p:spPr>
          <a:xfrm>
            <a:off x="1187950" y="1220075"/>
            <a:ext cx="7375749" cy="3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decision tree ?</a:t>
            </a:r>
            <a:endParaRPr/>
          </a:p>
          <a:p>
            <a:pPr indent="0" lvl="0" marL="0" rtl="0" algn="l">
              <a:spcBef>
                <a:spcPts val="0"/>
              </a:spcBef>
              <a:spcAft>
                <a:spcPts val="0"/>
              </a:spcAft>
              <a:buNone/>
            </a:pPr>
            <a:r>
              <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313" name="Google Shape;313;p18"/>
          <p:cNvPicPr preferRelativeResize="0"/>
          <p:nvPr/>
        </p:nvPicPr>
        <p:blipFill>
          <a:blip r:embed="rId3">
            <a:alphaModFix/>
          </a:blip>
          <a:stretch>
            <a:fillRect/>
          </a:stretch>
        </p:blipFill>
        <p:spPr>
          <a:xfrm>
            <a:off x="1187950" y="1220072"/>
            <a:ext cx="7375749" cy="38599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For Classification</a:t>
            </a:r>
            <a:endParaRPr/>
          </a:p>
        </p:txBody>
      </p:sp>
      <p:sp>
        <p:nvSpPr>
          <p:cNvPr id="319" name="Google Shape;319;p19"/>
          <p:cNvSpPr txBox="1"/>
          <p:nvPr>
            <p:ph idx="1" type="body"/>
          </p:nvPr>
        </p:nvSpPr>
        <p:spPr>
          <a:xfrm>
            <a:off x="1303800" y="14194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Supervised learning method</a:t>
            </a:r>
            <a:endParaRPr/>
          </a:p>
          <a:p>
            <a:pPr indent="-311150" lvl="0" marL="457200" rtl="0" algn="l">
              <a:spcBef>
                <a:spcPts val="0"/>
              </a:spcBef>
              <a:spcAft>
                <a:spcPts val="0"/>
              </a:spcAft>
              <a:buSzPts val="1300"/>
              <a:buChar char="●"/>
            </a:pPr>
            <a:r>
              <a:rPr lang="en"/>
              <a:t>The decision variable is discrete/categorical that is your final answer is of the form yes/no in case of binary classification or class labels in case of multi-class classification.</a:t>
            </a:r>
            <a:endParaRPr/>
          </a:p>
          <a:p>
            <a:pPr indent="0" lvl="0" marL="457200" rtl="0" algn="l">
              <a:spcBef>
                <a:spcPts val="1600"/>
              </a:spcBef>
              <a:spcAft>
                <a:spcPts val="1600"/>
              </a:spcAft>
              <a:buNone/>
            </a:pPr>
            <a:r>
              <a:t/>
            </a:r>
            <a:endParaRPr/>
          </a:p>
        </p:txBody>
      </p:sp>
      <p:pic>
        <p:nvPicPr>
          <p:cNvPr id="320" name="Google Shape;320;p19"/>
          <p:cNvPicPr preferRelativeResize="0"/>
          <p:nvPr/>
        </p:nvPicPr>
        <p:blipFill>
          <a:blip r:embed="rId3">
            <a:alphaModFix/>
          </a:blip>
          <a:stretch>
            <a:fillRect/>
          </a:stretch>
        </p:blipFill>
        <p:spPr>
          <a:xfrm>
            <a:off x="3257075" y="2312400"/>
            <a:ext cx="3478675" cy="269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using Decision Trees - Algorithm</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Given : A dataset with various attributes, their possible values and corresponding class label for each of the data points.</a:t>
            </a:r>
            <a:endParaRPr/>
          </a:p>
          <a:p>
            <a:pPr indent="0" lvl="0" marL="457200" rtl="0" algn="l">
              <a:spcBef>
                <a:spcPts val="1600"/>
              </a:spcBef>
              <a:spcAft>
                <a:spcPts val="1600"/>
              </a:spcAft>
              <a:buNone/>
            </a:pPr>
            <a:r>
              <a:t/>
            </a:r>
            <a:endParaRPr/>
          </a:p>
        </p:txBody>
      </p:sp>
      <p:pic>
        <p:nvPicPr>
          <p:cNvPr id="327" name="Google Shape;327;p20"/>
          <p:cNvPicPr preferRelativeResize="0"/>
          <p:nvPr/>
        </p:nvPicPr>
        <p:blipFill rotWithShape="1">
          <a:blip r:embed="rId3">
            <a:alphaModFix/>
          </a:blip>
          <a:srcRect b="14730" l="9901" r="5107" t="8505"/>
          <a:stretch/>
        </p:blipFill>
        <p:spPr>
          <a:xfrm>
            <a:off x="889200" y="1934025"/>
            <a:ext cx="7424875" cy="312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Decision Tree</a:t>
            </a:r>
            <a:endParaRPr/>
          </a:p>
        </p:txBody>
      </p:sp>
      <p:sp>
        <p:nvSpPr>
          <p:cNvPr id="333" name="Google Shape;333;p21"/>
          <p:cNvSpPr txBox="1"/>
          <p:nvPr>
            <p:ph idx="1" type="body"/>
          </p:nvPr>
        </p:nvSpPr>
        <p:spPr>
          <a:xfrm>
            <a:off x="311700" y="1559825"/>
            <a:ext cx="8520600" cy="34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divide and conquer algorithm</a:t>
            </a:r>
            <a:endParaRPr/>
          </a:p>
          <a:p>
            <a:pPr indent="-317500" lvl="0" marL="914400" rtl="0" algn="l">
              <a:spcBef>
                <a:spcPts val="0"/>
              </a:spcBef>
              <a:spcAft>
                <a:spcPts val="0"/>
              </a:spcAft>
              <a:buSzPts val="1400"/>
              <a:buAutoNum type="arabicPeriod"/>
            </a:pPr>
            <a:r>
              <a:rPr lang="en" sz="1400"/>
              <a:t>Place the best attribute at the root node that is the attribute for which the randomness decreases.Let’s compare the attributes for the dataset and find the best root node.</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