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aleway"/>
      <p:regular r:id="rId32"/>
      <p:bold r:id="rId33"/>
      <p:italic r:id="rId34"/>
      <p:boldItalic r:id="rId35"/>
    </p:embeddedFont>
    <p:embeddedFont>
      <p:font typeface="Lato"/>
      <p:regular r:id="rId36"/>
      <p:bold r:id="rId37"/>
      <p:italic r:id="rId38"/>
      <p:boldItalic r:id="rId39"/>
    </p:embeddedFont>
    <p:embeddedFont>
      <p:font typeface="Raleway Medium"/>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Medium-regular.fntdata"/><Relationship Id="rId20" Type="http://schemas.openxmlformats.org/officeDocument/2006/relationships/slide" Target="slides/slide15.xml"/><Relationship Id="rId42" Type="http://schemas.openxmlformats.org/officeDocument/2006/relationships/font" Target="fonts/RalewayMedium-italic.fntdata"/><Relationship Id="rId41" Type="http://schemas.openxmlformats.org/officeDocument/2006/relationships/font" Target="fonts/RalewayMedium-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RalewayMedium-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aleway-bold.fntdata"/><Relationship Id="rId10" Type="http://schemas.openxmlformats.org/officeDocument/2006/relationships/slide" Target="slides/slide5.xml"/><Relationship Id="rId32" Type="http://schemas.openxmlformats.org/officeDocument/2006/relationships/font" Target="fonts/Raleway-regular.fntdata"/><Relationship Id="rId13" Type="http://schemas.openxmlformats.org/officeDocument/2006/relationships/slide" Target="slides/slide8.xml"/><Relationship Id="rId35" Type="http://schemas.openxmlformats.org/officeDocument/2006/relationships/font" Target="fonts/Raleway-boldItalic.fntdata"/><Relationship Id="rId12" Type="http://schemas.openxmlformats.org/officeDocument/2006/relationships/slide" Target="slides/slide7.xml"/><Relationship Id="rId34" Type="http://schemas.openxmlformats.org/officeDocument/2006/relationships/font" Target="fonts/Raleway-italic.fntdata"/><Relationship Id="rId15" Type="http://schemas.openxmlformats.org/officeDocument/2006/relationships/slide" Target="slides/slide10.xml"/><Relationship Id="rId37" Type="http://schemas.openxmlformats.org/officeDocument/2006/relationships/font" Target="fonts/Lato-bold.fntdata"/><Relationship Id="rId14" Type="http://schemas.openxmlformats.org/officeDocument/2006/relationships/slide" Target="slides/slide9.xml"/><Relationship Id="rId36" Type="http://schemas.openxmlformats.org/officeDocument/2006/relationships/font" Target="fonts/Lato-regular.fntdata"/><Relationship Id="rId17" Type="http://schemas.openxmlformats.org/officeDocument/2006/relationships/slide" Target="slides/slide12.xml"/><Relationship Id="rId39" Type="http://schemas.openxmlformats.org/officeDocument/2006/relationships/font" Target="fonts/Lato-boldItalic.fntdata"/><Relationship Id="rId16" Type="http://schemas.openxmlformats.org/officeDocument/2006/relationships/slide" Target="slides/slide11.xml"/><Relationship Id="rId38" Type="http://schemas.openxmlformats.org/officeDocument/2006/relationships/font" Target="fonts/La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7" name="Shape 57"/>
        <p:cNvGrpSpPr/>
        <p:nvPr/>
      </p:nvGrpSpPr>
      <p:grpSpPr>
        <a:xfrm>
          <a:off x="0" y="0"/>
          <a:ext cx="0" cy="0"/>
          <a:chOff x="0" y="0"/>
          <a:chExt cx="0" cy="0"/>
        </a:xfrm>
      </p:grpSpPr>
      <p:cxnSp>
        <p:nvCxnSpPr>
          <p:cNvPr id="58" name="Google Shape;58;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9" name="Google Shape;59;p11"/>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60" name="Google Shape;60;p11"/>
          <p:cNvSpPr txBox="1"/>
          <p:nvPr>
            <p:ph idx="1" type="body"/>
          </p:nvPr>
        </p:nvSpPr>
        <p:spPr>
          <a:xfrm>
            <a:off x="328017" y="4226025"/>
            <a:ext cx="8388600" cy="3936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61" name="Google Shape;61;p1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2" name="Shape 62"/>
        <p:cNvGrpSpPr/>
        <p:nvPr/>
      </p:nvGrpSpPr>
      <p:grpSpPr>
        <a:xfrm>
          <a:off x="0" y="0"/>
          <a:ext cx="0" cy="0"/>
          <a:chOff x="0" y="0"/>
          <a:chExt cx="0" cy="0"/>
        </a:xfrm>
      </p:grpSpPr>
      <p:cxnSp>
        <p:nvCxnSpPr>
          <p:cNvPr id="63" name="Google Shape;63;p12"/>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4" name="Google Shape;64;p12"/>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5" name="Google Shape;65;p12"/>
          <p:cNvSpPr txBox="1"/>
          <p:nvPr>
            <p:ph hasCustomPrompt="1" type="title"/>
          </p:nvPr>
        </p:nvSpPr>
        <p:spPr>
          <a:xfrm>
            <a:off x="853950" y="1304850"/>
            <a:ext cx="7436100" cy="1538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6" name="Google Shape;66;p12"/>
          <p:cNvSpPr txBox="1"/>
          <p:nvPr>
            <p:ph idx="1" type="body"/>
          </p:nvPr>
        </p:nvSpPr>
        <p:spPr>
          <a:xfrm>
            <a:off x="853950" y="2919450"/>
            <a:ext cx="7436100" cy="10716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67" name="Google Shape;67;p12"/>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6" name="Shape 16"/>
        <p:cNvGrpSpPr/>
        <p:nvPr/>
      </p:nvGrpSpPr>
      <p:grpSpPr>
        <a:xfrm>
          <a:off x="0" y="0"/>
          <a:ext cx="0" cy="0"/>
          <a:chOff x="0" y="0"/>
          <a:chExt cx="0" cy="0"/>
        </a:xfrm>
      </p:grpSpPr>
      <p:sp>
        <p:nvSpPr>
          <p:cNvPr id="17" name="Google Shape;17;p3"/>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rgbClr val="353535"/>
        </a:solidFill>
      </p:bgPr>
    </p:bg>
    <p:spTree>
      <p:nvGrpSpPr>
        <p:cNvPr id="18" name="Shape 18"/>
        <p:cNvGrpSpPr/>
        <p:nvPr/>
      </p:nvGrpSpPr>
      <p:grpSpPr>
        <a:xfrm>
          <a:off x="0" y="0"/>
          <a:ext cx="0" cy="0"/>
          <a:chOff x="0" y="0"/>
          <a:chExt cx="0" cy="0"/>
        </a:xfrm>
      </p:grpSpPr>
      <p:cxnSp>
        <p:nvCxnSpPr>
          <p:cNvPr id="19" name="Google Shape;19;p4"/>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20" name="Google Shape;20;p4"/>
          <p:cNvSpPr txBox="1"/>
          <p:nvPr>
            <p:ph type="title"/>
          </p:nvPr>
        </p:nvSpPr>
        <p:spPr>
          <a:xfrm>
            <a:off x="283103" y="712141"/>
            <a:ext cx="6244200" cy="3835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21" name="Google Shape;21;p4"/>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22" name="Shape 22"/>
        <p:cNvGrpSpPr/>
        <p:nvPr/>
      </p:nvGrpSpPr>
      <p:grpSpPr>
        <a:xfrm>
          <a:off x="0" y="0"/>
          <a:ext cx="0" cy="0"/>
          <a:chOff x="0" y="0"/>
          <a:chExt cx="0" cy="0"/>
        </a:xfrm>
      </p:grpSpPr>
      <p:sp>
        <p:nvSpPr>
          <p:cNvPr id="23" name="Google Shape;23;p5"/>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4" name="Google Shape;24;p5"/>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25" name="Google Shape;25;p5"/>
          <p:cNvSpPr txBox="1"/>
          <p:nvPr>
            <p:ph type="title"/>
          </p:nvPr>
        </p:nvSpPr>
        <p:spPr>
          <a:xfrm>
            <a:off x="265500" y="1397350"/>
            <a:ext cx="4045200" cy="1318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3600"/>
              <a:buNone/>
              <a:defRPr sz="3600">
                <a:solidFill>
                  <a:schemeClr val="dk1"/>
                </a:solidFill>
              </a:defRPr>
            </a:lvl1pPr>
            <a:lvl2pPr lvl="1" algn="ctr">
              <a:lnSpc>
                <a:spcPct val="100000"/>
              </a:lnSpc>
              <a:spcBef>
                <a:spcPts val="0"/>
              </a:spcBef>
              <a:spcAft>
                <a:spcPts val="0"/>
              </a:spcAft>
              <a:buClr>
                <a:schemeClr val="dk1"/>
              </a:buClr>
              <a:buSzPts val="3600"/>
              <a:buNone/>
              <a:defRPr sz="3600">
                <a:solidFill>
                  <a:schemeClr val="dk1"/>
                </a:solidFill>
              </a:defRPr>
            </a:lvl2pPr>
            <a:lvl3pPr lvl="2" algn="ctr">
              <a:lnSpc>
                <a:spcPct val="100000"/>
              </a:lnSpc>
              <a:spcBef>
                <a:spcPts val="0"/>
              </a:spcBef>
              <a:spcAft>
                <a:spcPts val="0"/>
              </a:spcAft>
              <a:buClr>
                <a:schemeClr val="dk1"/>
              </a:buClr>
              <a:buSzPts val="3600"/>
              <a:buNone/>
              <a:defRPr sz="3600">
                <a:solidFill>
                  <a:schemeClr val="dk1"/>
                </a:solidFill>
              </a:defRPr>
            </a:lvl3pPr>
            <a:lvl4pPr lvl="3" algn="ctr">
              <a:lnSpc>
                <a:spcPct val="100000"/>
              </a:lnSpc>
              <a:spcBef>
                <a:spcPts val="0"/>
              </a:spcBef>
              <a:spcAft>
                <a:spcPts val="0"/>
              </a:spcAft>
              <a:buClr>
                <a:schemeClr val="dk1"/>
              </a:buClr>
              <a:buSzPts val="3600"/>
              <a:buNone/>
              <a:defRPr sz="3600">
                <a:solidFill>
                  <a:schemeClr val="dk1"/>
                </a:solidFill>
              </a:defRPr>
            </a:lvl4pPr>
            <a:lvl5pPr lvl="4" algn="ctr">
              <a:lnSpc>
                <a:spcPct val="100000"/>
              </a:lnSpc>
              <a:spcBef>
                <a:spcPts val="0"/>
              </a:spcBef>
              <a:spcAft>
                <a:spcPts val="0"/>
              </a:spcAft>
              <a:buClr>
                <a:schemeClr val="dk1"/>
              </a:buClr>
              <a:buSzPts val="3600"/>
              <a:buNone/>
              <a:defRPr sz="3600">
                <a:solidFill>
                  <a:schemeClr val="dk1"/>
                </a:solidFill>
              </a:defRPr>
            </a:lvl5pPr>
            <a:lvl6pPr lvl="5" algn="ctr">
              <a:lnSpc>
                <a:spcPct val="100000"/>
              </a:lnSpc>
              <a:spcBef>
                <a:spcPts val="0"/>
              </a:spcBef>
              <a:spcAft>
                <a:spcPts val="0"/>
              </a:spcAft>
              <a:buClr>
                <a:schemeClr val="dk1"/>
              </a:buClr>
              <a:buSzPts val="3600"/>
              <a:buNone/>
              <a:defRPr sz="3600">
                <a:solidFill>
                  <a:schemeClr val="dk1"/>
                </a:solidFill>
              </a:defRPr>
            </a:lvl6pPr>
            <a:lvl7pPr lvl="6" algn="ctr">
              <a:lnSpc>
                <a:spcPct val="100000"/>
              </a:lnSpc>
              <a:spcBef>
                <a:spcPts val="0"/>
              </a:spcBef>
              <a:spcAft>
                <a:spcPts val="0"/>
              </a:spcAft>
              <a:buClr>
                <a:schemeClr val="dk1"/>
              </a:buClr>
              <a:buSzPts val="3600"/>
              <a:buNone/>
              <a:defRPr sz="3600">
                <a:solidFill>
                  <a:schemeClr val="dk1"/>
                </a:solidFill>
              </a:defRPr>
            </a:lvl7pPr>
            <a:lvl8pPr lvl="7" algn="ctr">
              <a:lnSpc>
                <a:spcPct val="100000"/>
              </a:lnSpc>
              <a:spcBef>
                <a:spcPts val="0"/>
              </a:spcBef>
              <a:spcAft>
                <a:spcPts val="0"/>
              </a:spcAft>
              <a:buClr>
                <a:schemeClr val="dk1"/>
              </a:buClr>
              <a:buSzPts val="3600"/>
              <a:buNone/>
              <a:defRPr sz="3600">
                <a:solidFill>
                  <a:schemeClr val="dk1"/>
                </a:solidFill>
              </a:defRPr>
            </a:lvl8pPr>
            <a:lvl9pPr lvl="8" algn="ctr">
              <a:lnSpc>
                <a:spcPct val="100000"/>
              </a:lnSpc>
              <a:spcBef>
                <a:spcPts val="0"/>
              </a:spcBef>
              <a:spcAft>
                <a:spcPts val="0"/>
              </a:spcAft>
              <a:buClr>
                <a:schemeClr val="dk1"/>
              </a:buClr>
              <a:buSzPts val="3600"/>
              <a:buNone/>
              <a:defRPr sz="3600">
                <a:solidFill>
                  <a:schemeClr val="dk1"/>
                </a:solidFill>
              </a:defRPr>
            </a:lvl9pPr>
          </a:lstStyle>
          <a:p/>
        </p:txBody>
      </p:sp>
      <p:sp>
        <p:nvSpPr>
          <p:cNvPr id="26" name="Google Shape;26;p5"/>
          <p:cNvSpPr txBox="1"/>
          <p:nvPr>
            <p:ph idx="1" type="subTitle"/>
          </p:nvPr>
        </p:nvSpPr>
        <p:spPr>
          <a:xfrm>
            <a:off x="265500" y="273537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7" name="Google Shape;27;p5"/>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28" name="Google Shape;28;p5"/>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29" name="Shape 29"/>
        <p:cNvGrpSpPr/>
        <p:nvPr/>
      </p:nvGrpSpPr>
      <p:grpSpPr>
        <a:xfrm>
          <a:off x="0" y="0"/>
          <a:ext cx="0" cy="0"/>
          <a:chOff x="0" y="0"/>
          <a:chExt cx="0" cy="0"/>
        </a:xfrm>
      </p:grpSpPr>
      <p:cxnSp>
        <p:nvCxnSpPr>
          <p:cNvPr id="30" name="Google Shape;30;p6"/>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31" name="Google Shape;31;p6"/>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32" name="Google Shape;32;p6"/>
          <p:cNvSpPr txBox="1"/>
          <p:nvPr>
            <p:ph type="title"/>
          </p:nvPr>
        </p:nvSpPr>
        <p:spPr>
          <a:xfrm>
            <a:off x="406425" y="1806825"/>
            <a:ext cx="8296800" cy="154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Clr>
                <a:schemeClr val="lt1"/>
              </a:buClr>
              <a:buSzPts val="4800"/>
              <a:buNone/>
              <a:defRPr sz="4800">
                <a:solidFill>
                  <a:schemeClr val="lt1"/>
                </a:solidFill>
              </a:defRPr>
            </a:lvl2pPr>
            <a:lvl3pPr lvl="2" algn="ctr">
              <a:lnSpc>
                <a:spcPct val="100000"/>
              </a:lnSpc>
              <a:spcBef>
                <a:spcPts val="0"/>
              </a:spcBef>
              <a:spcAft>
                <a:spcPts val="0"/>
              </a:spcAft>
              <a:buClr>
                <a:schemeClr val="lt1"/>
              </a:buClr>
              <a:buSzPts val="4800"/>
              <a:buNone/>
              <a:defRPr sz="4800">
                <a:solidFill>
                  <a:schemeClr val="lt1"/>
                </a:solidFill>
              </a:defRPr>
            </a:lvl3pPr>
            <a:lvl4pPr lvl="3" algn="ctr">
              <a:lnSpc>
                <a:spcPct val="100000"/>
              </a:lnSpc>
              <a:spcBef>
                <a:spcPts val="0"/>
              </a:spcBef>
              <a:spcAft>
                <a:spcPts val="0"/>
              </a:spcAft>
              <a:buClr>
                <a:schemeClr val="lt1"/>
              </a:buClr>
              <a:buSzPts val="4800"/>
              <a:buNone/>
              <a:defRPr sz="4800">
                <a:solidFill>
                  <a:schemeClr val="lt1"/>
                </a:solidFill>
              </a:defRPr>
            </a:lvl4pPr>
            <a:lvl5pPr lvl="4" algn="ctr">
              <a:lnSpc>
                <a:spcPct val="100000"/>
              </a:lnSpc>
              <a:spcBef>
                <a:spcPts val="0"/>
              </a:spcBef>
              <a:spcAft>
                <a:spcPts val="0"/>
              </a:spcAft>
              <a:buClr>
                <a:schemeClr val="lt1"/>
              </a:buClr>
              <a:buSzPts val="4800"/>
              <a:buNone/>
              <a:defRPr sz="4800">
                <a:solidFill>
                  <a:schemeClr val="lt1"/>
                </a:solidFill>
              </a:defRPr>
            </a:lvl5pPr>
            <a:lvl6pPr lvl="5" algn="ctr">
              <a:lnSpc>
                <a:spcPct val="100000"/>
              </a:lnSpc>
              <a:spcBef>
                <a:spcPts val="0"/>
              </a:spcBef>
              <a:spcAft>
                <a:spcPts val="0"/>
              </a:spcAft>
              <a:buClr>
                <a:schemeClr val="lt1"/>
              </a:buClr>
              <a:buSzPts val="4800"/>
              <a:buNone/>
              <a:defRPr sz="4800">
                <a:solidFill>
                  <a:schemeClr val="lt1"/>
                </a:solidFill>
              </a:defRPr>
            </a:lvl6pPr>
            <a:lvl7pPr lvl="6" algn="ctr">
              <a:lnSpc>
                <a:spcPct val="100000"/>
              </a:lnSpc>
              <a:spcBef>
                <a:spcPts val="0"/>
              </a:spcBef>
              <a:spcAft>
                <a:spcPts val="0"/>
              </a:spcAft>
              <a:buClr>
                <a:schemeClr val="lt1"/>
              </a:buClr>
              <a:buSzPts val="4800"/>
              <a:buNone/>
              <a:defRPr sz="4800">
                <a:solidFill>
                  <a:schemeClr val="lt1"/>
                </a:solidFill>
              </a:defRPr>
            </a:lvl7pPr>
            <a:lvl8pPr lvl="7" algn="ctr">
              <a:lnSpc>
                <a:spcPct val="100000"/>
              </a:lnSpc>
              <a:spcBef>
                <a:spcPts val="0"/>
              </a:spcBef>
              <a:spcAft>
                <a:spcPts val="0"/>
              </a:spcAft>
              <a:buClr>
                <a:schemeClr val="lt1"/>
              </a:buClr>
              <a:buSzPts val="4800"/>
              <a:buNone/>
              <a:defRPr sz="4800">
                <a:solidFill>
                  <a:schemeClr val="lt1"/>
                </a:solidFill>
              </a:defRPr>
            </a:lvl8pPr>
            <a:lvl9pPr lvl="8" algn="ctr">
              <a:lnSpc>
                <a:spcPct val="100000"/>
              </a:lnSpc>
              <a:spcBef>
                <a:spcPts val="0"/>
              </a:spcBef>
              <a:spcAft>
                <a:spcPts val="0"/>
              </a:spcAft>
              <a:buClr>
                <a:schemeClr val="lt1"/>
              </a:buClr>
              <a:buSzPts val="4800"/>
              <a:buNone/>
              <a:defRPr sz="4800">
                <a:solidFill>
                  <a:schemeClr val="lt1"/>
                </a:solidFill>
              </a:defRPr>
            </a:lvl9pPr>
          </a:lstStyle>
          <a:p/>
        </p:txBody>
      </p:sp>
      <p:sp>
        <p:nvSpPr>
          <p:cNvPr id="33" name="Google Shape;33;p6"/>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34" name="Shape 34"/>
        <p:cNvGrpSpPr/>
        <p:nvPr/>
      </p:nvGrpSpPr>
      <p:grpSpPr>
        <a:xfrm>
          <a:off x="0" y="0"/>
          <a:ext cx="0" cy="0"/>
          <a:chOff x="0" y="0"/>
          <a:chExt cx="0" cy="0"/>
        </a:xfrm>
      </p:grpSpPr>
      <p:cxnSp>
        <p:nvCxnSpPr>
          <p:cNvPr id="35" name="Google Shape;35;p7"/>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6" name="Google Shape;36;p7"/>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7" name="Google Shape;37;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8" name="Google Shape;38;p7"/>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9" name="Google Shape;39;p7"/>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7"/>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1" name="Shape 41"/>
        <p:cNvGrpSpPr/>
        <p:nvPr/>
      </p:nvGrpSpPr>
      <p:grpSpPr>
        <a:xfrm>
          <a:off x="0" y="0"/>
          <a:ext cx="0" cy="0"/>
          <a:chOff x="0" y="0"/>
          <a:chExt cx="0" cy="0"/>
        </a:xfrm>
      </p:grpSpPr>
      <p:cxnSp>
        <p:nvCxnSpPr>
          <p:cNvPr id="42" name="Google Shape;42;p8"/>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43" name="Google Shape;43;p8"/>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44" name="Google Shape;44;p8"/>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5" name="Google Shape;45;p8"/>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6" name="Google Shape;46;p8"/>
          <p:cNvSpPr txBox="1"/>
          <p:nvPr>
            <p:ph idx="1" type="body"/>
          </p:nvPr>
        </p:nvSpPr>
        <p:spPr>
          <a:xfrm>
            <a:off x="2400303" y="1602675"/>
            <a:ext cx="3071400" cy="3002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7" name="Google Shape;47;p8"/>
          <p:cNvSpPr txBox="1"/>
          <p:nvPr>
            <p:ph idx="2" type="body"/>
          </p:nvPr>
        </p:nvSpPr>
        <p:spPr>
          <a:xfrm>
            <a:off x="5650572" y="1602675"/>
            <a:ext cx="3071400" cy="3002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8" name="Google Shape;48;p8"/>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9"/>
          <p:cNvSpPr txBox="1"/>
          <p:nvPr>
            <p:ph type="title"/>
          </p:nvPr>
        </p:nvSpPr>
        <p:spPr>
          <a:xfrm>
            <a:off x="303300" y="411575"/>
            <a:ext cx="8520600" cy="639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51" name="Google Shape;51;p9"/>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52" name="Shape 52"/>
        <p:cNvGrpSpPr/>
        <p:nvPr/>
      </p:nvGrpSpPr>
      <p:grpSpPr>
        <a:xfrm>
          <a:off x="0" y="0"/>
          <a:ext cx="0" cy="0"/>
          <a:chOff x="0" y="0"/>
          <a:chExt cx="0" cy="0"/>
        </a:xfrm>
      </p:grpSpPr>
      <p:cxnSp>
        <p:nvCxnSpPr>
          <p:cNvPr id="53" name="Google Shape;53;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4" name="Google Shape;54;p10"/>
          <p:cNvSpPr txBox="1"/>
          <p:nvPr>
            <p:ph type="title"/>
          </p:nvPr>
        </p:nvSpPr>
        <p:spPr>
          <a:xfrm>
            <a:off x="319500" y="936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5" name="Google Shape;55;p10"/>
          <p:cNvSpPr txBox="1"/>
          <p:nvPr>
            <p:ph idx="1" type="body"/>
          </p:nvPr>
        </p:nvSpPr>
        <p:spPr>
          <a:xfrm>
            <a:off x="319500" y="1846804"/>
            <a:ext cx="2808000" cy="28062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56" name="Google Shape;56;p10"/>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Lato"/>
              <a:buChar char="●"/>
              <a:defRPr b="0" i="0" sz="1800" u="none" cap="none" strike="noStrike">
                <a:solidFill>
                  <a:schemeClr val="dk2"/>
                </a:solidFill>
                <a:latin typeface="Lato"/>
                <a:ea typeface="Lato"/>
                <a:cs typeface="Lato"/>
                <a:sym typeface="Lato"/>
              </a:defRPr>
            </a:lvl1pPr>
            <a:lvl2pPr indent="-317500" lvl="1" marL="9144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2pPr>
            <a:lvl3pPr indent="-317500" lvl="2" marL="13716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3pPr>
            <a:lvl4pPr indent="-317500" lvl="3" marL="18288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4pPr>
            <a:lvl5pPr indent="-317500" lvl="4" marL="22860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5pPr>
            <a:lvl6pPr indent="-317500" lvl="5" marL="27432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6pPr>
            <a:lvl7pPr indent="-317500" lvl="6" marL="32004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7pPr>
            <a:lvl8pPr indent="-317500" lvl="7" marL="36576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8pPr>
            <a:lvl9pPr indent="-317500" lvl="8" marL="4114800" marR="0" rtl="0" algn="l">
              <a:lnSpc>
                <a:spcPct val="115000"/>
              </a:lnSpc>
              <a:spcBef>
                <a:spcPts val="1600"/>
              </a:spcBef>
              <a:spcAft>
                <a:spcPts val="1600"/>
              </a:spcAft>
              <a:buClr>
                <a:schemeClr val="dk2"/>
              </a:buClr>
              <a:buSzPts val="1400"/>
              <a:buFont typeface="Lato"/>
              <a:buChar char="■"/>
              <a:defRPr b="0" i="0" sz="1400" u="none" cap="none" strike="noStrike">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9.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0.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3"/>
          <p:cNvSpPr txBox="1"/>
          <p:nvPr>
            <p:ph type="ctrTitle"/>
          </p:nvPr>
        </p:nvSpPr>
        <p:spPr>
          <a:xfrm>
            <a:off x="635925" y="630225"/>
            <a:ext cx="8067300" cy="154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800"/>
              <a:buNone/>
            </a:pPr>
            <a:r>
              <a:rPr lang="en">
                <a:solidFill>
                  <a:srgbClr val="000000"/>
                </a:solidFill>
              </a:rPr>
              <a:t>Improving local search: </a:t>
            </a:r>
            <a:r>
              <a:rPr lang="en" sz="3600">
                <a:solidFill>
                  <a:srgbClr val="000000"/>
                </a:solidFill>
              </a:rPr>
              <a:t>tabu search vs simulated annealing</a:t>
            </a:r>
            <a:endParaRPr sz="3600">
              <a:solidFill>
                <a:srgbClr val="000000"/>
              </a:solidFill>
            </a:endParaRPr>
          </a:p>
        </p:txBody>
      </p:sp>
      <p:sp>
        <p:nvSpPr>
          <p:cNvPr id="73" name="Google Shape;73;p13"/>
          <p:cNvSpPr txBox="1"/>
          <p:nvPr>
            <p:ph idx="1" type="subTitle"/>
          </p:nvPr>
        </p:nvSpPr>
        <p:spPr>
          <a:xfrm>
            <a:off x="654477" y="3238450"/>
            <a:ext cx="8067300" cy="1241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b="1" lang="en" sz="2400"/>
              <a:t>By Pallav Mathur, Dushyant Chetiwal and Tejas Mayekar </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283099" y="712150"/>
            <a:ext cx="8622300" cy="3835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800"/>
              <a:buNone/>
            </a:pPr>
            <a:r>
              <a:rPr lang="en">
                <a:solidFill>
                  <a:schemeClr val="accent5"/>
                </a:solidFill>
              </a:rPr>
              <a:t>Option 1:</a:t>
            </a:r>
            <a:r>
              <a:rPr lang="en"/>
              <a:t> Tabu Search</a:t>
            </a:r>
            <a:endParaRPr/>
          </a:p>
          <a:p>
            <a:pPr indent="0" lvl="0" marL="0" rtl="0" algn="l">
              <a:lnSpc>
                <a:spcPct val="100000"/>
              </a:lnSpc>
              <a:spcBef>
                <a:spcPts val="1000"/>
              </a:spcBef>
              <a:spcAft>
                <a:spcPts val="1000"/>
              </a:spcAft>
              <a:buSzPts val="4800"/>
              <a:buNone/>
            </a:pPr>
            <a:r>
              <a:t/>
            </a:r>
            <a:endParaRPr b="0" sz="2400"/>
          </a:p>
        </p:txBody>
      </p:sp>
      <p:grpSp>
        <p:nvGrpSpPr>
          <p:cNvPr id="130" name="Google Shape;130;p22"/>
          <p:cNvGrpSpPr/>
          <p:nvPr/>
        </p:nvGrpSpPr>
        <p:grpSpPr>
          <a:xfrm>
            <a:off x="6781388" y="2464035"/>
            <a:ext cx="2212050" cy="2537076"/>
            <a:chOff x="6803275" y="395363"/>
            <a:chExt cx="2212050" cy="2537076"/>
          </a:xfrm>
        </p:grpSpPr>
        <p:pic>
          <p:nvPicPr>
            <p:cNvPr id="131" name="Google Shape;131;p22"/>
            <p:cNvPicPr preferRelativeResize="0"/>
            <p:nvPr/>
          </p:nvPicPr>
          <p:blipFill rotWithShape="1">
            <a:blip r:embed="rId3">
              <a:alphaModFix/>
            </a:blip>
            <a:srcRect b="0" l="0" r="0" t="0"/>
            <a:stretch/>
          </p:blipFill>
          <p:spPr>
            <a:xfrm>
              <a:off x="6803275" y="427445"/>
              <a:ext cx="2212050" cy="2504994"/>
            </a:xfrm>
            <a:prstGeom prst="rect">
              <a:avLst/>
            </a:prstGeom>
            <a:noFill/>
            <a:ln>
              <a:noFill/>
            </a:ln>
          </p:spPr>
        </p:pic>
        <p:pic>
          <p:nvPicPr>
            <p:cNvPr descr="Piece of duct tape sticking a note to the slide" id="132" name="Google Shape;132;p22"/>
            <p:cNvPicPr preferRelativeResize="0"/>
            <p:nvPr/>
          </p:nvPicPr>
          <p:blipFill rotWithShape="1">
            <a:blip r:embed="rId4">
              <a:alphaModFix/>
            </a:blip>
            <a:srcRect b="10011" l="9243" r="2117" t="5926"/>
            <a:stretch/>
          </p:blipFill>
          <p:spPr>
            <a:xfrm rot="154826">
              <a:off x="7370663" y="419419"/>
              <a:ext cx="1077273" cy="382687"/>
            </a:xfrm>
            <a:prstGeom prst="rect">
              <a:avLst/>
            </a:prstGeom>
            <a:noFill/>
            <a:ln>
              <a:noFill/>
            </a:ln>
          </p:spPr>
        </p:pic>
        <p:sp>
          <p:nvSpPr>
            <p:cNvPr id="133" name="Google Shape;133;p22"/>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100"/>
                <a:buFont typeface="Arial"/>
                <a:buNone/>
              </a:pPr>
              <a:r>
                <a:rPr b="1" i="0" lang="en" sz="1400" u="none" cap="none" strike="noStrike">
                  <a:solidFill>
                    <a:schemeClr val="dk1"/>
                  </a:solidFill>
                  <a:latin typeface="Raleway"/>
                  <a:ea typeface="Raleway"/>
                  <a:cs typeface="Raleway"/>
                  <a:sym typeface="Raleway"/>
                </a:rPr>
                <a:t>Not this!</a:t>
              </a:r>
              <a:endParaRPr b="1" i="0" sz="1400" u="none" cap="none" strike="noStrike">
                <a:solidFill>
                  <a:schemeClr val="dk1"/>
                </a:solidFill>
                <a:latin typeface="Raleway"/>
                <a:ea typeface="Raleway"/>
                <a:cs typeface="Raleway"/>
                <a:sym typeface="Raleway"/>
              </a:endParaRPr>
            </a:p>
            <a:p>
              <a:pPr indent="0" lvl="0" marL="0" marR="0" rtl="0" algn="l">
                <a:lnSpc>
                  <a:spcPct val="100000"/>
                </a:lnSpc>
                <a:spcBef>
                  <a:spcPts val="800"/>
                </a:spcBef>
                <a:spcAft>
                  <a:spcPts val="800"/>
                </a:spcAft>
                <a:buClr>
                  <a:srgbClr val="000000"/>
                </a:buClr>
                <a:buSzPts val="1200"/>
                <a:buFont typeface="Arial"/>
                <a:buNone/>
              </a:pPr>
              <a:r>
                <a:t/>
              </a:r>
              <a:endParaRPr b="1" i="0" sz="1200" u="none" cap="none" strike="noStrike">
                <a:solidFill>
                  <a:schemeClr val="dk2"/>
                </a:solidFill>
                <a:latin typeface="Raleway"/>
                <a:ea typeface="Raleway"/>
                <a:cs typeface="Raleway"/>
                <a:sym typeface="Raleway"/>
              </a:endParaRPr>
            </a:p>
          </p:txBody>
        </p:sp>
      </p:grpSp>
      <p:pic>
        <p:nvPicPr>
          <p:cNvPr id="134" name="Google Shape;134;p22"/>
          <p:cNvPicPr preferRelativeResize="0"/>
          <p:nvPr/>
        </p:nvPicPr>
        <p:blipFill rotWithShape="1">
          <a:blip r:embed="rId5">
            <a:alphaModFix/>
          </a:blip>
          <a:srcRect b="0" l="0" r="0" t="0"/>
          <a:stretch/>
        </p:blipFill>
        <p:spPr>
          <a:xfrm>
            <a:off x="7266389" y="3155625"/>
            <a:ext cx="1242075" cy="1497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265500" y="1912650"/>
            <a:ext cx="4045200" cy="1318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sz="2400"/>
              <a:t>Tabu Search</a:t>
            </a:r>
            <a:r>
              <a:rPr b="0" lang="en" sz="2400">
                <a:solidFill>
                  <a:schemeClr val="dk2"/>
                </a:solidFill>
              </a:rPr>
              <a:t>, created by Fred W. Glover in 1986 and formalized in 1989, is a metaheuristic search method employing local search methods used for mathematical optimization.</a:t>
            </a:r>
            <a:endParaRPr b="0" sz="2400">
              <a:solidFill>
                <a:schemeClr val="dk2"/>
              </a:solidFill>
            </a:endParaRPr>
          </a:p>
          <a:p>
            <a:pPr indent="0" lvl="0" marL="0" rtl="0" algn="l">
              <a:lnSpc>
                <a:spcPct val="100000"/>
              </a:lnSpc>
              <a:spcBef>
                <a:spcPts val="0"/>
              </a:spcBef>
              <a:spcAft>
                <a:spcPts val="0"/>
              </a:spcAft>
              <a:buSzPts val="3600"/>
              <a:buNone/>
            </a:pPr>
            <a:r>
              <a:t/>
            </a:r>
            <a:endParaRPr b="0" sz="2400">
              <a:solidFill>
                <a:schemeClr val="dk2"/>
              </a:solidFill>
            </a:endParaRPr>
          </a:p>
          <a:p>
            <a:pPr indent="0" lvl="0" marL="0" rtl="0" algn="l">
              <a:lnSpc>
                <a:spcPct val="100000"/>
              </a:lnSpc>
              <a:spcBef>
                <a:spcPts val="0"/>
              </a:spcBef>
              <a:spcAft>
                <a:spcPts val="0"/>
              </a:spcAft>
              <a:buSzPts val="3600"/>
              <a:buNone/>
            </a:pPr>
            <a:r>
              <a:t/>
            </a:r>
            <a:endParaRPr b="0" sz="2400">
              <a:solidFill>
                <a:schemeClr val="dk2"/>
              </a:solidFill>
            </a:endParaRPr>
          </a:p>
        </p:txBody>
      </p:sp>
      <p:pic>
        <p:nvPicPr>
          <p:cNvPr id="140" name="Google Shape;140;p23"/>
          <p:cNvPicPr preferRelativeResize="0"/>
          <p:nvPr/>
        </p:nvPicPr>
        <p:blipFill rotWithShape="1">
          <a:blip r:embed="rId3">
            <a:alphaModFix/>
          </a:blip>
          <a:srcRect b="0" l="0" r="0" t="0"/>
          <a:stretch/>
        </p:blipFill>
        <p:spPr>
          <a:xfrm>
            <a:off x="4504175" y="-30800"/>
            <a:ext cx="4680899" cy="52050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265500" y="1912650"/>
            <a:ext cx="4045200" cy="1318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sz="2400"/>
              <a:t>Tabu Search</a:t>
            </a:r>
            <a:r>
              <a:rPr b="0" lang="en" sz="2400">
                <a:solidFill>
                  <a:schemeClr val="dk2"/>
                </a:solidFill>
              </a:rPr>
              <a:t>, created by Fred W. Glover in 1986 and formalized in 1989, is a metaheuristic search method employing local search methods used for mathematical optimization.</a:t>
            </a:r>
            <a:endParaRPr b="0" sz="2400">
              <a:solidFill>
                <a:schemeClr val="dk2"/>
              </a:solidFill>
            </a:endParaRPr>
          </a:p>
          <a:p>
            <a:pPr indent="0" lvl="0" marL="0" rtl="0" algn="l">
              <a:lnSpc>
                <a:spcPct val="100000"/>
              </a:lnSpc>
              <a:spcBef>
                <a:spcPts val="0"/>
              </a:spcBef>
              <a:spcAft>
                <a:spcPts val="0"/>
              </a:spcAft>
              <a:buSzPts val="3600"/>
              <a:buNone/>
            </a:pPr>
            <a:r>
              <a:t/>
            </a:r>
            <a:endParaRPr b="0" sz="2400">
              <a:solidFill>
                <a:schemeClr val="dk2"/>
              </a:solidFill>
            </a:endParaRPr>
          </a:p>
          <a:p>
            <a:pPr indent="0" lvl="0" marL="0" rtl="0" algn="l">
              <a:lnSpc>
                <a:spcPct val="100000"/>
              </a:lnSpc>
              <a:spcBef>
                <a:spcPts val="0"/>
              </a:spcBef>
              <a:spcAft>
                <a:spcPts val="0"/>
              </a:spcAft>
              <a:buSzPts val="3600"/>
              <a:buNone/>
            </a:pPr>
            <a:r>
              <a:t/>
            </a:r>
            <a:endParaRPr b="0" sz="2400">
              <a:solidFill>
                <a:schemeClr val="dk2"/>
              </a:solidFill>
            </a:endParaRPr>
          </a:p>
        </p:txBody>
      </p:sp>
      <p:pic>
        <p:nvPicPr>
          <p:cNvPr id="146" name="Google Shape;146;p24"/>
          <p:cNvPicPr preferRelativeResize="0"/>
          <p:nvPr/>
        </p:nvPicPr>
        <p:blipFill rotWithShape="1">
          <a:blip r:embed="rId3">
            <a:alphaModFix/>
          </a:blip>
          <a:srcRect b="0" l="0" r="0" t="0"/>
          <a:stretch/>
        </p:blipFill>
        <p:spPr>
          <a:xfrm>
            <a:off x="4504175" y="30800"/>
            <a:ext cx="4725226" cy="5143501"/>
          </a:xfrm>
          <a:prstGeom prst="rect">
            <a:avLst/>
          </a:prstGeom>
          <a:noFill/>
          <a:ln>
            <a:noFill/>
          </a:ln>
        </p:spPr>
      </p:pic>
      <p:sp>
        <p:nvSpPr>
          <p:cNvPr id="147" name="Google Shape;147;p24"/>
          <p:cNvSpPr/>
          <p:nvPr/>
        </p:nvSpPr>
        <p:spPr>
          <a:xfrm>
            <a:off x="-61600" y="0"/>
            <a:ext cx="9291000" cy="5215500"/>
          </a:xfrm>
          <a:prstGeom prst="rect">
            <a:avLst/>
          </a:prstGeom>
          <a:solidFill>
            <a:srgbClr val="757575">
              <a:alpha val="9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24"/>
          <p:cNvSpPr txBox="1"/>
          <p:nvPr/>
        </p:nvSpPr>
        <p:spPr>
          <a:xfrm>
            <a:off x="811050" y="1205675"/>
            <a:ext cx="7289100" cy="31620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2400"/>
              <a:buFont typeface="Arial"/>
              <a:buNone/>
            </a:pPr>
            <a:r>
              <a:rPr b="0" i="0" lang="en" sz="2400" u="none" cap="none" strike="noStrike">
                <a:solidFill>
                  <a:srgbClr val="FFFFFF"/>
                </a:solidFill>
                <a:latin typeface="Lato"/>
                <a:ea typeface="Lato"/>
                <a:cs typeface="Lato"/>
                <a:sym typeface="Lato"/>
              </a:rPr>
              <a:t>A metaheuristic is a higher-level procedure or heuristic designed to find, generate, or select a heuristic (partial search algorithm) that may provide a sufficiently good solution to an optimization problem, especially with incomplete or imperfect information or limited computation capacity.</a:t>
            </a:r>
            <a:endParaRPr b="0" i="0" sz="2400" u="none" cap="none" strike="noStrike">
              <a:solidFill>
                <a:srgbClr val="FFFFFF"/>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52" name="Shape 152"/>
        <p:cNvGrpSpPr/>
        <p:nvPr/>
      </p:nvGrpSpPr>
      <p:grpSpPr>
        <a:xfrm>
          <a:off x="0" y="0"/>
          <a:ext cx="0" cy="0"/>
          <a:chOff x="0" y="0"/>
          <a:chExt cx="0" cy="0"/>
        </a:xfrm>
      </p:grpSpPr>
      <p:pic>
        <p:nvPicPr>
          <p:cNvPr id="153" name="Google Shape;153;p25"/>
          <p:cNvPicPr preferRelativeResize="0"/>
          <p:nvPr/>
        </p:nvPicPr>
        <p:blipFill rotWithShape="1">
          <a:blip r:embed="rId3">
            <a:alphaModFix/>
          </a:blip>
          <a:srcRect b="0" l="0" r="0" t="0"/>
          <a:stretch/>
        </p:blipFill>
        <p:spPr>
          <a:xfrm>
            <a:off x="841850" y="162725"/>
            <a:ext cx="7443200" cy="4818049"/>
          </a:xfrm>
          <a:prstGeom prst="rect">
            <a:avLst/>
          </a:prstGeom>
          <a:noFill/>
          <a:ln>
            <a:noFill/>
          </a:ln>
        </p:spPr>
      </p:pic>
      <p:pic>
        <p:nvPicPr>
          <p:cNvPr descr="Piece of duct tape sticking a note to the slide" id="154" name="Google Shape;154;p25"/>
          <p:cNvPicPr preferRelativeResize="0"/>
          <p:nvPr/>
        </p:nvPicPr>
        <p:blipFill rotWithShape="1">
          <a:blip r:embed="rId4">
            <a:alphaModFix/>
          </a:blip>
          <a:srcRect b="10011" l="9243" r="2117" t="5926"/>
          <a:stretch/>
        </p:blipFill>
        <p:spPr>
          <a:xfrm rot="154828">
            <a:off x="3536000" y="147301"/>
            <a:ext cx="2072000" cy="736050"/>
          </a:xfrm>
          <a:prstGeom prst="rect">
            <a:avLst/>
          </a:prstGeom>
          <a:noFill/>
          <a:ln>
            <a:noFill/>
          </a:ln>
        </p:spPr>
      </p:pic>
      <p:sp>
        <p:nvSpPr>
          <p:cNvPr id="155" name="Google Shape;155;p25"/>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chemeClr val="lt2"/>
                </a:solidFill>
                <a:latin typeface="Raleway"/>
                <a:ea typeface="Raleway"/>
                <a:cs typeface="Raleway"/>
                <a:sym typeface="Raleway"/>
              </a:rPr>
              <a:t>The Approach</a:t>
            </a:r>
            <a:endParaRPr b="1" i="0" sz="3000" u="none" cap="none" strike="noStrike">
              <a:solidFill>
                <a:schemeClr val="lt2"/>
              </a:solidFill>
              <a:latin typeface="Raleway"/>
              <a:ea typeface="Raleway"/>
              <a:cs typeface="Raleway"/>
              <a:sym typeface="Raleway"/>
            </a:endParaRPr>
          </a:p>
        </p:txBody>
      </p:sp>
      <p:sp>
        <p:nvSpPr>
          <p:cNvPr id="156" name="Google Shape;156;p25"/>
          <p:cNvSpPr txBox="1"/>
          <p:nvPr>
            <p:ph idx="4294967295" type="body"/>
          </p:nvPr>
        </p:nvSpPr>
        <p:spPr>
          <a:xfrm>
            <a:off x="1796625" y="1377475"/>
            <a:ext cx="5636400" cy="33279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SzPts val="1800"/>
              <a:buNone/>
            </a:pPr>
            <a:r>
              <a:rPr lang="en" sz="1200">
                <a:latin typeface="Raleway"/>
                <a:ea typeface="Raleway"/>
                <a:cs typeface="Raleway"/>
                <a:sym typeface="Raleway"/>
              </a:rPr>
              <a:t>Tabu search enhances the performance of local search by relaxing its basic rule.</a:t>
            </a:r>
            <a:endParaRPr sz="1200">
              <a:latin typeface="Raleway"/>
              <a:ea typeface="Raleway"/>
              <a:cs typeface="Raleway"/>
              <a:sym typeface="Raleway"/>
            </a:endParaRPr>
          </a:p>
          <a:p>
            <a:pPr indent="-317500" lvl="0" marL="457200" rtl="0" algn="l">
              <a:lnSpc>
                <a:spcPct val="115000"/>
              </a:lnSpc>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Worsening</a:t>
            </a:r>
            <a:br>
              <a:rPr lang="en" sz="1200">
                <a:latin typeface="Raleway"/>
                <a:ea typeface="Raleway"/>
                <a:cs typeface="Raleway"/>
                <a:sym typeface="Raleway"/>
              </a:rPr>
            </a:br>
            <a:r>
              <a:rPr lang="en" sz="1200">
                <a:latin typeface="Raleway"/>
                <a:ea typeface="Raleway"/>
                <a:cs typeface="Raleway"/>
                <a:sym typeface="Raleway"/>
              </a:rPr>
              <a:t>First, at each step worsening moves can be accepted if no improving move is available (like when the search is stuck at a strict local optima).</a:t>
            </a:r>
            <a:endParaRPr sz="1200">
              <a:latin typeface="Raleway"/>
              <a:ea typeface="Raleway"/>
              <a:cs typeface="Raleway"/>
              <a:sym typeface="Raleway"/>
            </a:endParaRPr>
          </a:p>
          <a:p>
            <a:pPr indent="-317500" lvl="0" marL="457200" rtl="0" algn="l">
              <a:lnSpc>
                <a:spcPct val="115000"/>
              </a:lnSpc>
              <a:spcBef>
                <a:spcPts val="1000"/>
              </a:spcBef>
              <a:spcAft>
                <a:spcPts val="1000"/>
              </a:spcAft>
              <a:buClr>
                <a:schemeClr val="dk1"/>
              </a:buClr>
              <a:buSzPts val="1400"/>
              <a:buFont typeface="Raleway"/>
              <a:buChar char="➔"/>
            </a:pPr>
            <a:r>
              <a:rPr b="1" lang="en" sz="1400">
                <a:solidFill>
                  <a:schemeClr val="dk1"/>
                </a:solidFill>
                <a:latin typeface="Raleway"/>
                <a:ea typeface="Raleway"/>
                <a:cs typeface="Raleway"/>
                <a:sym typeface="Raleway"/>
              </a:rPr>
              <a:t>Prohibitions</a:t>
            </a:r>
            <a:br>
              <a:rPr lang="en" sz="1400">
                <a:latin typeface="Raleway"/>
                <a:ea typeface="Raleway"/>
                <a:cs typeface="Raleway"/>
                <a:sym typeface="Raleway"/>
              </a:rPr>
            </a:br>
            <a:r>
              <a:rPr lang="en" sz="1200">
                <a:latin typeface="Raleway"/>
                <a:ea typeface="Raleway"/>
                <a:cs typeface="Raleway"/>
                <a:sym typeface="Raleway"/>
              </a:rPr>
              <a:t>In addition, prohibitions (henceforth the term tabu) are introduced to discourage the search from coming back to previously-visited solutions.</a:t>
            </a:r>
            <a:endParaRPr sz="1200">
              <a:latin typeface="Raleway"/>
              <a:ea typeface="Raleway"/>
              <a:cs typeface="Raleway"/>
              <a:sym typeface="Ralewa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6"/>
          <p:cNvSpPr/>
          <p:nvPr/>
        </p:nvSpPr>
        <p:spPr>
          <a:xfrm>
            <a:off x="297725" y="821325"/>
            <a:ext cx="8511000" cy="34392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26"/>
          <p:cNvSpPr txBox="1"/>
          <p:nvPr>
            <p:ph type="title"/>
          </p:nvPr>
        </p:nvSpPr>
        <p:spPr>
          <a:xfrm>
            <a:off x="142300" y="-30800"/>
            <a:ext cx="4045200" cy="1318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sz="2400"/>
              <a:t>Pseudocode</a:t>
            </a:r>
            <a:endParaRPr b="0" sz="2400">
              <a:solidFill>
                <a:schemeClr val="dk2"/>
              </a:solidFill>
            </a:endParaRPr>
          </a:p>
          <a:p>
            <a:pPr indent="0" lvl="0" marL="0" rtl="0" algn="l">
              <a:lnSpc>
                <a:spcPct val="100000"/>
              </a:lnSpc>
              <a:spcBef>
                <a:spcPts val="0"/>
              </a:spcBef>
              <a:spcAft>
                <a:spcPts val="0"/>
              </a:spcAft>
              <a:buSzPts val="3600"/>
              <a:buNone/>
            </a:pPr>
            <a:r>
              <a:t/>
            </a:r>
            <a:endParaRPr b="0" sz="2400">
              <a:solidFill>
                <a:schemeClr val="dk2"/>
              </a:solidFill>
            </a:endParaRPr>
          </a:p>
        </p:txBody>
      </p:sp>
      <p:sp>
        <p:nvSpPr>
          <p:cNvPr id="163" name="Google Shape;163;p26"/>
          <p:cNvSpPr txBox="1"/>
          <p:nvPr/>
        </p:nvSpPr>
        <p:spPr>
          <a:xfrm>
            <a:off x="236125" y="769975"/>
            <a:ext cx="8706000" cy="4229700"/>
          </a:xfrm>
          <a:prstGeom prst="rect">
            <a:avLst/>
          </a:prstGeom>
          <a:noFill/>
          <a:ln>
            <a:noFill/>
          </a:ln>
        </p:spPr>
        <p:txBody>
          <a:bodyPr anchorCtr="0" anchor="t" bIns="91425" lIns="91425" spcFirstLastPara="1" rIns="91425" wrap="square" tIns="91425">
            <a:noAutofit/>
          </a:bodyPr>
          <a:lstStyle/>
          <a:p>
            <a:pPr indent="0" lvl="0" marL="0" marR="139700" rtl="0" algn="l">
              <a:lnSpc>
                <a:spcPct val="130000"/>
              </a:lnSpc>
              <a:spcBef>
                <a:spcPts val="0"/>
              </a:spcBef>
              <a:spcAft>
                <a:spcPts val="0"/>
              </a:spcAft>
              <a:buClr>
                <a:srgbClr val="000000"/>
              </a:buClr>
              <a:buSzPts val="1050"/>
              <a:buFont typeface="Arial"/>
              <a:buNone/>
            </a:pPr>
            <a:r>
              <a:rPr b="0" i="0" lang="en" sz="1050" u="none" cap="none" strike="noStrike">
                <a:solidFill>
                  <a:schemeClr val="dk2"/>
                </a:solidFill>
                <a:highlight>
                  <a:srgbClr val="F8F9FA"/>
                </a:highlight>
                <a:latin typeface="Courier New"/>
                <a:ea typeface="Courier New"/>
                <a:cs typeface="Courier New"/>
                <a:sym typeface="Courier New"/>
              </a:rPr>
              <a:t> 1 sBest ← s0</a:t>
            </a:r>
            <a:endParaRPr b="0" i="0" sz="1050" u="none" cap="none" strike="noStrike">
              <a:solidFill>
                <a:schemeClr val="dk2"/>
              </a:solidFill>
              <a:highlight>
                <a:srgbClr val="F8F9FA"/>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chemeClr val="dk2"/>
                </a:solidFill>
                <a:highlight>
                  <a:srgbClr val="F8F9FA"/>
                </a:highlight>
                <a:latin typeface="Courier New"/>
                <a:ea typeface="Courier New"/>
                <a:cs typeface="Courier New"/>
                <a:sym typeface="Courier New"/>
              </a:rPr>
              <a:t> 2 bestCandidate ← s0</a:t>
            </a:r>
            <a:endParaRPr b="0" i="0" sz="1050" u="none" cap="none" strike="noStrike">
              <a:solidFill>
                <a:schemeClr val="dk2"/>
              </a:solidFill>
              <a:highlight>
                <a:srgbClr val="F8F9FA"/>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chemeClr val="dk2"/>
                </a:solidFill>
                <a:highlight>
                  <a:srgbClr val="F8F9FA"/>
                </a:highlight>
                <a:latin typeface="Courier New"/>
                <a:ea typeface="Courier New"/>
                <a:cs typeface="Courier New"/>
                <a:sym typeface="Courier New"/>
              </a:rPr>
              <a:t> 3 tabuList ← []</a:t>
            </a:r>
            <a:endParaRPr b="0" i="0" sz="1050" u="none" cap="none" strike="noStrike">
              <a:solidFill>
                <a:schemeClr val="dk2"/>
              </a:solidFill>
              <a:highlight>
                <a:srgbClr val="F8F9FA"/>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chemeClr val="dk2"/>
                </a:solidFill>
                <a:highlight>
                  <a:srgbClr val="F8F9FA"/>
                </a:highlight>
                <a:latin typeface="Courier New"/>
                <a:ea typeface="Courier New"/>
                <a:cs typeface="Courier New"/>
                <a:sym typeface="Courier New"/>
              </a:rPr>
              <a:t> 4 tabuList</a:t>
            </a:r>
            <a:r>
              <a:rPr b="0" i="0" lang="en" sz="1050" u="none" cap="none" strike="noStrike">
                <a:solidFill>
                  <a:srgbClr val="666666"/>
                </a:solidFill>
                <a:highlight>
                  <a:srgbClr val="F8F9FA"/>
                </a:highlight>
                <a:latin typeface="Courier New"/>
                <a:ea typeface="Courier New"/>
                <a:cs typeface="Courier New"/>
                <a:sym typeface="Courier New"/>
              </a:rPr>
              <a:t>.</a:t>
            </a:r>
            <a:r>
              <a:rPr b="0" i="0" lang="en" sz="1050" u="none" cap="none" strike="noStrike">
                <a:solidFill>
                  <a:schemeClr val="dk2"/>
                </a:solidFill>
                <a:highlight>
                  <a:srgbClr val="F8F9FA"/>
                </a:highlight>
                <a:latin typeface="Courier New"/>
                <a:ea typeface="Courier New"/>
                <a:cs typeface="Courier New"/>
                <a:sym typeface="Courier New"/>
              </a:rPr>
              <a:t>push(s0)</a:t>
            </a:r>
            <a:endParaRPr b="0" i="0" sz="1050" u="none" cap="none" strike="noStrike">
              <a:solidFill>
                <a:schemeClr val="dk2"/>
              </a:solidFill>
              <a:highlight>
                <a:srgbClr val="F8F9FA"/>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chemeClr val="dk2"/>
                </a:solidFill>
                <a:highlight>
                  <a:srgbClr val="F8F9FA"/>
                </a:highlight>
                <a:latin typeface="Courier New"/>
                <a:ea typeface="Courier New"/>
                <a:cs typeface="Courier New"/>
                <a:sym typeface="Courier New"/>
              </a:rPr>
              <a:t> 5 </a:t>
            </a:r>
            <a:r>
              <a:rPr b="1" i="0" lang="en" sz="1050" u="none" cap="none" strike="noStrike">
                <a:solidFill>
                  <a:srgbClr val="008000"/>
                </a:solidFill>
                <a:highlight>
                  <a:srgbClr val="F8F9FA"/>
                </a:highlight>
                <a:latin typeface="Courier New"/>
                <a:ea typeface="Courier New"/>
                <a:cs typeface="Courier New"/>
                <a:sym typeface="Courier New"/>
              </a:rPr>
              <a:t>while</a:t>
            </a:r>
            <a:r>
              <a:rPr b="0" i="0" lang="en" sz="1050" u="none" cap="none" strike="noStrike">
                <a:solidFill>
                  <a:schemeClr val="dk2"/>
                </a:solidFill>
                <a:highlight>
                  <a:srgbClr val="F8F9FA"/>
                </a:highlight>
                <a:latin typeface="Courier New"/>
                <a:ea typeface="Courier New"/>
                <a:cs typeface="Courier New"/>
                <a:sym typeface="Courier New"/>
              </a:rPr>
              <a:t> (</a:t>
            </a:r>
            <a:r>
              <a:rPr b="1" i="0" lang="en" sz="1050" u="none" cap="none" strike="noStrike">
                <a:solidFill>
                  <a:srgbClr val="008000"/>
                </a:solidFill>
                <a:highlight>
                  <a:srgbClr val="F8F9FA"/>
                </a:highlight>
                <a:latin typeface="Courier New"/>
                <a:ea typeface="Courier New"/>
                <a:cs typeface="Courier New"/>
                <a:sym typeface="Courier New"/>
              </a:rPr>
              <a:t>not</a:t>
            </a:r>
            <a:r>
              <a:rPr b="0" i="0" lang="en" sz="1050" u="none" cap="none" strike="noStrike">
                <a:solidFill>
                  <a:schemeClr val="dk2"/>
                </a:solidFill>
                <a:highlight>
                  <a:srgbClr val="F8F9FA"/>
                </a:highlight>
                <a:latin typeface="Courier New"/>
                <a:ea typeface="Courier New"/>
                <a:cs typeface="Courier New"/>
                <a:sym typeface="Courier New"/>
              </a:rPr>
              <a:t> stoppingCondition())</a:t>
            </a:r>
            <a:endParaRPr b="0" i="0" sz="1050" u="none" cap="none" strike="noStrike">
              <a:solidFill>
                <a:schemeClr val="dk2"/>
              </a:solidFill>
              <a:highlight>
                <a:srgbClr val="F8F9FA"/>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chemeClr val="dk2"/>
                </a:solidFill>
                <a:highlight>
                  <a:srgbClr val="F8F9FA"/>
                </a:highlight>
                <a:latin typeface="Courier New"/>
                <a:ea typeface="Courier New"/>
                <a:cs typeface="Courier New"/>
                <a:sym typeface="Courier New"/>
              </a:rPr>
              <a:t> 6 	sNeighborhood ← getNeighbors(bestCandidate)</a:t>
            </a:r>
            <a:endParaRPr b="0" i="0" sz="1050" u="none" cap="none" strike="noStrike">
              <a:solidFill>
                <a:schemeClr val="dk2"/>
              </a:solidFill>
              <a:highlight>
                <a:srgbClr val="F8F9FA"/>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chemeClr val="dk2"/>
                </a:solidFill>
                <a:highlight>
                  <a:srgbClr val="F8F9FA"/>
                </a:highlight>
                <a:latin typeface="Courier New"/>
                <a:ea typeface="Courier New"/>
                <a:cs typeface="Courier New"/>
                <a:sym typeface="Courier New"/>
              </a:rPr>
              <a:t> 7 	</a:t>
            </a:r>
            <a:r>
              <a:rPr b="1" i="0" lang="en" sz="1050" u="none" cap="none" strike="noStrike">
                <a:solidFill>
                  <a:srgbClr val="008000"/>
                </a:solidFill>
                <a:highlight>
                  <a:srgbClr val="F8F9FA"/>
                </a:highlight>
                <a:latin typeface="Courier New"/>
                <a:ea typeface="Courier New"/>
                <a:cs typeface="Courier New"/>
                <a:sym typeface="Courier New"/>
              </a:rPr>
              <a:t>for</a:t>
            </a:r>
            <a:r>
              <a:rPr b="0" i="0" lang="en" sz="1050" u="none" cap="none" strike="noStrike">
                <a:solidFill>
                  <a:schemeClr val="dk2"/>
                </a:solidFill>
                <a:highlight>
                  <a:srgbClr val="F8F9FA"/>
                </a:highlight>
                <a:latin typeface="Courier New"/>
                <a:ea typeface="Courier New"/>
                <a:cs typeface="Courier New"/>
                <a:sym typeface="Courier New"/>
              </a:rPr>
              <a:t> (sCandidate </a:t>
            </a:r>
            <a:r>
              <a:rPr b="1" i="0" lang="en" sz="1050" u="none" cap="none" strike="noStrike">
                <a:solidFill>
                  <a:srgbClr val="008000"/>
                </a:solidFill>
                <a:highlight>
                  <a:srgbClr val="F8F9FA"/>
                </a:highlight>
                <a:latin typeface="Courier New"/>
                <a:ea typeface="Courier New"/>
                <a:cs typeface="Courier New"/>
                <a:sym typeface="Courier New"/>
              </a:rPr>
              <a:t>in</a:t>
            </a:r>
            <a:r>
              <a:rPr b="0" i="0" lang="en" sz="1050" u="none" cap="none" strike="noStrike">
                <a:solidFill>
                  <a:schemeClr val="dk2"/>
                </a:solidFill>
                <a:highlight>
                  <a:srgbClr val="F8F9FA"/>
                </a:highlight>
                <a:latin typeface="Courier New"/>
                <a:ea typeface="Courier New"/>
                <a:cs typeface="Courier New"/>
                <a:sym typeface="Courier New"/>
              </a:rPr>
              <a:t> sNeighborhood)</a:t>
            </a:r>
            <a:endParaRPr b="0" i="0" sz="1050" u="none" cap="none" strike="noStrike">
              <a:solidFill>
                <a:schemeClr val="dk2"/>
              </a:solidFill>
              <a:highlight>
                <a:srgbClr val="F8F9FA"/>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chemeClr val="dk2"/>
                </a:solidFill>
                <a:highlight>
                  <a:srgbClr val="F8F9FA"/>
                </a:highlight>
                <a:latin typeface="Courier New"/>
                <a:ea typeface="Courier New"/>
                <a:cs typeface="Courier New"/>
                <a:sym typeface="Courier New"/>
              </a:rPr>
              <a:t> 8 		</a:t>
            </a:r>
            <a:r>
              <a:rPr b="1" i="0" lang="en" sz="1050" u="none" cap="none" strike="noStrike">
                <a:solidFill>
                  <a:srgbClr val="008000"/>
                </a:solidFill>
                <a:highlight>
                  <a:srgbClr val="F8F9FA"/>
                </a:highlight>
                <a:latin typeface="Courier New"/>
                <a:ea typeface="Courier New"/>
                <a:cs typeface="Courier New"/>
                <a:sym typeface="Courier New"/>
              </a:rPr>
              <a:t>if</a:t>
            </a:r>
            <a:r>
              <a:rPr b="0" i="0" lang="en" sz="1050" u="none" cap="none" strike="noStrike">
                <a:solidFill>
                  <a:schemeClr val="dk2"/>
                </a:solidFill>
                <a:highlight>
                  <a:srgbClr val="F8F9FA"/>
                </a:highlight>
                <a:latin typeface="Courier New"/>
                <a:ea typeface="Courier New"/>
                <a:cs typeface="Courier New"/>
                <a:sym typeface="Courier New"/>
              </a:rPr>
              <a:t> ( (</a:t>
            </a:r>
            <a:r>
              <a:rPr b="1" i="0" lang="en" sz="1050" u="none" cap="none" strike="noStrike">
                <a:solidFill>
                  <a:srgbClr val="008000"/>
                </a:solidFill>
                <a:highlight>
                  <a:srgbClr val="F8F9FA"/>
                </a:highlight>
                <a:latin typeface="Courier New"/>
                <a:ea typeface="Courier New"/>
                <a:cs typeface="Courier New"/>
                <a:sym typeface="Courier New"/>
              </a:rPr>
              <a:t>not</a:t>
            </a:r>
            <a:r>
              <a:rPr b="0" i="0" lang="en" sz="1050" u="none" cap="none" strike="noStrike">
                <a:solidFill>
                  <a:schemeClr val="dk2"/>
                </a:solidFill>
                <a:highlight>
                  <a:srgbClr val="F8F9FA"/>
                </a:highlight>
                <a:latin typeface="Courier New"/>
                <a:ea typeface="Courier New"/>
                <a:cs typeface="Courier New"/>
                <a:sym typeface="Courier New"/>
              </a:rPr>
              <a:t> tabuList</a:t>
            </a:r>
            <a:r>
              <a:rPr b="0" i="0" lang="en" sz="1050" u="none" cap="none" strike="noStrike">
                <a:solidFill>
                  <a:srgbClr val="666666"/>
                </a:solidFill>
                <a:highlight>
                  <a:srgbClr val="F8F9FA"/>
                </a:highlight>
                <a:latin typeface="Courier New"/>
                <a:ea typeface="Courier New"/>
                <a:cs typeface="Courier New"/>
                <a:sym typeface="Courier New"/>
              </a:rPr>
              <a:t>.</a:t>
            </a:r>
            <a:r>
              <a:rPr b="0" i="0" lang="en" sz="1050" u="none" cap="none" strike="noStrike">
                <a:solidFill>
                  <a:schemeClr val="dk2"/>
                </a:solidFill>
                <a:highlight>
                  <a:srgbClr val="F8F9FA"/>
                </a:highlight>
                <a:latin typeface="Courier New"/>
                <a:ea typeface="Courier New"/>
                <a:cs typeface="Courier New"/>
                <a:sym typeface="Courier New"/>
              </a:rPr>
              <a:t>contains(sCandidate)) </a:t>
            </a:r>
            <a:r>
              <a:rPr b="1" i="0" lang="en" sz="1050" u="none" cap="none" strike="noStrike">
                <a:solidFill>
                  <a:srgbClr val="008000"/>
                </a:solidFill>
                <a:highlight>
                  <a:srgbClr val="F8F9FA"/>
                </a:highlight>
                <a:latin typeface="Courier New"/>
                <a:ea typeface="Courier New"/>
                <a:cs typeface="Courier New"/>
                <a:sym typeface="Courier New"/>
              </a:rPr>
              <a:t>and</a:t>
            </a:r>
            <a:r>
              <a:rPr b="0" i="0" lang="en" sz="1050" u="none" cap="none" strike="noStrike">
                <a:solidFill>
                  <a:schemeClr val="dk2"/>
                </a:solidFill>
                <a:highlight>
                  <a:srgbClr val="F8F9FA"/>
                </a:highlight>
                <a:latin typeface="Courier New"/>
                <a:ea typeface="Courier New"/>
                <a:cs typeface="Courier New"/>
                <a:sym typeface="Courier New"/>
              </a:rPr>
              <a:t> (fitness(sCandidate) </a:t>
            </a:r>
            <a:r>
              <a:rPr b="0" i="0" lang="en" sz="1050" u="none" cap="none" strike="noStrike">
                <a:solidFill>
                  <a:srgbClr val="666666"/>
                </a:solidFill>
                <a:highlight>
                  <a:srgbClr val="F8F9FA"/>
                </a:highlight>
                <a:latin typeface="Courier New"/>
                <a:ea typeface="Courier New"/>
                <a:cs typeface="Courier New"/>
                <a:sym typeface="Courier New"/>
              </a:rPr>
              <a:t>&gt;</a:t>
            </a:r>
            <a:r>
              <a:rPr b="0" i="0" lang="en" sz="1050" u="none" cap="none" strike="noStrike">
                <a:solidFill>
                  <a:schemeClr val="dk2"/>
                </a:solidFill>
                <a:highlight>
                  <a:srgbClr val="F8F9FA"/>
                </a:highlight>
                <a:latin typeface="Courier New"/>
                <a:ea typeface="Courier New"/>
                <a:cs typeface="Courier New"/>
                <a:sym typeface="Courier New"/>
              </a:rPr>
              <a:t> fitness(bestCandidate)) )</a:t>
            </a:r>
            <a:endParaRPr b="0" i="0" sz="1050" u="none" cap="none" strike="noStrike">
              <a:solidFill>
                <a:schemeClr val="dk2"/>
              </a:solidFill>
              <a:highlight>
                <a:srgbClr val="F8F9FA"/>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chemeClr val="dk2"/>
                </a:solidFill>
                <a:highlight>
                  <a:srgbClr val="F8F9FA"/>
                </a:highlight>
                <a:latin typeface="Courier New"/>
                <a:ea typeface="Courier New"/>
                <a:cs typeface="Courier New"/>
                <a:sym typeface="Courier New"/>
              </a:rPr>
              <a:t> 9 			bestCandidate ← sCandidate</a:t>
            </a:r>
            <a:endParaRPr b="0" i="0" sz="1050" u="none" cap="none" strike="noStrike">
              <a:solidFill>
                <a:schemeClr val="dk2"/>
              </a:solidFill>
              <a:highlight>
                <a:srgbClr val="F8F9FA"/>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chemeClr val="dk2"/>
                </a:solidFill>
                <a:highlight>
                  <a:srgbClr val="F8F9FA"/>
                </a:highlight>
                <a:latin typeface="Courier New"/>
                <a:ea typeface="Courier New"/>
                <a:cs typeface="Courier New"/>
                <a:sym typeface="Courier New"/>
              </a:rPr>
              <a:t>10 		</a:t>
            </a:r>
            <a:r>
              <a:rPr b="1" i="0" lang="en" sz="1050" u="none" cap="none" strike="noStrike">
                <a:solidFill>
                  <a:srgbClr val="008000"/>
                </a:solidFill>
                <a:highlight>
                  <a:srgbClr val="F8F9FA"/>
                </a:highlight>
                <a:latin typeface="Courier New"/>
                <a:ea typeface="Courier New"/>
                <a:cs typeface="Courier New"/>
                <a:sym typeface="Courier New"/>
              </a:rPr>
              <a:t>end</a:t>
            </a:r>
            <a:endParaRPr b="0" i="0" sz="1050" u="none" cap="none" strike="noStrike">
              <a:solidFill>
                <a:schemeClr val="dk2"/>
              </a:solidFill>
              <a:highlight>
                <a:srgbClr val="F8F9FA"/>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chemeClr val="dk2"/>
                </a:solidFill>
                <a:highlight>
                  <a:srgbClr val="F8F9FA"/>
                </a:highlight>
                <a:latin typeface="Courier New"/>
                <a:ea typeface="Courier New"/>
                <a:cs typeface="Courier New"/>
                <a:sym typeface="Courier New"/>
              </a:rPr>
              <a:t>11 	</a:t>
            </a:r>
            <a:r>
              <a:rPr b="1" i="0" lang="en" sz="1050" u="none" cap="none" strike="noStrike">
                <a:solidFill>
                  <a:srgbClr val="008000"/>
                </a:solidFill>
                <a:highlight>
                  <a:srgbClr val="F8F9FA"/>
                </a:highlight>
                <a:latin typeface="Courier New"/>
                <a:ea typeface="Courier New"/>
                <a:cs typeface="Courier New"/>
                <a:sym typeface="Courier New"/>
              </a:rPr>
              <a:t>end</a:t>
            </a:r>
            <a:endParaRPr b="0" i="0" sz="1050" u="none" cap="none" strike="noStrike">
              <a:solidFill>
                <a:schemeClr val="dk2"/>
              </a:solidFill>
              <a:highlight>
                <a:srgbClr val="F8F9FA"/>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chemeClr val="dk2"/>
                </a:solidFill>
                <a:highlight>
                  <a:srgbClr val="F8F9FA"/>
                </a:highlight>
                <a:latin typeface="Courier New"/>
                <a:ea typeface="Courier New"/>
                <a:cs typeface="Courier New"/>
                <a:sym typeface="Courier New"/>
              </a:rPr>
              <a:t>12 	</a:t>
            </a:r>
            <a:r>
              <a:rPr b="1" i="0" lang="en" sz="1050" u="none" cap="none" strike="noStrike">
                <a:solidFill>
                  <a:srgbClr val="008000"/>
                </a:solidFill>
                <a:highlight>
                  <a:srgbClr val="F8F9FA"/>
                </a:highlight>
                <a:latin typeface="Courier New"/>
                <a:ea typeface="Courier New"/>
                <a:cs typeface="Courier New"/>
                <a:sym typeface="Courier New"/>
              </a:rPr>
              <a:t>if</a:t>
            </a:r>
            <a:r>
              <a:rPr b="0" i="0" lang="en" sz="1050" u="none" cap="none" strike="noStrike">
                <a:solidFill>
                  <a:schemeClr val="dk2"/>
                </a:solidFill>
                <a:highlight>
                  <a:srgbClr val="F8F9FA"/>
                </a:highlight>
                <a:latin typeface="Courier New"/>
                <a:ea typeface="Courier New"/>
                <a:cs typeface="Courier New"/>
                <a:sym typeface="Courier New"/>
              </a:rPr>
              <a:t> (fitness(bestCandidate) </a:t>
            </a:r>
            <a:r>
              <a:rPr b="0" i="0" lang="en" sz="1050" u="none" cap="none" strike="noStrike">
                <a:solidFill>
                  <a:srgbClr val="666666"/>
                </a:solidFill>
                <a:highlight>
                  <a:srgbClr val="F8F9FA"/>
                </a:highlight>
                <a:latin typeface="Courier New"/>
                <a:ea typeface="Courier New"/>
                <a:cs typeface="Courier New"/>
                <a:sym typeface="Courier New"/>
              </a:rPr>
              <a:t>&gt;</a:t>
            </a:r>
            <a:r>
              <a:rPr b="0" i="0" lang="en" sz="1050" u="none" cap="none" strike="noStrike">
                <a:solidFill>
                  <a:schemeClr val="dk2"/>
                </a:solidFill>
                <a:highlight>
                  <a:srgbClr val="F8F9FA"/>
                </a:highlight>
                <a:latin typeface="Courier New"/>
                <a:ea typeface="Courier New"/>
                <a:cs typeface="Courier New"/>
                <a:sym typeface="Courier New"/>
              </a:rPr>
              <a:t> fitness(sBest))</a:t>
            </a:r>
            <a:endParaRPr b="0" i="0" sz="1050" u="none" cap="none" strike="noStrike">
              <a:solidFill>
                <a:schemeClr val="dk2"/>
              </a:solidFill>
              <a:highlight>
                <a:srgbClr val="F8F9FA"/>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chemeClr val="dk2"/>
                </a:solidFill>
                <a:highlight>
                  <a:srgbClr val="F8F9FA"/>
                </a:highlight>
                <a:latin typeface="Courier New"/>
                <a:ea typeface="Courier New"/>
                <a:cs typeface="Courier New"/>
                <a:sym typeface="Courier New"/>
              </a:rPr>
              <a:t>13 		sBest ← bestCandidate</a:t>
            </a:r>
            <a:endParaRPr b="0" i="0" sz="1050" u="none" cap="none" strike="noStrike">
              <a:solidFill>
                <a:schemeClr val="dk2"/>
              </a:solidFill>
              <a:highlight>
                <a:srgbClr val="F8F9FA"/>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chemeClr val="dk2"/>
                </a:solidFill>
                <a:highlight>
                  <a:srgbClr val="F8F9FA"/>
                </a:highlight>
                <a:latin typeface="Courier New"/>
                <a:ea typeface="Courier New"/>
                <a:cs typeface="Courier New"/>
                <a:sym typeface="Courier New"/>
              </a:rPr>
              <a:t>14 	</a:t>
            </a:r>
            <a:r>
              <a:rPr b="1" i="0" lang="en" sz="1050" u="none" cap="none" strike="noStrike">
                <a:solidFill>
                  <a:srgbClr val="008000"/>
                </a:solidFill>
                <a:highlight>
                  <a:srgbClr val="F8F9FA"/>
                </a:highlight>
                <a:latin typeface="Courier New"/>
                <a:ea typeface="Courier New"/>
                <a:cs typeface="Courier New"/>
                <a:sym typeface="Courier New"/>
              </a:rPr>
              <a:t>end</a:t>
            </a:r>
            <a:endParaRPr b="0" i="0" sz="1050" u="none" cap="none" strike="noStrike">
              <a:solidFill>
                <a:schemeClr val="dk2"/>
              </a:solidFill>
              <a:highlight>
                <a:srgbClr val="F8F9FA"/>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chemeClr val="dk2"/>
                </a:solidFill>
                <a:highlight>
                  <a:srgbClr val="F8F9FA"/>
                </a:highlight>
                <a:latin typeface="Courier New"/>
                <a:ea typeface="Courier New"/>
                <a:cs typeface="Courier New"/>
                <a:sym typeface="Courier New"/>
              </a:rPr>
              <a:t>15 	tabuList</a:t>
            </a:r>
            <a:r>
              <a:rPr b="0" i="0" lang="en" sz="1050" u="none" cap="none" strike="noStrike">
                <a:solidFill>
                  <a:srgbClr val="666666"/>
                </a:solidFill>
                <a:highlight>
                  <a:srgbClr val="F8F9FA"/>
                </a:highlight>
                <a:latin typeface="Courier New"/>
                <a:ea typeface="Courier New"/>
                <a:cs typeface="Courier New"/>
                <a:sym typeface="Courier New"/>
              </a:rPr>
              <a:t>.</a:t>
            </a:r>
            <a:r>
              <a:rPr b="0" i="0" lang="en" sz="1050" u="none" cap="none" strike="noStrike">
                <a:solidFill>
                  <a:schemeClr val="dk2"/>
                </a:solidFill>
                <a:highlight>
                  <a:srgbClr val="F8F9FA"/>
                </a:highlight>
                <a:latin typeface="Courier New"/>
                <a:ea typeface="Courier New"/>
                <a:cs typeface="Courier New"/>
                <a:sym typeface="Courier New"/>
              </a:rPr>
              <a:t>push(bestCandidate)</a:t>
            </a:r>
            <a:endParaRPr b="0" i="0" sz="1050" u="none" cap="none" strike="noStrike">
              <a:solidFill>
                <a:schemeClr val="dk2"/>
              </a:solidFill>
              <a:highlight>
                <a:srgbClr val="F8F9FA"/>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chemeClr val="dk2"/>
                </a:solidFill>
                <a:highlight>
                  <a:srgbClr val="F8F9FA"/>
                </a:highlight>
                <a:latin typeface="Courier New"/>
                <a:ea typeface="Courier New"/>
                <a:cs typeface="Courier New"/>
                <a:sym typeface="Courier New"/>
              </a:rPr>
              <a:t>16 	</a:t>
            </a:r>
            <a:r>
              <a:rPr b="1" i="0" lang="en" sz="1050" u="none" cap="none" strike="noStrike">
                <a:solidFill>
                  <a:srgbClr val="008000"/>
                </a:solidFill>
                <a:highlight>
                  <a:srgbClr val="F8F9FA"/>
                </a:highlight>
                <a:latin typeface="Courier New"/>
                <a:ea typeface="Courier New"/>
                <a:cs typeface="Courier New"/>
                <a:sym typeface="Courier New"/>
              </a:rPr>
              <a:t>if</a:t>
            </a:r>
            <a:r>
              <a:rPr b="0" i="0" lang="en" sz="1050" u="none" cap="none" strike="noStrike">
                <a:solidFill>
                  <a:schemeClr val="dk2"/>
                </a:solidFill>
                <a:highlight>
                  <a:srgbClr val="F8F9FA"/>
                </a:highlight>
                <a:latin typeface="Courier New"/>
                <a:ea typeface="Courier New"/>
                <a:cs typeface="Courier New"/>
                <a:sym typeface="Courier New"/>
              </a:rPr>
              <a:t> (tabuList</a:t>
            </a:r>
            <a:r>
              <a:rPr b="0" i="0" lang="en" sz="1050" u="none" cap="none" strike="noStrike">
                <a:solidFill>
                  <a:srgbClr val="666666"/>
                </a:solidFill>
                <a:highlight>
                  <a:srgbClr val="F8F9FA"/>
                </a:highlight>
                <a:latin typeface="Courier New"/>
                <a:ea typeface="Courier New"/>
                <a:cs typeface="Courier New"/>
                <a:sym typeface="Courier New"/>
              </a:rPr>
              <a:t>.</a:t>
            </a:r>
            <a:r>
              <a:rPr b="0" i="0" lang="en" sz="1050" u="none" cap="none" strike="noStrike">
                <a:solidFill>
                  <a:schemeClr val="dk2"/>
                </a:solidFill>
                <a:highlight>
                  <a:srgbClr val="F8F9FA"/>
                </a:highlight>
                <a:latin typeface="Courier New"/>
                <a:ea typeface="Courier New"/>
                <a:cs typeface="Courier New"/>
                <a:sym typeface="Courier New"/>
              </a:rPr>
              <a:t>size </a:t>
            </a:r>
            <a:r>
              <a:rPr b="0" i="0" lang="en" sz="1050" u="none" cap="none" strike="noStrike">
                <a:solidFill>
                  <a:srgbClr val="666666"/>
                </a:solidFill>
                <a:highlight>
                  <a:srgbClr val="F8F9FA"/>
                </a:highlight>
                <a:latin typeface="Courier New"/>
                <a:ea typeface="Courier New"/>
                <a:cs typeface="Courier New"/>
                <a:sym typeface="Courier New"/>
              </a:rPr>
              <a:t>&gt;</a:t>
            </a:r>
            <a:r>
              <a:rPr b="0" i="0" lang="en" sz="1050" u="none" cap="none" strike="noStrike">
                <a:solidFill>
                  <a:schemeClr val="dk2"/>
                </a:solidFill>
                <a:highlight>
                  <a:srgbClr val="F8F9FA"/>
                </a:highlight>
                <a:latin typeface="Courier New"/>
                <a:ea typeface="Courier New"/>
                <a:cs typeface="Courier New"/>
                <a:sym typeface="Courier New"/>
              </a:rPr>
              <a:t> maxTabuSize)</a:t>
            </a:r>
            <a:endParaRPr b="0" i="0" sz="1050" u="none" cap="none" strike="noStrike">
              <a:solidFill>
                <a:schemeClr val="dk2"/>
              </a:solidFill>
              <a:highlight>
                <a:srgbClr val="F8F9FA"/>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chemeClr val="dk2"/>
                </a:solidFill>
                <a:highlight>
                  <a:srgbClr val="F8F9FA"/>
                </a:highlight>
                <a:latin typeface="Courier New"/>
                <a:ea typeface="Courier New"/>
                <a:cs typeface="Courier New"/>
                <a:sym typeface="Courier New"/>
              </a:rPr>
              <a:t>17 		tabuList</a:t>
            </a:r>
            <a:r>
              <a:rPr b="0" i="0" lang="en" sz="1050" u="none" cap="none" strike="noStrike">
                <a:solidFill>
                  <a:srgbClr val="666666"/>
                </a:solidFill>
                <a:highlight>
                  <a:srgbClr val="F8F9FA"/>
                </a:highlight>
                <a:latin typeface="Courier New"/>
                <a:ea typeface="Courier New"/>
                <a:cs typeface="Courier New"/>
                <a:sym typeface="Courier New"/>
              </a:rPr>
              <a:t>.</a:t>
            </a:r>
            <a:r>
              <a:rPr b="0" i="0" lang="en" sz="1050" u="none" cap="none" strike="noStrike">
                <a:solidFill>
                  <a:schemeClr val="dk2"/>
                </a:solidFill>
                <a:highlight>
                  <a:srgbClr val="F8F9FA"/>
                </a:highlight>
                <a:latin typeface="Courier New"/>
                <a:ea typeface="Courier New"/>
                <a:cs typeface="Courier New"/>
                <a:sym typeface="Courier New"/>
              </a:rPr>
              <a:t>removeFirst()</a:t>
            </a:r>
            <a:endParaRPr b="0" i="0" sz="1050" u="none" cap="none" strike="noStrike">
              <a:solidFill>
                <a:schemeClr val="dk2"/>
              </a:solidFill>
              <a:highlight>
                <a:srgbClr val="F8F9FA"/>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chemeClr val="dk2"/>
                </a:solidFill>
                <a:highlight>
                  <a:srgbClr val="F8F9FA"/>
                </a:highlight>
                <a:latin typeface="Courier New"/>
                <a:ea typeface="Courier New"/>
                <a:cs typeface="Courier New"/>
                <a:sym typeface="Courier New"/>
              </a:rPr>
              <a:t>18 	</a:t>
            </a:r>
            <a:r>
              <a:rPr b="1" i="0" lang="en" sz="1050" u="none" cap="none" strike="noStrike">
                <a:solidFill>
                  <a:srgbClr val="008000"/>
                </a:solidFill>
                <a:highlight>
                  <a:srgbClr val="F8F9FA"/>
                </a:highlight>
                <a:latin typeface="Courier New"/>
                <a:ea typeface="Courier New"/>
                <a:cs typeface="Courier New"/>
                <a:sym typeface="Courier New"/>
              </a:rPr>
              <a:t>end</a:t>
            </a:r>
            <a:endParaRPr b="0" i="0" sz="1050" u="none" cap="none" strike="noStrike">
              <a:solidFill>
                <a:schemeClr val="dk2"/>
              </a:solidFill>
              <a:highlight>
                <a:srgbClr val="F8F9FA"/>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chemeClr val="dk2"/>
                </a:solidFill>
                <a:highlight>
                  <a:srgbClr val="F8F9FA"/>
                </a:highlight>
                <a:latin typeface="Courier New"/>
                <a:ea typeface="Courier New"/>
                <a:cs typeface="Courier New"/>
                <a:sym typeface="Courier New"/>
              </a:rPr>
              <a:t>19 </a:t>
            </a:r>
            <a:r>
              <a:rPr b="1" i="0" lang="en" sz="1050" u="none" cap="none" strike="noStrike">
                <a:solidFill>
                  <a:srgbClr val="008000"/>
                </a:solidFill>
                <a:highlight>
                  <a:srgbClr val="F8F9FA"/>
                </a:highlight>
                <a:latin typeface="Courier New"/>
                <a:ea typeface="Courier New"/>
                <a:cs typeface="Courier New"/>
                <a:sym typeface="Courier New"/>
              </a:rPr>
              <a:t>end</a:t>
            </a:r>
            <a:endParaRPr b="0" i="0" sz="1050" u="none" cap="none" strike="noStrike">
              <a:solidFill>
                <a:schemeClr val="dk2"/>
              </a:solidFill>
              <a:highlight>
                <a:srgbClr val="F8F9FA"/>
              </a:highlight>
              <a:latin typeface="Courier New"/>
              <a:ea typeface="Courier New"/>
              <a:cs typeface="Courier New"/>
              <a:sym typeface="Courier New"/>
            </a:endParaRPr>
          </a:p>
          <a:p>
            <a:pPr indent="0" lvl="0" marL="0" marR="139700" rtl="0" algn="l">
              <a:lnSpc>
                <a:spcPct val="130000"/>
              </a:lnSpc>
              <a:spcBef>
                <a:spcPts val="0"/>
              </a:spcBef>
              <a:spcAft>
                <a:spcPts val="0"/>
              </a:spcAft>
              <a:buClr>
                <a:schemeClr val="dk2"/>
              </a:buClr>
              <a:buSzPts val="1100"/>
              <a:buFont typeface="Arial"/>
              <a:buNone/>
            </a:pPr>
            <a:r>
              <a:rPr b="0" i="0" lang="en" sz="1050" u="none" cap="none" strike="noStrike">
                <a:solidFill>
                  <a:schemeClr val="dk2"/>
                </a:solidFill>
                <a:highlight>
                  <a:srgbClr val="F8F9FA"/>
                </a:highlight>
                <a:latin typeface="Courier New"/>
                <a:ea typeface="Courier New"/>
                <a:cs typeface="Courier New"/>
                <a:sym typeface="Courier New"/>
              </a:rPr>
              <a:t>20 return sBest</a:t>
            </a:r>
            <a:endParaRPr b="0" i="0" sz="1050" u="none" cap="none" strike="noStrike">
              <a:solidFill>
                <a:schemeClr val="dk2"/>
              </a:solidFill>
              <a:highlight>
                <a:srgbClr val="F8F9FA"/>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7"/>
          <p:cNvSpPr/>
          <p:nvPr/>
        </p:nvSpPr>
        <p:spPr>
          <a:xfrm>
            <a:off x="297725" y="821325"/>
            <a:ext cx="8511000" cy="34392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27"/>
          <p:cNvSpPr txBox="1"/>
          <p:nvPr>
            <p:ph type="title"/>
          </p:nvPr>
        </p:nvSpPr>
        <p:spPr>
          <a:xfrm>
            <a:off x="142300" y="-30800"/>
            <a:ext cx="4045200" cy="1318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sz="2400"/>
              <a:t>Pseudocode</a:t>
            </a:r>
            <a:endParaRPr b="0" sz="2400">
              <a:solidFill>
                <a:schemeClr val="dk2"/>
              </a:solidFill>
            </a:endParaRPr>
          </a:p>
          <a:p>
            <a:pPr indent="0" lvl="0" marL="0" rtl="0" algn="l">
              <a:lnSpc>
                <a:spcPct val="100000"/>
              </a:lnSpc>
              <a:spcBef>
                <a:spcPts val="0"/>
              </a:spcBef>
              <a:spcAft>
                <a:spcPts val="0"/>
              </a:spcAft>
              <a:buSzPts val="3600"/>
              <a:buNone/>
            </a:pPr>
            <a:r>
              <a:t/>
            </a:r>
            <a:endParaRPr b="0" sz="2400">
              <a:solidFill>
                <a:schemeClr val="dk2"/>
              </a:solidFill>
            </a:endParaRPr>
          </a:p>
        </p:txBody>
      </p:sp>
      <p:sp>
        <p:nvSpPr>
          <p:cNvPr id="170" name="Google Shape;170;p27"/>
          <p:cNvSpPr txBox="1"/>
          <p:nvPr/>
        </p:nvSpPr>
        <p:spPr>
          <a:xfrm>
            <a:off x="236125" y="769975"/>
            <a:ext cx="8706000" cy="4229700"/>
          </a:xfrm>
          <a:prstGeom prst="rect">
            <a:avLst/>
          </a:prstGeom>
          <a:noFill/>
          <a:ln>
            <a:noFill/>
          </a:ln>
        </p:spPr>
        <p:txBody>
          <a:bodyPr anchorCtr="0" anchor="t" bIns="91425" lIns="91425" spcFirstLastPara="1" rIns="91425" wrap="square" tIns="91425">
            <a:noAutofit/>
          </a:bodyPr>
          <a:lstStyle/>
          <a:p>
            <a:pPr indent="0" lvl="0" marL="0" marR="139700" rtl="0" algn="l">
              <a:lnSpc>
                <a:spcPct val="130000"/>
              </a:lnSpc>
              <a:spcBef>
                <a:spcPts val="0"/>
              </a:spcBef>
              <a:spcAft>
                <a:spcPts val="0"/>
              </a:spcAft>
              <a:buClr>
                <a:srgbClr val="000000"/>
              </a:buClr>
              <a:buSzPts val="1050"/>
              <a:buFont typeface="Arial"/>
              <a:buNone/>
            </a:pPr>
            <a:r>
              <a:rPr b="0" i="0" lang="en" sz="1050" u="none" cap="none" strike="noStrike">
                <a:solidFill>
                  <a:schemeClr val="dk2"/>
                </a:solidFill>
                <a:highlight>
                  <a:srgbClr val="F8F9FA"/>
                </a:highlight>
                <a:latin typeface="Courier New"/>
                <a:ea typeface="Courier New"/>
                <a:cs typeface="Courier New"/>
                <a:sym typeface="Courier New"/>
              </a:rPr>
              <a:t> 1 sBest ← s0</a:t>
            </a:r>
            <a:endParaRPr b="0" i="0" sz="1050" u="none" cap="none" strike="noStrike">
              <a:solidFill>
                <a:schemeClr val="dk2"/>
              </a:solidFill>
              <a:highlight>
                <a:srgbClr val="F8F9FA"/>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chemeClr val="dk2"/>
                </a:solidFill>
                <a:highlight>
                  <a:srgbClr val="F8F9FA"/>
                </a:highlight>
                <a:latin typeface="Courier New"/>
                <a:ea typeface="Courier New"/>
                <a:cs typeface="Courier New"/>
                <a:sym typeface="Courier New"/>
              </a:rPr>
              <a:t> 2 bestCandidate ← s0</a:t>
            </a:r>
            <a:endParaRPr b="0" i="0" sz="1050" u="none" cap="none" strike="noStrike">
              <a:solidFill>
                <a:schemeClr val="dk2"/>
              </a:solidFill>
              <a:highlight>
                <a:srgbClr val="F8F9FA"/>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chemeClr val="dk2"/>
                </a:solidFill>
                <a:highlight>
                  <a:srgbClr val="F8F9FA"/>
                </a:highlight>
                <a:latin typeface="Courier New"/>
                <a:ea typeface="Courier New"/>
                <a:cs typeface="Courier New"/>
                <a:sym typeface="Courier New"/>
              </a:rPr>
              <a:t> 3 tabuList ← []</a:t>
            </a:r>
            <a:endParaRPr b="0" i="0" sz="1050" u="none" cap="none" strike="noStrike">
              <a:solidFill>
                <a:schemeClr val="dk2"/>
              </a:solidFill>
              <a:highlight>
                <a:srgbClr val="F8F9FA"/>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chemeClr val="dk2"/>
                </a:solidFill>
                <a:highlight>
                  <a:srgbClr val="F8F9FA"/>
                </a:highlight>
                <a:latin typeface="Courier New"/>
                <a:ea typeface="Courier New"/>
                <a:cs typeface="Courier New"/>
                <a:sym typeface="Courier New"/>
              </a:rPr>
              <a:t> 4 tabuList</a:t>
            </a:r>
            <a:r>
              <a:rPr b="0" i="0" lang="en" sz="1050" u="none" cap="none" strike="noStrike">
                <a:solidFill>
                  <a:srgbClr val="666666"/>
                </a:solidFill>
                <a:highlight>
                  <a:srgbClr val="F8F9FA"/>
                </a:highlight>
                <a:latin typeface="Courier New"/>
                <a:ea typeface="Courier New"/>
                <a:cs typeface="Courier New"/>
                <a:sym typeface="Courier New"/>
              </a:rPr>
              <a:t>.</a:t>
            </a:r>
            <a:r>
              <a:rPr b="0" i="0" lang="en" sz="1050" u="none" cap="none" strike="noStrike">
                <a:solidFill>
                  <a:schemeClr val="dk2"/>
                </a:solidFill>
                <a:highlight>
                  <a:srgbClr val="F8F9FA"/>
                </a:highlight>
                <a:latin typeface="Courier New"/>
                <a:ea typeface="Courier New"/>
                <a:cs typeface="Courier New"/>
                <a:sym typeface="Courier New"/>
              </a:rPr>
              <a:t>push(s0)</a:t>
            </a:r>
            <a:endParaRPr b="0" i="0" sz="1050" u="none" cap="none" strike="noStrike">
              <a:solidFill>
                <a:schemeClr val="dk2"/>
              </a:solidFill>
              <a:highlight>
                <a:srgbClr val="F8F9FA"/>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chemeClr val="dk2"/>
                </a:solidFill>
                <a:highlight>
                  <a:srgbClr val="F8F9FA"/>
                </a:highlight>
                <a:latin typeface="Courier New"/>
                <a:ea typeface="Courier New"/>
                <a:cs typeface="Courier New"/>
                <a:sym typeface="Courier New"/>
              </a:rPr>
              <a:t> 5 </a:t>
            </a:r>
            <a:r>
              <a:rPr b="1" i="0" lang="en" sz="1050" u="none" cap="none" strike="noStrike">
                <a:solidFill>
                  <a:srgbClr val="008000"/>
                </a:solidFill>
                <a:highlight>
                  <a:srgbClr val="F8F9FA"/>
                </a:highlight>
                <a:latin typeface="Courier New"/>
                <a:ea typeface="Courier New"/>
                <a:cs typeface="Courier New"/>
                <a:sym typeface="Courier New"/>
              </a:rPr>
              <a:t>while</a:t>
            </a:r>
            <a:r>
              <a:rPr b="0" i="0" lang="en" sz="1050" u="none" cap="none" strike="noStrike">
                <a:solidFill>
                  <a:schemeClr val="dk2"/>
                </a:solidFill>
                <a:highlight>
                  <a:srgbClr val="F8F9FA"/>
                </a:highlight>
                <a:latin typeface="Courier New"/>
                <a:ea typeface="Courier New"/>
                <a:cs typeface="Courier New"/>
                <a:sym typeface="Courier New"/>
              </a:rPr>
              <a:t> (</a:t>
            </a:r>
            <a:r>
              <a:rPr b="1" i="0" lang="en" sz="1050" u="none" cap="none" strike="noStrike">
                <a:solidFill>
                  <a:srgbClr val="008000"/>
                </a:solidFill>
                <a:highlight>
                  <a:srgbClr val="F8F9FA"/>
                </a:highlight>
                <a:latin typeface="Courier New"/>
                <a:ea typeface="Courier New"/>
                <a:cs typeface="Courier New"/>
                <a:sym typeface="Courier New"/>
              </a:rPr>
              <a:t>not</a:t>
            </a:r>
            <a:r>
              <a:rPr b="0" i="0" lang="en" sz="1050" u="none" cap="none" strike="noStrike">
                <a:solidFill>
                  <a:schemeClr val="dk2"/>
                </a:solidFill>
                <a:highlight>
                  <a:srgbClr val="F8F9FA"/>
                </a:highlight>
                <a:latin typeface="Courier New"/>
                <a:ea typeface="Courier New"/>
                <a:cs typeface="Courier New"/>
                <a:sym typeface="Courier New"/>
              </a:rPr>
              <a:t> stoppingCondition())</a:t>
            </a:r>
            <a:endParaRPr b="0" i="0" sz="1050" u="none" cap="none" strike="noStrike">
              <a:solidFill>
                <a:schemeClr val="dk2"/>
              </a:solidFill>
              <a:highlight>
                <a:srgbClr val="F8F9FA"/>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chemeClr val="dk2"/>
                </a:solidFill>
                <a:highlight>
                  <a:srgbClr val="F8F9FA"/>
                </a:highlight>
                <a:latin typeface="Courier New"/>
                <a:ea typeface="Courier New"/>
                <a:cs typeface="Courier New"/>
                <a:sym typeface="Courier New"/>
              </a:rPr>
              <a:t> 6 	sNeighborhood ← getNeighbors(bestCandidate)</a:t>
            </a:r>
            <a:endParaRPr b="0" i="0" sz="1050" u="none" cap="none" strike="noStrike">
              <a:solidFill>
                <a:schemeClr val="dk2"/>
              </a:solidFill>
              <a:highlight>
                <a:srgbClr val="F8F9FA"/>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chemeClr val="dk2"/>
                </a:solidFill>
                <a:highlight>
                  <a:srgbClr val="F8F9FA"/>
                </a:highlight>
                <a:latin typeface="Courier New"/>
                <a:ea typeface="Courier New"/>
                <a:cs typeface="Courier New"/>
                <a:sym typeface="Courier New"/>
              </a:rPr>
              <a:t> 7 	</a:t>
            </a:r>
            <a:r>
              <a:rPr b="1" i="0" lang="en" sz="1050" u="none" cap="none" strike="noStrike">
                <a:solidFill>
                  <a:srgbClr val="008000"/>
                </a:solidFill>
                <a:highlight>
                  <a:srgbClr val="F8F9FA"/>
                </a:highlight>
                <a:latin typeface="Courier New"/>
                <a:ea typeface="Courier New"/>
                <a:cs typeface="Courier New"/>
                <a:sym typeface="Courier New"/>
              </a:rPr>
              <a:t>for</a:t>
            </a:r>
            <a:r>
              <a:rPr b="0" i="0" lang="en" sz="1050" u="none" cap="none" strike="noStrike">
                <a:solidFill>
                  <a:schemeClr val="dk2"/>
                </a:solidFill>
                <a:highlight>
                  <a:srgbClr val="F8F9FA"/>
                </a:highlight>
                <a:latin typeface="Courier New"/>
                <a:ea typeface="Courier New"/>
                <a:cs typeface="Courier New"/>
                <a:sym typeface="Courier New"/>
              </a:rPr>
              <a:t> (sCandidate </a:t>
            </a:r>
            <a:r>
              <a:rPr b="1" i="0" lang="en" sz="1050" u="none" cap="none" strike="noStrike">
                <a:solidFill>
                  <a:srgbClr val="008000"/>
                </a:solidFill>
                <a:highlight>
                  <a:srgbClr val="F8F9FA"/>
                </a:highlight>
                <a:latin typeface="Courier New"/>
                <a:ea typeface="Courier New"/>
                <a:cs typeface="Courier New"/>
                <a:sym typeface="Courier New"/>
              </a:rPr>
              <a:t>in</a:t>
            </a:r>
            <a:r>
              <a:rPr b="0" i="0" lang="en" sz="1050" u="none" cap="none" strike="noStrike">
                <a:solidFill>
                  <a:schemeClr val="dk2"/>
                </a:solidFill>
                <a:highlight>
                  <a:srgbClr val="F8F9FA"/>
                </a:highlight>
                <a:latin typeface="Courier New"/>
                <a:ea typeface="Courier New"/>
                <a:cs typeface="Courier New"/>
                <a:sym typeface="Courier New"/>
              </a:rPr>
              <a:t> sNeighborhood)</a:t>
            </a:r>
            <a:endParaRPr b="0" i="0" sz="1050" u="none" cap="none" strike="noStrike">
              <a:solidFill>
                <a:schemeClr val="dk2"/>
              </a:solidFill>
              <a:highlight>
                <a:srgbClr val="F8F9FA"/>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chemeClr val="dk2"/>
                </a:solidFill>
                <a:highlight>
                  <a:srgbClr val="F8F9FA"/>
                </a:highlight>
                <a:latin typeface="Courier New"/>
                <a:ea typeface="Courier New"/>
                <a:cs typeface="Courier New"/>
                <a:sym typeface="Courier New"/>
              </a:rPr>
              <a:t> 8 		</a:t>
            </a:r>
            <a:r>
              <a:rPr b="1" i="0" lang="en" sz="1050" u="none" cap="none" strike="noStrike">
                <a:solidFill>
                  <a:srgbClr val="008000"/>
                </a:solidFill>
                <a:highlight>
                  <a:srgbClr val="F8F9FA"/>
                </a:highlight>
                <a:latin typeface="Courier New"/>
                <a:ea typeface="Courier New"/>
                <a:cs typeface="Courier New"/>
                <a:sym typeface="Courier New"/>
              </a:rPr>
              <a:t>if</a:t>
            </a:r>
            <a:r>
              <a:rPr b="0" i="0" lang="en" sz="1050" u="none" cap="none" strike="noStrike">
                <a:solidFill>
                  <a:schemeClr val="dk2"/>
                </a:solidFill>
                <a:highlight>
                  <a:srgbClr val="F8F9FA"/>
                </a:highlight>
                <a:latin typeface="Courier New"/>
                <a:ea typeface="Courier New"/>
                <a:cs typeface="Courier New"/>
                <a:sym typeface="Courier New"/>
              </a:rPr>
              <a:t> ( (</a:t>
            </a:r>
            <a:r>
              <a:rPr b="1" i="0" lang="en" sz="1050" u="none" cap="none" strike="noStrike">
                <a:solidFill>
                  <a:srgbClr val="008000"/>
                </a:solidFill>
                <a:highlight>
                  <a:srgbClr val="F8F9FA"/>
                </a:highlight>
                <a:latin typeface="Courier New"/>
                <a:ea typeface="Courier New"/>
                <a:cs typeface="Courier New"/>
                <a:sym typeface="Courier New"/>
              </a:rPr>
              <a:t>not</a:t>
            </a:r>
            <a:r>
              <a:rPr b="0" i="0" lang="en" sz="1050" u="none" cap="none" strike="noStrike">
                <a:solidFill>
                  <a:schemeClr val="dk2"/>
                </a:solidFill>
                <a:highlight>
                  <a:srgbClr val="F8F9FA"/>
                </a:highlight>
                <a:latin typeface="Courier New"/>
                <a:ea typeface="Courier New"/>
                <a:cs typeface="Courier New"/>
                <a:sym typeface="Courier New"/>
              </a:rPr>
              <a:t> tabuList</a:t>
            </a:r>
            <a:r>
              <a:rPr b="0" i="0" lang="en" sz="1050" u="none" cap="none" strike="noStrike">
                <a:solidFill>
                  <a:srgbClr val="666666"/>
                </a:solidFill>
                <a:highlight>
                  <a:srgbClr val="F8F9FA"/>
                </a:highlight>
                <a:latin typeface="Courier New"/>
                <a:ea typeface="Courier New"/>
                <a:cs typeface="Courier New"/>
                <a:sym typeface="Courier New"/>
              </a:rPr>
              <a:t>.</a:t>
            </a:r>
            <a:r>
              <a:rPr b="0" i="0" lang="en" sz="1050" u="none" cap="none" strike="noStrike">
                <a:solidFill>
                  <a:schemeClr val="dk2"/>
                </a:solidFill>
                <a:highlight>
                  <a:srgbClr val="F8F9FA"/>
                </a:highlight>
                <a:latin typeface="Courier New"/>
                <a:ea typeface="Courier New"/>
                <a:cs typeface="Courier New"/>
                <a:sym typeface="Courier New"/>
              </a:rPr>
              <a:t>contains(sCandidate)) </a:t>
            </a:r>
            <a:r>
              <a:rPr b="1" i="0" lang="en" sz="1050" u="none" cap="none" strike="noStrike">
                <a:solidFill>
                  <a:srgbClr val="008000"/>
                </a:solidFill>
                <a:highlight>
                  <a:srgbClr val="F8F9FA"/>
                </a:highlight>
                <a:latin typeface="Courier New"/>
                <a:ea typeface="Courier New"/>
                <a:cs typeface="Courier New"/>
                <a:sym typeface="Courier New"/>
              </a:rPr>
              <a:t>and</a:t>
            </a:r>
            <a:r>
              <a:rPr b="0" i="0" lang="en" sz="1050" u="none" cap="none" strike="noStrike">
                <a:solidFill>
                  <a:schemeClr val="dk2"/>
                </a:solidFill>
                <a:highlight>
                  <a:srgbClr val="F8F9FA"/>
                </a:highlight>
                <a:latin typeface="Courier New"/>
                <a:ea typeface="Courier New"/>
                <a:cs typeface="Courier New"/>
                <a:sym typeface="Courier New"/>
              </a:rPr>
              <a:t> (fitness(sCandidate) </a:t>
            </a:r>
            <a:r>
              <a:rPr b="0" i="0" lang="en" sz="1050" u="none" cap="none" strike="noStrike">
                <a:solidFill>
                  <a:srgbClr val="666666"/>
                </a:solidFill>
                <a:highlight>
                  <a:srgbClr val="F8F9FA"/>
                </a:highlight>
                <a:latin typeface="Courier New"/>
                <a:ea typeface="Courier New"/>
                <a:cs typeface="Courier New"/>
                <a:sym typeface="Courier New"/>
              </a:rPr>
              <a:t>&gt;</a:t>
            </a:r>
            <a:r>
              <a:rPr b="0" i="0" lang="en" sz="1050" u="none" cap="none" strike="noStrike">
                <a:solidFill>
                  <a:schemeClr val="dk2"/>
                </a:solidFill>
                <a:highlight>
                  <a:srgbClr val="F8F9FA"/>
                </a:highlight>
                <a:latin typeface="Courier New"/>
                <a:ea typeface="Courier New"/>
                <a:cs typeface="Courier New"/>
                <a:sym typeface="Courier New"/>
              </a:rPr>
              <a:t> fitness(bestCandidate)) )</a:t>
            </a:r>
            <a:endParaRPr b="0" i="0" sz="1050" u="none" cap="none" strike="noStrike">
              <a:solidFill>
                <a:schemeClr val="dk2"/>
              </a:solidFill>
              <a:highlight>
                <a:srgbClr val="F8F9FA"/>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chemeClr val="dk2"/>
                </a:solidFill>
                <a:highlight>
                  <a:srgbClr val="F8F9FA"/>
                </a:highlight>
                <a:latin typeface="Courier New"/>
                <a:ea typeface="Courier New"/>
                <a:cs typeface="Courier New"/>
                <a:sym typeface="Courier New"/>
              </a:rPr>
              <a:t> 9 			bestCandidate ← sCandidate</a:t>
            </a:r>
            <a:endParaRPr b="0" i="0" sz="1050" u="none" cap="none" strike="noStrike">
              <a:solidFill>
                <a:schemeClr val="dk2"/>
              </a:solidFill>
              <a:highlight>
                <a:srgbClr val="F8F9FA"/>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chemeClr val="dk2"/>
                </a:solidFill>
                <a:highlight>
                  <a:srgbClr val="F8F9FA"/>
                </a:highlight>
                <a:latin typeface="Courier New"/>
                <a:ea typeface="Courier New"/>
                <a:cs typeface="Courier New"/>
                <a:sym typeface="Courier New"/>
              </a:rPr>
              <a:t>10 		</a:t>
            </a:r>
            <a:r>
              <a:rPr b="1" i="0" lang="en" sz="1050" u="none" cap="none" strike="noStrike">
                <a:solidFill>
                  <a:srgbClr val="008000"/>
                </a:solidFill>
                <a:highlight>
                  <a:srgbClr val="F8F9FA"/>
                </a:highlight>
                <a:latin typeface="Courier New"/>
                <a:ea typeface="Courier New"/>
                <a:cs typeface="Courier New"/>
                <a:sym typeface="Courier New"/>
              </a:rPr>
              <a:t>end</a:t>
            </a:r>
            <a:endParaRPr b="0" i="0" sz="1050" u="none" cap="none" strike="noStrike">
              <a:solidFill>
                <a:schemeClr val="dk2"/>
              </a:solidFill>
              <a:highlight>
                <a:srgbClr val="F8F9FA"/>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chemeClr val="dk2"/>
                </a:solidFill>
                <a:highlight>
                  <a:srgbClr val="F8F9FA"/>
                </a:highlight>
                <a:latin typeface="Courier New"/>
                <a:ea typeface="Courier New"/>
                <a:cs typeface="Courier New"/>
                <a:sym typeface="Courier New"/>
              </a:rPr>
              <a:t>11 	</a:t>
            </a:r>
            <a:r>
              <a:rPr b="1" i="0" lang="en" sz="1050" u="none" cap="none" strike="noStrike">
                <a:solidFill>
                  <a:srgbClr val="008000"/>
                </a:solidFill>
                <a:highlight>
                  <a:srgbClr val="F8F9FA"/>
                </a:highlight>
                <a:latin typeface="Courier New"/>
                <a:ea typeface="Courier New"/>
                <a:cs typeface="Courier New"/>
                <a:sym typeface="Courier New"/>
              </a:rPr>
              <a:t>end</a:t>
            </a:r>
            <a:endParaRPr b="0" i="0" sz="1050" u="none" cap="none" strike="noStrike">
              <a:solidFill>
                <a:schemeClr val="dk2"/>
              </a:solidFill>
              <a:highlight>
                <a:srgbClr val="F8F9FA"/>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chemeClr val="dk2"/>
                </a:solidFill>
                <a:highlight>
                  <a:srgbClr val="F8F9FA"/>
                </a:highlight>
                <a:latin typeface="Courier New"/>
                <a:ea typeface="Courier New"/>
                <a:cs typeface="Courier New"/>
                <a:sym typeface="Courier New"/>
              </a:rPr>
              <a:t>12 	</a:t>
            </a:r>
            <a:r>
              <a:rPr b="1" i="0" lang="en" sz="1050" u="none" cap="none" strike="noStrike">
                <a:solidFill>
                  <a:srgbClr val="008000"/>
                </a:solidFill>
                <a:highlight>
                  <a:srgbClr val="F8F9FA"/>
                </a:highlight>
                <a:latin typeface="Courier New"/>
                <a:ea typeface="Courier New"/>
                <a:cs typeface="Courier New"/>
                <a:sym typeface="Courier New"/>
              </a:rPr>
              <a:t>if</a:t>
            </a:r>
            <a:r>
              <a:rPr b="0" i="0" lang="en" sz="1050" u="none" cap="none" strike="noStrike">
                <a:solidFill>
                  <a:schemeClr val="dk2"/>
                </a:solidFill>
                <a:highlight>
                  <a:srgbClr val="F8F9FA"/>
                </a:highlight>
                <a:latin typeface="Courier New"/>
                <a:ea typeface="Courier New"/>
                <a:cs typeface="Courier New"/>
                <a:sym typeface="Courier New"/>
              </a:rPr>
              <a:t> (fitness(bestCandidate) </a:t>
            </a:r>
            <a:r>
              <a:rPr b="0" i="0" lang="en" sz="1050" u="none" cap="none" strike="noStrike">
                <a:solidFill>
                  <a:srgbClr val="666666"/>
                </a:solidFill>
                <a:highlight>
                  <a:srgbClr val="F8F9FA"/>
                </a:highlight>
                <a:latin typeface="Courier New"/>
                <a:ea typeface="Courier New"/>
                <a:cs typeface="Courier New"/>
                <a:sym typeface="Courier New"/>
              </a:rPr>
              <a:t>&gt;</a:t>
            </a:r>
            <a:r>
              <a:rPr b="0" i="0" lang="en" sz="1050" u="none" cap="none" strike="noStrike">
                <a:solidFill>
                  <a:schemeClr val="dk2"/>
                </a:solidFill>
                <a:highlight>
                  <a:srgbClr val="F8F9FA"/>
                </a:highlight>
                <a:latin typeface="Courier New"/>
                <a:ea typeface="Courier New"/>
                <a:cs typeface="Courier New"/>
                <a:sym typeface="Courier New"/>
              </a:rPr>
              <a:t> fitness(sBest))</a:t>
            </a:r>
            <a:endParaRPr b="0" i="0" sz="1050" u="none" cap="none" strike="noStrike">
              <a:solidFill>
                <a:schemeClr val="dk2"/>
              </a:solidFill>
              <a:highlight>
                <a:srgbClr val="F8F9FA"/>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chemeClr val="dk2"/>
                </a:solidFill>
                <a:highlight>
                  <a:srgbClr val="F8F9FA"/>
                </a:highlight>
                <a:latin typeface="Courier New"/>
                <a:ea typeface="Courier New"/>
                <a:cs typeface="Courier New"/>
                <a:sym typeface="Courier New"/>
              </a:rPr>
              <a:t>13 		sBest ← bestCandidate</a:t>
            </a:r>
            <a:endParaRPr b="0" i="0" sz="1050" u="none" cap="none" strike="noStrike">
              <a:solidFill>
                <a:schemeClr val="dk2"/>
              </a:solidFill>
              <a:highlight>
                <a:srgbClr val="F8F9FA"/>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chemeClr val="dk2"/>
                </a:solidFill>
                <a:highlight>
                  <a:srgbClr val="F8F9FA"/>
                </a:highlight>
                <a:latin typeface="Courier New"/>
                <a:ea typeface="Courier New"/>
                <a:cs typeface="Courier New"/>
                <a:sym typeface="Courier New"/>
              </a:rPr>
              <a:t>14 	</a:t>
            </a:r>
            <a:r>
              <a:rPr b="1" i="0" lang="en" sz="1050" u="none" cap="none" strike="noStrike">
                <a:solidFill>
                  <a:srgbClr val="008000"/>
                </a:solidFill>
                <a:highlight>
                  <a:srgbClr val="F8F9FA"/>
                </a:highlight>
                <a:latin typeface="Courier New"/>
                <a:ea typeface="Courier New"/>
                <a:cs typeface="Courier New"/>
                <a:sym typeface="Courier New"/>
              </a:rPr>
              <a:t>end</a:t>
            </a:r>
            <a:endParaRPr b="0" i="0" sz="1050" u="none" cap="none" strike="noStrike">
              <a:solidFill>
                <a:schemeClr val="dk2"/>
              </a:solidFill>
              <a:highlight>
                <a:srgbClr val="F8F9FA"/>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chemeClr val="dk2"/>
                </a:solidFill>
                <a:highlight>
                  <a:srgbClr val="F8F9FA"/>
                </a:highlight>
                <a:latin typeface="Courier New"/>
                <a:ea typeface="Courier New"/>
                <a:cs typeface="Courier New"/>
                <a:sym typeface="Courier New"/>
              </a:rPr>
              <a:t>15 	tabuList</a:t>
            </a:r>
            <a:r>
              <a:rPr b="0" i="0" lang="en" sz="1050" u="none" cap="none" strike="noStrike">
                <a:solidFill>
                  <a:srgbClr val="666666"/>
                </a:solidFill>
                <a:highlight>
                  <a:srgbClr val="F8F9FA"/>
                </a:highlight>
                <a:latin typeface="Courier New"/>
                <a:ea typeface="Courier New"/>
                <a:cs typeface="Courier New"/>
                <a:sym typeface="Courier New"/>
              </a:rPr>
              <a:t>.</a:t>
            </a:r>
            <a:r>
              <a:rPr b="0" i="0" lang="en" sz="1050" u="none" cap="none" strike="noStrike">
                <a:solidFill>
                  <a:schemeClr val="dk2"/>
                </a:solidFill>
                <a:highlight>
                  <a:srgbClr val="F8F9FA"/>
                </a:highlight>
                <a:latin typeface="Courier New"/>
                <a:ea typeface="Courier New"/>
                <a:cs typeface="Courier New"/>
                <a:sym typeface="Courier New"/>
              </a:rPr>
              <a:t>push(bestCandidate)</a:t>
            </a:r>
            <a:endParaRPr b="0" i="0" sz="1050" u="none" cap="none" strike="noStrike">
              <a:solidFill>
                <a:schemeClr val="dk2"/>
              </a:solidFill>
              <a:highlight>
                <a:srgbClr val="F8F9FA"/>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chemeClr val="dk2"/>
                </a:solidFill>
                <a:highlight>
                  <a:srgbClr val="F8F9FA"/>
                </a:highlight>
                <a:latin typeface="Courier New"/>
                <a:ea typeface="Courier New"/>
                <a:cs typeface="Courier New"/>
                <a:sym typeface="Courier New"/>
              </a:rPr>
              <a:t>16 	</a:t>
            </a:r>
            <a:r>
              <a:rPr b="1" i="0" lang="en" sz="1050" u="none" cap="none" strike="noStrike">
                <a:solidFill>
                  <a:srgbClr val="008000"/>
                </a:solidFill>
                <a:highlight>
                  <a:srgbClr val="F8F9FA"/>
                </a:highlight>
                <a:latin typeface="Courier New"/>
                <a:ea typeface="Courier New"/>
                <a:cs typeface="Courier New"/>
                <a:sym typeface="Courier New"/>
              </a:rPr>
              <a:t>if</a:t>
            </a:r>
            <a:r>
              <a:rPr b="0" i="0" lang="en" sz="1050" u="none" cap="none" strike="noStrike">
                <a:solidFill>
                  <a:schemeClr val="dk2"/>
                </a:solidFill>
                <a:highlight>
                  <a:srgbClr val="F8F9FA"/>
                </a:highlight>
                <a:latin typeface="Courier New"/>
                <a:ea typeface="Courier New"/>
                <a:cs typeface="Courier New"/>
                <a:sym typeface="Courier New"/>
              </a:rPr>
              <a:t> (tabuList</a:t>
            </a:r>
            <a:r>
              <a:rPr b="0" i="0" lang="en" sz="1050" u="none" cap="none" strike="noStrike">
                <a:solidFill>
                  <a:srgbClr val="666666"/>
                </a:solidFill>
                <a:highlight>
                  <a:srgbClr val="F8F9FA"/>
                </a:highlight>
                <a:latin typeface="Courier New"/>
                <a:ea typeface="Courier New"/>
                <a:cs typeface="Courier New"/>
                <a:sym typeface="Courier New"/>
              </a:rPr>
              <a:t>.</a:t>
            </a:r>
            <a:r>
              <a:rPr b="0" i="0" lang="en" sz="1050" u="none" cap="none" strike="noStrike">
                <a:solidFill>
                  <a:schemeClr val="dk2"/>
                </a:solidFill>
                <a:highlight>
                  <a:srgbClr val="F8F9FA"/>
                </a:highlight>
                <a:latin typeface="Courier New"/>
                <a:ea typeface="Courier New"/>
                <a:cs typeface="Courier New"/>
                <a:sym typeface="Courier New"/>
              </a:rPr>
              <a:t>size </a:t>
            </a:r>
            <a:r>
              <a:rPr b="0" i="0" lang="en" sz="1050" u="none" cap="none" strike="noStrike">
                <a:solidFill>
                  <a:srgbClr val="666666"/>
                </a:solidFill>
                <a:highlight>
                  <a:srgbClr val="F8F9FA"/>
                </a:highlight>
                <a:latin typeface="Courier New"/>
                <a:ea typeface="Courier New"/>
                <a:cs typeface="Courier New"/>
                <a:sym typeface="Courier New"/>
              </a:rPr>
              <a:t>&gt;</a:t>
            </a:r>
            <a:r>
              <a:rPr b="0" i="0" lang="en" sz="1050" u="none" cap="none" strike="noStrike">
                <a:solidFill>
                  <a:schemeClr val="dk2"/>
                </a:solidFill>
                <a:highlight>
                  <a:srgbClr val="F8F9FA"/>
                </a:highlight>
                <a:latin typeface="Courier New"/>
                <a:ea typeface="Courier New"/>
                <a:cs typeface="Courier New"/>
                <a:sym typeface="Courier New"/>
              </a:rPr>
              <a:t> maxTabuSize)</a:t>
            </a:r>
            <a:endParaRPr b="0" i="0" sz="1050" u="none" cap="none" strike="noStrike">
              <a:solidFill>
                <a:schemeClr val="dk2"/>
              </a:solidFill>
              <a:highlight>
                <a:srgbClr val="F8F9FA"/>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chemeClr val="dk2"/>
                </a:solidFill>
                <a:highlight>
                  <a:srgbClr val="F8F9FA"/>
                </a:highlight>
                <a:latin typeface="Courier New"/>
                <a:ea typeface="Courier New"/>
                <a:cs typeface="Courier New"/>
                <a:sym typeface="Courier New"/>
              </a:rPr>
              <a:t>17 		tabuList</a:t>
            </a:r>
            <a:r>
              <a:rPr b="0" i="0" lang="en" sz="1050" u="none" cap="none" strike="noStrike">
                <a:solidFill>
                  <a:srgbClr val="666666"/>
                </a:solidFill>
                <a:highlight>
                  <a:srgbClr val="F8F9FA"/>
                </a:highlight>
                <a:latin typeface="Courier New"/>
                <a:ea typeface="Courier New"/>
                <a:cs typeface="Courier New"/>
                <a:sym typeface="Courier New"/>
              </a:rPr>
              <a:t>.</a:t>
            </a:r>
            <a:r>
              <a:rPr b="0" i="0" lang="en" sz="1050" u="none" cap="none" strike="noStrike">
                <a:solidFill>
                  <a:schemeClr val="dk2"/>
                </a:solidFill>
                <a:highlight>
                  <a:srgbClr val="F8F9FA"/>
                </a:highlight>
                <a:latin typeface="Courier New"/>
                <a:ea typeface="Courier New"/>
                <a:cs typeface="Courier New"/>
                <a:sym typeface="Courier New"/>
              </a:rPr>
              <a:t>removeFirst()</a:t>
            </a:r>
            <a:endParaRPr b="0" i="0" sz="1050" u="none" cap="none" strike="noStrike">
              <a:solidFill>
                <a:schemeClr val="dk2"/>
              </a:solidFill>
              <a:highlight>
                <a:srgbClr val="F8F9FA"/>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chemeClr val="dk2"/>
                </a:solidFill>
                <a:highlight>
                  <a:srgbClr val="F8F9FA"/>
                </a:highlight>
                <a:latin typeface="Courier New"/>
                <a:ea typeface="Courier New"/>
                <a:cs typeface="Courier New"/>
                <a:sym typeface="Courier New"/>
              </a:rPr>
              <a:t>18 	</a:t>
            </a:r>
            <a:r>
              <a:rPr b="1" i="0" lang="en" sz="1050" u="none" cap="none" strike="noStrike">
                <a:solidFill>
                  <a:srgbClr val="008000"/>
                </a:solidFill>
                <a:highlight>
                  <a:srgbClr val="F8F9FA"/>
                </a:highlight>
                <a:latin typeface="Courier New"/>
                <a:ea typeface="Courier New"/>
                <a:cs typeface="Courier New"/>
                <a:sym typeface="Courier New"/>
              </a:rPr>
              <a:t>end</a:t>
            </a:r>
            <a:endParaRPr b="0" i="0" sz="1050" u="none" cap="none" strike="noStrike">
              <a:solidFill>
                <a:schemeClr val="dk2"/>
              </a:solidFill>
              <a:highlight>
                <a:srgbClr val="F8F9FA"/>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chemeClr val="dk2"/>
                </a:solidFill>
                <a:highlight>
                  <a:srgbClr val="F8F9FA"/>
                </a:highlight>
                <a:latin typeface="Courier New"/>
                <a:ea typeface="Courier New"/>
                <a:cs typeface="Courier New"/>
                <a:sym typeface="Courier New"/>
              </a:rPr>
              <a:t>19 </a:t>
            </a:r>
            <a:r>
              <a:rPr b="1" i="0" lang="en" sz="1050" u="none" cap="none" strike="noStrike">
                <a:solidFill>
                  <a:srgbClr val="008000"/>
                </a:solidFill>
                <a:highlight>
                  <a:srgbClr val="F8F9FA"/>
                </a:highlight>
                <a:latin typeface="Courier New"/>
                <a:ea typeface="Courier New"/>
                <a:cs typeface="Courier New"/>
                <a:sym typeface="Courier New"/>
              </a:rPr>
              <a:t>end</a:t>
            </a:r>
            <a:endParaRPr b="0" i="0" sz="1050" u="none" cap="none" strike="noStrike">
              <a:solidFill>
                <a:schemeClr val="dk2"/>
              </a:solidFill>
              <a:highlight>
                <a:srgbClr val="F8F9FA"/>
              </a:highlight>
              <a:latin typeface="Courier New"/>
              <a:ea typeface="Courier New"/>
              <a:cs typeface="Courier New"/>
              <a:sym typeface="Courier New"/>
            </a:endParaRPr>
          </a:p>
          <a:p>
            <a:pPr indent="0" lvl="0" marL="0" marR="139700" rtl="0" algn="l">
              <a:lnSpc>
                <a:spcPct val="130000"/>
              </a:lnSpc>
              <a:spcBef>
                <a:spcPts val="0"/>
              </a:spcBef>
              <a:spcAft>
                <a:spcPts val="0"/>
              </a:spcAft>
              <a:buClr>
                <a:srgbClr val="000000"/>
              </a:buClr>
              <a:buSzPts val="1050"/>
              <a:buFont typeface="Arial"/>
              <a:buNone/>
            </a:pPr>
            <a:r>
              <a:rPr b="0" i="0" lang="en" sz="1050" u="none" cap="none" strike="noStrike">
                <a:solidFill>
                  <a:schemeClr val="dk2"/>
                </a:solidFill>
                <a:highlight>
                  <a:srgbClr val="F8F9FA"/>
                </a:highlight>
                <a:latin typeface="Courier New"/>
                <a:ea typeface="Courier New"/>
                <a:cs typeface="Courier New"/>
                <a:sym typeface="Courier New"/>
              </a:rPr>
              <a:t>20 return sBest</a:t>
            </a:r>
            <a:endParaRPr b="0" i="0" sz="1050" u="none" cap="none" strike="noStrike">
              <a:solidFill>
                <a:schemeClr val="dk2"/>
              </a:solidFill>
              <a:highlight>
                <a:srgbClr val="F8F9FA"/>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71" name="Google Shape;171;p27"/>
          <p:cNvSpPr/>
          <p:nvPr/>
        </p:nvSpPr>
        <p:spPr>
          <a:xfrm>
            <a:off x="-61600" y="0"/>
            <a:ext cx="9291000" cy="5215500"/>
          </a:xfrm>
          <a:prstGeom prst="rect">
            <a:avLst/>
          </a:prstGeom>
          <a:solidFill>
            <a:srgbClr val="757575">
              <a:alpha val="8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27"/>
          <p:cNvSpPr txBox="1"/>
          <p:nvPr/>
        </p:nvSpPr>
        <p:spPr>
          <a:xfrm>
            <a:off x="811050" y="1205675"/>
            <a:ext cx="7289100" cy="31620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2400"/>
              <a:buFont typeface="Arial"/>
              <a:buNone/>
            </a:pPr>
            <a:r>
              <a:rPr b="0" i="0" lang="en" sz="2400" u="none" cap="none" strike="noStrike">
                <a:solidFill>
                  <a:srgbClr val="FFFFFF"/>
                </a:solidFill>
                <a:latin typeface="Lato"/>
                <a:ea typeface="Lato"/>
                <a:cs typeface="Lato"/>
                <a:sym typeface="Lato"/>
              </a:rPr>
              <a:t>Tabu Search maintains a “tabu list” which holds recently used objects that are taboo to use for now. Moves that involve an object in the tabu list, are not accepted. The tabu list objects can be anything related to the move, such as the planning entity, planning value, move, solution, …​Here’s an example with entity tabu for four queens, so the queens are put in the tabu list.</a:t>
            </a:r>
            <a:endParaRPr b="0" i="0" sz="2400" u="none" cap="none" strike="noStrike">
              <a:solidFill>
                <a:srgbClr val="FFFFFF"/>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142300" y="-30800"/>
            <a:ext cx="4045200" cy="1318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t/>
            </a:r>
            <a:endParaRPr b="0" sz="2400">
              <a:solidFill>
                <a:schemeClr val="dk2"/>
              </a:solidFill>
            </a:endParaRPr>
          </a:p>
          <a:p>
            <a:pPr indent="0" lvl="0" marL="0" rtl="0" algn="l">
              <a:lnSpc>
                <a:spcPct val="100000"/>
              </a:lnSpc>
              <a:spcBef>
                <a:spcPts val="0"/>
              </a:spcBef>
              <a:spcAft>
                <a:spcPts val="0"/>
              </a:spcAft>
              <a:buSzPts val="3600"/>
              <a:buNone/>
            </a:pPr>
            <a:r>
              <a:t/>
            </a:r>
            <a:endParaRPr b="0" sz="2400">
              <a:solidFill>
                <a:schemeClr val="dk2"/>
              </a:solidFill>
            </a:endParaRPr>
          </a:p>
        </p:txBody>
      </p:sp>
      <p:pic>
        <p:nvPicPr>
          <p:cNvPr id="178" name="Google Shape;178;p28"/>
          <p:cNvPicPr preferRelativeResize="0"/>
          <p:nvPr/>
        </p:nvPicPr>
        <p:blipFill rotWithShape="1">
          <a:blip r:embed="rId3">
            <a:alphaModFix/>
          </a:blip>
          <a:srcRect b="0" l="0" r="0" t="0"/>
          <a:stretch/>
        </p:blipFill>
        <p:spPr>
          <a:xfrm>
            <a:off x="1595650" y="107200"/>
            <a:ext cx="6572124" cy="4929100"/>
          </a:xfrm>
          <a:prstGeom prst="rect">
            <a:avLst/>
          </a:prstGeom>
          <a:noFill/>
          <a:ln>
            <a:noFill/>
          </a:ln>
        </p:spPr>
      </p:pic>
      <p:sp>
        <p:nvSpPr>
          <p:cNvPr id="179" name="Google Shape;179;p28"/>
          <p:cNvSpPr/>
          <p:nvPr/>
        </p:nvSpPr>
        <p:spPr>
          <a:xfrm>
            <a:off x="6588200" y="245900"/>
            <a:ext cx="1506000" cy="901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283099" y="712150"/>
            <a:ext cx="8622300" cy="3835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800"/>
              <a:buNone/>
            </a:pPr>
            <a:r>
              <a:rPr lang="en">
                <a:solidFill>
                  <a:schemeClr val="accent5"/>
                </a:solidFill>
              </a:rPr>
              <a:t>Option 2:</a:t>
            </a:r>
            <a:r>
              <a:rPr lang="en"/>
              <a:t> Simulated Annealing</a:t>
            </a:r>
            <a:endParaRPr/>
          </a:p>
          <a:p>
            <a:pPr indent="0" lvl="0" marL="0" rtl="0" algn="l">
              <a:lnSpc>
                <a:spcPct val="100000"/>
              </a:lnSpc>
              <a:spcBef>
                <a:spcPts val="1000"/>
              </a:spcBef>
              <a:spcAft>
                <a:spcPts val="1000"/>
              </a:spcAft>
              <a:buSzPts val="4800"/>
              <a:buNone/>
            </a:pPr>
            <a:r>
              <a:t/>
            </a:r>
            <a:endParaRPr b="0" sz="2400"/>
          </a:p>
        </p:txBody>
      </p:sp>
      <p:sp>
        <p:nvSpPr>
          <p:cNvPr id="185" name="Google Shape;185;p29"/>
          <p:cNvSpPr txBox="1"/>
          <p:nvPr>
            <p:ph type="title"/>
          </p:nvPr>
        </p:nvSpPr>
        <p:spPr>
          <a:xfrm>
            <a:off x="283099" y="712150"/>
            <a:ext cx="8622300" cy="3835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800"/>
              <a:buNone/>
            </a:pPr>
            <a:r>
              <a:t/>
            </a:r>
            <a:endParaRPr/>
          </a:p>
          <a:p>
            <a:pPr indent="0" lvl="0" marL="0" rtl="0" algn="l">
              <a:lnSpc>
                <a:spcPct val="100000"/>
              </a:lnSpc>
              <a:spcBef>
                <a:spcPts val="1000"/>
              </a:spcBef>
              <a:spcAft>
                <a:spcPts val="1000"/>
              </a:spcAft>
              <a:buSzPts val="4800"/>
              <a:buNone/>
            </a:pPr>
            <a:r>
              <a:t/>
            </a:r>
            <a:endParaRPr b="0"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265500" y="1912650"/>
            <a:ext cx="4045200" cy="1318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sz="2400"/>
              <a:t>Simulated Annealing </a:t>
            </a:r>
            <a:r>
              <a:rPr b="0" lang="en" sz="2400">
                <a:solidFill>
                  <a:schemeClr val="dk2"/>
                </a:solidFill>
              </a:rPr>
              <a:t>is a probabilistic technique for approximating the global optimum of a given function. The name and inspiration come from annealing in metallurgy, a technique involving heating and controlled cooling of a material.</a:t>
            </a:r>
            <a:endParaRPr b="0" sz="2400">
              <a:solidFill>
                <a:schemeClr val="dk2"/>
              </a:solidFill>
            </a:endParaRPr>
          </a:p>
          <a:p>
            <a:pPr indent="0" lvl="0" marL="0" rtl="0" algn="l">
              <a:lnSpc>
                <a:spcPct val="100000"/>
              </a:lnSpc>
              <a:spcBef>
                <a:spcPts val="0"/>
              </a:spcBef>
              <a:spcAft>
                <a:spcPts val="0"/>
              </a:spcAft>
              <a:buSzPts val="3600"/>
              <a:buNone/>
            </a:pPr>
            <a:r>
              <a:t/>
            </a:r>
            <a:endParaRPr b="0" sz="2400">
              <a:solidFill>
                <a:schemeClr val="dk2"/>
              </a:solidFill>
            </a:endParaRPr>
          </a:p>
          <a:p>
            <a:pPr indent="0" lvl="0" marL="0" rtl="0" algn="l">
              <a:lnSpc>
                <a:spcPct val="100000"/>
              </a:lnSpc>
              <a:spcBef>
                <a:spcPts val="0"/>
              </a:spcBef>
              <a:spcAft>
                <a:spcPts val="0"/>
              </a:spcAft>
              <a:buSzPts val="3600"/>
              <a:buNone/>
            </a:pPr>
            <a:r>
              <a:t/>
            </a:r>
            <a:endParaRPr b="0" sz="2400">
              <a:solidFill>
                <a:schemeClr val="dk2"/>
              </a:solidFill>
            </a:endParaRPr>
          </a:p>
        </p:txBody>
      </p:sp>
      <p:pic>
        <p:nvPicPr>
          <p:cNvPr id="191" name="Google Shape;191;p30"/>
          <p:cNvPicPr preferRelativeResize="0"/>
          <p:nvPr/>
        </p:nvPicPr>
        <p:blipFill rotWithShape="1">
          <a:blip r:embed="rId3">
            <a:alphaModFix/>
          </a:blip>
          <a:srcRect b="0" l="0" r="0" t="0"/>
          <a:stretch/>
        </p:blipFill>
        <p:spPr>
          <a:xfrm>
            <a:off x="4572000" y="0"/>
            <a:ext cx="4571999" cy="514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95" name="Shape 195"/>
        <p:cNvGrpSpPr/>
        <p:nvPr/>
      </p:nvGrpSpPr>
      <p:grpSpPr>
        <a:xfrm>
          <a:off x="0" y="0"/>
          <a:ext cx="0" cy="0"/>
          <a:chOff x="0" y="0"/>
          <a:chExt cx="0" cy="0"/>
        </a:xfrm>
      </p:grpSpPr>
      <p:pic>
        <p:nvPicPr>
          <p:cNvPr id="196" name="Google Shape;196;p31"/>
          <p:cNvPicPr preferRelativeResize="0"/>
          <p:nvPr/>
        </p:nvPicPr>
        <p:blipFill rotWithShape="1">
          <a:blip r:embed="rId3">
            <a:alphaModFix/>
          </a:blip>
          <a:srcRect b="0" l="0" r="0" t="0"/>
          <a:stretch/>
        </p:blipFill>
        <p:spPr>
          <a:xfrm>
            <a:off x="482525" y="162725"/>
            <a:ext cx="8172100" cy="4818049"/>
          </a:xfrm>
          <a:prstGeom prst="rect">
            <a:avLst/>
          </a:prstGeom>
          <a:noFill/>
          <a:ln>
            <a:noFill/>
          </a:ln>
        </p:spPr>
      </p:pic>
      <p:sp>
        <p:nvSpPr>
          <p:cNvPr id="197" name="Google Shape;197;p31"/>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chemeClr val="lt2"/>
                </a:solidFill>
                <a:latin typeface="Raleway"/>
                <a:ea typeface="Raleway"/>
                <a:cs typeface="Raleway"/>
                <a:sym typeface="Raleway"/>
              </a:rPr>
              <a:t>The Approach</a:t>
            </a:r>
            <a:endParaRPr b="1" i="0" sz="3000" u="none" cap="none" strike="noStrike">
              <a:solidFill>
                <a:schemeClr val="lt2"/>
              </a:solidFill>
              <a:latin typeface="Raleway"/>
              <a:ea typeface="Raleway"/>
              <a:cs typeface="Raleway"/>
              <a:sym typeface="Raleway"/>
            </a:endParaRPr>
          </a:p>
        </p:txBody>
      </p:sp>
      <p:sp>
        <p:nvSpPr>
          <p:cNvPr id="198" name="Google Shape;198;p31"/>
          <p:cNvSpPr txBox="1"/>
          <p:nvPr>
            <p:ph idx="4294967295" type="body"/>
          </p:nvPr>
        </p:nvSpPr>
        <p:spPr>
          <a:xfrm>
            <a:off x="995850" y="1377475"/>
            <a:ext cx="7104300" cy="33279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Raleway"/>
              <a:buChar char="➔"/>
            </a:pPr>
            <a:r>
              <a:rPr lang="en" sz="1200">
                <a:latin typeface="Raleway"/>
                <a:ea typeface="Raleway"/>
                <a:cs typeface="Raleway"/>
                <a:sym typeface="Raleway"/>
              </a:rPr>
              <a:t>Step 1: Initialize – Start with a random initial placement. Initialize a very high “temperature”.</a:t>
            </a:r>
            <a:endParaRPr sz="1200">
              <a:latin typeface="Raleway"/>
              <a:ea typeface="Raleway"/>
              <a:cs typeface="Raleway"/>
              <a:sym typeface="Raleway"/>
            </a:endParaRPr>
          </a:p>
          <a:p>
            <a:pPr indent="-317500" lvl="0" marL="457200" rtl="0" algn="l">
              <a:lnSpc>
                <a:spcPct val="115000"/>
              </a:lnSpc>
              <a:spcBef>
                <a:spcPts val="1000"/>
              </a:spcBef>
              <a:spcAft>
                <a:spcPts val="0"/>
              </a:spcAft>
              <a:buClr>
                <a:schemeClr val="dk1"/>
              </a:buClr>
              <a:buSzPts val="1400"/>
              <a:buFont typeface="Raleway"/>
              <a:buChar char="➔"/>
            </a:pPr>
            <a:r>
              <a:rPr lang="en" sz="1200">
                <a:latin typeface="Raleway"/>
                <a:ea typeface="Raleway"/>
                <a:cs typeface="Raleway"/>
                <a:sym typeface="Raleway"/>
              </a:rPr>
              <a:t>Step 2: Move – Perturb the placement through a defined move.</a:t>
            </a:r>
            <a:endParaRPr sz="1200">
              <a:latin typeface="Raleway"/>
              <a:ea typeface="Raleway"/>
              <a:cs typeface="Raleway"/>
              <a:sym typeface="Raleway"/>
            </a:endParaRPr>
          </a:p>
          <a:p>
            <a:pPr indent="-317500" lvl="0" marL="457200" rtl="0" algn="l">
              <a:lnSpc>
                <a:spcPct val="115000"/>
              </a:lnSpc>
              <a:spcBef>
                <a:spcPts val="1000"/>
              </a:spcBef>
              <a:spcAft>
                <a:spcPts val="0"/>
              </a:spcAft>
              <a:buClr>
                <a:schemeClr val="dk1"/>
              </a:buClr>
              <a:buSzPts val="1400"/>
              <a:buFont typeface="Raleway"/>
              <a:buChar char="➔"/>
            </a:pPr>
            <a:r>
              <a:rPr lang="en" sz="1200">
                <a:latin typeface="Raleway"/>
                <a:ea typeface="Raleway"/>
                <a:cs typeface="Raleway"/>
                <a:sym typeface="Raleway"/>
              </a:rPr>
              <a:t>Step 3: Calculate score – calculate the change in the score due to the move made.</a:t>
            </a:r>
            <a:endParaRPr sz="1200">
              <a:latin typeface="Raleway"/>
              <a:ea typeface="Raleway"/>
              <a:cs typeface="Raleway"/>
              <a:sym typeface="Raleway"/>
            </a:endParaRPr>
          </a:p>
          <a:p>
            <a:pPr indent="-317500" lvl="0" marL="457200" rtl="0" algn="l">
              <a:lnSpc>
                <a:spcPct val="115000"/>
              </a:lnSpc>
              <a:spcBef>
                <a:spcPts val="1000"/>
              </a:spcBef>
              <a:spcAft>
                <a:spcPts val="0"/>
              </a:spcAft>
              <a:buClr>
                <a:schemeClr val="dk1"/>
              </a:buClr>
              <a:buSzPts val="1400"/>
              <a:buFont typeface="Raleway"/>
              <a:buChar char="➔"/>
            </a:pPr>
            <a:r>
              <a:rPr lang="en" sz="1200">
                <a:latin typeface="Raleway"/>
                <a:ea typeface="Raleway"/>
                <a:cs typeface="Raleway"/>
                <a:sym typeface="Raleway"/>
              </a:rPr>
              <a:t>Step 4: Choose – Depending on the change in score, accept or reject the move. The probability of acceptance depending on the current “temperature”.</a:t>
            </a:r>
            <a:endParaRPr sz="1200">
              <a:latin typeface="Raleway"/>
              <a:ea typeface="Raleway"/>
              <a:cs typeface="Raleway"/>
              <a:sym typeface="Raleway"/>
            </a:endParaRPr>
          </a:p>
          <a:p>
            <a:pPr indent="-317500" lvl="0" marL="457200" rtl="0" algn="l">
              <a:lnSpc>
                <a:spcPct val="115000"/>
              </a:lnSpc>
              <a:spcBef>
                <a:spcPts val="1000"/>
              </a:spcBef>
              <a:spcAft>
                <a:spcPts val="0"/>
              </a:spcAft>
              <a:buClr>
                <a:schemeClr val="dk1"/>
              </a:buClr>
              <a:buSzPts val="1400"/>
              <a:buFont typeface="Raleway"/>
              <a:buChar char="➔"/>
            </a:pPr>
            <a:r>
              <a:rPr lang="en" sz="1200">
                <a:latin typeface="Raleway"/>
                <a:ea typeface="Raleway"/>
                <a:cs typeface="Raleway"/>
                <a:sym typeface="Raleway"/>
              </a:rPr>
              <a:t>Step 5: Update and repeat– Update the temperature value by lowering the temperature. Go back to Step 2.</a:t>
            </a:r>
            <a:endParaRPr sz="1200">
              <a:latin typeface="Raleway"/>
              <a:ea typeface="Raleway"/>
              <a:cs typeface="Raleway"/>
              <a:sym typeface="Raleway"/>
            </a:endParaRPr>
          </a:p>
          <a:p>
            <a:pPr indent="0" lvl="0" marL="0" rtl="0" algn="l">
              <a:lnSpc>
                <a:spcPct val="115000"/>
              </a:lnSpc>
              <a:spcBef>
                <a:spcPts val="1000"/>
              </a:spcBef>
              <a:spcAft>
                <a:spcPts val="1000"/>
              </a:spcAft>
              <a:buSzPts val="1800"/>
              <a:buNone/>
            </a:pPr>
            <a:r>
              <a:rPr lang="en" sz="1200">
                <a:latin typeface="Raleway"/>
                <a:ea typeface="Raleway"/>
                <a:cs typeface="Raleway"/>
                <a:sym typeface="Raleway"/>
              </a:rPr>
              <a:t>The process is done until “Freezing Point” is reached.</a:t>
            </a:r>
            <a:endParaRPr sz="1200">
              <a:latin typeface="Raleway"/>
              <a:ea typeface="Raleway"/>
              <a:cs typeface="Raleway"/>
              <a:sym typeface="Raleway"/>
            </a:endParaRPr>
          </a:p>
        </p:txBody>
      </p:sp>
      <p:pic>
        <p:nvPicPr>
          <p:cNvPr descr="Piece of duct tape sticking a note to the slide" id="199" name="Google Shape;199;p31"/>
          <p:cNvPicPr preferRelativeResize="0"/>
          <p:nvPr/>
        </p:nvPicPr>
        <p:blipFill rotWithShape="1">
          <a:blip r:embed="rId4">
            <a:alphaModFix/>
          </a:blip>
          <a:srcRect b="10011" l="9243" r="2117" t="5926"/>
          <a:stretch/>
        </p:blipFill>
        <p:spPr>
          <a:xfrm rot="154828">
            <a:off x="3536000" y="147301"/>
            <a:ext cx="2072000" cy="736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535775" y="712150"/>
            <a:ext cx="5197200" cy="7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3000"/>
              <a:buNone/>
            </a:pPr>
            <a:r>
              <a:rPr lang="en" sz="3600">
                <a:solidFill>
                  <a:schemeClr val="dk1"/>
                </a:solidFill>
              </a:rPr>
              <a:t>What is Local Search?</a:t>
            </a:r>
            <a:endParaRPr sz="2400"/>
          </a:p>
        </p:txBody>
      </p:sp>
      <p:sp>
        <p:nvSpPr>
          <p:cNvPr id="79" name="Google Shape;79;p14"/>
          <p:cNvSpPr txBox="1"/>
          <p:nvPr>
            <p:ph idx="4294967295" type="title"/>
          </p:nvPr>
        </p:nvSpPr>
        <p:spPr>
          <a:xfrm>
            <a:off x="535775" y="1480150"/>
            <a:ext cx="7886700" cy="306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rPr b="0" lang="en" sz="1800">
                <a:latin typeface="Lato"/>
                <a:ea typeface="Lato"/>
                <a:cs typeface="Lato"/>
                <a:sym typeface="Lato"/>
              </a:rPr>
              <a:t>Local search is a heuristic method for solving computationally hard optimization problems. Local search can be used on problems that can be formulated as finding a solution maximizing a criterion among a number of candidate solutions. </a:t>
            </a:r>
            <a:endParaRPr b="0" sz="1800">
              <a:latin typeface="Lato"/>
              <a:ea typeface="Lato"/>
              <a:cs typeface="Lato"/>
              <a:sym typeface="Lato"/>
            </a:endParaRPr>
          </a:p>
          <a:p>
            <a:pPr indent="0" lvl="0" marL="0" rtl="0" algn="l">
              <a:lnSpc>
                <a:spcPct val="115000"/>
              </a:lnSpc>
              <a:spcBef>
                <a:spcPts val="1600"/>
              </a:spcBef>
              <a:spcAft>
                <a:spcPts val="1600"/>
              </a:spcAft>
              <a:buSzPts val="3000"/>
              <a:buNone/>
            </a:pPr>
            <a:r>
              <a:rPr b="0" lang="en" sz="1800">
                <a:latin typeface="Lato"/>
                <a:ea typeface="Lato"/>
                <a:cs typeface="Lato"/>
                <a:sym typeface="Lato"/>
              </a:rPr>
              <a:t>Local search algorithms move from solution to solution in the space of candidate solutions (the search space) by applying local changes, until a solution deemed optimal is found or a time bound is elapsed.</a:t>
            </a:r>
            <a:endParaRPr sz="1700">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pic>
        <p:nvPicPr>
          <p:cNvPr id="204" name="Google Shape;204;p32"/>
          <p:cNvPicPr preferRelativeResize="0"/>
          <p:nvPr/>
        </p:nvPicPr>
        <p:blipFill rotWithShape="1">
          <a:blip r:embed="rId3">
            <a:alphaModFix/>
          </a:blip>
          <a:srcRect b="0" l="25249" r="29058" t="0"/>
          <a:stretch/>
        </p:blipFill>
        <p:spPr>
          <a:xfrm>
            <a:off x="420925" y="428625"/>
            <a:ext cx="3346874" cy="4286250"/>
          </a:xfrm>
          <a:prstGeom prst="rect">
            <a:avLst/>
          </a:prstGeom>
          <a:noFill/>
          <a:ln>
            <a:noFill/>
          </a:ln>
        </p:spPr>
      </p:pic>
      <p:sp>
        <p:nvSpPr>
          <p:cNvPr id="205" name="Google Shape;205;p32"/>
          <p:cNvSpPr/>
          <p:nvPr/>
        </p:nvSpPr>
        <p:spPr>
          <a:xfrm>
            <a:off x="1817175" y="297725"/>
            <a:ext cx="2463900" cy="636600"/>
          </a:xfrm>
          <a:prstGeom prst="wedgeRoundRectCallout">
            <a:avLst>
              <a:gd fmla="val -20000" name="adj1"/>
              <a:gd fmla="val 101594" name="adj2"/>
              <a:gd fmla="val 0" name="adj3"/>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32"/>
          <p:cNvSpPr txBox="1"/>
          <p:nvPr/>
        </p:nvSpPr>
        <p:spPr>
          <a:xfrm>
            <a:off x="1858225" y="369600"/>
            <a:ext cx="5913600" cy="69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000000"/>
                </a:solidFill>
                <a:latin typeface="Raleway Medium"/>
                <a:ea typeface="Raleway Medium"/>
                <a:cs typeface="Raleway Medium"/>
                <a:sym typeface="Raleway Medium"/>
              </a:rPr>
              <a:t>Remember me?</a:t>
            </a:r>
            <a:endParaRPr b="0" i="0" sz="2400" u="none" cap="none" strike="noStrike">
              <a:solidFill>
                <a:srgbClr val="000000"/>
              </a:solidFill>
              <a:latin typeface="Raleway Medium"/>
              <a:ea typeface="Raleway Medium"/>
              <a:cs typeface="Raleway Medium"/>
              <a:sym typeface="Raleway Medium"/>
            </a:endParaRPr>
          </a:p>
        </p:txBody>
      </p:sp>
      <p:sp>
        <p:nvSpPr>
          <p:cNvPr id="207" name="Google Shape;207;p32"/>
          <p:cNvSpPr/>
          <p:nvPr/>
        </p:nvSpPr>
        <p:spPr>
          <a:xfrm>
            <a:off x="4404325" y="0"/>
            <a:ext cx="47397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32"/>
          <p:cNvSpPr txBox="1"/>
          <p:nvPr/>
        </p:nvSpPr>
        <p:spPr>
          <a:xfrm>
            <a:off x="4907375" y="579425"/>
            <a:ext cx="3624000" cy="400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FFFFFF"/>
                </a:solidFill>
                <a:latin typeface="Raleway"/>
                <a:ea typeface="Raleway"/>
                <a:cs typeface="Raleway"/>
                <a:sym typeface="Raleway"/>
              </a:rPr>
              <a:t>In order to achieve our objective of putting all the rings through the hooks we start by randomly pressing the buttons initially. As we progress our approach becomes more and more careful.</a:t>
            </a:r>
            <a:endParaRPr b="1" i="0" sz="2400" u="none" cap="none" strike="noStrike">
              <a:solidFill>
                <a:srgbClr val="FFFFFF"/>
              </a:solidFill>
              <a:latin typeface="Raleway"/>
              <a:ea typeface="Raleway"/>
              <a:cs typeface="Raleway"/>
              <a:sym typeface="Raleway"/>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212" name="Shape 212"/>
        <p:cNvGrpSpPr/>
        <p:nvPr/>
      </p:nvGrpSpPr>
      <p:grpSpPr>
        <a:xfrm>
          <a:off x="0" y="0"/>
          <a:ext cx="0" cy="0"/>
          <a:chOff x="0" y="0"/>
          <a:chExt cx="0" cy="0"/>
        </a:xfrm>
      </p:grpSpPr>
      <p:pic>
        <p:nvPicPr>
          <p:cNvPr id="213" name="Google Shape;213;p33"/>
          <p:cNvPicPr preferRelativeResize="0"/>
          <p:nvPr/>
        </p:nvPicPr>
        <p:blipFill rotWithShape="1">
          <a:blip r:embed="rId3">
            <a:alphaModFix/>
          </a:blip>
          <a:srcRect b="0" l="0" r="0" t="0"/>
          <a:stretch/>
        </p:blipFill>
        <p:spPr>
          <a:xfrm>
            <a:off x="482525" y="162725"/>
            <a:ext cx="8172100" cy="4818049"/>
          </a:xfrm>
          <a:prstGeom prst="rect">
            <a:avLst/>
          </a:prstGeom>
          <a:noFill/>
          <a:ln>
            <a:noFill/>
          </a:ln>
        </p:spPr>
      </p:pic>
      <p:sp>
        <p:nvSpPr>
          <p:cNvPr id="214" name="Google Shape;214;p33"/>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chemeClr val="lt2"/>
                </a:solidFill>
                <a:latin typeface="Raleway"/>
                <a:ea typeface="Raleway"/>
                <a:cs typeface="Raleway"/>
                <a:sym typeface="Raleway"/>
              </a:rPr>
              <a:t>The Approach</a:t>
            </a:r>
            <a:endParaRPr b="1" i="0" sz="3000" u="none" cap="none" strike="noStrike">
              <a:solidFill>
                <a:schemeClr val="lt2"/>
              </a:solidFill>
              <a:latin typeface="Raleway"/>
              <a:ea typeface="Raleway"/>
              <a:cs typeface="Raleway"/>
              <a:sym typeface="Raleway"/>
            </a:endParaRPr>
          </a:p>
        </p:txBody>
      </p:sp>
      <p:sp>
        <p:nvSpPr>
          <p:cNvPr id="215" name="Google Shape;215;p33"/>
          <p:cNvSpPr txBox="1"/>
          <p:nvPr>
            <p:ph idx="4294967295" type="body"/>
          </p:nvPr>
        </p:nvSpPr>
        <p:spPr>
          <a:xfrm>
            <a:off x="995850" y="1377475"/>
            <a:ext cx="7104300" cy="33279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Raleway"/>
              <a:buChar char="➔"/>
            </a:pPr>
            <a:r>
              <a:rPr lang="en" sz="1200">
                <a:latin typeface="Raleway"/>
                <a:ea typeface="Raleway"/>
                <a:cs typeface="Raleway"/>
                <a:sym typeface="Raleway"/>
              </a:rPr>
              <a:t>Step 1: Initialize – Start with a random initial placement. Initialize a very high “temperature”.</a:t>
            </a:r>
            <a:endParaRPr sz="1200">
              <a:latin typeface="Raleway"/>
              <a:ea typeface="Raleway"/>
              <a:cs typeface="Raleway"/>
              <a:sym typeface="Raleway"/>
            </a:endParaRPr>
          </a:p>
          <a:p>
            <a:pPr indent="-317500" lvl="0" marL="457200" rtl="0" algn="l">
              <a:lnSpc>
                <a:spcPct val="115000"/>
              </a:lnSpc>
              <a:spcBef>
                <a:spcPts val="1000"/>
              </a:spcBef>
              <a:spcAft>
                <a:spcPts val="0"/>
              </a:spcAft>
              <a:buClr>
                <a:schemeClr val="dk1"/>
              </a:buClr>
              <a:buSzPts val="1400"/>
              <a:buFont typeface="Raleway"/>
              <a:buChar char="➔"/>
            </a:pPr>
            <a:r>
              <a:rPr lang="en" sz="1200">
                <a:latin typeface="Raleway"/>
                <a:ea typeface="Raleway"/>
                <a:cs typeface="Raleway"/>
                <a:sym typeface="Raleway"/>
              </a:rPr>
              <a:t>Step 2: Move – Perturb the placement through a defined move.</a:t>
            </a:r>
            <a:endParaRPr sz="1200">
              <a:latin typeface="Raleway"/>
              <a:ea typeface="Raleway"/>
              <a:cs typeface="Raleway"/>
              <a:sym typeface="Raleway"/>
            </a:endParaRPr>
          </a:p>
          <a:p>
            <a:pPr indent="-317500" lvl="0" marL="457200" rtl="0" algn="l">
              <a:lnSpc>
                <a:spcPct val="115000"/>
              </a:lnSpc>
              <a:spcBef>
                <a:spcPts val="1000"/>
              </a:spcBef>
              <a:spcAft>
                <a:spcPts val="0"/>
              </a:spcAft>
              <a:buClr>
                <a:schemeClr val="dk1"/>
              </a:buClr>
              <a:buSzPts val="1400"/>
              <a:buFont typeface="Raleway"/>
              <a:buChar char="➔"/>
            </a:pPr>
            <a:r>
              <a:rPr lang="en" sz="1200">
                <a:latin typeface="Raleway"/>
                <a:ea typeface="Raleway"/>
                <a:cs typeface="Raleway"/>
                <a:sym typeface="Raleway"/>
              </a:rPr>
              <a:t>Step 3: Calculate score – calculate the change in the score due to the move made.</a:t>
            </a:r>
            <a:endParaRPr sz="1200">
              <a:latin typeface="Raleway"/>
              <a:ea typeface="Raleway"/>
              <a:cs typeface="Raleway"/>
              <a:sym typeface="Raleway"/>
            </a:endParaRPr>
          </a:p>
          <a:p>
            <a:pPr indent="-317500" lvl="0" marL="457200" rtl="0" algn="l">
              <a:lnSpc>
                <a:spcPct val="115000"/>
              </a:lnSpc>
              <a:spcBef>
                <a:spcPts val="1000"/>
              </a:spcBef>
              <a:spcAft>
                <a:spcPts val="0"/>
              </a:spcAft>
              <a:buClr>
                <a:schemeClr val="dk1"/>
              </a:buClr>
              <a:buSzPts val="1400"/>
              <a:buFont typeface="Raleway"/>
              <a:buChar char="➔"/>
            </a:pPr>
            <a:r>
              <a:rPr lang="en" sz="1200">
                <a:latin typeface="Raleway"/>
                <a:ea typeface="Raleway"/>
                <a:cs typeface="Raleway"/>
                <a:sym typeface="Raleway"/>
              </a:rPr>
              <a:t>Step 4: Choose – Depending on the change in score, accept or reject the move. The probability of acceptance depending on the current “temperature”.</a:t>
            </a:r>
            <a:endParaRPr sz="1200">
              <a:latin typeface="Raleway"/>
              <a:ea typeface="Raleway"/>
              <a:cs typeface="Raleway"/>
              <a:sym typeface="Raleway"/>
            </a:endParaRPr>
          </a:p>
          <a:p>
            <a:pPr indent="-317500" lvl="0" marL="457200" rtl="0" algn="l">
              <a:lnSpc>
                <a:spcPct val="115000"/>
              </a:lnSpc>
              <a:spcBef>
                <a:spcPts val="1000"/>
              </a:spcBef>
              <a:spcAft>
                <a:spcPts val="0"/>
              </a:spcAft>
              <a:buClr>
                <a:schemeClr val="dk1"/>
              </a:buClr>
              <a:buSzPts val="1400"/>
              <a:buFont typeface="Raleway"/>
              <a:buChar char="➔"/>
            </a:pPr>
            <a:r>
              <a:rPr lang="en" sz="1200">
                <a:latin typeface="Raleway"/>
                <a:ea typeface="Raleway"/>
                <a:cs typeface="Raleway"/>
                <a:sym typeface="Raleway"/>
              </a:rPr>
              <a:t>Step 5: Update and repeat– Update the temperature value by lowering the temperature. Go back to Step 2.</a:t>
            </a:r>
            <a:endParaRPr sz="1200">
              <a:latin typeface="Raleway"/>
              <a:ea typeface="Raleway"/>
              <a:cs typeface="Raleway"/>
              <a:sym typeface="Raleway"/>
            </a:endParaRPr>
          </a:p>
          <a:p>
            <a:pPr indent="0" lvl="0" marL="0" rtl="0" algn="l">
              <a:lnSpc>
                <a:spcPct val="115000"/>
              </a:lnSpc>
              <a:spcBef>
                <a:spcPts val="1000"/>
              </a:spcBef>
              <a:spcAft>
                <a:spcPts val="1000"/>
              </a:spcAft>
              <a:buSzPts val="1800"/>
              <a:buNone/>
            </a:pPr>
            <a:r>
              <a:rPr lang="en" sz="1200">
                <a:latin typeface="Raleway"/>
                <a:ea typeface="Raleway"/>
                <a:cs typeface="Raleway"/>
                <a:sym typeface="Raleway"/>
              </a:rPr>
              <a:t>The process is done until “Freezing Point” is reached.</a:t>
            </a:r>
            <a:endParaRPr sz="1200">
              <a:latin typeface="Raleway"/>
              <a:ea typeface="Raleway"/>
              <a:cs typeface="Raleway"/>
              <a:sym typeface="Raleway"/>
            </a:endParaRPr>
          </a:p>
        </p:txBody>
      </p:sp>
      <p:pic>
        <p:nvPicPr>
          <p:cNvPr descr="Piece of duct tape sticking a note to the slide" id="216" name="Google Shape;216;p33"/>
          <p:cNvPicPr preferRelativeResize="0"/>
          <p:nvPr/>
        </p:nvPicPr>
        <p:blipFill rotWithShape="1">
          <a:blip r:embed="rId4">
            <a:alphaModFix/>
          </a:blip>
          <a:srcRect b="10011" l="9243" r="2117" t="5926"/>
          <a:stretch/>
        </p:blipFill>
        <p:spPr>
          <a:xfrm rot="154828">
            <a:off x="3536000" y="147301"/>
            <a:ext cx="2072000" cy="736050"/>
          </a:xfrm>
          <a:prstGeom prst="rect">
            <a:avLst/>
          </a:prstGeom>
          <a:noFill/>
          <a:ln>
            <a:noFill/>
          </a:ln>
        </p:spPr>
      </p:pic>
      <p:sp>
        <p:nvSpPr>
          <p:cNvPr id="217" name="Google Shape;217;p33"/>
          <p:cNvSpPr/>
          <p:nvPr/>
        </p:nvSpPr>
        <p:spPr>
          <a:xfrm>
            <a:off x="-61600" y="0"/>
            <a:ext cx="9291000" cy="5215500"/>
          </a:xfrm>
          <a:prstGeom prst="rect">
            <a:avLst/>
          </a:prstGeom>
          <a:solidFill>
            <a:srgbClr val="757575">
              <a:alpha val="8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18" name="Google Shape;218;p33"/>
          <p:cNvPicPr preferRelativeResize="0"/>
          <p:nvPr/>
        </p:nvPicPr>
        <p:blipFill rotWithShape="1">
          <a:blip r:embed="rId5">
            <a:alphaModFix/>
          </a:blip>
          <a:srcRect b="0" l="0" r="0" t="0"/>
          <a:stretch/>
        </p:blipFill>
        <p:spPr>
          <a:xfrm>
            <a:off x="3140599" y="36000"/>
            <a:ext cx="2862801" cy="51434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4"/>
          <p:cNvSpPr/>
          <p:nvPr/>
        </p:nvSpPr>
        <p:spPr>
          <a:xfrm>
            <a:off x="297725" y="821325"/>
            <a:ext cx="8511000" cy="34392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34"/>
          <p:cNvSpPr txBox="1"/>
          <p:nvPr>
            <p:ph type="title"/>
          </p:nvPr>
        </p:nvSpPr>
        <p:spPr>
          <a:xfrm>
            <a:off x="142300" y="-30800"/>
            <a:ext cx="4045200" cy="1318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sz="2400"/>
              <a:t>Pseudocode</a:t>
            </a:r>
            <a:endParaRPr b="0" sz="2400">
              <a:solidFill>
                <a:schemeClr val="dk2"/>
              </a:solidFill>
            </a:endParaRPr>
          </a:p>
          <a:p>
            <a:pPr indent="0" lvl="0" marL="0" rtl="0" algn="l">
              <a:lnSpc>
                <a:spcPct val="100000"/>
              </a:lnSpc>
              <a:spcBef>
                <a:spcPts val="0"/>
              </a:spcBef>
              <a:spcAft>
                <a:spcPts val="0"/>
              </a:spcAft>
              <a:buSzPts val="3600"/>
              <a:buNone/>
            </a:pPr>
            <a:r>
              <a:t/>
            </a:r>
            <a:endParaRPr b="0" sz="2400">
              <a:solidFill>
                <a:schemeClr val="dk2"/>
              </a:solidFill>
            </a:endParaRPr>
          </a:p>
        </p:txBody>
      </p:sp>
      <p:sp>
        <p:nvSpPr>
          <p:cNvPr id="225" name="Google Shape;225;p34"/>
          <p:cNvSpPr txBox="1"/>
          <p:nvPr/>
        </p:nvSpPr>
        <p:spPr>
          <a:xfrm>
            <a:off x="338800" y="1287400"/>
            <a:ext cx="8603400" cy="3712200"/>
          </a:xfrm>
          <a:prstGeom prst="rect">
            <a:avLst/>
          </a:prstGeom>
          <a:noFill/>
          <a:ln>
            <a:noFill/>
          </a:ln>
        </p:spPr>
        <p:txBody>
          <a:bodyPr anchorCtr="0" anchor="t" bIns="91425" lIns="91425" spcFirstLastPara="1" rIns="91425" wrap="square" tIns="91425">
            <a:noAutofit/>
          </a:bodyPr>
          <a:lstStyle/>
          <a:p>
            <a:pPr indent="0" lvl="0" marL="0" marR="139700" rtl="0" algn="l">
              <a:lnSpc>
                <a:spcPct val="130000"/>
              </a:lnSpc>
              <a:spcBef>
                <a:spcPts val="0"/>
              </a:spcBef>
              <a:spcAft>
                <a:spcPts val="0"/>
              </a:spcAft>
              <a:buClr>
                <a:srgbClr val="000000"/>
              </a:buClr>
              <a:buSzPts val="1050"/>
              <a:buFont typeface="Arial"/>
              <a:buNone/>
            </a:pPr>
            <a:r>
              <a:rPr b="0" i="0" lang="en" sz="1050" u="none" cap="none" strike="noStrike">
                <a:solidFill>
                  <a:schemeClr val="dk2"/>
                </a:solidFill>
                <a:highlight>
                  <a:srgbClr val="F8F9FA"/>
                </a:highlight>
                <a:latin typeface="Courier New"/>
                <a:ea typeface="Courier New"/>
                <a:cs typeface="Courier New"/>
                <a:sym typeface="Courier New"/>
              </a:rPr>
              <a:t> 1 </a:t>
            </a:r>
            <a:r>
              <a:rPr b="0" i="0" lang="en" sz="1400" u="none" cap="none" strike="noStrike">
                <a:solidFill>
                  <a:schemeClr val="dk2"/>
                </a:solidFill>
                <a:highlight>
                  <a:srgbClr val="F8F9FA"/>
                </a:highlight>
                <a:latin typeface="Courier New"/>
                <a:ea typeface="Courier New"/>
                <a:cs typeface="Courier New"/>
                <a:sym typeface="Courier New"/>
              </a:rPr>
              <a:t> Let s = s0</a:t>
            </a:r>
            <a:endParaRPr b="0" i="0" sz="1400" u="none" cap="none" strike="noStrike">
              <a:solidFill>
                <a:schemeClr val="dk2"/>
              </a:solidFill>
              <a:highlight>
                <a:srgbClr val="F8F9FA"/>
              </a:highlight>
              <a:latin typeface="Courier New"/>
              <a:ea typeface="Courier New"/>
              <a:cs typeface="Courier New"/>
              <a:sym typeface="Courier New"/>
            </a:endParaRPr>
          </a:p>
          <a:p>
            <a:pPr indent="0" lvl="0" marL="0" marR="139700" rtl="0" algn="l">
              <a:lnSpc>
                <a:spcPct val="130000"/>
              </a:lnSpc>
              <a:spcBef>
                <a:spcPts val="0"/>
              </a:spcBef>
              <a:spcAft>
                <a:spcPts val="0"/>
              </a:spcAft>
              <a:buClr>
                <a:srgbClr val="000000"/>
              </a:buClr>
              <a:buSzPts val="1050"/>
              <a:buFont typeface="Arial"/>
              <a:buNone/>
            </a:pPr>
            <a:r>
              <a:rPr b="0" i="0" lang="en" sz="1050" u="none" cap="none" strike="noStrike">
                <a:solidFill>
                  <a:schemeClr val="dk2"/>
                </a:solidFill>
                <a:highlight>
                  <a:srgbClr val="F8F9FA"/>
                </a:highlight>
                <a:latin typeface="Courier New"/>
                <a:ea typeface="Courier New"/>
                <a:cs typeface="Courier New"/>
                <a:sym typeface="Courier New"/>
              </a:rPr>
              <a:t> 2 </a:t>
            </a:r>
            <a:r>
              <a:rPr b="0" i="0" lang="en" sz="1400" u="none" cap="none" strike="noStrike">
                <a:solidFill>
                  <a:schemeClr val="dk2"/>
                </a:solidFill>
                <a:highlight>
                  <a:srgbClr val="F8F9FA"/>
                </a:highlight>
                <a:latin typeface="Courier New"/>
                <a:ea typeface="Courier New"/>
                <a:cs typeface="Courier New"/>
                <a:sym typeface="Courier New"/>
              </a:rPr>
              <a:t>For k = 0 through kmax (exclusive):</a:t>
            </a:r>
            <a:endParaRPr b="0" i="0" sz="1400" u="none" cap="none" strike="noStrike">
              <a:solidFill>
                <a:schemeClr val="dk2"/>
              </a:solidFill>
              <a:highlight>
                <a:srgbClr val="F8F9FA"/>
              </a:highlight>
              <a:latin typeface="Courier New"/>
              <a:ea typeface="Courier New"/>
              <a:cs typeface="Courier New"/>
              <a:sym typeface="Courier New"/>
            </a:endParaRPr>
          </a:p>
          <a:p>
            <a:pPr indent="0" lvl="0" marL="0" marR="139700" rtl="0" algn="l">
              <a:lnSpc>
                <a:spcPct val="130000"/>
              </a:lnSpc>
              <a:spcBef>
                <a:spcPts val="0"/>
              </a:spcBef>
              <a:spcAft>
                <a:spcPts val="0"/>
              </a:spcAft>
              <a:buClr>
                <a:srgbClr val="000000"/>
              </a:buClr>
              <a:buSzPts val="1050"/>
              <a:buFont typeface="Arial"/>
              <a:buNone/>
            </a:pPr>
            <a:r>
              <a:rPr b="0" i="0" lang="en" sz="1050" u="none" cap="none" strike="noStrike">
                <a:solidFill>
                  <a:schemeClr val="dk2"/>
                </a:solidFill>
                <a:highlight>
                  <a:srgbClr val="F8F9FA"/>
                </a:highlight>
                <a:latin typeface="Courier New"/>
                <a:ea typeface="Courier New"/>
                <a:cs typeface="Courier New"/>
                <a:sym typeface="Courier New"/>
              </a:rPr>
              <a:t> 3 	</a:t>
            </a:r>
            <a:r>
              <a:rPr b="0" i="0" lang="en" sz="1400" u="none" cap="none" strike="noStrike">
                <a:solidFill>
                  <a:schemeClr val="dk2"/>
                </a:solidFill>
                <a:highlight>
                  <a:srgbClr val="F8F9FA"/>
                </a:highlight>
                <a:latin typeface="Courier New"/>
                <a:ea typeface="Courier New"/>
                <a:cs typeface="Courier New"/>
                <a:sym typeface="Courier New"/>
              </a:rPr>
              <a:t>T ← temperature( kmax/(k+1) )</a:t>
            </a:r>
            <a:endParaRPr b="0" i="0" sz="1400" u="none" cap="none" strike="noStrike">
              <a:solidFill>
                <a:schemeClr val="dk2"/>
              </a:solidFill>
              <a:highlight>
                <a:srgbClr val="F8F9FA"/>
              </a:highlight>
              <a:latin typeface="Courier New"/>
              <a:ea typeface="Courier New"/>
              <a:cs typeface="Courier New"/>
              <a:sym typeface="Courier New"/>
            </a:endParaRPr>
          </a:p>
          <a:p>
            <a:pPr indent="0" lvl="0" marL="0" marR="139700" rtl="0" algn="l">
              <a:lnSpc>
                <a:spcPct val="130000"/>
              </a:lnSpc>
              <a:spcBef>
                <a:spcPts val="0"/>
              </a:spcBef>
              <a:spcAft>
                <a:spcPts val="0"/>
              </a:spcAft>
              <a:buClr>
                <a:srgbClr val="000000"/>
              </a:buClr>
              <a:buSzPts val="1050"/>
              <a:buFont typeface="Arial"/>
              <a:buNone/>
            </a:pPr>
            <a:r>
              <a:rPr b="0" i="0" lang="en" sz="1050" u="none" cap="none" strike="noStrike">
                <a:solidFill>
                  <a:schemeClr val="dk2"/>
                </a:solidFill>
                <a:highlight>
                  <a:srgbClr val="F8F9FA"/>
                </a:highlight>
                <a:latin typeface="Courier New"/>
                <a:ea typeface="Courier New"/>
                <a:cs typeface="Courier New"/>
                <a:sym typeface="Courier New"/>
              </a:rPr>
              <a:t> 4 	</a:t>
            </a:r>
            <a:r>
              <a:rPr b="0" i="0" lang="en" sz="1400" u="none" cap="none" strike="noStrike">
                <a:solidFill>
                  <a:schemeClr val="dk2"/>
                </a:solidFill>
                <a:highlight>
                  <a:srgbClr val="F8F9FA"/>
                </a:highlight>
                <a:latin typeface="Courier New"/>
                <a:ea typeface="Courier New"/>
                <a:cs typeface="Courier New"/>
                <a:sym typeface="Courier New"/>
              </a:rPr>
              <a:t>Pick a random neighbour, snew ← neighbour(s)</a:t>
            </a:r>
            <a:endParaRPr b="0" i="0" sz="1400" u="none" cap="none" strike="noStrike">
              <a:solidFill>
                <a:schemeClr val="dk2"/>
              </a:solidFill>
              <a:highlight>
                <a:srgbClr val="F8F9FA"/>
              </a:highlight>
              <a:latin typeface="Courier New"/>
              <a:ea typeface="Courier New"/>
              <a:cs typeface="Courier New"/>
              <a:sym typeface="Courier New"/>
            </a:endParaRPr>
          </a:p>
          <a:p>
            <a:pPr indent="0" lvl="0" marL="0" marR="139700" rtl="0" algn="l">
              <a:lnSpc>
                <a:spcPct val="130000"/>
              </a:lnSpc>
              <a:spcBef>
                <a:spcPts val="0"/>
              </a:spcBef>
              <a:spcAft>
                <a:spcPts val="0"/>
              </a:spcAft>
              <a:buClr>
                <a:srgbClr val="000000"/>
              </a:buClr>
              <a:buSzPts val="1050"/>
              <a:buFont typeface="Arial"/>
              <a:buNone/>
            </a:pPr>
            <a:r>
              <a:rPr b="0" i="0" lang="en" sz="1050" u="none" cap="none" strike="noStrike">
                <a:solidFill>
                  <a:schemeClr val="dk2"/>
                </a:solidFill>
                <a:highlight>
                  <a:srgbClr val="F8F9FA"/>
                </a:highlight>
                <a:latin typeface="Courier New"/>
                <a:ea typeface="Courier New"/>
                <a:cs typeface="Courier New"/>
                <a:sym typeface="Courier New"/>
              </a:rPr>
              <a:t> 5 	</a:t>
            </a:r>
            <a:r>
              <a:rPr b="0" i="0" lang="en" sz="1400" u="none" cap="none" strike="noStrike">
                <a:solidFill>
                  <a:schemeClr val="dk2"/>
                </a:solidFill>
                <a:highlight>
                  <a:srgbClr val="F8F9FA"/>
                </a:highlight>
                <a:latin typeface="Courier New"/>
                <a:ea typeface="Courier New"/>
                <a:cs typeface="Courier New"/>
                <a:sym typeface="Courier New"/>
              </a:rPr>
              <a:t>If P(E(s), E(snew), T) ≥ random(0, 1):</a:t>
            </a:r>
            <a:endParaRPr b="0" i="0" sz="1400" u="none" cap="none" strike="noStrike">
              <a:solidFill>
                <a:schemeClr val="dk2"/>
              </a:solidFill>
              <a:highlight>
                <a:srgbClr val="F8F9FA"/>
              </a:highlight>
              <a:latin typeface="Courier New"/>
              <a:ea typeface="Courier New"/>
              <a:cs typeface="Courier New"/>
              <a:sym typeface="Courier New"/>
            </a:endParaRPr>
          </a:p>
          <a:p>
            <a:pPr indent="0" lvl="0" marL="0" marR="139700" rtl="0" algn="l">
              <a:lnSpc>
                <a:spcPct val="130000"/>
              </a:lnSpc>
              <a:spcBef>
                <a:spcPts val="0"/>
              </a:spcBef>
              <a:spcAft>
                <a:spcPts val="0"/>
              </a:spcAft>
              <a:buClr>
                <a:srgbClr val="000000"/>
              </a:buClr>
              <a:buSzPts val="1050"/>
              <a:buFont typeface="Arial"/>
              <a:buNone/>
            </a:pPr>
            <a:r>
              <a:rPr b="0" i="0" lang="en" sz="1050" u="none" cap="none" strike="noStrike">
                <a:solidFill>
                  <a:schemeClr val="dk2"/>
                </a:solidFill>
                <a:highlight>
                  <a:srgbClr val="F8F9FA"/>
                </a:highlight>
                <a:latin typeface="Courier New"/>
                <a:ea typeface="Courier New"/>
                <a:cs typeface="Courier New"/>
                <a:sym typeface="Courier New"/>
              </a:rPr>
              <a:t> 6 		</a:t>
            </a:r>
            <a:r>
              <a:rPr b="0" i="0" lang="en" sz="1400" u="none" cap="none" strike="noStrike">
                <a:solidFill>
                  <a:schemeClr val="dk2"/>
                </a:solidFill>
                <a:highlight>
                  <a:srgbClr val="F8F9FA"/>
                </a:highlight>
                <a:latin typeface="Courier New"/>
                <a:ea typeface="Courier New"/>
                <a:cs typeface="Courier New"/>
                <a:sym typeface="Courier New"/>
              </a:rPr>
              <a:t>s ← snew</a:t>
            </a:r>
            <a:endParaRPr b="0" i="0" sz="1400" u="none" cap="none" strike="noStrike">
              <a:solidFill>
                <a:schemeClr val="dk2"/>
              </a:solidFill>
              <a:highlight>
                <a:srgbClr val="F8F9FA"/>
              </a:highlight>
              <a:latin typeface="Courier New"/>
              <a:ea typeface="Courier New"/>
              <a:cs typeface="Courier New"/>
              <a:sym typeface="Courier New"/>
            </a:endParaRPr>
          </a:p>
          <a:p>
            <a:pPr indent="0" lvl="0" marL="0" marR="139700" rtl="0" algn="l">
              <a:lnSpc>
                <a:spcPct val="130000"/>
              </a:lnSpc>
              <a:spcBef>
                <a:spcPts val="0"/>
              </a:spcBef>
              <a:spcAft>
                <a:spcPts val="0"/>
              </a:spcAft>
              <a:buClr>
                <a:srgbClr val="000000"/>
              </a:buClr>
              <a:buSzPts val="1050"/>
              <a:buFont typeface="Arial"/>
              <a:buNone/>
            </a:pPr>
            <a:r>
              <a:rPr b="0" i="0" lang="en" sz="1050" u="none" cap="none" strike="noStrike">
                <a:solidFill>
                  <a:schemeClr val="dk2"/>
                </a:solidFill>
                <a:highlight>
                  <a:srgbClr val="F8F9FA"/>
                </a:highlight>
                <a:latin typeface="Courier New"/>
                <a:ea typeface="Courier New"/>
                <a:cs typeface="Courier New"/>
                <a:sym typeface="Courier New"/>
              </a:rPr>
              <a:t> 7 </a:t>
            </a:r>
            <a:r>
              <a:rPr b="0" i="0" lang="en" sz="1400" u="none" cap="none" strike="noStrike">
                <a:solidFill>
                  <a:schemeClr val="dk2"/>
                </a:solidFill>
                <a:highlight>
                  <a:srgbClr val="F8F9FA"/>
                </a:highlight>
                <a:latin typeface="Courier New"/>
                <a:ea typeface="Courier New"/>
                <a:cs typeface="Courier New"/>
                <a:sym typeface="Courier New"/>
              </a:rPr>
              <a:t>Output: the final state s</a:t>
            </a:r>
            <a:endParaRPr b="0" i="0" sz="1400" u="none" cap="none" strike="noStrike">
              <a:solidFill>
                <a:schemeClr val="dk2"/>
              </a:solidFill>
              <a:highlight>
                <a:srgbClr val="F8F9FA"/>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5"/>
          <p:cNvSpPr/>
          <p:nvPr/>
        </p:nvSpPr>
        <p:spPr>
          <a:xfrm>
            <a:off x="297725" y="821325"/>
            <a:ext cx="8511000" cy="34392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35"/>
          <p:cNvSpPr txBox="1"/>
          <p:nvPr>
            <p:ph type="title"/>
          </p:nvPr>
        </p:nvSpPr>
        <p:spPr>
          <a:xfrm>
            <a:off x="142300" y="-30800"/>
            <a:ext cx="4045200" cy="1318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sz="2400"/>
              <a:t>Pseudocode</a:t>
            </a:r>
            <a:endParaRPr b="0" sz="2400">
              <a:solidFill>
                <a:schemeClr val="dk2"/>
              </a:solidFill>
            </a:endParaRPr>
          </a:p>
          <a:p>
            <a:pPr indent="0" lvl="0" marL="0" rtl="0" algn="l">
              <a:lnSpc>
                <a:spcPct val="100000"/>
              </a:lnSpc>
              <a:spcBef>
                <a:spcPts val="0"/>
              </a:spcBef>
              <a:spcAft>
                <a:spcPts val="0"/>
              </a:spcAft>
              <a:buSzPts val="3600"/>
              <a:buNone/>
            </a:pPr>
            <a:r>
              <a:t/>
            </a:r>
            <a:endParaRPr b="0" sz="2400">
              <a:solidFill>
                <a:schemeClr val="dk2"/>
              </a:solidFill>
            </a:endParaRPr>
          </a:p>
        </p:txBody>
      </p:sp>
      <p:sp>
        <p:nvSpPr>
          <p:cNvPr id="232" name="Google Shape;232;p35"/>
          <p:cNvSpPr txBox="1"/>
          <p:nvPr/>
        </p:nvSpPr>
        <p:spPr>
          <a:xfrm>
            <a:off x="338800" y="1287400"/>
            <a:ext cx="8603400" cy="3712200"/>
          </a:xfrm>
          <a:prstGeom prst="rect">
            <a:avLst/>
          </a:prstGeom>
          <a:noFill/>
          <a:ln>
            <a:noFill/>
          </a:ln>
        </p:spPr>
        <p:txBody>
          <a:bodyPr anchorCtr="0" anchor="t" bIns="91425" lIns="91425" spcFirstLastPara="1" rIns="91425" wrap="square" tIns="91425">
            <a:noAutofit/>
          </a:bodyPr>
          <a:lstStyle/>
          <a:p>
            <a:pPr indent="0" lvl="0" marL="0" marR="139700" rtl="0" algn="l">
              <a:lnSpc>
                <a:spcPct val="130000"/>
              </a:lnSpc>
              <a:spcBef>
                <a:spcPts val="0"/>
              </a:spcBef>
              <a:spcAft>
                <a:spcPts val="0"/>
              </a:spcAft>
              <a:buClr>
                <a:srgbClr val="000000"/>
              </a:buClr>
              <a:buSzPts val="1050"/>
              <a:buFont typeface="Arial"/>
              <a:buNone/>
            </a:pPr>
            <a:r>
              <a:rPr b="0" i="0" lang="en" sz="1050" u="none" cap="none" strike="noStrike">
                <a:solidFill>
                  <a:schemeClr val="dk2"/>
                </a:solidFill>
                <a:highlight>
                  <a:srgbClr val="F8F9FA"/>
                </a:highlight>
                <a:latin typeface="Courier New"/>
                <a:ea typeface="Courier New"/>
                <a:cs typeface="Courier New"/>
                <a:sym typeface="Courier New"/>
              </a:rPr>
              <a:t> 1 </a:t>
            </a:r>
            <a:r>
              <a:rPr b="0" i="0" lang="en" sz="1400" u="none" cap="none" strike="noStrike">
                <a:solidFill>
                  <a:schemeClr val="dk2"/>
                </a:solidFill>
                <a:highlight>
                  <a:srgbClr val="F8F9FA"/>
                </a:highlight>
                <a:latin typeface="Courier New"/>
                <a:ea typeface="Courier New"/>
                <a:cs typeface="Courier New"/>
                <a:sym typeface="Courier New"/>
              </a:rPr>
              <a:t> Let s = s0</a:t>
            </a:r>
            <a:endParaRPr b="0" i="0" sz="1400" u="none" cap="none" strike="noStrike">
              <a:solidFill>
                <a:schemeClr val="dk2"/>
              </a:solidFill>
              <a:highlight>
                <a:srgbClr val="F8F9FA"/>
              </a:highlight>
              <a:latin typeface="Courier New"/>
              <a:ea typeface="Courier New"/>
              <a:cs typeface="Courier New"/>
              <a:sym typeface="Courier New"/>
            </a:endParaRPr>
          </a:p>
          <a:p>
            <a:pPr indent="0" lvl="0" marL="0" marR="139700" rtl="0" algn="l">
              <a:lnSpc>
                <a:spcPct val="130000"/>
              </a:lnSpc>
              <a:spcBef>
                <a:spcPts val="0"/>
              </a:spcBef>
              <a:spcAft>
                <a:spcPts val="0"/>
              </a:spcAft>
              <a:buClr>
                <a:srgbClr val="000000"/>
              </a:buClr>
              <a:buSzPts val="1050"/>
              <a:buFont typeface="Arial"/>
              <a:buNone/>
            </a:pPr>
            <a:r>
              <a:rPr b="0" i="0" lang="en" sz="1050" u="none" cap="none" strike="noStrike">
                <a:solidFill>
                  <a:schemeClr val="dk2"/>
                </a:solidFill>
                <a:highlight>
                  <a:srgbClr val="F8F9FA"/>
                </a:highlight>
                <a:latin typeface="Courier New"/>
                <a:ea typeface="Courier New"/>
                <a:cs typeface="Courier New"/>
                <a:sym typeface="Courier New"/>
              </a:rPr>
              <a:t> 2 </a:t>
            </a:r>
            <a:r>
              <a:rPr b="0" i="0" lang="en" sz="1400" u="none" cap="none" strike="noStrike">
                <a:solidFill>
                  <a:schemeClr val="dk2"/>
                </a:solidFill>
                <a:highlight>
                  <a:srgbClr val="F8F9FA"/>
                </a:highlight>
                <a:latin typeface="Courier New"/>
                <a:ea typeface="Courier New"/>
                <a:cs typeface="Courier New"/>
                <a:sym typeface="Courier New"/>
              </a:rPr>
              <a:t>For k = 0 through kmax (exclusive):</a:t>
            </a:r>
            <a:endParaRPr b="0" i="0" sz="1400" u="none" cap="none" strike="noStrike">
              <a:solidFill>
                <a:schemeClr val="dk2"/>
              </a:solidFill>
              <a:highlight>
                <a:srgbClr val="F8F9FA"/>
              </a:highlight>
              <a:latin typeface="Courier New"/>
              <a:ea typeface="Courier New"/>
              <a:cs typeface="Courier New"/>
              <a:sym typeface="Courier New"/>
            </a:endParaRPr>
          </a:p>
          <a:p>
            <a:pPr indent="0" lvl="0" marL="0" marR="139700" rtl="0" algn="l">
              <a:lnSpc>
                <a:spcPct val="130000"/>
              </a:lnSpc>
              <a:spcBef>
                <a:spcPts val="0"/>
              </a:spcBef>
              <a:spcAft>
                <a:spcPts val="0"/>
              </a:spcAft>
              <a:buClr>
                <a:srgbClr val="000000"/>
              </a:buClr>
              <a:buSzPts val="1050"/>
              <a:buFont typeface="Arial"/>
              <a:buNone/>
            </a:pPr>
            <a:r>
              <a:rPr b="0" i="0" lang="en" sz="1050" u="none" cap="none" strike="noStrike">
                <a:solidFill>
                  <a:schemeClr val="dk2"/>
                </a:solidFill>
                <a:highlight>
                  <a:srgbClr val="F8F9FA"/>
                </a:highlight>
                <a:latin typeface="Courier New"/>
                <a:ea typeface="Courier New"/>
                <a:cs typeface="Courier New"/>
                <a:sym typeface="Courier New"/>
              </a:rPr>
              <a:t> 3 	</a:t>
            </a:r>
            <a:r>
              <a:rPr b="0" i="0" lang="en" sz="1400" u="none" cap="none" strike="noStrike">
                <a:solidFill>
                  <a:schemeClr val="dk2"/>
                </a:solidFill>
                <a:highlight>
                  <a:srgbClr val="F8F9FA"/>
                </a:highlight>
                <a:latin typeface="Courier New"/>
                <a:ea typeface="Courier New"/>
                <a:cs typeface="Courier New"/>
                <a:sym typeface="Courier New"/>
              </a:rPr>
              <a:t>T ← temperature( kmax/(k+1) )</a:t>
            </a:r>
            <a:endParaRPr b="0" i="0" sz="1400" u="none" cap="none" strike="noStrike">
              <a:solidFill>
                <a:schemeClr val="dk2"/>
              </a:solidFill>
              <a:highlight>
                <a:srgbClr val="F8F9FA"/>
              </a:highlight>
              <a:latin typeface="Courier New"/>
              <a:ea typeface="Courier New"/>
              <a:cs typeface="Courier New"/>
              <a:sym typeface="Courier New"/>
            </a:endParaRPr>
          </a:p>
          <a:p>
            <a:pPr indent="0" lvl="0" marL="0" marR="139700" rtl="0" algn="l">
              <a:lnSpc>
                <a:spcPct val="130000"/>
              </a:lnSpc>
              <a:spcBef>
                <a:spcPts val="0"/>
              </a:spcBef>
              <a:spcAft>
                <a:spcPts val="0"/>
              </a:spcAft>
              <a:buClr>
                <a:srgbClr val="000000"/>
              </a:buClr>
              <a:buSzPts val="1050"/>
              <a:buFont typeface="Arial"/>
              <a:buNone/>
            </a:pPr>
            <a:r>
              <a:rPr b="0" i="0" lang="en" sz="1050" u="none" cap="none" strike="noStrike">
                <a:solidFill>
                  <a:schemeClr val="dk2"/>
                </a:solidFill>
                <a:highlight>
                  <a:srgbClr val="F8F9FA"/>
                </a:highlight>
                <a:latin typeface="Courier New"/>
                <a:ea typeface="Courier New"/>
                <a:cs typeface="Courier New"/>
                <a:sym typeface="Courier New"/>
              </a:rPr>
              <a:t> 4 	</a:t>
            </a:r>
            <a:r>
              <a:rPr b="0" i="0" lang="en" sz="1400" u="none" cap="none" strike="noStrike">
                <a:solidFill>
                  <a:schemeClr val="dk2"/>
                </a:solidFill>
                <a:highlight>
                  <a:srgbClr val="F8F9FA"/>
                </a:highlight>
                <a:latin typeface="Courier New"/>
                <a:ea typeface="Courier New"/>
                <a:cs typeface="Courier New"/>
                <a:sym typeface="Courier New"/>
              </a:rPr>
              <a:t>Pick a random neighbour, snew ← neighbour(s)</a:t>
            </a:r>
            <a:endParaRPr b="0" i="0" sz="1400" u="none" cap="none" strike="noStrike">
              <a:solidFill>
                <a:schemeClr val="dk2"/>
              </a:solidFill>
              <a:highlight>
                <a:srgbClr val="F8F9FA"/>
              </a:highlight>
              <a:latin typeface="Courier New"/>
              <a:ea typeface="Courier New"/>
              <a:cs typeface="Courier New"/>
              <a:sym typeface="Courier New"/>
            </a:endParaRPr>
          </a:p>
          <a:p>
            <a:pPr indent="0" lvl="0" marL="0" marR="139700" rtl="0" algn="l">
              <a:lnSpc>
                <a:spcPct val="130000"/>
              </a:lnSpc>
              <a:spcBef>
                <a:spcPts val="0"/>
              </a:spcBef>
              <a:spcAft>
                <a:spcPts val="0"/>
              </a:spcAft>
              <a:buClr>
                <a:srgbClr val="000000"/>
              </a:buClr>
              <a:buSzPts val="1050"/>
              <a:buFont typeface="Arial"/>
              <a:buNone/>
            </a:pPr>
            <a:r>
              <a:rPr b="0" i="0" lang="en" sz="1050" u="none" cap="none" strike="noStrike">
                <a:solidFill>
                  <a:schemeClr val="dk2"/>
                </a:solidFill>
                <a:highlight>
                  <a:srgbClr val="F8F9FA"/>
                </a:highlight>
                <a:latin typeface="Courier New"/>
                <a:ea typeface="Courier New"/>
                <a:cs typeface="Courier New"/>
                <a:sym typeface="Courier New"/>
              </a:rPr>
              <a:t> 5 	</a:t>
            </a:r>
            <a:r>
              <a:rPr b="0" i="0" lang="en" sz="1400" u="none" cap="none" strike="noStrike">
                <a:solidFill>
                  <a:schemeClr val="dk2"/>
                </a:solidFill>
                <a:highlight>
                  <a:srgbClr val="F8F9FA"/>
                </a:highlight>
                <a:latin typeface="Courier New"/>
                <a:ea typeface="Courier New"/>
                <a:cs typeface="Courier New"/>
                <a:sym typeface="Courier New"/>
              </a:rPr>
              <a:t>If P(E(s), E(snew), T) ≥ random(0, 1):</a:t>
            </a:r>
            <a:endParaRPr b="0" i="0" sz="1400" u="none" cap="none" strike="noStrike">
              <a:solidFill>
                <a:schemeClr val="dk2"/>
              </a:solidFill>
              <a:highlight>
                <a:srgbClr val="F8F9FA"/>
              </a:highlight>
              <a:latin typeface="Courier New"/>
              <a:ea typeface="Courier New"/>
              <a:cs typeface="Courier New"/>
              <a:sym typeface="Courier New"/>
            </a:endParaRPr>
          </a:p>
          <a:p>
            <a:pPr indent="0" lvl="0" marL="0" marR="139700" rtl="0" algn="l">
              <a:lnSpc>
                <a:spcPct val="130000"/>
              </a:lnSpc>
              <a:spcBef>
                <a:spcPts val="0"/>
              </a:spcBef>
              <a:spcAft>
                <a:spcPts val="0"/>
              </a:spcAft>
              <a:buClr>
                <a:srgbClr val="000000"/>
              </a:buClr>
              <a:buSzPts val="1050"/>
              <a:buFont typeface="Arial"/>
              <a:buNone/>
            </a:pPr>
            <a:r>
              <a:rPr b="0" i="0" lang="en" sz="1050" u="none" cap="none" strike="noStrike">
                <a:solidFill>
                  <a:schemeClr val="dk2"/>
                </a:solidFill>
                <a:highlight>
                  <a:srgbClr val="F8F9FA"/>
                </a:highlight>
                <a:latin typeface="Courier New"/>
                <a:ea typeface="Courier New"/>
                <a:cs typeface="Courier New"/>
                <a:sym typeface="Courier New"/>
              </a:rPr>
              <a:t> 6 		</a:t>
            </a:r>
            <a:r>
              <a:rPr b="0" i="0" lang="en" sz="1400" u="none" cap="none" strike="noStrike">
                <a:solidFill>
                  <a:schemeClr val="dk2"/>
                </a:solidFill>
                <a:highlight>
                  <a:srgbClr val="F8F9FA"/>
                </a:highlight>
                <a:latin typeface="Courier New"/>
                <a:ea typeface="Courier New"/>
                <a:cs typeface="Courier New"/>
                <a:sym typeface="Courier New"/>
              </a:rPr>
              <a:t>s ← snew</a:t>
            </a:r>
            <a:endParaRPr b="0" i="0" sz="1400" u="none" cap="none" strike="noStrike">
              <a:solidFill>
                <a:schemeClr val="dk2"/>
              </a:solidFill>
              <a:highlight>
                <a:srgbClr val="F8F9FA"/>
              </a:highlight>
              <a:latin typeface="Courier New"/>
              <a:ea typeface="Courier New"/>
              <a:cs typeface="Courier New"/>
              <a:sym typeface="Courier New"/>
            </a:endParaRPr>
          </a:p>
          <a:p>
            <a:pPr indent="0" lvl="0" marL="0" marR="139700" rtl="0" algn="l">
              <a:lnSpc>
                <a:spcPct val="130000"/>
              </a:lnSpc>
              <a:spcBef>
                <a:spcPts val="0"/>
              </a:spcBef>
              <a:spcAft>
                <a:spcPts val="0"/>
              </a:spcAft>
              <a:buClr>
                <a:srgbClr val="000000"/>
              </a:buClr>
              <a:buSzPts val="1050"/>
              <a:buFont typeface="Arial"/>
              <a:buNone/>
            </a:pPr>
            <a:r>
              <a:rPr b="0" i="0" lang="en" sz="1050" u="none" cap="none" strike="noStrike">
                <a:solidFill>
                  <a:schemeClr val="dk2"/>
                </a:solidFill>
                <a:highlight>
                  <a:srgbClr val="F8F9FA"/>
                </a:highlight>
                <a:latin typeface="Courier New"/>
                <a:ea typeface="Courier New"/>
                <a:cs typeface="Courier New"/>
                <a:sym typeface="Courier New"/>
              </a:rPr>
              <a:t> 7 </a:t>
            </a:r>
            <a:r>
              <a:rPr b="0" i="0" lang="en" sz="1400" u="none" cap="none" strike="noStrike">
                <a:solidFill>
                  <a:schemeClr val="dk2"/>
                </a:solidFill>
                <a:highlight>
                  <a:srgbClr val="F8F9FA"/>
                </a:highlight>
                <a:latin typeface="Courier New"/>
                <a:ea typeface="Courier New"/>
                <a:cs typeface="Courier New"/>
                <a:sym typeface="Courier New"/>
              </a:rPr>
              <a:t>Output: the final state s</a:t>
            </a:r>
            <a:endParaRPr b="0" i="0" sz="1400" u="none" cap="none" strike="noStrike">
              <a:solidFill>
                <a:schemeClr val="dk2"/>
              </a:solidFill>
              <a:highlight>
                <a:srgbClr val="F8F9FA"/>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33" name="Google Shape;233;p35"/>
          <p:cNvSpPr/>
          <p:nvPr/>
        </p:nvSpPr>
        <p:spPr>
          <a:xfrm>
            <a:off x="-61600" y="0"/>
            <a:ext cx="9291000" cy="5215500"/>
          </a:xfrm>
          <a:prstGeom prst="rect">
            <a:avLst/>
          </a:prstGeom>
          <a:solidFill>
            <a:srgbClr val="757575">
              <a:alpha val="8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35"/>
          <p:cNvSpPr txBox="1"/>
          <p:nvPr/>
        </p:nvSpPr>
        <p:spPr>
          <a:xfrm>
            <a:off x="908675" y="821325"/>
            <a:ext cx="7289100" cy="31620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2400"/>
              <a:buFont typeface="Arial"/>
              <a:buNone/>
            </a:pPr>
            <a:r>
              <a:rPr b="0" i="0" lang="en" sz="2400" u="none" cap="none" strike="noStrike">
                <a:solidFill>
                  <a:srgbClr val="FFFFFF"/>
                </a:solidFill>
                <a:latin typeface="Lato"/>
                <a:ea typeface="Lato"/>
                <a:cs typeface="Lato"/>
                <a:sym typeface="Lato"/>
              </a:rPr>
              <a:t>Simulated Annealing evaluates only a few moves per step, so it steps quickly. In the classic implementation, the first accepted move is the winning step. A move is accepted if it doesn’t decrease the score or - in case it does decrease the score - it passes a random check. The chance that a decreasing move passes the random check decreases relative to the size of the score decrement and the time the phase has been running (which is represented as the temperature).</a:t>
            </a:r>
            <a:endParaRPr b="0" i="0" sz="2400" u="none" cap="none" strike="noStrike">
              <a:solidFill>
                <a:srgbClr val="FFFFFF"/>
              </a:solidFill>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6"/>
          <p:cNvSpPr txBox="1"/>
          <p:nvPr>
            <p:ph type="title"/>
          </p:nvPr>
        </p:nvSpPr>
        <p:spPr>
          <a:xfrm>
            <a:off x="142300" y="-30800"/>
            <a:ext cx="4045200" cy="1318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t/>
            </a:r>
            <a:endParaRPr b="0" sz="2400">
              <a:solidFill>
                <a:schemeClr val="dk2"/>
              </a:solidFill>
            </a:endParaRPr>
          </a:p>
          <a:p>
            <a:pPr indent="0" lvl="0" marL="0" rtl="0" algn="l">
              <a:lnSpc>
                <a:spcPct val="100000"/>
              </a:lnSpc>
              <a:spcBef>
                <a:spcPts val="0"/>
              </a:spcBef>
              <a:spcAft>
                <a:spcPts val="0"/>
              </a:spcAft>
              <a:buSzPts val="3600"/>
              <a:buNone/>
            </a:pPr>
            <a:r>
              <a:t/>
            </a:r>
            <a:endParaRPr b="0" sz="2400">
              <a:solidFill>
                <a:schemeClr val="dk2"/>
              </a:solidFill>
            </a:endParaRPr>
          </a:p>
        </p:txBody>
      </p:sp>
      <p:pic>
        <p:nvPicPr>
          <p:cNvPr id="240" name="Google Shape;240;p36"/>
          <p:cNvPicPr preferRelativeResize="0"/>
          <p:nvPr/>
        </p:nvPicPr>
        <p:blipFill rotWithShape="1">
          <a:blip r:embed="rId3">
            <a:alphaModFix/>
          </a:blip>
          <a:srcRect b="0" l="0" r="0" t="0"/>
          <a:stretch/>
        </p:blipFill>
        <p:spPr>
          <a:xfrm>
            <a:off x="1595650" y="107200"/>
            <a:ext cx="6572124" cy="4929100"/>
          </a:xfrm>
          <a:prstGeom prst="rect">
            <a:avLst/>
          </a:prstGeom>
          <a:noFill/>
          <a:ln>
            <a:noFill/>
          </a:ln>
        </p:spPr>
      </p:pic>
      <p:pic>
        <p:nvPicPr>
          <p:cNvPr id="241" name="Google Shape;241;p36"/>
          <p:cNvPicPr preferRelativeResize="0"/>
          <p:nvPr/>
        </p:nvPicPr>
        <p:blipFill rotWithShape="1">
          <a:blip r:embed="rId4">
            <a:alphaModFix/>
          </a:blip>
          <a:srcRect b="0" l="0" r="0" t="0"/>
          <a:stretch/>
        </p:blipFill>
        <p:spPr>
          <a:xfrm>
            <a:off x="1595650" y="107200"/>
            <a:ext cx="6572124" cy="4929089"/>
          </a:xfrm>
          <a:prstGeom prst="rect">
            <a:avLst/>
          </a:prstGeom>
          <a:noFill/>
          <a:ln>
            <a:noFill/>
          </a:ln>
        </p:spPr>
      </p:pic>
      <p:sp>
        <p:nvSpPr>
          <p:cNvPr id="242" name="Google Shape;242;p36"/>
          <p:cNvSpPr/>
          <p:nvPr/>
        </p:nvSpPr>
        <p:spPr>
          <a:xfrm>
            <a:off x="4026700" y="539450"/>
            <a:ext cx="2387400" cy="2868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36"/>
          <p:cNvSpPr/>
          <p:nvPr/>
        </p:nvSpPr>
        <p:spPr>
          <a:xfrm>
            <a:off x="6630325" y="242300"/>
            <a:ext cx="1495800" cy="8811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37"/>
          <p:cNvSpPr txBox="1"/>
          <p:nvPr>
            <p:ph type="title"/>
          </p:nvPr>
        </p:nvSpPr>
        <p:spPr>
          <a:xfrm>
            <a:off x="2007325" y="1019875"/>
            <a:ext cx="4045200" cy="3635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sz="6000">
                <a:solidFill>
                  <a:schemeClr val="lt2"/>
                </a:solidFill>
              </a:rPr>
              <a:t>Thank </a:t>
            </a:r>
            <a:endParaRPr sz="6000">
              <a:solidFill>
                <a:schemeClr val="lt2"/>
              </a:solidFill>
            </a:endParaRPr>
          </a:p>
          <a:p>
            <a:pPr indent="0" lvl="0" marL="0" rtl="0" algn="l">
              <a:lnSpc>
                <a:spcPct val="100000"/>
              </a:lnSpc>
              <a:spcBef>
                <a:spcPts val="0"/>
              </a:spcBef>
              <a:spcAft>
                <a:spcPts val="0"/>
              </a:spcAft>
              <a:buSzPts val="3600"/>
              <a:buNone/>
            </a:pPr>
            <a:r>
              <a:rPr lang="en" sz="6000"/>
              <a:t>You!</a:t>
            </a:r>
            <a:br>
              <a:rPr lang="en" sz="6000">
                <a:solidFill>
                  <a:schemeClr val="lt2"/>
                </a:solidFill>
              </a:rPr>
            </a:br>
            <a:endParaRPr sz="6000">
              <a:solidFill>
                <a:schemeClr val="lt2"/>
              </a:solidFill>
            </a:endParaRPr>
          </a:p>
        </p:txBody>
      </p:sp>
      <p:sp>
        <p:nvSpPr>
          <p:cNvPr id="249" name="Google Shape;249;p37"/>
          <p:cNvSpPr txBox="1"/>
          <p:nvPr/>
        </p:nvSpPr>
        <p:spPr>
          <a:xfrm>
            <a:off x="283100" y="4654975"/>
            <a:ext cx="6244200" cy="25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8"/>
          <p:cNvSpPr txBox="1"/>
          <p:nvPr>
            <p:ph type="title"/>
          </p:nvPr>
        </p:nvSpPr>
        <p:spPr>
          <a:xfrm>
            <a:off x="316725" y="536675"/>
            <a:ext cx="4045200" cy="856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rPr lang="en" sz="4800"/>
              <a:t>Homework</a:t>
            </a:r>
            <a:endParaRPr sz="4800"/>
          </a:p>
        </p:txBody>
      </p:sp>
      <p:sp>
        <p:nvSpPr>
          <p:cNvPr id="255" name="Google Shape;255;p38"/>
          <p:cNvSpPr txBox="1"/>
          <p:nvPr>
            <p:ph idx="1" type="subTitle"/>
          </p:nvPr>
        </p:nvSpPr>
        <p:spPr>
          <a:xfrm>
            <a:off x="265500" y="1598375"/>
            <a:ext cx="4045200" cy="2820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100"/>
              <a:buNone/>
            </a:pPr>
            <a:r>
              <a:rPr lang="en" sz="2400"/>
              <a:t>Execute Tabu search on the given 5 queens problem and find a global optima with tabu lists of size 2 and 3.</a:t>
            </a:r>
            <a:endParaRPr sz="2400"/>
          </a:p>
          <a:p>
            <a:pPr indent="0" lvl="0" marL="0" rtl="0" algn="ctr">
              <a:lnSpc>
                <a:spcPct val="100000"/>
              </a:lnSpc>
              <a:spcBef>
                <a:spcPts val="0"/>
              </a:spcBef>
              <a:spcAft>
                <a:spcPts val="0"/>
              </a:spcAft>
              <a:buSzPts val="2100"/>
              <a:buNone/>
            </a:pPr>
            <a:r>
              <a:rPr lang="en" sz="2400"/>
              <a:t>Maintain the tabu list for each step.</a:t>
            </a:r>
            <a:endParaRPr sz="2400"/>
          </a:p>
        </p:txBody>
      </p:sp>
      <p:pic>
        <p:nvPicPr>
          <p:cNvPr id="256" name="Google Shape;256;p38"/>
          <p:cNvPicPr preferRelativeResize="0"/>
          <p:nvPr/>
        </p:nvPicPr>
        <p:blipFill rotWithShape="1">
          <a:blip r:embed="rId3">
            <a:alphaModFix/>
          </a:blip>
          <a:srcRect b="0" l="0" r="0" t="0"/>
          <a:stretch/>
        </p:blipFill>
        <p:spPr>
          <a:xfrm>
            <a:off x="5714538" y="1724700"/>
            <a:ext cx="2143125" cy="2076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5"/>
          <p:cNvSpPr txBox="1"/>
          <p:nvPr>
            <p:ph idx="4294967295" type="title"/>
          </p:nvPr>
        </p:nvSpPr>
        <p:spPr>
          <a:xfrm>
            <a:off x="535775" y="712150"/>
            <a:ext cx="5197200" cy="7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3000"/>
              <a:buNone/>
            </a:pPr>
            <a:r>
              <a:rPr lang="en" sz="3600">
                <a:solidFill>
                  <a:schemeClr val="dk1"/>
                </a:solidFill>
              </a:rPr>
              <a:t>How does it work?</a:t>
            </a:r>
            <a:endParaRPr sz="2400"/>
          </a:p>
        </p:txBody>
      </p:sp>
      <p:sp>
        <p:nvSpPr>
          <p:cNvPr id="85" name="Google Shape;85;p15"/>
          <p:cNvSpPr txBox="1"/>
          <p:nvPr>
            <p:ph idx="4294967295" type="title"/>
          </p:nvPr>
        </p:nvSpPr>
        <p:spPr>
          <a:xfrm>
            <a:off x="535775" y="1480150"/>
            <a:ext cx="7886700" cy="306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rPr b="0" lang="en" sz="1600">
                <a:latin typeface="Lato"/>
                <a:ea typeface="Lato"/>
                <a:cs typeface="Lato"/>
                <a:sym typeface="Lato"/>
              </a:rPr>
              <a:t>• In many optimization problems, the state space is the space of all possible complete solutions </a:t>
            </a:r>
            <a:endParaRPr b="0" sz="1600">
              <a:latin typeface="Lato"/>
              <a:ea typeface="Lato"/>
              <a:cs typeface="Lato"/>
              <a:sym typeface="Lato"/>
            </a:endParaRPr>
          </a:p>
          <a:p>
            <a:pPr indent="0" lvl="0" marL="0" rtl="0" algn="l">
              <a:lnSpc>
                <a:spcPct val="115000"/>
              </a:lnSpc>
              <a:spcBef>
                <a:spcPts val="1600"/>
              </a:spcBef>
              <a:spcAft>
                <a:spcPts val="0"/>
              </a:spcAft>
              <a:buSzPts val="3000"/>
              <a:buNone/>
            </a:pPr>
            <a:r>
              <a:rPr b="0" lang="en" sz="1600">
                <a:latin typeface="Lato"/>
                <a:ea typeface="Lato"/>
                <a:cs typeface="Lato"/>
                <a:sym typeface="Lato"/>
              </a:rPr>
              <a:t>• We have an objective function that tells us how “good” a given state is, and we want to find the solution (goal) by minimizing or maximizing the value of this function </a:t>
            </a:r>
            <a:endParaRPr b="0" sz="1600">
              <a:latin typeface="Lato"/>
              <a:ea typeface="Lato"/>
              <a:cs typeface="Lato"/>
              <a:sym typeface="Lato"/>
            </a:endParaRPr>
          </a:p>
          <a:p>
            <a:pPr indent="0" lvl="0" marL="0" rtl="0" algn="l">
              <a:lnSpc>
                <a:spcPct val="115000"/>
              </a:lnSpc>
              <a:spcBef>
                <a:spcPts val="1600"/>
              </a:spcBef>
              <a:spcAft>
                <a:spcPts val="0"/>
              </a:spcAft>
              <a:buSzPts val="3000"/>
              <a:buNone/>
            </a:pPr>
            <a:r>
              <a:rPr b="0" lang="en" sz="1600">
                <a:latin typeface="Lato"/>
                <a:ea typeface="Lato"/>
                <a:cs typeface="Lato"/>
                <a:sym typeface="Lato"/>
              </a:rPr>
              <a:t>• The start state may not be specified</a:t>
            </a:r>
            <a:endParaRPr b="0" sz="1600">
              <a:latin typeface="Lato"/>
              <a:ea typeface="Lato"/>
              <a:cs typeface="Lato"/>
              <a:sym typeface="Lato"/>
            </a:endParaRPr>
          </a:p>
          <a:p>
            <a:pPr indent="0" lvl="0" marL="0" rtl="0" algn="l">
              <a:lnSpc>
                <a:spcPct val="115000"/>
              </a:lnSpc>
              <a:spcBef>
                <a:spcPts val="1600"/>
              </a:spcBef>
              <a:spcAft>
                <a:spcPts val="0"/>
              </a:spcAft>
              <a:buSzPts val="3000"/>
              <a:buNone/>
            </a:pPr>
            <a:r>
              <a:rPr b="0" lang="en" sz="1600">
                <a:latin typeface="Lato"/>
                <a:ea typeface="Lato"/>
                <a:cs typeface="Lato"/>
                <a:sym typeface="Lato"/>
              </a:rPr>
              <a:t>• The path to the goal doesn’t matter </a:t>
            </a:r>
            <a:endParaRPr b="0" sz="1600">
              <a:latin typeface="Lato"/>
              <a:ea typeface="Lato"/>
              <a:cs typeface="Lato"/>
              <a:sym typeface="Lato"/>
            </a:endParaRPr>
          </a:p>
          <a:p>
            <a:pPr indent="0" lvl="0" marL="0" rtl="0" algn="l">
              <a:lnSpc>
                <a:spcPct val="115000"/>
              </a:lnSpc>
              <a:spcBef>
                <a:spcPts val="1600"/>
              </a:spcBef>
              <a:spcAft>
                <a:spcPts val="1600"/>
              </a:spcAft>
              <a:buSzPts val="3000"/>
              <a:buNone/>
            </a:pPr>
            <a:r>
              <a:rPr b="0" lang="en" sz="1600">
                <a:latin typeface="Lato"/>
                <a:ea typeface="Lato"/>
                <a:cs typeface="Lato"/>
                <a:sym typeface="Lato"/>
              </a:rPr>
              <a:t>In such cases, we can use local search algorithms that keep a single “current” state and gradually try to improve it</a:t>
            </a:r>
            <a:endParaRPr sz="16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6"/>
          <p:cNvSpPr txBox="1"/>
          <p:nvPr>
            <p:ph idx="4294967295" type="title"/>
          </p:nvPr>
        </p:nvSpPr>
        <p:spPr>
          <a:xfrm>
            <a:off x="535775" y="712150"/>
            <a:ext cx="8451300" cy="7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3000"/>
              <a:buNone/>
            </a:pPr>
            <a:r>
              <a:rPr lang="en" sz="3600">
                <a:solidFill>
                  <a:schemeClr val="dk1"/>
                </a:solidFill>
              </a:rPr>
              <a:t>Example: n-queens problem </a:t>
            </a:r>
            <a:endParaRPr sz="2400"/>
          </a:p>
        </p:txBody>
      </p:sp>
      <p:sp>
        <p:nvSpPr>
          <p:cNvPr id="91" name="Google Shape;91;p16"/>
          <p:cNvSpPr txBox="1"/>
          <p:nvPr>
            <p:ph idx="4294967295" type="title"/>
          </p:nvPr>
        </p:nvSpPr>
        <p:spPr>
          <a:xfrm>
            <a:off x="535775" y="1480150"/>
            <a:ext cx="7886700" cy="306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rPr b="0" lang="en" sz="1400">
                <a:latin typeface="Lato"/>
                <a:ea typeface="Lato"/>
                <a:cs typeface="Lato"/>
                <a:sym typeface="Lato"/>
              </a:rPr>
              <a:t>• Put n queens on an n × n board with no two queens on the same row, column, or diagonal </a:t>
            </a:r>
            <a:endParaRPr b="0" sz="1400">
              <a:latin typeface="Lato"/>
              <a:ea typeface="Lato"/>
              <a:cs typeface="Lato"/>
              <a:sym typeface="Lato"/>
            </a:endParaRPr>
          </a:p>
          <a:p>
            <a:pPr indent="0" lvl="0" marL="0" rtl="0" algn="l">
              <a:lnSpc>
                <a:spcPct val="115000"/>
              </a:lnSpc>
              <a:spcBef>
                <a:spcPts val="1600"/>
              </a:spcBef>
              <a:spcAft>
                <a:spcPts val="0"/>
              </a:spcAft>
              <a:buSzPts val="3000"/>
              <a:buNone/>
            </a:pPr>
            <a:r>
              <a:rPr b="0" lang="en" sz="1400">
                <a:latin typeface="Lato"/>
                <a:ea typeface="Lato"/>
                <a:cs typeface="Lato"/>
                <a:sym typeface="Lato"/>
              </a:rPr>
              <a:t>• State space: all possible n-queen configurations</a:t>
            </a:r>
            <a:endParaRPr b="0" sz="1400">
              <a:latin typeface="Lato"/>
              <a:ea typeface="Lato"/>
              <a:cs typeface="Lato"/>
              <a:sym typeface="Lato"/>
            </a:endParaRPr>
          </a:p>
          <a:p>
            <a:pPr indent="0" lvl="0" marL="0" rtl="0" algn="l">
              <a:lnSpc>
                <a:spcPct val="115000"/>
              </a:lnSpc>
              <a:spcBef>
                <a:spcPts val="1600"/>
              </a:spcBef>
              <a:spcAft>
                <a:spcPts val="0"/>
              </a:spcAft>
              <a:buSzPts val="3000"/>
              <a:buNone/>
            </a:pPr>
            <a:r>
              <a:rPr b="0" lang="en" sz="1400">
                <a:latin typeface="Lato"/>
                <a:ea typeface="Lato"/>
                <a:cs typeface="Lato"/>
                <a:sym typeface="Lato"/>
              </a:rPr>
              <a:t>• Objective function: number of pairwise conflicts </a:t>
            </a:r>
            <a:endParaRPr b="0" sz="1400">
              <a:latin typeface="Lato"/>
              <a:ea typeface="Lato"/>
              <a:cs typeface="Lato"/>
              <a:sym typeface="Lato"/>
            </a:endParaRPr>
          </a:p>
          <a:p>
            <a:pPr indent="0" lvl="0" marL="0" rtl="0" algn="l">
              <a:lnSpc>
                <a:spcPct val="115000"/>
              </a:lnSpc>
              <a:spcBef>
                <a:spcPts val="1600"/>
              </a:spcBef>
              <a:spcAft>
                <a:spcPts val="1600"/>
              </a:spcAft>
              <a:buSzPts val="3000"/>
              <a:buNone/>
            </a:pPr>
            <a:r>
              <a:rPr b="0" lang="en" sz="1400">
                <a:latin typeface="Lato"/>
                <a:ea typeface="Lato"/>
                <a:cs typeface="Lato"/>
                <a:sym typeface="Lato"/>
              </a:rPr>
              <a:t>• What’s a possible local improvement strategy? – Move one queen within its column to reduce conflicts</a:t>
            </a:r>
            <a:endParaRPr sz="1400">
              <a:latin typeface="Lato"/>
              <a:ea typeface="Lato"/>
              <a:cs typeface="Lato"/>
              <a:sym typeface="Lato"/>
            </a:endParaRPr>
          </a:p>
        </p:txBody>
      </p:sp>
      <p:pic>
        <p:nvPicPr>
          <p:cNvPr id="92" name="Google Shape;92;p16"/>
          <p:cNvPicPr preferRelativeResize="0"/>
          <p:nvPr/>
        </p:nvPicPr>
        <p:blipFill rotWithShape="1">
          <a:blip r:embed="rId3">
            <a:alphaModFix/>
          </a:blip>
          <a:srcRect b="0" l="0" r="0" t="0"/>
          <a:stretch/>
        </p:blipFill>
        <p:spPr>
          <a:xfrm>
            <a:off x="1714288" y="3253700"/>
            <a:ext cx="5380075" cy="1528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7"/>
          <p:cNvSpPr txBox="1"/>
          <p:nvPr>
            <p:ph type="title"/>
          </p:nvPr>
        </p:nvSpPr>
        <p:spPr>
          <a:xfrm>
            <a:off x="283100" y="712150"/>
            <a:ext cx="8631600" cy="3835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800"/>
              <a:buNone/>
            </a:pPr>
            <a:r>
              <a:rPr lang="en"/>
              <a:t>So, what’s the problem with </a:t>
            </a:r>
            <a:r>
              <a:rPr lang="en">
                <a:solidFill>
                  <a:schemeClr val="accent5"/>
                </a:solidFill>
              </a:rPr>
              <a:t>local search?</a:t>
            </a:r>
            <a:endParaRPr>
              <a:solidFill>
                <a:schemeClr val="accent5"/>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8"/>
          <p:cNvSpPr txBox="1"/>
          <p:nvPr>
            <p:ph idx="4294967295" type="title"/>
          </p:nvPr>
        </p:nvSpPr>
        <p:spPr>
          <a:xfrm>
            <a:off x="535775" y="712150"/>
            <a:ext cx="8451300" cy="1559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3000"/>
              <a:buNone/>
            </a:pPr>
            <a:r>
              <a:rPr lang="en" sz="6000">
                <a:solidFill>
                  <a:srgbClr val="666666"/>
                </a:solidFill>
              </a:rPr>
              <a:t>It’s not optimal!</a:t>
            </a:r>
            <a:endParaRPr sz="6000"/>
          </a:p>
        </p:txBody>
      </p:sp>
      <p:sp>
        <p:nvSpPr>
          <p:cNvPr id="103" name="Google Shape;103;p18"/>
          <p:cNvSpPr txBox="1"/>
          <p:nvPr>
            <p:ph idx="4294967295" type="title"/>
          </p:nvPr>
        </p:nvSpPr>
        <p:spPr>
          <a:xfrm>
            <a:off x="535775" y="1733100"/>
            <a:ext cx="7886700" cy="39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rPr b="0" lang="en" sz="1400">
                <a:latin typeface="Lato"/>
                <a:ea typeface="Lato"/>
                <a:cs typeface="Lato"/>
                <a:sym typeface="Lato"/>
              </a:rPr>
              <a:t>The algorithm can easily get stuck in local optima </a:t>
            </a:r>
            <a:endParaRPr b="0" sz="1400">
              <a:latin typeface="Lato"/>
              <a:ea typeface="Lato"/>
              <a:cs typeface="Lato"/>
              <a:sym typeface="Lato"/>
            </a:endParaRPr>
          </a:p>
          <a:p>
            <a:pPr indent="0" lvl="0" marL="0" rtl="0" algn="l">
              <a:lnSpc>
                <a:spcPct val="115000"/>
              </a:lnSpc>
              <a:spcBef>
                <a:spcPts val="1600"/>
              </a:spcBef>
              <a:spcAft>
                <a:spcPts val="1600"/>
              </a:spcAft>
              <a:buSzPts val="3000"/>
              <a:buNone/>
            </a:pPr>
            <a:r>
              <a:t/>
            </a:r>
            <a:endParaRPr sz="1400">
              <a:latin typeface="Lato"/>
              <a:ea typeface="Lato"/>
              <a:cs typeface="Lato"/>
              <a:sym typeface="Lato"/>
            </a:endParaRPr>
          </a:p>
        </p:txBody>
      </p:sp>
      <p:pic>
        <p:nvPicPr>
          <p:cNvPr id="104" name="Google Shape;104;p18"/>
          <p:cNvPicPr preferRelativeResize="0"/>
          <p:nvPr/>
        </p:nvPicPr>
        <p:blipFill rotWithShape="1">
          <a:blip r:embed="rId3">
            <a:alphaModFix/>
          </a:blip>
          <a:srcRect b="0" l="0" r="0" t="0"/>
          <a:stretch/>
        </p:blipFill>
        <p:spPr>
          <a:xfrm>
            <a:off x="3063449" y="2271249"/>
            <a:ext cx="2248900" cy="1793875"/>
          </a:xfrm>
          <a:prstGeom prst="rect">
            <a:avLst/>
          </a:prstGeom>
          <a:noFill/>
          <a:ln>
            <a:noFill/>
          </a:ln>
        </p:spPr>
      </p:pic>
      <p:sp>
        <p:nvSpPr>
          <p:cNvPr id="105" name="Google Shape;105;p18"/>
          <p:cNvSpPr txBox="1"/>
          <p:nvPr/>
        </p:nvSpPr>
        <p:spPr>
          <a:xfrm>
            <a:off x="1873775" y="4023325"/>
            <a:ext cx="4178400" cy="53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Example: local optimum for the 8-queens problem</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9"/>
          <p:cNvSpPr txBox="1"/>
          <p:nvPr>
            <p:ph idx="4294967295" type="title"/>
          </p:nvPr>
        </p:nvSpPr>
        <p:spPr>
          <a:xfrm>
            <a:off x="535775" y="712150"/>
            <a:ext cx="8451300" cy="80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3000"/>
              <a:buNone/>
            </a:pPr>
            <a:r>
              <a:rPr lang="en" sz="3600">
                <a:solidFill>
                  <a:srgbClr val="666666"/>
                </a:solidFill>
              </a:rPr>
              <a:t>The state space “landscape” </a:t>
            </a:r>
            <a:endParaRPr sz="3600"/>
          </a:p>
        </p:txBody>
      </p:sp>
      <p:sp>
        <p:nvSpPr>
          <p:cNvPr id="111" name="Google Shape;111;p19"/>
          <p:cNvSpPr txBox="1"/>
          <p:nvPr>
            <p:ph idx="4294967295" type="title"/>
          </p:nvPr>
        </p:nvSpPr>
        <p:spPr>
          <a:xfrm>
            <a:off x="535775" y="1733100"/>
            <a:ext cx="7886700" cy="39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t/>
            </a:r>
            <a:endParaRPr b="0" sz="1400">
              <a:latin typeface="Lato"/>
              <a:ea typeface="Lato"/>
              <a:cs typeface="Lato"/>
              <a:sym typeface="Lato"/>
            </a:endParaRPr>
          </a:p>
          <a:p>
            <a:pPr indent="0" lvl="0" marL="0" rtl="0" algn="l">
              <a:lnSpc>
                <a:spcPct val="115000"/>
              </a:lnSpc>
              <a:spcBef>
                <a:spcPts val="1600"/>
              </a:spcBef>
              <a:spcAft>
                <a:spcPts val="1600"/>
              </a:spcAft>
              <a:buSzPts val="3000"/>
              <a:buNone/>
            </a:pPr>
            <a:r>
              <a:t/>
            </a:r>
            <a:endParaRPr sz="1400">
              <a:latin typeface="Lato"/>
              <a:ea typeface="Lato"/>
              <a:cs typeface="Lato"/>
              <a:sym typeface="Lato"/>
            </a:endParaRPr>
          </a:p>
        </p:txBody>
      </p:sp>
      <p:sp>
        <p:nvSpPr>
          <p:cNvPr id="112" name="Google Shape;112;p19"/>
          <p:cNvSpPr txBox="1"/>
          <p:nvPr/>
        </p:nvSpPr>
        <p:spPr>
          <a:xfrm>
            <a:off x="1808175" y="4609500"/>
            <a:ext cx="4178400" cy="53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pic>
        <p:nvPicPr>
          <p:cNvPr id="113" name="Google Shape;113;p19"/>
          <p:cNvPicPr preferRelativeResize="0"/>
          <p:nvPr/>
        </p:nvPicPr>
        <p:blipFill rotWithShape="1">
          <a:blip r:embed="rId3">
            <a:alphaModFix/>
          </a:blip>
          <a:srcRect b="0" l="0" r="0" t="0"/>
          <a:stretch/>
        </p:blipFill>
        <p:spPr>
          <a:xfrm>
            <a:off x="1209300" y="1521850"/>
            <a:ext cx="5233876" cy="2902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pic>
        <p:nvPicPr>
          <p:cNvPr id="118" name="Google Shape;118;p20"/>
          <p:cNvPicPr preferRelativeResize="0"/>
          <p:nvPr/>
        </p:nvPicPr>
        <p:blipFill rotWithShape="1">
          <a:blip r:embed="rId3">
            <a:alphaModFix/>
          </a:blip>
          <a:srcRect b="0" l="0" r="0" t="0"/>
          <a:stretch/>
        </p:blipFill>
        <p:spPr>
          <a:xfrm>
            <a:off x="1189300" y="152400"/>
            <a:ext cx="6451599" cy="4838699"/>
          </a:xfrm>
          <a:prstGeom prst="rect">
            <a:avLst/>
          </a:prstGeom>
          <a:noFill/>
          <a:ln>
            <a:noFill/>
          </a:ln>
        </p:spPr>
      </p:pic>
      <p:sp>
        <p:nvSpPr>
          <p:cNvPr id="119" name="Google Shape;119;p20"/>
          <p:cNvSpPr/>
          <p:nvPr/>
        </p:nvSpPr>
        <p:spPr>
          <a:xfrm>
            <a:off x="6055400" y="286900"/>
            <a:ext cx="1495800" cy="8811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1"/>
          <p:cNvSpPr txBox="1"/>
          <p:nvPr>
            <p:ph type="ctrTitle"/>
          </p:nvPr>
        </p:nvSpPr>
        <p:spPr>
          <a:xfrm>
            <a:off x="635925" y="630225"/>
            <a:ext cx="8067300" cy="154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800"/>
              <a:buNone/>
            </a:pPr>
            <a:r>
              <a:rPr lang="en"/>
              <a:t>How do we escape local optima?</a:t>
            </a:r>
            <a:endParaRPr sz="3600"/>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