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TSansNarrow-regular.fntdata"/><Relationship Id="rId43" Type="http://schemas.openxmlformats.org/officeDocument/2006/relationships/slide" Target="slides/slide38.xml"/><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4745e9d5_12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4745e9d5_12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53db09bdb_0_9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53db09bdb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4745e9d5_3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4745e9d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4745e9d5_3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4745e9d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4745e9d5_1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4745e9d5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4745e9d5_12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4745e9d5_12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54745e9d5_12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4745e9d5_12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54745e9d5_12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54745e9d5_12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4745e9d5_12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4745e9d5_12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54745e9d5_12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54745e9d5_12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54745e9d5_12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4745e9d5_12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54745e9d5_12_7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54745e9d5_12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54745e9d5_12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54745e9d5_12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54745e9d5_12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54745e9d5_12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54745e9d5_12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54745e9d5_12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54745e9d5_15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54745e9d5_15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54745e9d5_1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54745e9d5_15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54745e9d5_15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54745e9d5_15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54745e9d5_12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54745e9d5_12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54745e9d5_12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54745e9d5_12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54745e9d5_12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54745e9d5_12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54745e9d5_12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54745e9d5_12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54745e9d5_12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54745e9d5_12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54745e9d5_12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54745e9d5_12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54745e9d5_12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54745e9d5_12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54745e9d5_12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54745e9d5_12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ecaee190704fbc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ecaee190704fbc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ecaee190704fbc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ecaee190704fbc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429f843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429f843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429f84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29f84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ecaee190704fbc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ecaee190704fbc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53db09bdb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3db09b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700"/>
              </a:spcAft>
              <a:buNone/>
            </a:pPr>
            <a:r>
              <a:rPr lang="en" sz="1400"/>
              <a:t>A time-series of temperature readings. By looking at the data, you want to predict what will be the temperature in the near future. You have 3 algorithms that each look at the same data, and give you their own estimate. You know that those algorithms can be inaccurate, at different degrees, so you might want to take a weighted average of the 3 readings, giving more weight to the most accurate algorithm estimate. This whole procedure of having 3 sub-algorithms reading the data, computing their own estimates, and then create an overall estimate, is known as ensemble 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3db09bdb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3db09bd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54745e9d5_12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54745e9d5_12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700"/>
              </a:spcAft>
              <a:buNone/>
            </a:pPr>
            <a:r>
              <a:rPr lang="en" sz="1400"/>
              <a:t>Somehow a collection of 100 non-experts turns out to be a far better predictor of the correct answer than the prediction of the one predetermined expert that the contestant is able to select,fundamentally this is what ensembles try to 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3db09bdb_0_8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3db09bdb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53db09bdb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3db09bd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53db09bdb_0_8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53db09bdb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Ensemble Learning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Bagging and Random Forest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152400" y="0"/>
            <a:ext cx="8187825" cy="5021400"/>
          </a:xfrm>
          <a:prstGeom prst="rect">
            <a:avLst/>
          </a:prstGeom>
          <a:noFill/>
          <a:ln>
            <a:noFill/>
          </a:ln>
        </p:spPr>
      </p:pic>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Two Key Questions</a:t>
            </a:r>
            <a:endParaRPr sz="3000"/>
          </a:p>
        </p:txBody>
      </p:sp>
      <p:sp>
        <p:nvSpPr>
          <p:cNvPr id="134" name="Google Shape;134;p23"/>
          <p:cNvSpPr txBox="1"/>
          <p:nvPr>
            <p:ph idx="1" type="body"/>
          </p:nvPr>
        </p:nvSpPr>
        <p:spPr>
          <a:xfrm>
            <a:off x="205225" y="1295875"/>
            <a:ext cx="8520600" cy="35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How to get different learners?</a:t>
            </a:r>
            <a:endParaRPr>
              <a:solidFill>
                <a:srgbClr val="000000"/>
              </a:solidFill>
            </a:endParaRPr>
          </a:p>
          <a:p>
            <a:pPr indent="0" lvl="0" marL="0" rtl="0" algn="l">
              <a:spcBef>
                <a:spcPts val="1600"/>
              </a:spcBef>
              <a:spcAft>
                <a:spcPts val="0"/>
              </a:spcAft>
              <a:buNone/>
            </a:pPr>
            <a:r>
              <a:t/>
            </a:r>
            <a:endParaRPr sz="1650">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How to combine learners?</a:t>
            </a:r>
            <a:endParaRPr>
              <a:solidFill>
                <a:srgbClr val="000000"/>
              </a:solidFill>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Where Do Learners Come From</a:t>
            </a:r>
            <a:endParaRPr sz="3000"/>
          </a:p>
        </p:txBody>
      </p:sp>
      <p:sp>
        <p:nvSpPr>
          <p:cNvPr id="141" name="Google Shape;141;p24"/>
          <p:cNvSpPr txBox="1"/>
          <p:nvPr>
            <p:ph idx="1" type="body"/>
          </p:nvPr>
        </p:nvSpPr>
        <p:spPr>
          <a:xfrm>
            <a:off x="154950" y="1231225"/>
            <a:ext cx="8520600" cy="35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Partitioning the data.</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Using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Different feature subsets.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Different algorithms.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Different parameters of the same algorithm.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Combining learners</a:t>
            </a:r>
            <a:endParaRPr sz="3000"/>
          </a:p>
        </p:txBody>
      </p:sp>
      <p:sp>
        <p:nvSpPr>
          <p:cNvPr id="148" name="Google Shape;148;p25"/>
          <p:cNvSpPr txBox="1"/>
          <p:nvPr>
            <p:ph idx="1" type="body"/>
          </p:nvPr>
        </p:nvSpPr>
        <p:spPr>
          <a:xfrm>
            <a:off x="154950" y="1231225"/>
            <a:ext cx="8520600" cy="35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Voting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Bagging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Random Forest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Boosting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AdaBoost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Bagging</a:t>
            </a:r>
            <a:endParaRPr/>
          </a:p>
        </p:txBody>
      </p:sp>
      <p:sp>
        <p:nvSpPr>
          <p:cNvPr id="155" name="Google Shape;155;p26"/>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By Priyanshu Singh</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Bagging?</a:t>
            </a:r>
            <a:endParaRPr/>
          </a:p>
        </p:txBody>
      </p:sp>
      <p:sp>
        <p:nvSpPr>
          <p:cNvPr id="161" name="Google Shape;161;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Bagging comes from a combination of words, Bootstrap + Aggregating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 machine learning ensemble meta-algorithm designed to improve the stability and accuracy of machine learning algorithms used in statistical classification and regression.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It also reduces variance and helps to avoid overfitting.</a:t>
            </a:r>
            <a:endParaRPr>
              <a:solidFill>
                <a:srgbClr val="000000"/>
              </a:solidFill>
            </a:endParaRPr>
          </a:p>
        </p:txBody>
      </p:sp>
      <p:sp>
        <p:nvSpPr>
          <p:cNvPr id="162" name="Google Shape;16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in Layman’s Terms</a:t>
            </a:r>
            <a:endParaRPr/>
          </a:p>
        </p:txBody>
      </p:sp>
      <p:pic>
        <p:nvPicPr>
          <p:cNvPr id="168" name="Google Shape;168;p28"/>
          <p:cNvPicPr preferRelativeResize="0"/>
          <p:nvPr/>
        </p:nvPicPr>
        <p:blipFill>
          <a:blip r:embed="rId3">
            <a:alphaModFix/>
          </a:blip>
          <a:stretch>
            <a:fillRect/>
          </a:stretch>
        </p:blipFill>
        <p:spPr>
          <a:xfrm>
            <a:off x="984850" y="1152423"/>
            <a:ext cx="6335325" cy="3768575"/>
          </a:xfrm>
          <a:prstGeom prst="rect">
            <a:avLst/>
          </a:prstGeom>
          <a:noFill/>
          <a:ln>
            <a:noFill/>
          </a:ln>
        </p:spPr>
      </p:pic>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Bagging</a:t>
            </a:r>
            <a:endParaRPr/>
          </a:p>
        </p:txBody>
      </p:sp>
      <p:sp>
        <p:nvSpPr>
          <p:cNvPr id="175" name="Google Shape;17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see two examples of Bagging :</a:t>
            </a:r>
            <a:endParaRPr/>
          </a:p>
          <a:p>
            <a:pPr indent="-342900" lvl="0" marL="457200" rtl="0" algn="l">
              <a:spcBef>
                <a:spcPts val="1600"/>
              </a:spcBef>
              <a:spcAft>
                <a:spcPts val="0"/>
              </a:spcAft>
              <a:buSzPts val="1800"/>
              <a:buChar char="●"/>
            </a:pPr>
            <a:r>
              <a:rPr lang="en"/>
              <a:t>In Regression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In </a:t>
            </a:r>
            <a:r>
              <a:rPr lang="en"/>
              <a:t>Classification</a:t>
            </a:r>
            <a:r>
              <a:rPr lang="en"/>
              <a:t> </a:t>
            </a:r>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Bagging</a:t>
            </a:r>
            <a:endParaRPr/>
          </a:p>
        </p:txBody>
      </p:sp>
      <p:sp>
        <p:nvSpPr>
          <p:cNvPr id="182" name="Google Shape;182;p3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On Regression</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311700" y="201150"/>
            <a:ext cx="8545750" cy="4750600"/>
          </a:xfrm>
          <a:prstGeom prst="rect">
            <a:avLst/>
          </a:prstGeom>
          <a:noFill/>
          <a:ln>
            <a:noFill/>
          </a:ln>
        </p:spPr>
      </p:pic>
      <p:sp>
        <p:nvSpPr>
          <p:cNvPr id="188" name="Google Shape;188;p31"/>
          <p:cNvSpPr/>
          <p:nvPr/>
        </p:nvSpPr>
        <p:spPr>
          <a:xfrm>
            <a:off x="5042925" y="272975"/>
            <a:ext cx="2966700" cy="39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64650"/>
            <a:ext cx="8520600" cy="524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Overview</a:t>
            </a:r>
            <a:endParaRPr/>
          </a:p>
        </p:txBody>
      </p:sp>
      <p:pic>
        <p:nvPicPr>
          <p:cNvPr id="73" name="Google Shape;73;p14"/>
          <p:cNvPicPr preferRelativeResize="0"/>
          <p:nvPr/>
        </p:nvPicPr>
        <p:blipFill>
          <a:blip r:embed="rId3">
            <a:alphaModFix/>
          </a:blip>
          <a:stretch>
            <a:fillRect/>
          </a:stretch>
        </p:blipFill>
        <p:spPr>
          <a:xfrm>
            <a:off x="601675" y="757475"/>
            <a:ext cx="7475375" cy="3929725"/>
          </a:xfrm>
          <a:prstGeom prst="rect">
            <a:avLst/>
          </a:prstGeom>
          <a:noFill/>
          <a:ln>
            <a:noFill/>
          </a:ln>
        </p:spPr>
      </p:pic>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Errors in Bagging</a:t>
            </a:r>
            <a:endParaRPr sz="3000"/>
          </a:p>
        </p:txBody>
      </p:sp>
      <p:sp>
        <p:nvSpPr>
          <p:cNvPr id="195" name="Google Shape;195;p32"/>
          <p:cNvSpPr txBox="1"/>
          <p:nvPr>
            <p:ph idx="1" type="body"/>
          </p:nvPr>
        </p:nvSpPr>
        <p:spPr>
          <a:xfrm>
            <a:off x="205225" y="1295875"/>
            <a:ext cx="8520600" cy="3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There are two types of errors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Mean Square Prediction Error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Out of Bag Error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Bag Error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96" name="Google Shape;19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n on MSE and OOB error</a:t>
            </a:r>
            <a:endParaRPr/>
          </a:p>
        </p:txBody>
      </p:sp>
      <p:pic>
        <p:nvPicPr>
          <p:cNvPr descr="figure2" id="202" name="Google Shape;202;p33"/>
          <p:cNvPicPr preferRelativeResize="0"/>
          <p:nvPr/>
        </p:nvPicPr>
        <p:blipFill>
          <a:blip r:embed="rId3">
            <a:alphaModFix/>
          </a:blip>
          <a:stretch>
            <a:fillRect/>
          </a:stretch>
        </p:blipFill>
        <p:spPr>
          <a:xfrm>
            <a:off x="367100" y="1403275"/>
            <a:ext cx="8370325" cy="3125450"/>
          </a:xfrm>
          <a:prstGeom prst="rect">
            <a:avLst/>
          </a:prstGeom>
          <a:noFill/>
          <a:ln>
            <a:noFill/>
          </a:ln>
        </p:spPr>
      </p:pic>
      <p:sp>
        <p:nvSpPr>
          <p:cNvPr id="203" name="Google Shape;20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choose the perfect ‘n’</a:t>
            </a:r>
            <a:r>
              <a:rPr lang="en"/>
              <a:t> </a:t>
            </a:r>
            <a:endParaRPr/>
          </a:p>
        </p:txBody>
      </p:sp>
      <p:sp>
        <p:nvSpPr>
          <p:cNvPr id="209" name="Google Shape;209;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we increase the n, we see that the OOB error stabilizes.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This value of n is the optimal value of Bags.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If we further increase the value of n, due to similar contents in bootstraps, the computation time increases.</a:t>
            </a:r>
            <a:endParaRPr/>
          </a:p>
        </p:txBody>
      </p:sp>
      <p:sp>
        <p:nvSpPr>
          <p:cNvPr id="210" name="Google Shape;21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Bagging</a:t>
            </a:r>
            <a:endParaRPr/>
          </a:p>
        </p:txBody>
      </p:sp>
      <p:sp>
        <p:nvSpPr>
          <p:cNvPr id="216" name="Google Shape;216;p3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On Classification</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descr="figure3" id="222" name="Google Shape;222;p36"/>
          <p:cNvPicPr preferRelativeResize="0"/>
          <p:nvPr/>
        </p:nvPicPr>
        <p:blipFill>
          <a:blip r:embed="rId3">
            <a:alphaModFix/>
          </a:blip>
          <a:stretch>
            <a:fillRect/>
          </a:stretch>
        </p:blipFill>
        <p:spPr>
          <a:xfrm>
            <a:off x="1817125" y="53625"/>
            <a:ext cx="5509761"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311700" y="144500"/>
            <a:ext cx="8520600" cy="458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see, the Regression or classification fits generated from different bootstrap samples are correlated because of the observations that have been selected in both samples.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higher the correlation, the more similar the fit from each bootstrap and the smaller the effect of the Bagging algorithm in reducing variance.</a:t>
            </a:r>
            <a:endParaRPr/>
          </a:p>
        </p:txBody>
      </p:sp>
      <p:sp>
        <p:nvSpPr>
          <p:cNvPr id="228" name="Google Shape;22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a:t>
            </a:r>
            <a:endParaRPr/>
          </a:p>
        </p:txBody>
      </p:sp>
      <p:sp>
        <p:nvSpPr>
          <p:cNvPr id="234" name="Google Shape;234;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Prove that, variance for classification and regression fit by Bagging is lower. (given that the algorithm for regression is not very stable)</a:t>
            </a:r>
            <a:endParaRPr b="1" sz="2400"/>
          </a:p>
          <a:p>
            <a:pPr indent="0" lvl="0" marL="0" rtl="0" algn="l">
              <a:spcBef>
                <a:spcPts val="1600"/>
              </a:spcBef>
              <a:spcAft>
                <a:spcPts val="0"/>
              </a:spcAft>
              <a:buNone/>
            </a:pPr>
            <a:r>
              <a:t/>
            </a:r>
            <a:endParaRPr b="1" sz="2400"/>
          </a:p>
          <a:p>
            <a:pPr indent="0" lvl="0" marL="0" rtl="0" algn="l">
              <a:spcBef>
                <a:spcPts val="1600"/>
              </a:spcBef>
              <a:spcAft>
                <a:spcPts val="1600"/>
              </a:spcAft>
              <a:buNone/>
            </a:pPr>
            <a:r>
              <a:rPr b="1" lang="en" sz="2400"/>
              <a:t>Stable- eg.- Linear regression with no influential points(points which greatly affect the slope of the line)</a:t>
            </a:r>
            <a:endParaRPr b="1" sz="2400"/>
          </a:p>
        </p:txBody>
      </p:sp>
      <p:sp>
        <p:nvSpPr>
          <p:cNvPr id="235" name="Google Shape;23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ph type="ctrTitle"/>
          </p:nvPr>
        </p:nvSpPr>
        <p:spPr>
          <a:xfrm>
            <a:off x="1003650" y="21638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Random Forest?</a:t>
            </a:r>
            <a:endParaRPr/>
          </a:p>
        </p:txBody>
      </p:sp>
      <p:sp>
        <p:nvSpPr>
          <p:cNvPr id="246" name="Google Shape;246;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Forests are made up of trees and Random forests are made up of Decision Trees.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Random Forest is an ensemble learning method for classification, regression that operates by creating a multitude of decision trees.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 general method random forest was first proposed by Ho in 1995.</a:t>
            </a:r>
            <a:endParaRPr/>
          </a:p>
        </p:txBody>
      </p:sp>
      <p:sp>
        <p:nvSpPr>
          <p:cNvPr id="247" name="Google Shape;24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Random Forest?</a:t>
            </a:r>
            <a:endParaRPr/>
          </a:p>
        </p:txBody>
      </p:sp>
      <p:sp>
        <p:nvSpPr>
          <p:cNvPr id="253" name="Google Shape;253;p41"/>
          <p:cNvSpPr txBox="1"/>
          <p:nvPr>
            <p:ph idx="1" type="body"/>
          </p:nvPr>
        </p:nvSpPr>
        <p:spPr>
          <a:xfrm>
            <a:off x="387900" y="125647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Bagging simply reruns the algorithm on different subsets of the data.</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This can result in highly correlated predictors and a biased model.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But random forest can decorrelate the base learners by randomly choosing the input variables, as well as sample of datasets.</a:t>
            </a:r>
            <a:endParaRPr/>
          </a:p>
        </p:txBody>
      </p:sp>
      <p:sp>
        <p:nvSpPr>
          <p:cNvPr id="254" name="Google Shape;25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t>
            </a:r>
            <a:r>
              <a:rPr i="1" lang="en"/>
              <a:t>Ensemble</a:t>
            </a:r>
            <a:r>
              <a:rPr lang="en"/>
              <a:t> mean?</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group of items, viewed as a whole rather than </a:t>
            </a:r>
            <a:r>
              <a:rPr lang="en">
                <a:solidFill>
                  <a:srgbClr val="000000"/>
                </a:solidFill>
              </a:rPr>
              <a:t>individually</a:t>
            </a:r>
            <a:r>
              <a:rPr lang="en">
                <a:solidFill>
                  <a:srgbClr val="000000"/>
                </a:solidFill>
              </a:rPr>
              <a:t>.</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 AI, a group of learners combine to form a better learner. </a:t>
            </a:r>
            <a:endParaRPr>
              <a:solidFill>
                <a:srgbClr val="000000"/>
              </a:solidFill>
            </a:endParaRPr>
          </a:p>
          <a:p>
            <a:pPr indent="0" lvl="0" marL="457200" rtl="0" algn="l">
              <a:spcBef>
                <a:spcPts val="1600"/>
              </a:spcBef>
              <a:spcAft>
                <a:spcPts val="1600"/>
              </a:spcAft>
              <a:buNone/>
            </a:pPr>
            <a:r>
              <a:t/>
            </a:r>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does it work?</a:t>
            </a:r>
            <a:endParaRPr/>
          </a:p>
        </p:txBody>
      </p:sp>
      <p:sp>
        <p:nvSpPr>
          <p:cNvPr id="260" name="Google Shape;260;p4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Variance and Bias Reduction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Variance Reduction</a:t>
            </a:r>
            <a:endParaRPr/>
          </a:p>
        </p:txBody>
      </p:sp>
      <p:sp>
        <p:nvSpPr>
          <p:cNvPr id="266" name="Google Shape;266;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trees </a:t>
            </a:r>
            <a:r>
              <a:rPr lang="en">
                <a:latin typeface="Arial"/>
                <a:ea typeface="Arial"/>
                <a:cs typeface="Arial"/>
                <a:sym typeface="Arial"/>
              </a:rPr>
              <a:t>are more independent because of bootstrap samples and random draws.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Random forests are form of bagging and averaging over trees can reduce instability.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Consequently, the gains from averaging over a large number of trees can be more dramatic.</a:t>
            </a:r>
            <a:endParaRPr/>
          </a:p>
        </p:txBody>
      </p:sp>
      <p:sp>
        <p:nvSpPr>
          <p:cNvPr id="267" name="Google Shape;26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Reduction</a:t>
            </a:r>
            <a:endParaRPr/>
          </a:p>
        </p:txBody>
      </p:sp>
      <p:sp>
        <p:nvSpPr>
          <p:cNvPr id="273" name="Google Shape;273;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large number of predictors can be consider</a:t>
            </a:r>
            <a:r>
              <a:rPr lang="en"/>
              <a:t>ed. M</a:t>
            </a:r>
            <a:r>
              <a:rPr lang="en"/>
              <a:t>ore information may be brought to reduce bias of fitted values and estimated splits.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Local feature predictor can play a role in tree construction.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There are often some predictors that dominate the decision-tree fitting process because they consistently perform a bit better than their competitors.</a:t>
            </a:r>
            <a:endParaRPr/>
          </a:p>
        </p:txBody>
      </p:sp>
      <p:sp>
        <p:nvSpPr>
          <p:cNvPr id="274" name="Google Shape;27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VS Random Forest</a:t>
            </a:r>
            <a:endParaRPr/>
          </a:p>
        </p:txBody>
      </p:sp>
      <p:sp>
        <p:nvSpPr>
          <p:cNvPr id="280" name="Google Shape;28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281" name="Google Shape;281;p45"/>
          <p:cNvPicPr preferRelativeResize="0"/>
          <p:nvPr/>
        </p:nvPicPr>
        <p:blipFill>
          <a:blip r:embed="rId3">
            <a:alphaModFix/>
          </a:blip>
          <a:stretch>
            <a:fillRect/>
          </a:stretch>
        </p:blipFill>
        <p:spPr>
          <a:xfrm>
            <a:off x="441100" y="1152425"/>
            <a:ext cx="4211713" cy="3686275"/>
          </a:xfrm>
          <a:prstGeom prst="rect">
            <a:avLst/>
          </a:prstGeom>
          <a:noFill/>
          <a:ln>
            <a:noFill/>
          </a:ln>
        </p:spPr>
      </p:pic>
      <p:sp>
        <p:nvSpPr>
          <p:cNvPr id="282" name="Google Shape;282;p45"/>
          <p:cNvSpPr txBox="1"/>
          <p:nvPr/>
        </p:nvSpPr>
        <p:spPr>
          <a:xfrm>
            <a:off x="5124775" y="1227050"/>
            <a:ext cx="3707400" cy="335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Random Forest are among the best classifiers in the world.</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3 tuning parameters:</a:t>
            </a:r>
            <a:endParaRPr>
              <a:latin typeface="Open Sans"/>
              <a:ea typeface="Open Sans"/>
              <a:cs typeface="Open Sans"/>
              <a:sym typeface="Open Sans"/>
            </a:endParaRPr>
          </a:p>
          <a:p>
            <a:pPr indent="-317500" lvl="1" marL="742950" rtl="0" algn="l">
              <a:spcBef>
                <a:spcPts val="0"/>
              </a:spcBef>
              <a:spcAft>
                <a:spcPts val="0"/>
              </a:spcAft>
              <a:buSzPts val="1400"/>
              <a:buFont typeface="Open Sans"/>
              <a:buChar char="○"/>
            </a:pPr>
            <a:r>
              <a:rPr lang="en">
                <a:latin typeface="Open Sans"/>
                <a:ea typeface="Open Sans"/>
                <a:cs typeface="Open Sans"/>
                <a:sym typeface="Open Sans"/>
              </a:rPr>
              <a:t>Minimum Node Size</a:t>
            </a:r>
            <a:endParaRPr>
              <a:latin typeface="Open Sans"/>
              <a:ea typeface="Open Sans"/>
              <a:cs typeface="Open Sans"/>
              <a:sym typeface="Open Sans"/>
            </a:endParaRPr>
          </a:p>
          <a:p>
            <a:pPr indent="-317500" lvl="1" marL="742950" rtl="0" algn="l">
              <a:spcBef>
                <a:spcPts val="0"/>
              </a:spcBef>
              <a:spcAft>
                <a:spcPts val="0"/>
              </a:spcAft>
              <a:buSzPts val="1400"/>
              <a:buFont typeface="Open Sans"/>
              <a:buChar char="○"/>
            </a:pPr>
            <a:r>
              <a:rPr lang="en">
                <a:latin typeface="Open Sans"/>
                <a:ea typeface="Open Sans"/>
                <a:cs typeface="Open Sans"/>
                <a:sym typeface="Open Sans"/>
              </a:rPr>
              <a:t>Number of Trees</a:t>
            </a:r>
            <a:endParaRPr>
              <a:latin typeface="Open Sans"/>
              <a:ea typeface="Open Sans"/>
              <a:cs typeface="Open Sans"/>
              <a:sym typeface="Open Sans"/>
            </a:endParaRPr>
          </a:p>
          <a:p>
            <a:pPr indent="-317500" lvl="1" marL="742950" rtl="0" algn="l">
              <a:spcBef>
                <a:spcPts val="0"/>
              </a:spcBef>
              <a:spcAft>
                <a:spcPts val="0"/>
              </a:spcAft>
              <a:buSzPts val="1400"/>
              <a:buFont typeface="Open Sans"/>
              <a:buChar char="○"/>
            </a:pPr>
            <a:r>
              <a:rPr lang="en">
                <a:latin typeface="Open Sans"/>
                <a:ea typeface="Open Sans"/>
                <a:cs typeface="Open Sans"/>
                <a:sym typeface="Open Sans"/>
              </a:rPr>
              <a:t>Number of Predictors Sampled</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of Random Forest</a:t>
            </a:r>
            <a:endParaRPr/>
          </a:p>
        </p:txBody>
      </p:sp>
      <p:sp>
        <p:nvSpPr>
          <p:cNvPr id="288" name="Google Shape;288;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 Predictive Accuracy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Efficient on large dataset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Works well with missing values on the dataset.</a:t>
            </a:r>
            <a:endParaRPr/>
          </a:p>
        </p:txBody>
      </p:sp>
      <p:sp>
        <p:nvSpPr>
          <p:cNvPr id="289" name="Google Shape;28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Random Forest</a:t>
            </a:r>
            <a:endParaRPr/>
          </a:p>
        </p:txBody>
      </p:sp>
      <p:sp>
        <p:nvSpPr>
          <p:cNvPr id="295" name="Google Shape;295;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easily interpretable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Overfit with Noisy Classification or Regression</a:t>
            </a:r>
            <a:endParaRPr/>
          </a:p>
        </p:txBody>
      </p:sp>
      <p:sp>
        <p:nvSpPr>
          <p:cNvPr id="296" name="Google Shape;296;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a:t>
            </a:r>
            <a:r>
              <a:rPr lang="en"/>
              <a:t> of Random Forest</a:t>
            </a:r>
            <a:endParaRPr/>
          </a:p>
        </p:txBody>
      </p:sp>
      <p:sp>
        <p:nvSpPr>
          <p:cNvPr id="302" name="Google Shape;302;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2006, Netflix held a competition, with given 8 Billion ratings and 4,80,189 users.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winners </a:t>
            </a:r>
            <a:r>
              <a:rPr lang="en"/>
              <a:t>BellKor’s Pragmatic Chaos used Random Forest for making the recommendation system.</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runner ups had the same score for recommendation but what did they use as decision trees.</a:t>
            </a:r>
            <a:endParaRPr/>
          </a:p>
        </p:txBody>
      </p:sp>
      <p:sp>
        <p:nvSpPr>
          <p:cNvPr id="303" name="Google Shape;30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09" name="Google Shape;309;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select the perfect ‘n’ for Random Forest?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How is the accuracy increased from Bagging to Random Forest?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How do we calculate the weighted index of decision trees when taking into consideration for the random forest?</a:t>
            </a:r>
            <a:endParaRPr/>
          </a:p>
        </p:txBody>
      </p:sp>
      <p:sp>
        <p:nvSpPr>
          <p:cNvPr id="310" name="Google Shape;31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16" name="Google Shape;316;p5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Ensemble learning ?</a:t>
            </a:r>
            <a:endParaRPr/>
          </a:p>
        </p:txBody>
      </p:sp>
      <p:sp>
        <p:nvSpPr>
          <p:cNvPr id="87" name="Google Shape;87;p16"/>
          <p:cNvSpPr txBox="1"/>
          <p:nvPr>
            <p:ph idx="1" type="body"/>
          </p:nvPr>
        </p:nvSpPr>
        <p:spPr>
          <a:xfrm>
            <a:off x="387900" y="1339750"/>
            <a:ext cx="8520600" cy="31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Ensemble </a:t>
            </a:r>
            <a:r>
              <a:rPr lang="en">
                <a:solidFill>
                  <a:srgbClr val="434343"/>
                </a:solidFill>
                <a:latin typeface="Arial"/>
                <a:ea typeface="Arial"/>
                <a:cs typeface="Arial"/>
                <a:sym typeface="Arial"/>
              </a:rPr>
              <a:t>learning is a machine learning paradigm where multiple learners are trained to solve the same problem.</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a:solidFill>
                <a:srgbClr val="434343"/>
              </a:solidFill>
              <a:latin typeface="Arial"/>
              <a:ea typeface="Arial"/>
              <a:cs typeface="Arial"/>
              <a:sym typeface="Arial"/>
            </a:endParaRPr>
          </a:p>
          <a:p>
            <a:pPr indent="-342900" lvl="0" marL="457200" rtl="0" algn="l">
              <a:spcBef>
                <a:spcPts val="1600"/>
              </a:spcBef>
              <a:spcAft>
                <a:spcPts val="0"/>
              </a:spcAft>
              <a:buClr>
                <a:srgbClr val="434343"/>
              </a:buClr>
              <a:buSzPts val="1800"/>
              <a:buFont typeface="Arial"/>
              <a:buChar char="●"/>
            </a:pPr>
            <a:r>
              <a:rPr lang="en">
                <a:solidFill>
                  <a:srgbClr val="000000"/>
                </a:solidFill>
                <a:latin typeface="Arial"/>
                <a:ea typeface="Arial"/>
                <a:cs typeface="Arial"/>
                <a:sym typeface="Arial"/>
              </a:rPr>
              <a:t>Ensemble learning take the attitude that more predictors can be better than any single one and by learning many we can do a better job.</a:t>
            </a:r>
            <a:endParaRPr>
              <a:solidFill>
                <a:srgbClr val="000000"/>
              </a:solidFill>
              <a:latin typeface="Arial"/>
              <a:ea typeface="Arial"/>
              <a:cs typeface="Arial"/>
              <a:sym typeface="Arial"/>
            </a:endParaRPr>
          </a:p>
          <a:p>
            <a:pPr indent="0" lvl="0" marL="457200" rtl="0" algn="l">
              <a:spcBef>
                <a:spcPts val="700"/>
              </a:spcBef>
              <a:spcAft>
                <a:spcPts val="1600"/>
              </a:spcAft>
              <a:buNone/>
            </a:pPr>
            <a:r>
              <a:t/>
            </a:r>
            <a:endParaRPr>
              <a:solidFill>
                <a:srgbClr val="434343"/>
              </a:solidFill>
              <a:latin typeface="Arial"/>
              <a:ea typeface="Arial"/>
              <a:cs typeface="Arial"/>
              <a:sym typeface="Arial"/>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of classifiers:</a:t>
            </a:r>
            <a:endParaRPr/>
          </a:p>
        </p:txBody>
      </p:sp>
      <p:sp>
        <p:nvSpPr>
          <p:cNvPr id="94" name="Google Shape;94;p17"/>
          <p:cNvSpPr txBox="1"/>
          <p:nvPr>
            <p:ph idx="1" type="body"/>
          </p:nvPr>
        </p:nvSpPr>
        <p:spPr>
          <a:xfrm>
            <a:off x="275775" y="1494200"/>
            <a:ext cx="8520600" cy="295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We build a collection of classifiers, say h</a:t>
            </a:r>
            <a:r>
              <a:rPr baseline="-25000" lang="en">
                <a:solidFill>
                  <a:srgbClr val="434343"/>
                </a:solidFill>
                <a:latin typeface="Arial"/>
                <a:ea typeface="Arial"/>
                <a:cs typeface="Arial"/>
                <a:sym typeface="Arial"/>
              </a:rPr>
              <a:t>1</a:t>
            </a:r>
            <a:r>
              <a:rPr lang="en">
                <a:solidFill>
                  <a:srgbClr val="434343"/>
                </a:solidFill>
                <a:latin typeface="Arial"/>
                <a:ea typeface="Arial"/>
                <a:cs typeface="Arial"/>
                <a:sym typeface="Arial"/>
              </a:rPr>
              <a:t>, h</a:t>
            </a:r>
            <a:r>
              <a:rPr baseline="-25000" lang="en">
                <a:solidFill>
                  <a:srgbClr val="434343"/>
                </a:solidFill>
                <a:latin typeface="Arial"/>
                <a:ea typeface="Arial"/>
                <a:cs typeface="Arial"/>
                <a:sym typeface="Arial"/>
              </a:rPr>
              <a:t>2</a:t>
            </a:r>
            <a:r>
              <a:rPr lang="en">
                <a:solidFill>
                  <a:srgbClr val="434343"/>
                </a:solidFill>
                <a:latin typeface="Arial"/>
                <a:ea typeface="Arial"/>
                <a:cs typeface="Arial"/>
                <a:sym typeface="Arial"/>
              </a:rPr>
              <a:t>, h</a:t>
            </a:r>
            <a:r>
              <a:rPr baseline="-25000" lang="en">
                <a:solidFill>
                  <a:srgbClr val="434343"/>
                </a:solidFill>
                <a:latin typeface="Arial"/>
                <a:ea typeface="Arial"/>
                <a:cs typeface="Arial"/>
                <a:sym typeface="Arial"/>
              </a:rPr>
              <a:t>3</a:t>
            </a:r>
            <a:r>
              <a:rPr lang="en">
                <a:solidFill>
                  <a:srgbClr val="434343"/>
                </a:solidFill>
                <a:latin typeface="Arial"/>
                <a:ea typeface="Arial"/>
                <a:cs typeface="Arial"/>
                <a:sym typeface="Arial"/>
              </a:rPr>
              <a:t>, ….. h</a:t>
            </a:r>
            <a:r>
              <a:rPr baseline="-25000" lang="en">
                <a:solidFill>
                  <a:srgbClr val="434343"/>
                </a:solidFill>
                <a:latin typeface="Arial"/>
                <a:ea typeface="Arial"/>
                <a:cs typeface="Arial"/>
                <a:sym typeface="Arial"/>
              </a:rPr>
              <a:t>n</a:t>
            </a:r>
            <a:endParaRPr>
              <a:solidFill>
                <a:srgbClr val="434343"/>
              </a:solidFill>
              <a:latin typeface="Arial"/>
              <a:ea typeface="Arial"/>
              <a:cs typeface="Arial"/>
              <a:sym typeface="Arial"/>
            </a:endParaRPr>
          </a:p>
          <a:p>
            <a:pPr indent="0" lvl="0" marL="457200" rtl="0" algn="l">
              <a:spcBef>
                <a:spcPts val="1600"/>
              </a:spcBef>
              <a:spcAft>
                <a:spcPts val="0"/>
              </a:spcAft>
              <a:buNone/>
            </a:pPr>
            <a:r>
              <a:t/>
            </a:r>
            <a:endParaRPr>
              <a:solidFill>
                <a:srgbClr val="434343"/>
              </a:solidFill>
              <a:latin typeface="Arial"/>
              <a:ea typeface="Arial"/>
              <a:cs typeface="Arial"/>
              <a:sym typeface="Arial"/>
            </a:endParaRPr>
          </a:p>
          <a:p>
            <a:pPr indent="-342900" lvl="0" marL="457200" rtl="0" algn="l">
              <a:spcBef>
                <a:spcPts val="1600"/>
              </a:spcBef>
              <a:spcAft>
                <a:spcPts val="0"/>
              </a:spcAft>
              <a:buClr>
                <a:srgbClr val="434343"/>
              </a:buClr>
              <a:buSzPts val="1800"/>
              <a:buFont typeface="Arial"/>
              <a:buChar char="●"/>
            </a:pPr>
            <a:r>
              <a:rPr lang="en">
                <a:solidFill>
                  <a:srgbClr val="434343"/>
                </a:solidFill>
                <a:latin typeface="Arial"/>
                <a:ea typeface="Arial"/>
                <a:cs typeface="Arial"/>
                <a:sym typeface="Arial"/>
              </a:rPr>
              <a:t>And then we construct a final classifier by combining their </a:t>
            </a:r>
            <a:r>
              <a:rPr lang="en">
                <a:solidFill>
                  <a:srgbClr val="434343"/>
                </a:solidFill>
                <a:latin typeface="Arial"/>
                <a:ea typeface="Arial"/>
                <a:cs typeface="Arial"/>
                <a:sym typeface="Arial"/>
              </a:rPr>
              <a:t>individual</a:t>
            </a:r>
            <a:r>
              <a:rPr lang="en">
                <a:solidFill>
                  <a:srgbClr val="434343"/>
                </a:solidFill>
                <a:latin typeface="Arial"/>
                <a:ea typeface="Arial"/>
                <a:cs typeface="Arial"/>
                <a:sym typeface="Arial"/>
              </a:rPr>
              <a:t> decisions.</a:t>
            </a:r>
            <a:endParaRPr>
              <a:solidFill>
                <a:srgbClr val="434343"/>
              </a:solidFill>
              <a:latin typeface="Arial"/>
              <a:ea typeface="Arial"/>
              <a:cs typeface="Arial"/>
              <a:sym typeface="Arial"/>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Ensemble Classification Examples</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“Kaun Banega Crorepati (Who wants to be a Millionaire)”, audience poll is more reliable than phone friend.</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Let us demonstrate with a Live Example.</a:t>
            </a:r>
            <a:endParaRPr>
              <a:solidFill>
                <a:srgbClr val="000000"/>
              </a:solidFill>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Diversity:</a:t>
            </a:r>
            <a:endParaRPr/>
          </a:p>
        </p:txBody>
      </p:sp>
      <p:sp>
        <p:nvSpPr>
          <p:cNvPr id="108" name="Google Shape;108;p19"/>
          <p:cNvSpPr txBox="1"/>
          <p:nvPr>
            <p:ph idx="1" type="body"/>
          </p:nvPr>
        </p:nvSpPr>
        <p:spPr>
          <a:xfrm>
            <a:off x="275775" y="1494200"/>
            <a:ext cx="8520600" cy="295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No gain if all the classifier make the same mistake.</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What if classifier make mistakes independently?</a:t>
            </a:r>
            <a:endParaRPr>
              <a:solidFill>
                <a:srgbClr val="000000"/>
              </a:solidFill>
              <a:latin typeface="Arial"/>
              <a:ea typeface="Arial"/>
              <a:cs typeface="Arial"/>
              <a:sym typeface="Arial"/>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Does This Work?</a:t>
            </a:r>
            <a:endParaRPr/>
          </a:p>
        </p:txBody>
      </p:sp>
      <p:sp>
        <p:nvSpPr>
          <p:cNvPr id="115" name="Google Shape;115;p20"/>
          <p:cNvSpPr txBox="1"/>
          <p:nvPr>
            <p:ph idx="1" type="body"/>
          </p:nvPr>
        </p:nvSpPr>
        <p:spPr>
          <a:xfrm>
            <a:off x="275775" y="1095500"/>
            <a:ext cx="8520600" cy="3893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50">
                <a:solidFill>
                  <a:srgbClr val="000000"/>
                </a:solidFill>
              </a:rPr>
              <a:t>•</a:t>
            </a:r>
            <a:r>
              <a:rPr lang="en" sz="1650">
                <a:solidFill>
                  <a:srgbClr val="000000"/>
                </a:solidFill>
              </a:rPr>
              <a:t>“No Free Lunch"Theorem:</a:t>
            </a:r>
            <a:endParaRPr sz="1650">
              <a:solidFill>
                <a:srgbClr val="000000"/>
              </a:solidFill>
            </a:endParaRPr>
          </a:p>
          <a:p>
            <a:pPr indent="457200" lvl="0" marL="457200" rtl="0" algn="l">
              <a:spcBef>
                <a:spcPts val="1600"/>
              </a:spcBef>
              <a:spcAft>
                <a:spcPts val="0"/>
              </a:spcAft>
              <a:buNone/>
            </a:pPr>
            <a:r>
              <a:rPr lang="en" sz="1650">
                <a:solidFill>
                  <a:srgbClr val="000000"/>
                </a:solidFill>
              </a:rPr>
              <a:t> •No single algorithm wins all the time! </a:t>
            </a:r>
            <a:endParaRPr sz="1650">
              <a:solidFill>
                <a:srgbClr val="000000"/>
              </a:solidFill>
            </a:endParaRPr>
          </a:p>
          <a:p>
            <a:pPr indent="0" lvl="0" marL="457200" rtl="0" algn="l">
              <a:spcBef>
                <a:spcPts val="1600"/>
              </a:spcBef>
              <a:spcAft>
                <a:spcPts val="0"/>
              </a:spcAft>
              <a:buNone/>
            </a:pPr>
            <a:r>
              <a:rPr lang="en" sz="1650">
                <a:solidFill>
                  <a:srgbClr val="000000"/>
                </a:solidFill>
              </a:rPr>
              <a:t>•Wisdom of the Crowd: When combining multiple independent decisions, each of which is at least more accurate than random guessing,random  errors cancel each other out and correct decisions are reinforced.</a:t>
            </a:r>
            <a:endParaRPr sz="1650">
              <a:solidFill>
                <a:srgbClr val="000000"/>
              </a:solidFill>
            </a:endParaRPr>
          </a:p>
          <a:p>
            <a:pPr indent="0" lvl="0" marL="457200" rtl="0" algn="l">
              <a:spcBef>
                <a:spcPts val="1600"/>
              </a:spcBef>
              <a:spcAft>
                <a:spcPts val="0"/>
              </a:spcAft>
              <a:buNone/>
            </a:pPr>
            <a:r>
              <a:rPr lang="en" sz="1650">
                <a:solidFill>
                  <a:srgbClr val="000000"/>
                </a:solidFill>
              </a:rPr>
              <a:t>•Human ensembles are demonstrably better.</a:t>
            </a:r>
            <a:endParaRPr sz="1650">
              <a:solidFill>
                <a:srgbClr val="000000"/>
              </a:solidFill>
            </a:endParaRPr>
          </a:p>
          <a:p>
            <a:pPr indent="457200" lvl="0" marL="457200" rtl="0" algn="l">
              <a:spcBef>
                <a:spcPts val="1600"/>
              </a:spcBef>
              <a:spcAft>
                <a:spcPts val="0"/>
              </a:spcAft>
              <a:buNone/>
            </a:pPr>
            <a:r>
              <a:rPr lang="en" sz="1650">
                <a:solidFill>
                  <a:srgbClr val="000000"/>
                </a:solidFill>
              </a:rPr>
              <a:t>•How many jellybeans are in the jar?</a:t>
            </a:r>
            <a:endParaRPr sz="1650">
              <a:solidFill>
                <a:srgbClr val="000000"/>
              </a:solidFill>
            </a:endParaRPr>
          </a:p>
          <a:p>
            <a:pPr indent="457200" lvl="0" marL="457200" rtl="0" algn="l">
              <a:spcBef>
                <a:spcPts val="1600"/>
              </a:spcBef>
              <a:spcAft>
                <a:spcPts val="1600"/>
              </a:spcAft>
              <a:buNone/>
            </a:pPr>
            <a:r>
              <a:rPr lang="en" sz="1650">
                <a:solidFill>
                  <a:srgbClr val="000000"/>
                </a:solidFill>
              </a:rPr>
              <a:t>•Who Wants to Be a Millionaire: “Ask the audience"</a:t>
            </a:r>
            <a:endParaRPr>
              <a:solidFill>
                <a:srgbClr val="000000"/>
              </a:solidFill>
              <a:latin typeface="Arial"/>
              <a:ea typeface="Arial"/>
              <a:cs typeface="Arial"/>
              <a:sym typeface="Arial"/>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Core of Ensemble Learning</a:t>
            </a:r>
            <a:endParaRPr sz="3000"/>
          </a:p>
        </p:txBody>
      </p:sp>
      <p:sp>
        <p:nvSpPr>
          <p:cNvPr id="122" name="Google Shape;122;p21"/>
          <p:cNvSpPr txBox="1"/>
          <p:nvPr>
            <p:ph idx="1" type="body"/>
          </p:nvPr>
        </p:nvSpPr>
        <p:spPr>
          <a:xfrm>
            <a:off x="275775" y="1210050"/>
            <a:ext cx="8520600" cy="34950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000000"/>
              </a:buClr>
              <a:buSzPts val="1650"/>
              <a:buChar char="●"/>
            </a:pPr>
            <a:r>
              <a:rPr lang="en" sz="1650">
                <a:solidFill>
                  <a:srgbClr val="000000"/>
                </a:solidFill>
              </a:rPr>
              <a:t>Combining weak classifiers (of the same type) in order to produce a strong classifier</a:t>
            </a:r>
            <a:endParaRPr sz="1650">
              <a:solidFill>
                <a:srgbClr val="000000"/>
              </a:solidFill>
            </a:endParaRPr>
          </a:p>
          <a:p>
            <a:pPr indent="0" lvl="0" marL="457200" rtl="0" algn="l">
              <a:spcBef>
                <a:spcPts val="1600"/>
              </a:spcBef>
              <a:spcAft>
                <a:spcPts val="0"/>
              </a:spcAft>
              <a:buNone/>
            </a:pPr>
            <a:r>
              <a:rPr lang="en" sz="1650">
                <a:solidFill>
                  <a:srgbClr val="FF0000"/>
                </a:solidFill>
              </a:rPr>
              <a:t>•Condition: diversity among the weak classifiers </a:t>
            </a:r>
            <a:r>
              <a:rPr lang="en" sz="1650">
                <a:solidFill>
                  <a:srgbClr val="000000"/>
                </a:solidFill>
              </a:rPr>
              <a:t>(</a:t>
            </a:r>
            <a:r>
              <a:rPr lang="en">
                <a:solidFill>
                  <a:srgbClr val="000000"/>
                </a:solidFill>
                <a:latin typeface="Arial"/>
                <a:ea typeface="Arial"/>
                <a:cs typeface="Arial"/>
                <a:sym typeface="Arial"/>
              </a:rPr>
              <a:t>No gain if all the classifier make the same mistake).</a:t>
            </a:r>
            <a:endParaRPr sz="1650">
              <a:solidFill>
                <a:srgbClr val="FF0000"/>
              </a:solidFill>
            </a:endParaRPr>
          </a:p>
          <a:p>
            <a:pPr indent="0" lvl="0" marL="1371600" rtl="0" algn="l">
              <a:spcBef>
                <a:spcPts val="1600"/>
              </a:spcBef>
              <a:spcAft>
                <a:spcPts val="0"/>
              </a:spcAft>
              <a:buNone/>
            </a:pPr>
            <a:r>
              <a:t/>
            </a:r>
            <a:endParaRPr sz="1650">
              <a:solidFill>
                <a:srgbClr val="000000"/>
              </a:solidFill>
            </a:endParaRPr>
          </a:p>
          <a:p>
            <a:pPr indent="-333375" lvl="0" marL="457200" rtl="0" algn="l">
              <a:spcBef>
                <a:spcPts val="1600"/>
              </a:spcBef>
              <a:spcAft>
                <a:spcPts val="0"/>
              </a:spcAft>
              <a:buClr>
                <a:srgbClr val="000000"/>
              </a:buClr>
              <a:buSzPts val="1650"/>
              <a:buChar char="●"/>
            </a:pPr>
            <a:r>
              <a:rPr lang="en" sz="1650">
                <a:solidFill>
                  <a:srgbClr val="000000"/>
                </a:solidFill>
              </a:rPr>
              <a:t>Each classifier is “weak" but the ensemble is “strong."</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