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63" r:id="rId6"/>
    <p:sldId id="279" r:id="rId7"/>
    <p:sldId id="280" r:id="rId8"/>
    <p:sldId id="264" r:id="rId9"/>
    <p:sldId id="281" r:id="rId10"/>
    <p:sldId id="282" r:id="rId11"/>
    <p:sldId id="283" r:id="rId12"/>
    <p:sldId id="265" r:id="rId13"/>
    <p:sldId id="284" r:id="rId14"/>
    <p:sldId id="285" r:id="rId15"/>
    <p:sldId id="286" r:id="rId16"/>
    <p:sldId id="287" r:id="rId17"/>
    <p:sldId id="288" r:id="rId18"/>
    <p:sldId id="259" r:id="rId19"/>
    <p:sldId id="293" r:id="rId20"/>
    <p:sldId id="260" r:id="rId21"/>
    <p:sldId id="261" r:id="rId22"/>
    <p:sldId id="295" r:id="rId23"/>
    <p:sldId id="262" r:id="rId24"/>
    <p:sldId id="266" r:id="rId25"/>
    <p:sldId id="299" r:id="rId26"/>
    <p:sldId id="300" r:id="rId27"/>
    <p:sldId id="301" r:id="rId28"/>
    <p:sldId id="302" r:id="rId29"/>
    <p:sldId id="267" r:id="rId30"/>
    <p:sldId id="292" r:id="rId31"/>
    <p:sldId id="294" r:id="rId32"/>
    <p:sldId id="270" r:id="rId33"/>
    <p:sldId id="271" r:id="rId34"/>
    <p:sldId id="272" r:id="rId35"/>
    <p:sldId id="268" r:id="rId36"/>
    <p:sldId id="291" r:id="rId37"/>
    <p:sldId id="289" r:id="rId38"/>
    <p:sldId id="290" r:id="rId39"/>
    <p:sldId id="275" r:id="rId40"/>
    <p:sldId id="274" r:id="rId41"/>
    <p:sldId id="273" r:id="rId42"/>
    <p:sldId id="303" r:id="rId43"/>
    <p:sldId id="27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feature=player_embedded&amp;v=GevK0-9n24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61A134-8E28-4B76-A764-CAC58902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95422"/>
            <a:ext cx="3021621" cy="1709159"/>
          </a:xfrm>
        </p:spPr>
        <p:txBody>
          <a:bodyPr>
            <a:normAutofit fontScale="77500" lnSpcReduction="20000"/>
          </a:bodyPr>
          <a:lstStyle/>
          <a:p>
            <a:r>
              <a:rPr lang="en-IN" sz="1900" dirty="0">
                <a:solidFill>
                  <a:srgbClr val="FFFFFF"/>
                </a:solidFill>
              </a:rPr>
              <a:t>By:-</a:t>
            </a:r>
          </a:p>
          <a:p>
            <a:r>
              <a:rPr lang="en-IN" sz="1900" dirty="0">
                <a:solidFill>
                  <a:srgbClr val="FFFFFF"/>
                </a:solidFill>
              </a:rPr>
              <a:t>Jaswanth Gorthi</a:t>
            </a:r>
          </a:p>
          <a:p>
            <a:r>
              <a:rPr lang="en-IN" sz="1900" dirty="0">
                <a:solidFill>
                  <a:srgbClr val="FFFFFF"/>
                </a:solidFill>
              </a:rPr>
              <a:t>Abhay Sharma</a:t>
            </a:r>
          </a:p>
          <a:p>
            <a:r>
              <a:rPr lang="en-IN" sz="1900" dirty="0"/>
              <a:t>Rahul Ratneshwar Mandal</a:t>
            </a:r>
          </a:p>
          <a:p>
            <a:br>
              <a:rPr lang="en-IN" sz="1800" dirty="0"/>
            </a:br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8A218-A1C7-4285-B978-8E737BC2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097" y="762117"/>
            <a:ext cx="7315200" cy="3255264"/>
          </a:xfrm>
        </p:spPr>
        <p:txBody>
          <a:bodyPr/>
          <a:lstStyle/>
          <a:p>
            <a:r>
              <a:rPr lang="en-IN" dirty="0"/>
              <a:t>EXPECTIMAX SEARCH</a:t>
            </a:r>
          </a:p>
        </p:txBody>
      </p:sp>
    </p:spTree>
    <p:extLst>
      <p:ext uri="{BB962C8B-B14F-4D97-AF65-F5344CB8AC3E}">
        <p14:creationId xmlns:p14="http://schemas.microsoft.com/office/powerpoint/2010/main" val="90222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BD933-C263-4A5C-953A-A868CC71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756864"/>
            <a:ext cx="838317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131D4-ECED-4616-B2A0-5DFC2D87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647312"/>
            <a:ext cx="8802328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A5D3E4-C26D-4580-8EEE-444237B6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804496"/>
            <a:ext cx="843080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72058-EA4D-45C1-ACBF-C2F3806C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571101"/>
            <a:ext cx="870706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FD875-2442-43F7-8651-0B0638CF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799733"/>
            <a:ext cx="872611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7E180-4C57-4C16-A19E-9B0BA170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775917"/>
            <a:ext cx="8802328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00316-9520-46BB-B984-90DA14B6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580627"/>
            <a:ext cx="8659433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FE20A-3169-4F2D-B5AC-0766946A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661601"/>
            <a:ext cx="863085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13EC-8FEC-4673-988B-3A2D7202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1" y="2364113"/>
            <a:ext cx="2953661" cy="1000978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Properties of Expectimax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AD5-D4DC-4333-86A1-DAF06FB7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192" y="1587863"/>
            <a:ext cx="7552040" cy="3554457"/>
          </a:xfrm>
        </p:spPr>
        <p:txBody>
          <a:bodyPr>
            <a:normAutofit/>
          </a:bodyPr>
          <a:lstStyle/>
          <a:p>
            <a:pPr>
              <a:buSzPct val="150000"/>
            </a:pPr>
            <a:r>
              <a:rPr lang="en-US" sz="2000" dirty="0">
                <a:solidFill>
                  <a:schemeClr val="tx1"/>
                </a:solidFill>
              </a:rPr>
              <a:t>The other node is not adversarial, also not in your control. we just do not know what is going to happen. </a:t>
            </a:r>
          </a:p>
          <a:p>
            <a:pPr>
              <a:buSzPct val="150000"/>
            </a:pPr>
            <a:r>
              <a:rPr lang="en-US" sz="2000" dirty="0">
                <a:solidFill>
                  <a:schemeClr val="tx1"/>
                </a:solidFill>
              </a:rPr>
              <a:t>Using expectimax is not 100% safe, you might loose. </a:t>
            </a:r>
          </a:p>
          <a:p>
            <a:pPr>
              <a:buSzPct val="150000"/>
            </a:pPr>
            <a:r>
              <a:rPr lang="en-US" sz="2000" dirty="0">
                <a:solidFill>
                  <a:schemeClr val="tx1"/>
                </a:solidFill>
              </a:rPr>
              <a:t>Usually chance nodes are governed by probabilities (instead of just selecting min) and average is weighted by those probabilities.</a:t>
            </a:r>
          </a:p>
          <a:p>
            <a:pPr>
              <a:buSzPct val="150000"/>
            </a:pPr>
            <a:r>
              <a:rPr lang="en-US" sz="2000" dirty="0">
                <a:solidFill>
                  <a:schemeClr val="tx1"/>
                </a:solidFill>
              </a:rPr>
              <a:t>In many games the probability is uniform, flipping a coin, rolling a dice.</a:t>
            </a:r>
          </a:p>
          <a:p>
            <a:pPr>
              <a:buSzPct val="150000"/>
            </a:pPr>
            <a:r>
              <a:rPr lang="en-US" sz="2000" dirty="0">
                <a:solidFill>
                  <a:schemeClr val="tx1"/>
                </a:solidFill>
              </a:rPr>
              <a:t> In real world probabilities governing outcome reflects our knowledge and expectations about the world problems.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5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7E46-2073-477A-90CA-5B7FCD8F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655052" cy="3255264"/>
          </a:xfrm>
        </p:spPr>
        <p:txBody>
          <a:bodyPr/>
          <a:lstStyle/>
          <a:p>
            <a:r>
              <a:rPr lang="en-IN" dirty="0"/>
              <a:t>Expectimax Pseudocode</a:t>
            </a:r>
          </a:p>
        </p:txBody>
      </p:sp>
    </p:spTree>
    <p:extLst>
      <p:ext uri="{BB962C8B-B14F-4D97-AF65-F5344CB8AC3E}">
        <p14:creationId xmlns:p14="http://schemas.microsoft.com/office/powerpoint/2010/main" val="130790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B4DD-A07D-47F7-9D2B-E5F595E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IN" sz="3600"/>
              <a:t>     Uncertain</a:t>
            </a:r>
            <a:br>
              <a:rPr lang="en-IN" sz="3600"/>
            </a:br>
            <a:r>
              <a:rPr lang="en-IN" sz="3600"/>
              <a:t>    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146C-5036-4278-98B9-6F48F835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2000"/>
              <a:t> In solitaire, next card is unknown </a:t>
            </a:r>
          </a:p>
          <a:p>
            <a:r>
              <a:rPr lang="en-US" sz="2000"/>
              <a:t>In minesweeper, mine locations </a:t>
            </a:r>
          </a:p>
          <a:p>
            <a:r>
              <a:rPr lang="en-US" sz="2000"/>
              <a:t> In </a:t>
            </a:r>
            <a:r>
              <a:rPr lang="en-US" sz="2000" err="1"/>
              <a:t>pacman</a:t>
            </a:r>
            <a:r>
              <a:rPr lang="en-US" sz="2000"/>
              <a:t>, the ghosts act randomly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7498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6C5-AEBF-4E1D-A2FF-6DB246C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73858" cy="4601183"/>
          </a:xfrm>
        </p:spPr>
        <p:txBody>
          <a:bodyPr/>
          <a:lstStyle/>
          <a:p>
            <a:r>
              <a:rPr lang="en-US" dirty="0"/>
              <a:t>Expectimax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C278-9A1B-4B42-BF81-D645A9B1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>
                <a:solidFill>
                  <a:srgbClr val="7030A0"/>
                </a:solidFill>
              </a:rPr>
              <a:t>def value(state):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if the state is a terminal state: return the state’s utility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if the next agent is </a:t>
            </a:r>
            <a:r>
              <a:rPr lang="en-US" sz="2400">
                <a:solidFill>
                  <a:srgbClr val="0070C0"/>
                </a:solidFill>
              </a:rPr>
              <a:t>MAX</a:t>
            </a:r>
            <a:r>
              <a:rPr lang="en-US" sz="2400"/>
              <a:t>: return </a:t>
            </a:r>
            <a:r>
              <a:rPr lang="en-US" sz="2400">
                <a:solidFill>
                  <a:srgbClr val="0070C0"/>
                </a:solidFill>
              </a:rPr>
              <a:t>max-value(state)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if the next agent is </a:t>
            </a:r>
            <a:r>
              <a:rPr lang="en-US" sz="2400">
                <a:solidFill>
                  <a:srgbClr val="00B050"/>
                </a:solidFill>
              </a:rPr>
              <a:t>EXP</a:t>
            </a:r>
            <a:r>
              <a:rPr lang="en-US" sz="2400"/>
              <a:t>: return </a:t>
            </a:r>
            <a:r>
              <a:rPr lang="en-US" sz="2400">
                <a:solidFill>
                  <a:srgbClr val="00B050"/>
                </a:solidFill>
              </a:rPr>
              <a:t>exp-value(state)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53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B299-5A32-4B63-9AF4-72F8B524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50631"/>
            <a:ext cx="7315200" cy="5334117"/>
          </a:xfrm>
        </p:spPr>
        <p:txBody>
          <a:bodyPr/>
          <a:lstStyle/>
          <a:p>
            <a:pPr marL="342882" lvl="0" indent="-342882" fontAlgn="base">
              <a:lnSpc>
                <a:spcPct val="80000"/>
              </a:lnSpc>
              <a:spcAft>
                <a:spcPct val="0"/>
              </a:spcAft>
              <a:buClr>
                <a:schemeClr val="accent2"/>
              </a:buClr>
              <a:buNone/>
              <a:defRPr/>
            </a:pPr>
            <a:r>
              <a:rPr lang="en-US" sz="2400" kern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initialize v = </a:t>
            </a:r>
            <a:r>
              <a:rPr lang="en-US" sz="2400" kern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for each successor of state:</a:t>
            </a:r>
          </a:p>
          <a:p>
            <a:pPr marL="914353" lvl="2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v = max(v, </a:t>
            </a:r>
            <a:r>
              <a:rPr lang="en-US" sz="2400" ker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>
                <a:latin typeface="Calibri" pitchFamily="34" charset="0"/>
              </a:rPr>
              <a:t>)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return v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endParaRPr lang="en-US" sz="2400" kern="0">
              <a:latin typeface="Calibri" pitchFamily="34" charset="0"/>
            </a:endParaRPr>
          </a:p>
          <a:p>
            <a:pPr marL="342882" lvl="0" indent="-342882" fontAlgn="base">
              <a:lnSpc>
                <a:spcPct val="80000"/>
              </a:lnSpc>
              <a:spcAft>
                <a:spcPct val="0"/>
              </a:spcAft>
              <a:buClr>
                <a:schemeClr val="accent2"/>
              </a:buClr>
              <a:buNone/>
              <a:defRPr/>
            </a:pPr>
            <a:r>
              <a:rPr lang="en-US" sz="2400" kern="0">
                <a:solidFill>
                  <a:srgbClr val="00B050"/>
                </a:solidFill>
                <a:latin typeface="Calibri" pitchFamily="34" charset="0"/>
              </a:rPr>
              <a:t>def exp-value(state):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initialize v = </a:t>
            </a:r>
            <a:r>
              <a:rPr lang="en-US" sz="2400" kern="0">
                <a:latin typeface="Calibri" pitchFamily="34" charset="0"/>
                <a:cs typeface="Times New Roman" pitchFamily="18" charset="0"/>
              </a:rPr>
              <a:t>0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for each successor of state:</a:t>
            </a: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	p = probability(successor)</a:t>
            </a:r>
          </a:p>
          <a:p>
            <a:pPr marL="914353" lvl="2" inden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v += p * </a:t>
            </a:r>
            <a:r>
              <a:rPr lang="en-US" sz="2400" ker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endParaRPr lang="en-US" sz="2400" kern="0">
              <a:latin typeface="Calibri" pitchFamily="34" charset="0"/>
            </a:endParaRPr>
          </a:p>
          <a:p>
            <a:pPr marL="457176" lvl="1" inden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sz="2400" kern="0">
                <a:latin typeface="Calibri" pitchFamily="34" charset="0"/>
              </a:rPr>
              <a:t>return 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0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00871-C095-4D50-AE9D-06FD027AFF82}"/>
              </a:ext>
            </a:extLst>
          </p:cNvPr>
          <p:cNvSpPr txBox="1"/>
          <p:nvPr/>
        </p:nvSpPr>
        <p:spPr>
          <a:xfrm>
            <a:off x="641838" y="1688123"/>
            <a:ext cx="4791808" cy="224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lvl="0" indent="-342882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>
                <a:solidFill>
                  <a:srgbClr val="00B050"/>
                </a:solidFill>
                <a:latin typeface="Calibri" pitchFamily="34" charset="0"/>
              </a:rPr>
              <a:t>def exp-value(state):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initialize v = </a:t>
            </a:r>
            <a:r>
              <a:rPr lang="en-US" sz="2400" kern="0">
                <a:latin typeface="Calibri" pitchFamily="34" charset="0"/>
                <a:cs typeface="Times New Roman" pitchFamily="18" charset="0"/>
              </a:rPr>
              <a:t>0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for each successor of state: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		p = probability(successor)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>
                <a:latin typeface="Calibri" pitchFamily="34" charset="0"/>
              </a:rPr>
              <a:t>v += p * </a:t>
            </a:r>
            <a:r>
              <a:rPr lang="en-US" sz="2400" ker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endParaRPr lang="en-US" sz="2400" kern="0">
              <a:latin typeface="Calibri" pitchFamily="34" charset="0"/>
            </a:endParaRP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return v</a:t>
            </a:r>
            <a:endParaRPr lang="en-US" sz="2400" kern="0" dirty="0">
              <a:latin typeface="Calibri" pitchFamily="34" charset="0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78B8BCE2-B2C1-4CF9-A729-B8E2CA3B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202" y="1360463"/>
            <a:ext cx="655320" cy="65532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59FE4-4E8B-4E93-BDE9-45D68151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202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3AB38-271C-41F7-8CC0-CA3A4CB4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977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DE2CC-65ED-48FB-AD10-33DFAAF9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427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-12</a:t>
            </a:r>
          </a:p>
        </p:txBody>
      </p:sp>
      <p:cxnSp>
        <p:nvCxnSpPr>
          <p:cNvPr id="8" name="AutoShape 13">
            <a:extLst>
              <a:ext uri="{FF2B5EF4-FFF2-40B4-BE49-F238E27FC236}">
                <a16:creationId xmlns:a16="http://schemas.microsoft.com/office/drawing/2014/main" id="{8D6CCEBC-DD60-412E-9DD4-7E16F859148F}"/>
              </a:ext>
            </a:extLst>
          </p:cNvPr>
          <p:cNvCxnSpPr>
            <a:cxnSpLocks noChangeShapeType="1"/>
            <a:stCxn id="3" idx="4"/>
            <a:endCxn id="6" idx="0"/>
          </p:cNvCxnSpPr>
          <p:nvPr/>
        </p:nvCxnSpPr>
        <p:spPr bwMode="auto">
          <a:xfrm flipH="1">
            <a:off x="8202637" y="2015783"/>
            <a:ext cx="1328225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" name="AutoShape 13">
            <a:extLst>
              <a:ext uri="{FF2B5EF4-FFF2-40B4-BE49-F238E27FC236}">
                <a16:creationId xmlns:a16="http://schemas.microsoft.com/office/drawing/2014/main" id="{A0AE0529-E1F2-4501-A8D0-21B2A304FFE0}"/>
              </a:ext>
            </a:extLst>
          </p:cNvPr>
          <p:cNvCxnSpPr>
            <a:cxnSpLocks noChangeShapeType="1"/>
            <a:stCxn id="3" idx="4"/>
            <a:endCxn id="5" idx="0"/>
          </p:cNvCxnSpPr>
          <p:nvPr/>
        </p:nvCxnSpPr>
        <p:spPr bwMode="auto">
          <a:xfrm>
            <a:off x="9530862" y="2015783"/>
            <a:ext cx="0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69C114CC-5C71-48F2-BBA3-5B526672C058}"/>
              </a:ext>
            </a:extLst>
          </p:cNvPr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9530862" y="2015783"/>
            <a:ext cx="1328225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1318C-D4A2-4B14-AEB1-AB6633D124EE}"/>
              </a:ext>
            </a:extLst>
          </p:cNvPr>
          <p:cNvSpPr txBox="1"/>
          <p:nvPr/>
        </p:nvSpPr>
        <p:spPr>
          <a:xfrm>
            <a:off x="8273563" y="247787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46E04-1212-44EC-9F7E-99A193B60E53}"/>
              </a:ext>
            </a:extLst>
          </p:cNvPr>
          <p:cNvSpPr txBox="1"/>
          <p:nvPr/>
        </p:nvSpPr>
        <p:spPr>
          <a:xfrm>
            <a:off x="9020322" y="266521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D839A-5AA9-4BEF-85D4-06E2579ADD4C}"/>
              </a:ext>
            </a:extLst>
          </p:cNvPr>
          <p:cNvSpPr txBox="1"/>
          <p:nvPr/>
        </p:nvSpPr>
        <p:spPr>
          <a:xfrm>
            <a:off x="10184717" y="240892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1F2D7-B3E7-4572-B322-C2D2A33EF069}"/>
              </a:ext>
            </a:extLst>
          </p:cNvPr>
          <p:cNvSpPr txBox="1"/>
          <p:nvPr/>
        </p:nvSpPr>
        <p:spPr>
          <a:xfrm>
            <a:off x="1491175" y="367453"/>
            <a:ext cx="969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Calculating Expectation</a:t>
            </a:r>
          </a:p>
        </p:txBody>
      </p:sp>
    </p:spTree>
    <p:extLst>
      <p:ext uri="{BB962C8B-B14F-4D97-AF65-F5344CB8AC3E}">
        <p14:creationId xmlns:p14="http://schemas.microsoft.com/office/powerpoint/2010/main" val="21318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00871-C095-4D50-AE9D-06FD027AFF82}"/>
              </a:ext>
            </a:extLst>
          </p:cNvPr>
          <p:cNvSpPr txBox="1"/>
          <p:nvPr/>
        </p:nvSpPr>
        <p:spPr>
          <a:xfrm>
            <a:off x="641838" y="1688123"/>
            <a:ext cx="4791808" cy="224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lvl="0" indent="-342882" defTabSz="914400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>
                <a:solidFill>
                  <a:srgbClr val="00B050"/>
                </a:solidFill>
                <a:latin typeface="Calibri" pitchFamily="34" charset="0"/>
              </a:rPr>
              <a:t>def exp-value(state):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initialize v = </a:t>
            </a:r>
            <a:r>
              <a:rPr lang="en-US" sz="2400" kern="0">
                <a:latin typeface="Calibri" pitchFamily="34" charset="0"/>
                <a:cs typeface="Times New Roman" pitchFamily="18" charset="0"/>
              </a:rPr>
              <a:t>0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for each successor of state: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		p = probability(successor)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>
                <a:latin typeface="Calibri" pitchFamily="34" charset="0"/>
              </a:rPr>
              <a:t>v += p * </a:t>
            </a:r>
            <a:r>
              <a:rPr lang="en-US" sz="2400" ker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endParaRPr lang="en-US" sz="2400" kern="0">
              <a:latin typeface="Calibri" pitchFamily="34" charset="0"/>
            </a:endParaRP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>
                <a:latin typeface="Calibri" pitchFamily="34" charset="0"/>
              </a:rPr>
              <a:t>return v</a:t>
            </a:r>
            <a:endParaRPr lang="en-US" sz="2400" kern="0" dirty="0">
              <a:latin typeface="Calibri" pitchFamily="34" charset="0"/>
            </a:endParaRPr>
          </a:p>
        </p:txBody>
      </p:sp>
      <p:sp>
        <p:nvSpPr>
          <p:cNvPr id="3" name="Oval 16">
            <a:extLst>
              <a:ext uri="{FF2B5EF4-FFF2-40B4-BE49-F238E27FC236}">
                <a16:creationId xmlns:a16="http://schemas.microsoft.com/office/drawing/2014/main" id="{78B8BCE2-B2C1-4CF9-A729-B8E2CA3B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202" y="1360463"/>
            <a:ext cx="655320" cy="65532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59FE4-4E8B-4E93-BDE9-45D68151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202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3AB38-271C-41F7-8CC0-CA3A4CB4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977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DE2CC-65ED-48FB-AD10-33DFAAF9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427" y="3405699"/>
            <a:ext cx="655320" cy="524256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-12</a:t>
            </a:r>
          </a:p>
        </p:txBody>
      </p:sp>
      <p:cxnSp>
        <p:nvCxnSpPr>
          <p:cNvPr id="8" name="AutoShape 13">
            <a:extLst>
              <a:ext uri="{FF2B5EF4-FFF2-40B4-BE49-F238E27FC236}">
                <a16:creationId xmlns:a16="http://schemas.microsoft.com/office/drawing/2014/main" id="{8D6CCEBC-DD60-412E-9DD4-7E16F859148F}"/>
              </a:ext>
            </a:extLst>
          </p:cNvPr>
          <p:cNvCxnSpPr>
            <a:cxnSpLocks noChangeShapeType="1"/>
            <a:stCxn id="3" idx="4"/>
            <a:endCxn id="6" idx="0"/>
          </p:cNvCxnSpPr>
          <p:nvPr/>
        </p:nvCxnSpPr>
        <p:spPr bwMode="auto">
          <a:xfrm flipH="1">
            <a:off x="8202637" y="2015783"/>
            <a:ext cx="1328225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1" name="AutoShape 13">
            <a:extLst>
              <a:ext uri="{FF2B5EF4-FFF2-40B4-BE49-F238E27FC236}">
                <a16:creationId xmlns:a16="http://schemas.microsoft.com/office/drawing/2014/main" id="{A0AE0529-E1F2-4501-A8D0-21B2A304FFE0}"/>
              </a:ext>
            </a:extLst>
          </p:cNvPr>
          <p:cNvCxnSpPr>
            <a:cxnSpLocks noChangeShapeType="1"/>
            <a:stCxn id="3" idx="4"/>
            <a:endCxn id="5" idx="0"/>
          </p:cNvCxnSpPr>
          <p:nvPr/>
        </p:nvCxnSpPr>
        <p:spPr bwMode="auto">
          <a:xfrm>
            <a:off x="9530862" y="2015783"/>
            <a:ext cx="0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69C114CC-5C71-48F2-BBA3-5B526672C058}"/>
              </a:ext>
            </a:extLst>
          </p:cNvPr>
          <p:cNvCxnSpPr>
            <a:cxnSpLocks noChangeShapeType="1"/>
            <a:stCxn id="3" idx="4"/>
            <a:endCxn id="7" idx="0"/>
          </p:cNvCxnSpPr>
          <p:nvPr/>
        </p:nvCxnSpPr>
        <p:spPr bwMode="auto">
          <a:xfrm>
            <a:off x="9530862" y="2015783"/>
            <a:ext cx="1328225" cy="1389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F1318C-D4A2-4B14-AEB1-AB6633D124EE}"/>
              </a:ext>
            </a:extLst>
          </p:cNvPr>
          <p:cNvSpPr txBox="1"/>
          <p:nvPr/>
        </p:nvSpPr>
        <p:spPr>
          <a:xfrm>
            <a:off x="8273563" y="247787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46E04-1212-44EC-9F7E-99A193B60E53}"/>
              </a:ext>
            </a:extLst>
          </p:cNvPr>
          <p:cNvSpPr txBox="1"/>
          <p:nvPr/>
        </p:nvSpPr>
        <p:spPr>
          <a:xfrm>
            <a:off x="9020322" y="266521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D839A-5AA9-4BEF-85D4-06E2579ADD4C}"/>
              </a:ext>
            </a:extLst>
          </p:cNvPr>
          <p:cNvSpPr txBox="1"/>
          <p:nvPr/>
        </p:nvSpPr>
        <p:spPr>
          <a:xfrm>
            <a:off x="10184717" y="240892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1/6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B67E0-C676-4375-A772-42C6A0A3179C}"/>
              </a:ext>
            </a:extLst>
          </p:cNvPr>
          <p:cNvSpPr/>
          <p:nvPr/>
        </p:nvSpPr>
        <p:spPr>
          <a:xfrm>
            <a:off x="2730832" y="4939044"/>
            <a:ext cx="6061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v = (1/2) (8) + (1/3) (24) + (1/6) (-12)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1F2D7-B3E7-4572-B322-C2D2A33EF069}"/>
              </a:ext>
            </a:extLst>
          </p:cNvPr>
          <p:cNvSpPr txBox="1"/>
          <p:nvPr/>
        </p:nvSpPr>
        <p:spPr>
          <a:xfrm>
            <a:off x="1491175" y="367453"/>
            <a:ext cx="969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Calculating Expectation</a:t>
            </a:r>
          </a:p>
        </p:txBody>
      </p:sp>
    </p:spTree>
    <p:extLst>
      <p:ext uri="{BB962C8B-B14F-4D97-AF65-F5344CB8AC3E}">
        <p14:creationId xmlns:p14="http://schemas.microsoft.com/office/powerpoint/2010/main" val="35071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3A21B-B047-42B9-A63D-6F89057FB154}"/>
              </a:ext>
            </a:extLst>
          </p:cNvPr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DF041C1C-32D0-49A7-9673-D52CC1C5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217E1875-C153-4DD3-8172-C9FECFBC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44" name="AutoShape 13">
                <a:extLst>
                  <a:ext uri="{FF2B5EF4-FFF2-40B4-BE49-F238E27FC236}">
                    <a16:creationId xmlns:a16="http://schemas.microsoft.com/office/drawing/2014/main" id="{E7A20C5A-FFC3-4443-9277-D60F9A1D7B48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9C13897-3E71-492B-995F-5149264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5" name="Group 61">
              <a:extLst>
                <a:ext uri="{FF2B5EF4-FFF2-40B4-BE49-F238E27FC236}">
                  <a16:creationId xmlns:a16="http://schemas.microsoft.com/office/drawing/2014/main" id="{CDA8D910-C689-488D-ABB6-2543B0B1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42" name="AutoShape 17">
                <a:extLst>
                  <a:ext uri="{FF2B5EF4-FFF2-40B4-BE49-F238E27FC236}">
                    <a16:creationId xmlns:a16="http://schemas.microsoft.com/office/drawing/2014/main" id="{29A42700-EC7C-46AC-A0F0-E99274912EFF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609E8828-15C1-40F8-8AB8-6685D735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" name="Group 64">
              <a:extLst>
                <a:ext uri="{FF2B5EF4-FFF2-40B4-BE49-F238E27FC236}">
                  <a16:creationId xmlns:a16="http://schemas.microsoft.com/office/drawing/2014/main" id="{7035D235-52BD-4971-B7D1-A9BF5146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40" name="AutoShape 33">
                <a:extLst>
                  <a:ext uri="{FF2B5EF4-FFF2-40B4-BE49-F238E27FC236}">
                    <a16:creationId xmlns:a16="http://schemas.microsoft.com/office/drawing/2014/main" id="{3B3819AA-629D-4814-B58C-3DD8402CC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BF49B48-AAB5-4527-BBDA-F9190DA9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237E77D5-B986-4143-8E02-816636034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38" name="AutoShape 37">
                <a:extLst>
                  <a:ext uri="{FF2B5EF4-FFF2-40B4-BE49-F238E27FC236}">
                    <a16:creationId xmlns:a16="http://schemas.microsoft.com/office/drawing/2014/main" id="{E2ECCD27-5107-4F2C-9CD4-A0569DAFFF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415D670-A894-4D6A-B765-0502AE1B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8" name="Group 51">
              <a:extLst>
                <a:ext uri="{FF2B5EF4-FFF2-40B4-BE49-F238E27FC236}">
                  <a16:creationId xmlns:a16="http://schemas.microsoft.com/office/drawing/2014/main" id="{29C76E91-F6E7-4D58-B673-B0A8CBFE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36" name="AutoShape 6">
                <a:extLst>
                  <a:ext uri="{FF2B5EF4-FFF2-40B4-BE49-F238E27FC236}">
                    <a16:creationId xmlns:a16="http://schemas.microsoft.com/office/drawing/2014/main" id="{E2C1A107-C5F4-4032-B5A6-6EC8C4F2E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CA59641F-BF8F-46EE-8154-AB0E1E3D35B9}"/>
                  </a:ext>
                </a:extLst>
              </p:cNvPr>
              <p:cNvCxnSpPr>
                <a:cxnSpLocks noChangeShapeType="1"/>
                <a:stCxn id="3" idx="3"/>
                <a:endCxn id="21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042472C0-2DA4-4D71-907A-098BD550DFF5}"/>
                </a:ext>
              </a:extLst>
            </p:cNvPr>
            <p:cNvCxnSpPr>
              <a:cxnSpLocks noChangeShapeType="1"/>
              <a:stCxn id="36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A41CF-979B-46DB-9C9B-80B4327C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24FBE85D-E383-4BEA-A1FC-E592D3847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4CB3205C-684D-4DDE-B0BA-DBC393265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D2230B51-E328-4CDE-B193-9CA4D6376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34" name="AutoShape 20">
                <a:extLst>
                  <a:ext uri="{FF2B5EF4-FFF2-40B4-BE49-F238E27FC236}">
                    <a16:creationId xmlns:a16="http://schemas.microsoft.com/office/drawing/2014/main" id="{B87EEF2D-EBEF-4BCD-9485-173833DD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5" name="AutoShape 21">
                <a:extLst>
                  <a:ext uri="{FF2B5EF4-FFF2-40B4-BE49-F238E27FC236}">
                    <a16:creationId xmlns:a16="http://schemas.microsoft.com/office/drawing/2014/main" id="{9FE7CAAD-0B84-4B51-BAA8-5DD416536433}"/>
                  </a:ext>
                </a:extLst>
              </p:cNvPr>
              <p:cNvCxnSpPr>
                <a:cxnSpLocks noChangeShapeType="1"/>
                <a:stCxn id="3" idx="3"/>
                <a:endCxn id="19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13819749-2BA9-4A64-B043-D6E9DBA27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31" name="AutoShape 23">
                <a:extLst>
                  <a:ext uri="{FF2B5EF4-FFF2-40B4-BE49-F238E27FC236}">
                    <a16:creationId xmlns:a16="http://schemas.microsoft.com/office/drawing/2014/main" id="{D4654458-EE5C-4B6B-AB7C-F3907E047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BCC6EE19-9800-46A3-9BDB-D0D12D63B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33" name="AutoShape 21">
                <a:extLst>
                  <a:ext uri="{FF2B5EF4-FFF2-40B4-BE49-F238E27FC236}">
                    <a16:creationId xmlns:a16="http://schemas.microsoft.com/office/drawing/2014/main" id="{CFA1E859-CEC8-4985-9DAB-7185F4ECC6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34BBB44E-789F-442E-86CE-004A3C1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9A01B4FA-C7DD-4B8A-B3D3-864F1E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" name="AutoShape 27">
                <a:extLst>
                  <a:ext uri="{FF2B5EF4-FFF2-40B4-BE49-F238E27FC236}">
                    <a16:creationId xmlns:a16="http://schemas.microsoft.com/office/drawing/2014/main" id="{5B311083-0785-401F-9A00-40BC6A02E172}"/>
                  </a:ext>
                </a:extLst>
              </p:cNvPr>
              <p:cNvCxnSpPr>
                <a:cxnSpLocks noChangeShapeType="1"/>
                <a:stCxn id="3" idx="3"/>
                <a:endCxn id="20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AA1B148-0017-4C6C-8355-EFE87C705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26" name="AutoShape 29">
                <a:extLst>
                  <a:ext uri="{FF2B5EF4-FFF2-40B4-BE49-F238E27FC236}">
                    <a16:creationId xmlns:a16="http://schemas.microsoft.com/office/drawing/2014/main" id="{571B1F2F-5F94-467D-BE3F-8622DCD1FE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3386B6BF-D45E-4055-B680-2EA7605E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0DA4714F-F0BF-438F-BD33-8942F4A20E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9CF9A378-111E-4C8D-A027-918C592D1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24" name="AutoShape 33">
                <a:extLst>
                  <a:ext uri="{FF2B5EF4-FFF2-40B4-BE49-F238E27FC236}">
                    <a16:creationId xmlns:a16="http://schemas.microsoft.com/office/drawing/2014/main" id="{A0802CBD-CD86-49B6-AEF2-314DF42A50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9D93321-DFA8-4F6F-9119-6658EBFF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3F6306A4-7D20-4BC1-9F0D-6560FA74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22" name="AutoShape 37">
                <a:extLst>
                  <a:ext uri="{FF2B5EF4-FFF2-40B4-BE49-F238E27FC236}">
                    <a16:creationId xmlns:a16="http://schemas.microsoft.com/office/drawing/2014/main" id="{5C8B9F22-9023-4BDE-9C20-A936F2A0B5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2C492BB9-CB31-42B8-979C-DEC92D9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CD3809D3-1A44-4A70-B6B7-B98A31D2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E9975CA6-2C2B-4F2C-B43F-C17292D6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F2196D0-DD22-4080-9110-EA557DF5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D965B-D94E-4465-87CD-D9DC0CC45590}"/>
              </a:ext>
            </a:extLst>
          </p:cNvPr>
          <p:cNvSpPr txBox="1"/>
          <p:nvPr/>
        </p:nvSpPr>
        <p:spPr>
          <a:xfrm>
            <a:off x="859043" y="477390"/>
            <a:ext cx="1041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chemeClr val="accent1"/>
                </a:solidFill>
              </a:rPr>
              <a:t>Expectimax Example</a:t>
            </a:r>
          </a:p>
          <a:p>
            <a:pPr algn="ctr"/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334180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3A21B-B047-42B9-A63D-6F89057FB154}"/>
              </a:ext>
            </a:extLst>
          </p:cNvPr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DF041C1C-32D0-49A7-9673-D52CC1C5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217E1875-C153-4DD3-8172-C9FECFBC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44" name="AutoShape 13">
                <a:extLst>
                  <a:ext uri="{FF2B5EF4-FFF2-40B4-BE49-F238E27FC236}">
                    <a16:creationId xmlns:a16="http://schemas.microsoft.com/office/drawing/2014/main" id="{E7A20C5A-FFC3-4443-9277-D60F9A1D7B48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9C13897-3E71-492B-995F-5149264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5" name="Group 61">
              <a:extLst>
                <a:ext uri="{FF2B5EF4-FFF2-40B4-BE49-F238E27FC236}">
                  <a16:creationId xmlns:a16="http://schemas.microsoft.com/office/drawing/2014/main" id="{CDA8D910-C689-488D-ABB6-2543B0B1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42" name="AutoShape 17">
                <a:extLst>
                  <a:ext uri="{FF2B5EF4-FFF2-40B4-BE49-F238E27FC236}">
                    <a16:creationId xmlns:a16="http://schemas.microsoft.com/office/drawing/2014/main" id="{29A42700-EC7C-46AC-A0F0-E99274912EFF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609E8828-15C1-40F8-8AB8-6685D735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" name="Group 64">
              <a:extLst>
                <a:ext uri="{FF2B5EF4-FFF2-40B4-BE49-F238E27FC236}">
                  <a16:creationId xmlns:a16="http://schemas.microsoft.com/office/drawing/2014/main" id="{7035D235-52BD-4971-B7D1-A9BF5146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40" name="AutoShape 33">
                <a:extLst>
                  <a:ext uri="{FF2B5EF4-FFF2-40B4-BE49-F238E27FC236}">
                    <a16:creationId xmlns:a16="http://schemas.microsoft.com/office/drawing/2014/main" id="{3B3819AA-629D-4814-B58C-3DD8402CC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BF49B48-AAB5-4527-BBDA-F9190DA9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237E77D5-B986-4143-8E02-816636034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38" name="AutoShape 37">
                <a:extLst>
                  <a:ext uri="{FF2B5EF4-FFF2-40B4-BE49-F238E27FC236}">
                    <a16:creationId xmlns:a16="http://schemas.microsoft.com/office/drawing/2014/main" id="{E2ECCD27-5107-4F2C-9CD4-A0569DAFFF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415D670-A894-4D6A-B765-0502AE1B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8" name="Group 51">
              <a:extLst>
                <a:ext uri="{FF2B5EF4-FFF2-40B4-BE49-F238E27FC236}">
                  <a16:creationId xmlns:a16="http://schemas.microsoft.com/office/drawing/2014/main" id="{29C76E91-F6E7-4D58-B673-B0A8CBFE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36" name="AutoShape 6">
                <a:extLst>
                  <a:ext uri="{FF2B5EF4-FFF2-40B4-BE49-F238E27FC236}">
                    <a16:creationId xmlns:a16="http://schemas.microsoft.com/office/drawing/2014/main" id="{E2C1A107-C5F4-4032-B5A6-6EC8C4F2E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CA59641F-BF8F-46EE-8154-AB0E1E3D35B9}"/>
                  </a:ext>
                </a:extLst>
              </p:cNvPr>
              <p:cNvCxnSpPr>
                <a:cxnSpLocks noChangeShapeType="1"/>
                <a:stCxn id="3" idx="3"/>
                <a:endCxn id="21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042472C0-2DA4-4D71-907A-098BD550DFF5}"/>
                </a:ext>
              </a:extLst>
            </p:cNvPr>
            <p:cNvCxnSpPr>
              <a:cxnSpLocks noChangeShapeType="1"/>
              <a:stCxn id="36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A41CF-979B-46DB-9C9B-80B4327C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24FBE85D-E383-4BEA-A1FC-E592D3847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4CB3205C-684D-4DDE-B0BA-DBC393265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D2230B51-E328-4CDE-B193-9CA4D6376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34" name="AutoShape 20">
                <a:extLst>
                  <a:ext uri="{FF2B5EF4-FFF2-40B4-BE49-F238E27FC236}">
                    <a16:creationId xmlns:a16="http://schemas.microsoft.com/office/drawing/2014/main" id="{B87EEF2D-EBEF-4BCD-9485-173833DD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5" name="AutoShape 21">
                <a:extLst>
                  <a:ext uri="{FF2B5EF4-FFF2-40B4-BE49-F238E27FC236}">
                    <a16:creationId xmlns:a16="http://schemas.microsoft.com/office/drawing/2014/main" id="{9FE7CAAD-0B84-4B51-BAA8-5DD416536433}"/>
                  </a:ext>
                </a:extLst>
              </p:cNvPr>
              <p:cNvCxnSpPr>
                <a:cxnSpLocks noChangeShapeType="1"/>
                <a:stCxn id="3" idx="3"/>
                <a:endCxn id="19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13819749-2BA9-4A64-B043-D6E9DBA27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31" name="AutoShape 23">
                <a:extLst>
                  <a:ext uri="{FF2B5EF4-FFF2-40B4-BE49-F238E27FC236}">
                    <a16:creationId xmlns:a16="http://schemas.microsoft.com/office/drawing/2014/main" id="{D4654458-EE5C-4B6B-AB7C-F3907E047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BCC6EE19-9800-46A3-9BDB-D0D12D63B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33" name="AutoShape 21">
                <a:extLst>
                  <a:ext uri="{FF2B5EF4-FFF2-40B4-BE49-F238E27FC236}">
                    <a16:creationId xmlns:a16="http://schemas.microsoft.com/office/drawing/2014/main" id="{CFA1E859-CEC8-4985-9DAB-7185F4ECC6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34BBB44E-789F-442E-86CE-004A3C1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9A01B4FA-C7DD-4B8A-B3D3-864F1E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" name="AutoShape 27">
                <a:extLst>
                  <a:ext uri="{FF2B5EF4-FFF2-40B4-BE49-F238E27FC236}">
                    <a16:creationId xmlns:a16="http://schemas.microsoft.com/office/drawing/2014/main" id="{5B311083-0785-401F-9A00-40BC6A02E172}"/>
                  </a:ext>
                </a:extLst>
              </p:cNvPr>
              <p:cNvCxnSpPr>
                <a:cxnSpLocks noChangeShapeType="1"/>
                <a:stCxn id="3" idx="3"/>
                <a:endCxn id="20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AA1B148-0017-4C6C-8355-EFE87C705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26" name="AutoShape 29">
                <a:extLst>
                  <a:ext uri="{FF2B5EF4-FFF2-40B4-BE49-F238E27FC236}">
                    <a16:creationId xmlns:a16="http://schemas.microsoft.com/office/drawing/2014/main" id="{571B1F2F-5F94-467D-BE3F-8622DCD1FE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3386B6BF-D45E-4055-B680-2EA7605E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0DA4714F-F0BF-438F-BD33-8942F4A20E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9CF9A378-111E-4C8D-A027-918C592D1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24" name="AutoShape 33">
                <a:extLst>
                  <a:ext uri="{FF2B5EF4-FFF2-40B4-BE49-F238E27FC236}">
                    <a16:creationId xmlns:a16="http://schemas.microsoft.com/office/drawing/2014/main" id="{A0802CBD-CD86-49B6-AEF2-314DF42A50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9D93321-DFA8-4F6F-9119-6658EBFF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3F6306A4-7D20-4BC1-9F0D-6560FA74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22" name="AutoShape 37">
                <a:extLst>
                  <a:ext uri="{FF2B5EF4-FFF2-40B4-BE49-F238E27FC236}">
                    <a16:creationId xmlns:a16="http://schemas.microsoft.com/office/drawing/2014/main" id="{5C8B9F22-9023-4BDE-9C20-A936F2A0B5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2C492BB9-CB31-42B8-979C-DEC92D9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CD3809D3-1A44-4A70-B6B7-B98A31D2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E9975CA6-2C2B-4F2C-B43F-C17292D6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F2196D0-DD22-4080-9110-EA557DF5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D965B-D94E-4465-87CD-D9DC0CC45590}"/>
              </a:ext>
            </a:extLst>
          </p:cNvPr>
          <p:cNvSpPr txBox="1"/>
          <p:nvPr/>
        </p:nvSpPr>
        <p:spPr>
          <a:xfrm>
            <a:off x="859043" y="477390"/>
            <a:ext cx="1041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chemeClr val="accent1"/>
                </a:solidFill>
              </a:rPr>
              <a:t>Expectimax Example</a:t>
            </a:r>
          </a:p>
          <a:p>
            <a:pPr algn="ctr"/>
            <a:endParaRPr lang="en-IN" sz="3200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C038F0-2A1D-4880-A6C8-20923C85D1B3}"/>
              </a:ext>
            </a:extLst>
          </p:cNvPr>
          <p:cNvSpPr txBox="1"/>
          <p:nvPr/>
        </p:nvSpPr>
        <p:spPr>
          <a:xfrm>
            <a:off x="2337858" y="3055694"/>
            <a:ext cx="40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211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3A21B-B047-42B9-A63D-6F89057FB154}"/>
              </a:ext>
            </a:extLst>
          </p:cNvPr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DF041C1C-32D0-49A7-9673-D52CC1C5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217E1875-C153-4DD3-8172-C9FECFBC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44" name="AutoShape 13">
                <a:extLst>
                  <a:ext uri="{FF2B5EF4-FFF2-40B4-BE49-F238E27FC236}">
                    <a16:creationId xmlns:a16="http://schemas.microsoft.com/office/drawing/2014/main" id="{E7A20C5A-FFC3-4443-9277-D60F9A1D7B48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9C13897-3E71-492B-995F-5149264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5" name="Group 61">
              <a:extLst>
                <a:ext uri="{FF2B5EF4-FFF2-40B4-BE49-F238E27FC236}">
                  <a16:creationId xmlns:a16="http://schemas.microsoft.com/office/drawing/2014/main" id="{CDA8D910-C689-488D-ABB6-2543B0B1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42" name="AutoShape 17">
                <a:extLst>
                  <a:ext uri="{FF2B5EF4-FFF2-40B4-BE49-F238E27FC236}">
                    <a16:creationId xmlns:a16="http://schemas.microsoft.com/office/drawing/2014/main" id="{29A42700-EC7C-46AC-A0F0-E99274912EFF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609E8828-15C1-40F8-8AB8-6685D735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" name="Group 64">
              <a:extLst>
                <a:ext uri="{FF2B5EF4-FFF2-40B4-BE49-F238E27FC236}">
                  <a16:creationId xmlns:a16="http://schemas.microsoft.com/office/drawing/2014/main" id="{7035D235-52BD-4971-B7D1-A9BF5146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40" name="AutoShape 33">
                <a:extLst>
                  <a:ext uri="{FF2B5EF4-FFF2-40B4-BE49-F238E27FC236}">
                    <a16:creationId xmlns:a16="http://schemas.microsoft.com/office/drawing/2014/main" id="{3B3819AA-629D-4814-B58C-3DD8402CC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BF49B48-AAB5-4527-BBDA-F9190DA9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237E77D5-B986-4143-8E02-816636034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38" name="AutoShape 37">
                <a:extLst>
                  <a:ext uri="{FF2B5EF4-FFF2-40B4-BE49-F238E27FC236}">
                    <a16:creationId xmlns:a16="http://schemas.microsoft.com/office/drawing/2014/main" id="{E2ECCD27-5107-4F2C-9CD4-A0569DAFFF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415D670-A894-4D6A-B765-0502AE1B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8" name="Group 51">
              <a:extLst>
                <a:ext uri="{FF2B5EF4-FFF2-40B4-BE49-F238E27FC236}">
                  <a16:creationId xmlns:a16="http://schemas.microsoft.com/office/drawing/2014/main" id="{29C76E91-F6E7-4D58-B673-B0A8CBFE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36" name="AutoShape 6">
                <a:extLst>
                  <a:ext uri="{FF2B5EF4-FFF2-40B4-BE49-F238E27FC236}">
                    <a16:creationId xmlns:a16="http://schemas.microsoft.com/office/drawing/2014/main" id="{E2C1A107-C5F4-4032-B5A6-6EC8C4F2E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CA59641F-BF8F-46EE-8154-AB0E1E3D35B9}"/>
                  </a:ext>
                </a:extLst>
              </p:cNvPr>
              <p:cNvCxnSpPr>
                <a:cxnSpLocks noChangeShapeType="1"/>
                <a:stCxn id="3" idx="3"/>
                <a:endCxn id="21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042472C0-2DA4-4D71-907A-098BD550DFF5}"/>
                </a:ext>
              </a:extLst>
            </p:cNvPr>
            <p:cNvCxnSpPr>
              <a:cxnSpLocks noChangeShapeType="1"/>
              <a:stCxn id="36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A41CF-979B-46DB-9C9B-80B4327C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24FBE85D-E383-4BEA-A1FC-E592D3847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4CB3205C-684D-4DDE-B0BA-DBC393265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D2230B51-E328-4CDE-B193-9CA4D6376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34" name="AutoShape 20">
                <a:extLst>
                  <a:ext uri="{FF2B5EF4-FFF2-40B4-BE49-F238E27FC236}">
                    <a16:creationId xmlns:a16="http://schemas.microsoft.com/office/drawing/2014/main" id="{B87EEF2D-EBEF-4BCD-9485-173833DD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5" name="AutoShape 21">
                <a:extLst>
                  <a:ext uri="{FF2B5EF4-FFF2-40B4-BE49-F238E27FC236}">
                    <a16:creationId xmlns:a16="http://schemas.microsoft.com/office/drawing/2014/main" id="{9FE7CAAD-0B84-4B51-BAA8-5DD416536433}"/>
                  </a:ext>
                </a:extLst>
              </p:cNvPr>
              <p:cNvCxnSpPr>
                <a:cxnSpLocks noChangeShapeType="1"/>
                <a:stCxn id="3" idx="3"/>
                <a:endCxn id="19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13819749-2BA9-4A64-B043-D6E9DBA27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31" name="AutoShape 23">
                <a:extLst>
                  <a:ext uri="{FF2B5EF4-FFF2-40B4-BE49-F238E27FC236}">
                    <a16:creationId xmlns:a16="http://schemas.microsoft.com/office/drawing/2014/main" id="{D4654458-EE5C-4B6B-AB7C-F3907E047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BCC6EE19-9800-46A3-9BDB-D0D12D63B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33" name="AutoShape 21">
                <a:extLst>
                  <a:ext uri="{FF2B5EF4-FFF2-40B4-BE49-F238E27FC236}">
                    <a16:creationId xmlns:a16="http://schemas.microsoft.com/office/drawing/2014/main" id="{CFA1E859-CEC8-4985-9DAB-7185F4ECC6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34BBB44E-789F-442E-86CE-004A3C1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9A01B4FA-C7DD-4B8A-B3D3-864F1E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" name="AutoShape 27">
                <a:extLst>
                  <a:ext uri="{FF2B5EF4-FFF2-40B4-BE49-F238E27FC236}">
                    <a16:creationId xmlns:a16="http://schemas.microsoft.com/office/drawing/2014/main" id="{5B311083-0785-401F-9A00-40BC6A02E172}"/>
                  </a:ext>
                </a:extLst>
              </p:cNvPr>
              <p:cNvCxnSpPr>
                <a:cxnSpLocks noChangeShapeType="1"/>
                <a:stCxn id="3" idx="3"/>
                <a:endCxn id="20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AA1B148-0017-4C6C-8355-EFE87C705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26" name="AutoShape 29">
                <a:extLst>
                  <a:ext uri="{FF2B5EF4-FFF2-40B4-BE49-F238E27FC236}">
                    <a16:creationId xmlns:a16="http://schemas.microsoft.com/office/drawing/2014/main" id="{571B1F2F-5F94-467D-BE3F-8622DCD1FE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3386B6BF-D45E-4055-B680-2EA7605E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0DA4714F-F0BF-438F-BD33-8942F4A20E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9CF9A378-111E-4C8D-A027-918C592D1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24" name="AutoShape 33">
                <a:extLst>
                  <a:ext uri="{FF2B5EF4-FFF2-40B4-BE49-F238E27FC236}">
                    <a16:creationId xmlns:a16="http://schemas.microsoft.com/office/drawing/2014/main" id="{A0802CBD-CD86-49B6-AEF2-314DF42A50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9D93321-DFA8-4F6F-9119-6658EBFF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3F6306A4-7D20-4BC1-9F0D-6560FA74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22" name="AutoShape 37">
                <a:extLst>
                  <a:ext uri="{FF2B5EF4-FFF2-40B4-BE49-F238E27FC236}">
                    <a16:creationId xmlns:a16="http://schemas.microsoft.com/office/drawing/2014/main" id="{5C8B9F22-9023-4BDE-9C20-A936F2A0B5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2C492BB9-CB31-42B8-979C-DEC92D9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CD3809D3-1A44-4A70-B6B7-B98A31D2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E9975CA6-2C2B-4F2C-B43F-C17292D6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F2196D0-DD22-4080-9110-EA557DF5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D965B-D94E-4465-87CD-D9DC0CC45590}"/>
              </a:ext>
            </a:extLst>
          </p:cNvPr>
          <p:cNvSpPr txBox="1"/>
          <p:nvPr/>
        </p:nvSpPr>
        <p:spPr>
          <a:xfrm>
            <a:off x="859043" y="477390"/>
            <a:ext cx="1041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chemeClr val="accent1"/>
                </a:solidFill>
              </a:rPr>
              <a:t>Expectimax Example</a:t>
            </a:r>
          </a:p>
          <a:p>
            <a:pPr algn="ctr"/>
            <a:endParaRPr lang="en-IN" sz="3200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C038F0-2A1D-4880-A6C8-20923C85D1B3}"/>
              </a:ext>
            </a:extLst>
          </p:cNvPr>
          <p:cNvSpPr txBox="1"/>
          <p:nvPr/>
        </p:nvSpPr>
        <p:spPr>
          <a:xfrm>
            <a:off x="2337858" y="3055694"/>
            <a:ext cx="40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57099-D2C5-46A1-866A-F78207F752B5}"/>
              </a:ext>
            </a:extLst>
          </p:cNvPr>
          <p:cNvSpPr txBox="1"/>
          <p:nvPr/>
        </p:nvSpPr>
        <p:spPr>
          <a:xfrm>
            <a:off x="5231423" y="3055694"/>
            <a:ext cx="36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495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3A21B-B047-42B9-A63D-6F89057FB154}"/>
              </a:ext>
            </a:extLst>
          </p:cNvPr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DF041C1C-32D0-49A7-9673-D52CC1C5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217E1875-C153-4DD3-8172-C9FECFBC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44" name="AutoShape 13">
                <a:extLst>
                  <a:ext uri="{FF2B5EF4-FFF2-40B4-BE49-F238E27FC236}">
                    <a16:creationId xmlns:a16="http://schemas.microsoft.com/office/drawing/2014/main" id="{E7A20C5A-FFC3-4443-9277-D60F9A1D7B48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9C13897-3E71-492B-995F-5149264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5" name="Group 61">
              <a:extLst>
                <a:ext uri="{FF2B5EF4-FFF2-40B4-BE49-F238E27FC236}">
                  <a16:creationId xmlns:a16="http://schemas.microsoft.com/office/drawing/2014/main" id="{CDA8D910-C689-488D-ABB6-2543B0B1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42" name="AutoShape 17">
                <a:extLst>
                  <a:ext uri="{FF2B5EF4-FFF2-40B4-BE49-F238E27FC236}">
                    <a16:creationId xmlns:a16="http://schemas.microsoft.com/office/drawing/2014/main" id="{29A42700-EC7C-46AC-A0F0-E99274912EFF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609E8828-15C1-40F8-8AB8-6685D735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" name="Group 64">
              <a:extLst>
                <a:ext uri="{FF2B5EF4-FFF2-40B4-BE49-F238E27FC236}">
                  <a16:creationId xmlns:a16="http://schemas.microsoft.com/office/drawing/2014/main" id="{7035D235-52BD-4971-B7D1-A9BF5146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40" name="AutoShape 33">
                <a:extLst>
                  <a:ext uri="{FF2B5EF4-FFF2-40B4-BE49-F238E27FC236}">
                    <a16:creationId xmlns:a16="http://schemas.microsoft.com/office/drawing/2014/main" id="{3B3819AA-629D-4814-B58C-3DD8402CC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BF49B48-AAB5-4527-BBDA-F9190DA9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237E77D5-B986-4143-8E02-816636034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38" name="AutoShape 37">
                <a:extLst>
                  <a:ext uri="{FF2B5EF4-FFF2-40B4-BE49-F238E27FC236}">
                    <a16:creationId xmlns:a16="http://schemas.microsoft.com/office/drawing/2014/main" id="{E2ECCD27-5107-4F2C-9CD4-A0569DAFFF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415D670-A894-4D6A-B765-0502AE1B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8" name="Group 51">
              <a:extLst>
                <a:ext uri="{FF2B5EF4-FFF2-40B4-BE49-F238E27FC236}">
                  <a16:creationId xmlns:a16="http://schemas.microsoft.com/office/drawing/2014/main" id="{29C76E91-F6E7-4D58-B673-B0A8CBFE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36" name="AutoShape 6">
                <a:extLst>
                  <a:ext uri="{FF2B5EF4-FFF2-40B4-BE49-F238E27FC236}">
                    <a16:creationId xmlns:a16="http://schemas.microsoft.com/office/drawing/2014/main" id="{E2C1A107-C5F4-4032-B5A6-6EC8C4F2E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CA59641F-BF8F-46EE-8154-AB0E1E3D35B9}"/>
                  </a:ext>
                </a:extLst>
              </p:cNvPr>
              <p:cNvCxnSpPr>
                <a:cxnSpLocks noChangeShapeType="1"/>
                <a:stCxn id="3" idx="3"/>
                <a:endCxn id="21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042472C0-2DA4-4D71-907A-098BD550DFF5}"/>
                </a:ext>
              </a:extLst>
            </p:cNvPr>
            <p:cNvCxnSpPr>
              <a:cxnSpLocks noChangeShapeType="1"/>
              <a:stCxn id="36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A41CF-979B-46DB-9C9B-80B4327C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24FBE85D-E383-4BEA-A1FC-E592D3847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4CB3205C-684D-4DDE-B0BA-DBC393265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D2230B51-E328-4CDE-B193-9CA4D6376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34" name="AutoShape 20">
                <a:extLst>
                  <a:ext uri="{FF2B5EF4-FFF2-40B4-BE49-F238E27FC236}">
                    <a16:creationId xmlns:a16="http://schemas.microsoft.com/office/drawing/2014/main" id="{B87EEF2D-EBEF-4BCD-9485-173833DD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5" name="AutoShape 21">
                <a:extLst>
                  <a:ext uri="{FF2B5EF4-FFF2-40B4-BE49-F238E27FC236}">
                    <a16:creationId xmlns:a16="http://schemas.microsoft.com/office/drawing/2014/main" id="{9FE7CAAD-0B84-4B51-BAA8-5DD416536433}"/>
                  </a:ext>
                </a:extLst>
              </p:cNvPr>
              <p:cNvCxnSpPr>
                <a:cxnSpLocks noChangeShapeType="1"/>
                <a:stCxn id="3" idx="3"/>
                <a:endCxn id="19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13819749-2BA9-4A64-B043-D6E9DBA27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31" name="AutoShape 23">
                <a:extLst>
                  <a:ext uri="{FF2B5EF4-FFF2-40B4-BE49-F238E27FC236}">
                    <a16:creationId xmlns:a16="http://schemas.microsoft.com/office/drawing/2014/main" id="{D4654458-EE5C-4B6B-AB7C-F3907E047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BCC6EE19-9800-46A3-9BDB-D0D12D63B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33" name="AutoShape 21">
                <a:extLst>
                  <a:ext uri="{FF2B5EF4-FFF2-40B4-BE49-F238E27FC236}">
                    <a16:creationId xmlns:a16="http://schemas.microsoft.com/office/drawing/2014/main" id="{CFA1E859-CEC8-4985-9DAB-7185F4ECC6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34BBB44E-789F-442E-86CE-004A3C1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9A01B4FA-C7DD-4B8A-B3D3-864F1E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" name="AutoShape 27">
                <a:extLst>
                  <a:ext uri="{FF2B5EF4-FFF2-40B4-BE49-F238E27FC236}">
                    <a16:creationId xmlns:a16="http://schemas.microsoft.com/office/drawing/2014/main" id="{5B311083-0785-401F-9A00-40BC6A02E172}"/>
                  </a:ext>
                </a:extLst>
              </p:cNvPr>
              <p:cNvCxnSpPr>
                <a:cxnSpLocks noChangeShapeType="1"/>
                <a:stCxn id="3" idx="3"/>
                <a:endCxn id="20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AA1B148-0017-4C6C-8355-EFE87C705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26" name="AutoShape 29">
                <a:extLst>
                  <a:ext uri="{FF2B5EF4-FFF2-40B4-BE49-F238E27FC236}">
                    <a16:creationId xmlns:a16="http://schemas.microsoft.com/office/drawing/2014/main" id="{571B1F2F-5F94-467D-BE3F-8622DCD1FE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3386B6BF-D45E-4055-B680-2EA7605E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0DA4714F-F0BF-438F-BD33-8942F4A20E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9CF9A378-111E-4C8D-A027-918C592D1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24" name="AutoShape 33">
                <a:extLst>
                  <a:ext uri="{FF2B5EF4-FFF2-40B4-BE49-F238E27FC236}">
                    <a16:creationId xmlns:a16="http://schemas.microsoft.com/office/drawing/2014/main" id="{A0802CBD-CD86-49B6-AEF2-314DF42A50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9D93321-DFA8-4F6F-9119-6658EBFF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3F6306A4-7D20-4BC1-9F0D-6560FA74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22" name="AutoShape 37">
                <a:extLst>
                  <a:ext uri="{FF2B5EF4-FFF2-40B4-BE49-F238E27FC236}">
                    <a16:creationId xmlns:a16="http://schemas.microsoft.com/office/drawing/2014/main" id="{5C8B9F22-9023-4BDE-9C20-A936F2A0B5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2C492BB9-CB31-42B8-979C-DEC92D9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CD3809D3-1A44-4A70-B6B7-B98A31D2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E9975CA6-2C2B-4F2C-B43F-C17292D6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F2196D0-DD22-4080-9110-EA557DF5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D965B-D94E-4465-87CD-D9DC0CC45590}"/>
              </a:ext>
            </a:extLst>
          </p:cNvPr>
          <p:cNvSpPr txBox="1"/>
          <p:nvPr/>
        </p:nvSpPr>
        <p:spPr>
          <a:xfrm>
            <a:off x="859043" y="477390"/>
            <a:ext cx="1041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chemeClr val="accent1"/>
                </a:solidFill>
              </a:rPr>
              <a:t>Expectimax Example</a:t>
            </a:r>
          </a:p>
          <a:p>
            <a:pPr algn="ctr"/>
            <a:endParaRPr lang="en-IN" sz="3200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C038F0-2A1D-4880-A6C8-20923C85D1B3}"/>
              </a:ext>
            </a:extLst>
          </p:cNvPr>
          <p:cNvSpPr txBox="1"/>
          <p:nvPr/>
        </p:nvSpPr>
        <p:spPr>
          <a:xfrm>
            <a:off x="2337858" y="3055694"/>
            <a:ext cx="40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57099-D2C5-46A1-866A-F78207F752B5}"/>
              </a:ext>
            </a:extLst>
          </p:cNvPr>
          <p:cNvSpPr txBox="1"/>
          <p:nvPr/>
        </p:nvSpPr>
        <p:spPr>
          <a:xfrm>
            <a:off x="5231423" y="3055694"/>
            <a:ext cx="36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5C6427-2567-4267-97DD-17562EE17AD9}"/>
              </a:ext>
            </a:extLst>
          </p:cNvPr>
          <p:cNvSpPr txBox="1"/>
          <p:nvPr/>
        </p:nvSpPr>
        <p:spPr>
          <a:xfrm>
            <a:off x="8416922" y="3131407"/>
            <a:ext cx="58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30480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63A21B-B047-42B9-A63D-6F89057FB154}"/>
              </a:ext>
            </a:extLst>
          </p:cNvPr>
          <p:cNvGrpSpPr/>
          <p:nvPr/>
        </p:nvGrpSpPr>
        <p:grpSpPr>
          <a:xfrm>
            <a:off x="1752600" y="1539240"/>
            <a:ext cx="8636000" cy="3947160"/>
            <a:chOff x="1219200" y="1992630"/>
            <a:chExt cx="6477000" cy="2960370"/>
          </a:xfrm>
        </p:grpSpPr>
        <p:sp>
          <p:nvSpPr>
            <p:cNvPr id="3" name="AutoShape 4">
              <a:extLst>
                <a:ext uri="{FF2B5EF4-FFF2-40B4-BE49-F238E27FC236}">
                  <a16:creationId xmlns:a16="http://schemas.microsoft.com/office/drawing/2014/main" id="{DF041C1C-32D0-49A7-9673-D52CC1C52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992630"/>
              <a:ext cx="652463" cy="5219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217E1875-C153-4DD3-8172-C9FECFBC4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765550"/>
              <a:ext cx="381000" cy="1187450"/>
              <a:chOff x="1981200" y="3765550"/>
              <a:chExt cx="381000" cy="1187450"/>
            </a:xfrm>
          </p:grpSpPr>
          <p:cxnSp>
            <p:nvCxnSpPr>
              <p:cNvPr id="44" name="AutoShape 13">
                <a:extLst>
                  <a:ext uri="{FF2B5EF4-FFF2-40B4-BE49-F238E27FC236}">
                    <a16:creationId xmlns:a16="http://schemas.microsoft.com/office/drawing/2014/main" id="{E7A20C5A-FFC3-4443-9277-D60F9A1D7B48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9C13897-3E71-492B-995F-5149264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</p:grpSp>
        <p:grpSp>
          <p:nvGrpSpPr>
            <p:cNvPr id="5" name="Group 61">
              <a:extLst>
                <a:ext uri="{FF2B5EF4-FFF2-40B4-BE49-F238E27FC236}">
                  <a16:creationId xmlns:a16="http://schemas.microsoft.com/office/drawing/2014/main" id="{CDA8D910-C689-488D-ABB6-2543B0B15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288" y="3765550"/>
              <a:ext cx="950912" cy="1187450"/>
              <a:chOff x="2173288" y="3765550"/>
              <a:chExt cx="950912" cy="1187450"/>
            </a:xfrm>
          </p:grpSpPr>
          <p:cxnSp>
            <p:nvCxnSpPr>
              <p:cNvPr id="42" name="AutoShape 17">
                <a:extLst>
                  <a:ext uri="{FF2B5EF4-FFF2-40B4-BE49-F238E27FC236}">
                    <a16:creationId xmlns:a16="http://schemas.microsoft.com/office/drawing/2014/main" id="{29A42700-EC7C-46AC-A0F0-E99274912EFF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2173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609E8828-15C1-40F8-8AB8-6685D735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</p:grpSp>
        <p:grpSp>
          <p:nvGrpSpPr>
            <p:cNvPr id="6" name="Group 64">
              <a:extLst>
                <a:ext uri="{FF2B5EF4-FFF2-40B4-BE49-F238E27FC236}">
                  <a16:creationId xmlns:a16="http://schemas.microsoft.com/office/drawing/2014/main" id="{7035D235-52BD-4971-B7D1-A9BF51467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40" name="AutoShape 33">
                <a:extLst>
                  <a:ext uri="{FF2B5EF4-FFF2-40B4-BE49-F238E27FC236}">
                    <a16:creationId xmlns:a16="http://schemas.microsoft.com/office/drawing/2014/main" id="{3B3819AA-629D-4814-B58C-3DD8402CCE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1588" cy="8064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BF49B48-AAB5-4527-BBDA-F9190DA9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237E77D5-B986-4143-8E02-816636034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5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38" name="AutoShape 37">
                <a:extLst>
                  <a:ext uri="{FF2B5EF4-FFF2-40B4-BE49-F238E27FC236}">
                    <a16:creationId xmlns:a16="http://schemas.microsoft.com/office/drawing/2014/main" id="{E2ECCD27-5107-4F2C-9CD4-A0569DAFFF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D415D670-A894-4D6A-B765-0502AE1B7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</p:grpSp>
        <p:grpSp>
          <p:nvGrpSpPr>
            <p:cNvPr id="8" name="Group 51">
              <a:extLst>
                <a:ext uri="{FF2B5EF4-FFF2-40B4-BE49-F238E27FC236}">
                  <a16:creationId xmlns:a16="http://schemas.microsoft.com/office/drawing/2014/main" id="{29C76E91-F6E7-4D58-B673-B0A8CBFE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375" y="2514600"/>
              <a:ext cx="2475707" cy="1250950"/>
              <a:chOff x="1984375" y="2514601"/>
              <a:chExt cx="2475709" cy="1250949"/>
            </a:xfrm>
          </p:grpSpPr>
          <p:sp>
            <p:nvSpPr>
              <p:cNvPr id="36" name="AutoShape 6">
                <a:extLst>
                  <a:ext uri="{FF2B5EF4-FFF2-40B4-BE49-F238E27FC236}">
                    <a16:creationId xmlns:a16="http://schemas.microsoft.com/office/drawing/2014/main" id="{E2C1A107-C5F4-4032-B5A6-6EC8C4F2E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4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" name="AutoShape 7">
                <a:extLst>
                  <a:ext uri="{FF2B5EF4-FFF2-40B4-BE49-F238E27FC236}">
                    <a16:creationId xmlns:a16="http://schemas.microsoft.com/office/drawing/2014/main" id="{CA59641F-BF8F-46EE-8154-AB0E1E3D35B9}"/>
                  </a:ext>
                </a:extLst>
              </p:cNvPr>
              <p:cNvCxnSpPr>
                <a:cxnSpLocks noChangeShapeType="1"/>
                <a:stCxn id="3" idx="3"/>
                <a:endCxn id="21" idx="0"/>
              </p:cNvCxnSpPr>
              <p:nvPr/>
            </p:nvCxnSpPr>
            <p:spPr bwMode="auto">
              <a:xfrm flipH="1">
                <a:off x="2171700" y="2514601"/>
                <a:ext cx="2288384" cy="8381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042472C0-2DA4-4D71-907A-098BD550DFF5}"/>
                </a:ext>
              </a:extLst>
            </p:cNvPr>
            <p:cNvCxnSpPr>
              <a:cxnSpLocks noChangeShapeType="1"/>
              <a:stCxn id="36" idx="0"/>
            </p:cNvCxnSpPr>
            <p:nvPr/>
          </p:nvCxnSpPr>
          <p:spPr bwMode="auto">
            <a:xfrm flipH="1">
              <a:off x="1412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08A41CF-979B-46DB-9C9B-80B4327C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AutoShape 21">
              <a:extLst>
                <a:ext uri="{FF2B5EF4-FFF2-40B4-BE49-F238E27FC236}">
                  <a16:creationId xmlns:a16="http://schemas.microsoft.com/office/drawing/2014/main" id="{24FBE85D-E383-4BEA-A1FC-E592D38479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4507" y="2666206"/>
              <a:ext cx="304800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4CB3205C-684D-4DDE-B0BA-DBC3932657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0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D2230B51-E328-4CDE-B193-9CA4D6376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375" y="2514600"/>
              <a:ext cx="381000" cy="1235075"/>
              <a:chOff x="4270375" y="2514601"/>
              <a:chExt cx="381000" cy="1235074"/>
            </a:xfrm>
          </p:grpSpPr>
          <p:sp>
            <p:nvSpPr>
              <p:cNvPr id="34" name="AutoShape 20">
                <a:extLst>
                  <a:ext uri="{FF2B5EF4-FFF2-40B4-BE49-F238E27FC236}">
                    <a16:creationId xmlns:a16="http://schemas.microsoft.com/office/drawing/2014/main" id="{B87EEF2D-EBEF-4BCD-9485-173833DD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270375" y="3444875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5" name="AutoShape 21">
                <a:extLst>
                  <a:ext uri="{FF2B5EF4-FFF2-40B4-BE49-F238E27FC236}">
                    <a16:creationId xmlns:a16="http://schemas.microsoft.com/office/drawing/2014/main" id="{9FE7CAAD-0B84-4B51-BAA8-5DD416536433}"/>
                  </a:ext>
                </a:extLst>
              </p:cNvPr>
              <p:cNvCxnSpPr>
                <a:cxnSpLocks noChangeShapeType="1"/>
                <a:stCxn id="3" idx="3"/>
                <a:endCxn id="19" idx="0"/>
              </p:cNvCxnSpPr>
              <p:nvPr/>
            </p:nvCxnSpPr>
            <p:spPr bwMode="auto">
              <a:xfrm flipH="1">
                <a:off x="4457700" y="2514601"/>
                <a:ext cx="2382" cy="76199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13819749-2BA9-4A64-B043-D6E9DBA27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3762375"/>
              <a:ext cx="954088" cy="1190625"/>
              <a:chOff x="3505200" y="3762375"/>
              <a:chExt cx="954088" cy="1190625"/>
            </a:xfrm>
          </p:grpSpPr>
          <p:cxnSp>
            <p:nvCxnSpPr>
              <p:cNvPr id="31" name="AutoShape 23">
                <a:extLst>
                  <a:ext uri="{FF2B5EF4-FFF2-40B4-BE49-F238E27FC236}">
                    <a16:creationId xmlns:a16="http://schemas.microsoft.com/office/drawing/2014/main" id="{D4654458-EE5C-4B6B-AB7C-F3907E047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98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BCC6EE19-9800-46A3-9BDB-D0D12D63B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cxnSp>
            <p:nvCxnSpPr>
              <p:cNvPr id="33" name="AutoShape 21">
                <a:extLst>
                  <a:ext uri="{FF2B5EF4-FFF2-40B4-BE49-F238E27FC236}">
                    <a16:creationId xmlns:a16="http://schemas.microsoft.com/office/drawing/2014/main" id="{CFA1E859-CEC8-4985-9DAB-7185F4ECC6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06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34BBB44E-789F-442E-86CE-004A3C1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082" y="2514600"/>
              <a:ext cx="2477296" cy="1250950"/>
              <a:chOff x="4460079" y="2514600"/>
              <a:chExt cx="2477296" cy="1250950"/>
            </a:xfrm>
          </p:grpSpPr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9A01B4FA-C7DD-4B8A-B3D3-864F1E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56375" y="3460750"/>
                <a:ext cx="381000" cy="3048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0" name="AutoShape 27">
                <a:extLst>
                  <a:ext uri="{FF2B5EF4-FFF2-40B4-BE49-F238E27FC236}">
                    <a16:creationId xmlns:a16="http://schemas.microsoft.com/office/drawing/2014/main" id="{5B311083-0785-401F-9A00-40BC6A02E172}"/>
                  </a:ext>
                </a:extLst>
              </p:cNvPr>
              <p:cNvCxnSpPr>
                <a:cxnSpLocks noChangeShapeType="1"/>
                <a:stCxn id="3" idx="3"/>
                <a:endCxn id="20" idx="0"/>
              </p:cNvCxnSpPr>
              <p:nvPr/>
            </p:nvCxnSpPr>
            <p:spPr bwMode="auto">
              <a:xfrm>
                <a:off x="4460079" y="2514600"/>
                <a:ext cx="2283618" cy="8382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AA1B148-0017-4C6C-8355-EFE87C705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762375"/>
              <a:ext cx="954088" cy="1190625"/>
              <a:chOff x="5791200" y="3762375"/>
              <a:chExt cx="954088" cy="1190625"/>
            </a:xfrm>
          </p:grpSpPr>
          <p:cxnSp>
            <p:nvCxnSpPr>
              <p:cNvPr id="26" name="AutoShape 29">
                <a:extLst>
                  <a:ext uri="{FF2B5EF4-FFF2-40B4-BE49-F238E27FC236}">
                    <a16:creationId xmlns:a16="http://schemas.microsoft.com/office/drawing/2014/main" id="{571B1F2F-5F94-467D-BE3F-8622DCD1FE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84875" y="3765550"/>
                <a:ext cx="760413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3386B6BF-D45E-4055-B680-2EA7605E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cxnSp>
            <p:nvCxnSpPr>
              <p:cNvPr id="28" name="AutoShape 21">
                <a:extLst>
                  <a:ext uri="{FF2B5EF4-FFF2-40B4-BE49-F238E27FC236}">
                    <a16:creationId xmlns:a16="http://schemas.microsoft.com/office/drawing/2014/main" id="{0DA4714F-F0BF-438F-BD33-8942F4A20E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6592094" y="3913981"/>
                <a:ext cx="304800" cy="15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9CF9A378-111E-4C8D-A027-918C592D1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765550"/>
              <a:ext cx="381000" cy="1187450"/>
              <a:chOff x="6553200" y="3765550"/>
              <a:chExt cx="381000" cy="1187450"/>
            </a:xfrm>
          </p:grpSpPr>
          <p:cxnSp>
            <p:nvCxnSpPr>
              <p:cNvPr id="24" name="AutoShape 33">
                <a:extLst>
                  <a:ext uri="{FF2B5EF4-FFF2-40B4-BE49-F238E27FC236}">
                    <a16:creationId xmlns:a16="http://schemas.microsoft.com/office/drawing/2014/main" id="{A0802CBD-CD86-49B6-AEF2-314DF42A50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5288" y="3765550"/>
                <a:ext cx="1" cy="8181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9D93321-DFA8-4F6F-9119-6658EBFF6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3F6306A4-7D20-4BC1-9F0D-6560FA74B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9288" y="3765550"/>
              <a:ext cx="950912" cy="1187450"/>
              <a:chOff x="6745288" y="3765550"/>
              <a:chExt cx="950912" cy="1187450"/>
            </a:xfrm>
          </p:grpSpPr>
          <p:cxnSp>
            <p:nvCxnSpPr>
              <p:cNvPr id="22" name="AutoShape 37">
                <a:extLst>
                  <a:ext uri="{FF2B5EF4-FFF2-40B4-BE49-F238E27FC236}">
                    <a16:creationId xmlns:a16="http://schemas.microsoft.com/office/drawing/2014/main" id="{5C8B9F22-9023-4BDE-9C20-A936F2A0B5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745288" y="3765550"/>
                <a:ext cx="763587" cy="8223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2C492BB9-CB31-42B8-979C-DEC92D92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4648200"/>
                <a:ext cx="381000" cy="304800"/>
              </a:xfrm>
              <a:prstGeom prst="rect">
                <a:avLst/>
              </a:prstGeom>
              <a:solidFill>
                <a:srgbClr val="E8D1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</p:grp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CD3809D3-1A44-4A70-B6B7-B98A31D2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2766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E9975CA6-2C2B-4F2C-B43F-C17292D6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F2196D0-DD22-4080-9110-EA557DF5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352800"/>
              <a:ext cx="533400" cy="533400"/>
            </a:xfrm>
            <a:prstGeom prst="ellipse">
              <a:avLst/>
            </a:prstGeom>
            <a:solidFill>
              <a:srgbClr val="B5EDC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D965B-D94E-4465-87CD-D9DC0CC45590}"/>
              </a:ext>
            </a:extLst>
          </p:cNvPr>
          <p:cNvSpPr txBox="1"/>
          <p:nvPr/>
        </p:nvSpPr>
        <p:spPr>
          <a:xfrm>
            <a:off x="859043" y="477390"/>
            <a:ext cx="10418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chemeClr val="accent1"/>
                </a:solidFill>
              </a:rPr>
              <a:t>Expectimax Example</a:t>
            </a:r>
          </a:p>
          <a:p>
            <a:pPr algn="ctr"/>
            <a:endParaRPr lang="en-IN" sz="3200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C038F0-2A1D-4880-A6C8-20923C85D1B3}"/>
              </a:ext>
            </a:extLst>
          </p:cNvPr>
          <p:cNvSpPr txBox="1"/>
          <p:nvPr/>
        </p:nvSpPr>
        <p:spPr>
          <a:xfrm>
            <a:off x="2337858" y="3055694"/>
            <a:ext cx="40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D57099-D2C5-46A1-866A-F78207F752B5}"/>
              </a:ext>
            </a:extLst>
          </p:cNvPr>
          <p:cNvSpPr txBox="1"/>
          <p:nvPr/>
        </p:nvSpPr>
        <p:spPr>
          <a:xfrm>
            <a:off x="5231423" y="3055694"/>
            <a:ext cx="36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5C6427-2567-4267-97DD-17562EE17AD9}"/>
              </a:ext>
            </a:extLst>
          </p:cNvPr>
          <p:cNvSpPr txBox="1"/>
          <p:nvPr/>
        </p:nvSpPr>
        <p:spPr>
          <a:xfrm>
            <a:off x="8416922" y="3131407"/>
            <a:ext cx="58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0D521-AF11-4C25-A5CC-2706E65F2551}"/>
              </a:ext>
            </a:extLst>
          </p:cNvPr>
          <p:cNvSpPr txBox="1"/>
          <p:nvPr/>
        </p:nvSpPr>
        <p:spPr>
          <a:xfrm>
            <a:off x="6508751" y="1554608"/>
            <a:ext cx="125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772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9FA462-B4C5-42B4-935B-021BC152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 Expectimax</a:t>
            </a:r>
          </a:p>
        </p:txBody>
      </p:sp>
      <p:sp>
        <p:nvSpPr>
          <p:cNvPr id="140" name="AutoShape 27">
            <a:extLst>
              <a:ext uri="{FF2B5EF4-FFF2-40B4-BE49-F238E27FC236}">
                <a16:creationId xmlns:a16="http://schemas.microsoft.com/office/drawing/2014/main" id="{A6A90099-3284-4389-9F04-6A673EFE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222" y="1009537"/>
            <a:ext cx="285750" cy="2286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141" name="AutoShape 28">
            <a:extLst>
              <a:ext uri="{FF2B5EF4-FFF2-40B4-BE49-F238E27FC236}">
                <a16:creationId xmlns:a16="http://schemas.microsoft.com/office/drawing/2014/main" id="{DA524F47-D068-42B2-B2C0-921DFF207748}"/>
              </a:ext>
            </a:extLst>
          </p:cNvPr>
          <p:cNvCxnSpPr>
            <a:cxnSpLocks noChangeShapeType="1"/>
            <a:stCxn id="140" idx="3"/>
            <a:endCxn id="147" idx="0"/>
          </p:cNvCxnSpPr>
          <p:nvPr/>
        </p:nvCxnSpPr>
        <p:spPr bwMode="auto">
          <a:xfrm flipH="1">
            <a:off x="6467597" y="1238137"/>
            <a:ext cx="57150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2" name="AutoShape 29">
            <a:extLst>
              <a:ext uri="{FF2B5EF4-FFF2-40B4-BE49-F238E27FC236}">
                <a16:creationId xmlns:a16="http://schemas.microsoft.com/office/drawing/2014/main" id="{D3EF9177-CC47-4F0B-AC18-438AA9CD077C}"/>
              </a:ext>
            </a:extLst>
          </p:cNvPr>
          <p:cNvCxnSpPr>
            <a:cxnSpLocks noChangeShapeType="1"/>
            <a:stCxn id="140" idx="3"/>
            <a:endCxn id="148" idx="0"/>
          </p:cNvCxnSpPr>
          <p:nvPr/>
        </p:nvCxnSpPr>
        <p:spPr bwMode="auto">
          <a:xfrm>
            <a:off x="7039097" y="1238137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AutoShape 30">
            <a:extLst>
              <a:ext uri="{FF2B5EF4-FFF2-40B4-BE49-F238E27FC236}">
                <a16:creationId xmlns:a16="http://schemas.microsoft.com/office/drawing/2014/main" id="{2D37B5A6-B030-4B24-B60E-72AA182C03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80259" y="1982675"/>
            <a:ext cx="287338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" name="AutoShape 31">
            <a:extLst>
              <a:ext uri="{FF2B5EF4-FFF2-40B4-BE49-F238E27FC236}">
                <a16:creationId xmlns:a16="http://schemas.microsoft.com/office/drawing/2014/main" id="{750F8AF4-6A57-4DFE-B3C5-9C213BB163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67597" y="1982675"/>
            <a:ext cx="2286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32">
            <a:extLst>
              <a:ext uri="{FF2B5EF4-FFF2-40B4-BE49-F238E27FC236}">
                <a16:creationId xmlns:a16="http://schemas.microsoft.com/office/drawing/2014/main" id="{16840437-9B5A-48AD-8811-A96D6E6D95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26434" y="1982675"/>
            <a:ext cx="28575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6" name="AutoShape 33">
            <a:extLst>
              <a:ext uri="{FF2B5EF4-FFF2-40B4-BE49-F238E27FC236}">
                <a16:creationId xmlns:a16="http://schemas.microsoft.com/office/drawing/2014/main" id="{69A53F60-FB2D-45E6-8A96-11D60496AC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12184" y="1982675"/>
            <a:ext cx="28575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" name="Oval 34">
            <a:extLst>
              <a:ext uri="{FF2B5EF4-FFF2-40B4-BE49-F238E27FC236}">
                <a16:creationId xmlns:a16="http://schemas.microsoft.com/office/drawing/2014/main" id="{B65F06BA-8D6B-4C8B-BBE1-76A4366D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134" y="1696925"/>
            <a:ext cx="287338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8" name="Oval 35">
            <a:extLst>
              <a:ext uri="{FF2B5EF4-FFF2-40B4-BE49-F238E27FC236}">
                <a16:creationId xmlns:a16="http://schemas.microsoft.com/office/drawing/2014/main" id="{CBECF2E1-F92A-4333-9F58-E981CBE4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09" y="1696925"/>
            <a:ext cx="285750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9" name="Picture 36">
            <a:extLst>
              <a:ext uri="{FF2B5EF4-FFF2-40B4-BE49-F238E27FC236}">
                <a16:creationId xmlns:a16="http://schemas.microsoft.com/office/drawing/2014/main" id="{866B25F3-43D9-43E7-9FE6-45DBF85D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4809" y="1696925"/>
            <a:ext cx="257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" name="Picture 37">
            <a:extLst>
              <a:ext uri="{FF2B5EF4-FFF2-40B4-BE49-F238E27FC236}">
                <a16:creationId xmlns:a16="http://schemas.microsoft.com/office/drawing/2014/main" id="{BE414A9E-F784-4184-8519-41E71ED3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4334" y="2785950"/>
            <a:ext cx="23495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" name="Picture 38">
            <a:extLst>
              <a:ext uri="{FF2B5EF4-FFF2-40B4-BE49-F238E27FC236}">
                <a16:creationId xmlns:a16="http://schemas.microsoft.com/office/drawing/2014/main" id="{AFAB5747-5D2E-45C0-B46B-EF9BD362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0522" y="1009537"/>
            <a:ext cx="257175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Oval 40">
            <a:extLst>
              <a:ext uri="{FF2B5EF4-FFF2-40B4-BE49-F238E27FC236}">
                <a16:creationId xmlns:a16="http://schemas.microsoft.com/office/drawing/2014/main" id="{5EDDE7B3-3460-4C85-BA02-28DA30C4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472" y="2728800"/>
            <a:ext cx="285750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" name="Oval 41">
            <a:extLst>
              <a:ext uri="{FF2B5EF4-FFF2-40B4-BE49-F238E27FC236}">
                <a16:creationId xmlns:a16="http://schemas.microsoft.com/office/drawing/2014/main" id="{2930C7FD-BB40-4EF7-980C-B0F5753DC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972" y="2728800"/>
            <a:ext cx="287337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4" name="Oval 42">
            <a:extLst>
              <a:ext uri="{FF2B5EF4-FFF2-40B4-BE49-F238E27FC236}">
                <a16:creationId xmlns:a16="http://schemas.microsoft.com/office/drawing/2014/main" id="{72410EBF-68F1-428A-91A7-A96F39EA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059" y="2728800"/>
            <a:ext cx="287338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155" name="AutoShape 43">
            <a:extLst>
              <a:ext uri="{FF2B5EF4-FFF2-40B4-BE49-F238E27FC236}">
                <a16:creationId xmlns:a16="http://schemas.microsoft.com/office/drawing/2014/main" id="{2C067B6C-3D68-4D2D-9381-CC66332AB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9784" y="2990737"/>
            <a:ext cx="28575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6" name="Line 44">
            <a:extLst>
              <a:ext uri="{FF2B5EF4-FFF2-40B4-BE49-F238E27FC236}">
                <a16:creationId xmlns:a16="http://schemas.microsoft.com/office/drawing/2014/main" id="{92A6E06B-5213-48E9-B5E8-7B25C3382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1184" y="2990737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7" name="AutoShape 45">
            <a:extLst>
              <a:ext uri="{FF2B5EF4-FFF2-40B4-BE49-F238E27FC236}">
                <a16:creationId xmlns:a16="http://schemas.microsoft.com/office/drawing/2014/main" id="{141FBA06-1FD2-47A2-93D8-FFB28EBB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784" y="3752737"/>
            <a:ext cx="285750" cy="2286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8" name="Picture 46">
            <a:extLst>
              <a:ext uri="{FF2B5EF4-FFF2-40B4-BE49-F238E27FC236}">
                <a16:creationId xmlns:a16="http://schemas.microsoft.com/office/drawing/2014/main" id="{A4B48FFE-CB2B-459A-B34B-FC0BE52E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4809" y="3752737"/>
            <a:ext cx="257175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9" name="AutoShape 47">
            <a:extLst>
              <a:ext uri="{FF2B5EF4-FFF2-40B4-BE49-F238E27FC236}">
                <a16:creationId xmlns:a16="http://schemas.microsoft.com/office/drawing/2014/main" id="{D6B3C0AA-1A94-4A11-8871-3506C931D3D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867522" y="4074999"/>
            <a:ext cx="304800" cy="11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0" name="Oval 39">
            <a:extLst>
              <a:ext uri="{FF2B5EF4-FFF2-40B4-BE49-F238E27FC236}">
                <a16:creationId xmlns:a16="http://schemas.microsoft.com/office/drawing/2014/main" id="{C4156EB7-E076-4D02-8B40-72629EA1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384" y="2728800"/>
            <a:ext cx="285750" cy="285750"/>
          </a:xfrm>
          <a:prstGeom prst="ellipse">
            <a:avLst/>
          </a:prstGeom>
          <a:solidFill>
            <a:srgbClr val="B5ED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1" name="AutoShape 45">
            <a:extLst>
              <a:ext uri="{FF2B5EF4-FFF2-40B4-BE49-F238E27FC236}">
                <a16:creationId xmlns:a16="http://schemas.microsoft.com/office/drawing/2014/main" id="{452C2563-8BD2-4AB4-86B6-F2E8FD96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234" y="3752737"/>
            <a:ext cx="285750" cy="2286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cxnSp>
        <p:nvCxnSpPr>
          <p:cNvPr id="162" name="AutoShape 47">
            <a:extLst>
              <a:ext uri="{FF2B5EF4-FFF2-40B4-BE49-F238E27FC236}">
                <a16:creationId xmlns:a16="http://schemas.microsoft.com/office/drawing/2014/main" id="{DA849DFE-CD79-4B4C-8EA0-719CCE3C39B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24734" y="4063887"/>
            <a:ext cx="304800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" name="Line 48">
            <a:extLst>
              <a:ext uri="{FF2B5EF4-FFF2-40B4-BE49-F238E27FC236}">
                <a16:creationId xmlns:a16="http://schemas.microsoft.com/office/drawing/2014/main" id="{328A3E41-15C9-4398-83C6-F7BC0727D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8384" y="3981337"/>
            <a:ext cx="88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4" name="TextBox 33">
            <a:extLst>
              <a:ext uri="{FF2B5EF4-FFF2-40B4-BE49-F238E27FC236}">
                <a16:creationId xmlns:a16="http://schemas.microsoft.com/office/drawing/2014/main" id="{A3C051DB-4CF2-445D-9448-2BDEB7A9D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459" y="3676537"/>
            <a:ext cx="348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…</a:t>
            </a:r>
          </a:p>
        </p:txBody>
      </p:sp>
      <p:sp>
        <p:nvSpPr>
          <p:cNvPr id="165" name="TextBox 34">
            <a:extLst>
              <a:ext uri="{FF2B5EF4-FFF2-40B4-BE49-F238E27FC236}">
                <a16:creationId xmlns:a16="http://schemas.microsoft.com/office/drawing/2014/main" id="{6F0D64C2-F3B3-421A-A0FD-CFAA38E9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259" y="4514737"/>
            <a:ext cx="348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…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AEF6F6-CA3A-44CB-AFF1-4632DE7F22AE}"/>
              </a:ext>
            </a:extLst>
          </p:cNvPr>
          <p:cNvSpPr/>
          <p:nvPr/>
        </p:nvSpPr>
        <p:spPr>
          <a:xfrm>
            <a:off x="5732584" y="5048137"/>
            <a:ext cx="762000" cy="5334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492</a:t>
            </a:r>
          </a:p>
        </p:txBody>
      </p:sp>
      <p:sp>
        <p:nvSpPr>
          <p:cNvPr id="167" name="Rectangle 38">
            <a:extLst>
              <a:ext uri="{FF2B5EF4-FFF2-40B4-BE49-F238E27FC236}">
                <a16:creationId xmlns:a16="http://schemas.microsoft.com/office/drawing/2014/main" id="{04A6B222-B078-4150-99D6-A2DE1485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184" y="5048137"/>
            <a:ext cx="762000" cy="5334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362</a:t>
            </a:r>
          </a:p>
        </p:txBody>
      </p:sp>
      <p:sp>
        <p:nvSpPr>
          <p:cNvPr id="168" name="TextBox 40">
            <a:extLst>
              <a:ext uri="{FF2B5EF4-FFF2-40B4-BE49-F238E27FC236}">
                <a16:creationId xmlns:a16="http://schemas.microsoft.com/office/drawing/2014/main" id="{52B4D70F-2EFE-41F3-A87B-2B9E929B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659" y="5059250"/>
            <a:ext cx="3488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…</a:t>
            </a:r>
          </a:p>
        </p:txBody>
      </p:sp>
      <p:sp>
        <p:nvSpPr>
          <p:cNvPr id="169" name="Freeform 42">
            <a:extLst>
              <a:ext uri="{FF2B5EF4-FFF2-40B4-BE49-F238E27FC236}">
                <a16:creationId xmlns:a16="http://schemas.microsoft.com/office/drawing/2014/main" id="{58E35896-F3BA-44DA-99C5-981C83214BE7}"/>
              </a:ext>
            </a:extLst>
          </p:cNvPr>
          <p:cNvSpPr/>
          <p:nvPr/>
        </p:nvSpPr>
        <p:spPr>
          <a:xfrm>
            <a:off x="5810372" y="3998800"/>
            <a:ext cx="346075" cy="1036637"/>
          </a:xfrm>
          <a:custGeom>
            <a:avLst/>
            <a:gdLst>
              <a:gd name="connsiteX0" fmla="*/ 122829 w 354842"/>
              <a:gd name="connsiteY0" fmla="*/ 0 h 1037230"/>
              <a:gd name="connsiteX1" fmla="*/ 0 w 354842"/>
              <a:gd name="connsiteY1" fmla="*/ 191068 h 1037230"/>
              <a:gd name="connsiteX2" fmla="*/ 122829 w 354842"/>
              <a:gd name="connsiteY2" fmla="*/ 545910 h 1037230"/>
              <a:gd name="connsiteX3" fmla="*/ 327546 w 354842"/>
              <a:gd name="connsiteY3" fmla="*/ 832513 h 1037230"/>
              <a:gd name="connsiteX4" fmla="*/ 286603 w 354842"/>
              <a:gd name="connsiteY4" fmla="*/ 1037230 h 1037230"/>
              <a:gd name="connsiteX0" fmla="*/ 122829 w 354842"/>
              <a:gd name="connsiteY0" fmla="*/ 0 h 1037230"/>
              <a:gd name="connsiteX1" fmla="*/ 0 w 354842"/>
              <a:gd name="connsiteY1" fmla="*/ 419668 h 1037230"/>
              <a:gd name="connsiteX2" fmla="*/ 122829 w 354842"/>
              <a:gd name="connsiteY2" fmla="*/ 545910 h 1037230"/>
              <a:gd name="connsiteX3" fmla="*/ 327546 w 354842"/>
              <a:gd name="connsiteY3" fmla="*/ 832513 h 1037230"/>
              <a:gd name="connsiteX4" fmla="*/ 286603 w 354842"/>
              <a:gd name="connsiteY4" fmla="*/ 1037230 h 1037230"/>
              <a:gd name="connsiteX0" fmla="*/ 148229 w 355220"/>
              <a:gd name="connsiteY0" fmla="*/ 0 h 1037230"/>
              <a:gd name="connsiteX1" fmla="*/ 25400 w 355220"/>
              <a:gd name="connsiteY1" fmla="*/ 419668 h 1037230"/>
              <a:gd name="connsiteX2" fmla="*/ 300629 w 355220"/>
              <a:gd name="connsiteY2" fmla="*/ 545910 h 1037230"/>
              <a:gd name="connsiteX3" fmla="*/ 352946 w 355220"/>
              <a:gd name="connsiteY3" fmla="*/ 832513 h 1037230"/>
              <a:gd name="connsiteX4" fmla="*/ 312003 w 355220"/>
              <a:gd name="connsiteY4" fmla="*/ 1037230 h 1037230"/>
              <a:gd name="connsiteX0" fmla="*/ 148229 w 346122"/>
              <a:gd name="connsiteY0" fmla="*/ 0 h 1037230"/>
              <a:gd name="connsiteX1" fmla="*/ 25400 w 346122"/>
              <a:gd name="connsiteY1" fmla="*/ 419668 h 1037230"/>
              <a:gd name="connsiteX2" fmla="*/ 300629 w 346122"/>
              <a:gd name="connsiteY2" fmla="*/ 545910 h 1037230"/>
              <a:gd name="connsiteX3" fmla="*/ 200546 w 346122"/>
              <a:gd name="connsiteY3" fmla="*/ 832513 h 1037230"/>
              <a:gd name="connsiteX4" fmla="*/ 312003 w 346122"/>
              <a:gd name="connsiteY4" fmla="*/ 1037230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122" h="1037230">
                <a:moveTo>
                  <a:pt x="148229" y="0"/>
                </a:moveTo>
                <a:cubicBezTo>
                  <a:pt x="86814" y="50041"/>
                  <a:pt x="0" y="328683"/>
                  <a:pt x="25400" y="419668"/>
                </a:cubicBezTo>
                <a:cubicBezTo>
                  <a:pt x="50800" y="510653"/>
                  <a:pt x="271438" y="477103"/>
                  <a:pt x="300629" y="545910"/>
                </a:cubicBezTo>
                <a:cubicBezTo>
                  <a:pt x="329820" y="614718"/>
                  <a:pt x="198650" y="750626"/>
                  <a:pt x="200546" y="832513"/>
                </a:cubicBezTo>
                <a:cubicBezTo>
                  <a:pt x="202442" y="914400"/>
                  <a:pt x="346122" y="975815"/>
                  <a:pt x="312003" y="103723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3152C2-64EA-49E5-B8CC-3260690D27CB}"/>
              </a:ext>
            </a:extLst>
          </p:cNvPr>
          <p:cNvSpPr/>
          <p:nvPr/>
        </p:nvSpPr>
        <p:spPr>
          <a:xfrm>
            <a:off x="5732584" y="3752737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A6B8B8C-4D70-45B1-8672-36E7EC62C404}"/>
              </a:ext>
            </a:extLst>
          </p:cNvPr>
          <p:cNvSpPr/>
          <p:nvPr/>
        </p:nvSpPr>
        <p:spPr>
          <a:xfrm>
            <a:off x="6342184" y="3752737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300</a:t>
            </a:r>
          </a:p>
        </p:txBody>
      </p:sp>
      <p:sp>
        <p:nvSpPr>
          <p:cNvPr id="172" name="Rounded Rectangular Callout 41">
            <a:extLst>
              <a:ext uri="{FF2B5EF4-FFF2-40B4-BE49-F238E27FC236}">
                <a16:creationId xmlns:a16="http://schemas.microsoft.com/office/drawing/2014/main" id="{034F09D6-35EB-4D00-824F-0938BF6DD3B3}"/>
              </a:ext>
            </a:extLst>
          </p:cNvPr>
          <p:cNvSpPr/>
          <p:nvPr/>
        </p:nvSpPr>
        <p:spPr>
          <a:xfrm>
            <a:off x="7027984" y="3371737"/>
            <a:ext cx="2133600" cy="1600200"/>
          </a:xfrm>
          <a:prstGeom prst="wedgeRoundRectCallout">
            <a:avLst>
              <a:gd name="adj1" fmla="val -59213"/>
              <a:gd name="adj2" fmla="val -17670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Estimate of true expectimax value (which would require a lot of work to compute)</a:t>
            </a:r>
          </a:p>
        </p:txBody>
      </p:sp>
    </p:spTree>
    <p:extLst>
      <p:ext uri="{BB962C8B-B14F-4D97-AF65-F5344CB8AC3E}">
        <p14:creationId xmlns:p14="http://schemas.microsoft.com/office/powerpoint/2010/main" val="12010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67CE-CDE9-4F0B-A16A-1F58A74A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8759-9969-49F5-AFD7-CE53276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14" y="864108"/>
            <a:ext cx="7315200" cy="5120640"/>
          </a:xfrm>
        </p:spPr>
        <p:txBody>
          <a:bodyPr/>
          <a:lstStyle/>
          <a:p>
            <a:r>
              <a:rPr lang="en-US" sz="2400" b="1" dirty="0"/>
              <a:t>The expected value of a function of a random variable is the average, weighted by the probability distribution over outcomes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long to get to the airport?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being no traffic, traffic and heavy traffic are 25%, 50% and 25% respectively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CF07-95C8-496E-8D3D-87414541A9D3}"/>
              </a:ext>
            </a:extLst>
          </p:cNvPr>
          <p:cNvSpPr txBox="1"/>
          <p:nvPr/>
        </p:nvSpPr>
        <p:spPr>
          <a:xfrm>
            <a:off x="5325930" y="470228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B21C7-AF34-4EF4-BC81-92EB38F48356}"/>
              </a:ext>
            </a:extLst>
          </p:cNvPr>
          <p:cNvSpPr txBox="1"/>
          <p:nvPr/>
        </p:nvSpPr>
        <p:spPr>
          <a:xfrm>
            <a:off x="6919950" y="469730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B2CDC-E6AF-42CD-B9FF-A915D90F5C13}"/>
              </a:ext>
            </a:extLst>
          </p:cNvPr>
          <p:cNvSpPr txBox="1"/>
          <p:nvPr/>
        </p:nvSpPr>
        <p:spPr>
          <a:xfrm>
            <a:off x="8414078" y="472220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0F73D-348C-45CC-A2D8-41F10353CB5A}"/>
              </a:ext>
            </a:extLst>
          </p:cNvPr>
          <p:cNvSpPr txBox="1"/>
          <p:nvPr/>
        </p:nvSpPr>
        <p:spPr>
          <a:xfrm>
            <a:off x="3522948" y="471771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Probability: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44C4B-A04D-4F47-8B58-7F3FC011FF40}"/>
              </a:ext>
            </a:extLst>
          </p:cNvPr>
          <p:cNvSpPr txBox="1"/>
          <p:nvPr/>
        </p:nvSpPr>
        <p:spPr>
          <a:xfrm>
            <a:off x="5104800" y="402398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20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2F1C4-897B-486F-890C-FC349CFDC6F2}"/>
              </a:ext>
            </a:extLst>
          </p:cNvPr>
          <p:cNvSpPr txBox="1"/>
          <p:nvPr/>
        </p:nvSpPr>
        <p:spPr>
          <a:xfrm>
            <a:off x="6751548" y="402398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30 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A3D92-693D-4A7B-A47B-401D82679346}"/>
              </a:ext>
            </a:extLst>
          </p:cNvPr>
          <p:cNvSpPr txBox="1"/>
          <p:nvPr/>
        </p:nvSpPr>
        <p:spPr>
          <a:xfrm>
            <a:off x="8389980" y="402398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60 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F4E10-79F1-4DC5-AFD3-26632CED7518}"/>
              </a:ext>
            </a:extLst>
          </p:cNvPr>
          <p:cNvSpPr txBox="1"/>
          <p:nvPr/>
        </p:nvSpPr>
        <p:spPr>
          <a:xfrm>
            <a:off x="3676528" y="4029891"/>
            <a:ext cx="150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Time:</a:t>
            </a:r>
          </a:p>
        </p:txBody>
      </p:sp>
      <p:sp>
        <p:nvSpPr>
          <p:cNvPr id="12" name="Right Arrow 18">
            <a:extLst>
              <a:ext uri="{FF2B5EF4-FFF2-40B4-BE49-F238E27FC236}">
                <a16:creationId xmlns:a16="http://schemas.microsoft.com/office/drawing/2014/main" id="{3B35FA7C-E345-45AB-90EE-2B8CF33A9F7F}"/>
              </a:ext>
            </a:extLst>
          </p:cNvPr>
          <p:cNvSpPr/>
          <p:nvPr/>
        </p:nvSpPr>
        <p:spPr>
          <a:xfrm>
            <a:off x="9722667" y="4134689"/>
            <a:ext cx="838200" cy="914400"/>
          </a:xfrm>
          <a:prstGeom prst="rightArrow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692AB-19D0-42D1-AE36-20C53C6C3F70}"/>
              </a:ext>
            </a:extLst>
          </p:cNvPr>
          <p:cNvSpPr txBox="1"/>
          <p:nvPr/>
        </p:nvSpPr>
        <p:spPr>
          <a:xfrm>
            <a:off x="10553213" y="433027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35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D25BC-AE7E-43DA-AE20-F7A4B5BAD476}"/>
              </a:ext>
            </a:extLst>
          </p:cNvPr>
          <p:cNvSpPr txBox="1"/>
          <p:nvPr/>
        </p:nvSpPr>
        <p:spPr>
          <a:xfrm>
            <a:off x="5560847" y="440722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3E4D2-4189-4A0B-93EA-5051A8B7A1CC}"/>
              </a:ext>
            </a:extLst>
          </p:cNvPr>
          <p:cNvSpPr txBox="1"/>
          <p:nvPr/>
        </p:nvSpPr>
        <p:spPr>
          <a:xfrm>
            <a:off x="7117305" y="43904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5E93-405A-4C92-A589-1767A48F942D}"/>
              </a:ext>
            </a:extLst>
          </p:cNvPr>
          <p:cNvSpPr txBox="1"/>
          <p:nvPr/>
        </p:nvSpPr>
        <p:spPr>
          <a:xfrm>
            <a:off x="8663519" y="439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7D350-0840-41B4-AAEF-A1CA00A1262A}"/>
              </a:ext>
            </a:extLst>
          </p:cNvPr>
          <p:cNvSpPr txBox="1"/>
          <p:nvPr/>
        </p:nvSpPr>
        <p:spPr>
          <a:xfrm>
            <a:off x="6207692" y="425198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AB864-9D7E-4D3A-9826-28A4EE9A8A3A}"/>
              </a:ext>
            </a:extLst>
          </p:cNvPr>
          <p:cNvSpPr txBox="1"/>
          <p:nvPr/>
        </p:nvSpPr>
        <p:spPr>
          <a:xfrm>
            <a:off x="7866031" y="425482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367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7A215-F51A-49DB-9AA3-61901750D463}"/>
              </a:ext>
            </a:extLst>
          </p:cNvPr>
          <p:cNvSpPr/>
          <p:nvPr/>
        </p:nvSpPr>
        <p:spPr>
          <a:xfrm>
            <a:off x="4434673" y="320158"/>
            <a:ext cx="3322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Mixed Layer Types</a:t>
            </a:r>
            <a:endParaRPr lang="en-IN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9F418E-BDC0-4EB6-9A33-D867D329BC52}"/>
              </a:ext>
            </a:extLst>
          </p:cNvPr>
          <p:cNvGrpSpPr/>
          <p:nvPr/>
        </p:nvGrpSpPr>
        <p:grpSpPr>
          <a:xfrm>
            <a:off x="7086600" y="1600200"/>
            <a:ext cx="3048000" cy="3352800"/>
            <a:chOff x="7315200" y="1539240"/>
            <a:chExt cx="2133600" cy="2346960"/>
          </a:xfrm>
        </p:grpSpPr>
        <p:sp>
          <p:nvSpPr>
            <p:cNvPr id="4" name="AutoShape 27">
              <a:extLst>
                <a:ext uri="{FF2B5EF4-FFF2-40B4-BE49-F238E27FC236}">
                  <a16:creationId xmlns:a16="http://schemas.microsoft.com/office/drawing/2014/main" id="{43EAC69E-85DC-4E63-8644-B7C15ABB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539240"/>
              <a:ext cx="285750" cy="22860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" name="AutoShape 28">
              <a:extLst>
                <a:ext uri="{FF2B5EF4-FFF2-40B4-BE49-F238E27FC236}">
                  <a16:creationId xmlns:a16="http://schemas.microsoft.com/office/drawing/2014/main" id="{36AB3FFA-D56D-43D3-BE4A-1F895C177CF2}"/>
                </a:ext>
              </a:extLst>
            </p:cNvPr>
            <p:cNvCxnSpPr>
              <a:cxnSpLocks noChangeShapeType="1"/>
              <a:stCxn id="4" idx="3"/>
              <a:endCxn id="11" idx="0"/>
            </p:cNvCxnSpPr>
            <p:nvPr/>
          </p:nvCxnSpPr>
          <p:spPr bwMode="auto">
            <a:xfrm flipH="1">
              <a:off x="7720807" y="1767840"/>
              <a:ext cx="651669" cy="519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" name="AutoShape 29">
              <a:extLst>
                <a:ext uri="{FF2B5EF4-FFF2-40B4-BE49-F238E27FC236}">
                  <a16:creationId xmlns:a16="http://schemas.microsoft.com/office/drawing/2014/main" id="{C9D3F911-3AE0-4F07-96C0-6A7E508D7CAD}"/>
                </a:ext>
              </a:extLst>
            </p:cNvPr>
            <p:cNvCxnSpPr>
              <a:cxnSpLocks noChangeShapeType="1"/>
              <a:stCxn id="4" idx="3"/>
              <a:endCxn id="12" idx="0"/>
            </p:cNvCxnSpPr>
            <p:nvPr/>
          </p:nvCxnSpPr>
          <p:spPr bwMode="auto">
            <a:xfrm>
              <a:off x="8372475" y="1767840"/>
              <a:ext cx="646112" cy="519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" name="AutoShape 30">
              <a:extLst>
                <a:ext uri="{FF2B5EF4-FFF2-40B4-BE49-F238E27FC236}">
                  <a16:creationId xmlns:a16="http://schemas.microsoft.com/office/drawing/2014/main" id="{EB013551-1BC2-4DE0-8875-8567EAB4B866}"/>
                </a:ext>
              </a:extLst>
            </p:cNvPr>
            <p:cNvCxnSpPr>
              <a:cxnSpLocks noChangeShapeType="1"/>
              <a:stCxn id="11" idx="4"/>
              <a:endCxn id="13" idx="3"/>
            </p:cNvCxnSpPr>
            <p:nvPr/>
          </p:nvCxnSpPr>
          <p:spPr bwMode="auto">
            <a:xfrm flipH="1">
              <a:off x="7458075" y="2573338"/>
              <a:ext cx="262731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31">
              <a:extLst>
                <a:ext uri="{FF2B5EF4-FFF2-40B4-BE49-F238E27FC236}">
                  <a16:creationId xmlns:a16="http://schemas.microsoft.com/office/drawing/2014/main" id="{416C6417-6788-48BE-B397-D7051C6DBD87}"/>
                </a:ext>
              </a:extLst>
            </p:cNvPr>
            <p:cNvCxnSpPr>
              <a:cxnSpLocks noChangeShapeType="1"/>
              <a:stCxn id="11" idx="4"/>
              <a:endCxn id="14" idx="3"/>
            </p:cNvCxnSpPr>
            <p:nvPr/>
          </p:nvCxnSpPr>
          <p:spPr bwMode="auto">
            <a:xfrm>
              <a:off x="7720806" y="2573338"/>
              <a:ext cx="289719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32">
              <a:extLst>
                <a:ext uri="{FF2B5EF4-FFF2-40B4-BE49-F238E27FC236}">
                  <a16:creationId xmlns:a16="http://schemas.microsoft.com/office/drawing/2014/main" id="{A9DFD2C4-5D0E-48E2-BFCF-60D7B9326CAE}"/>
                </a:ext>
              </a:extLst>
            </p:cNvPr>
            <p:cNvCxnSpPr>
              <a:cxnSpLocks noChangeShapeType="1"/>
              <a:stCxn id="12" idx="4"/>
              <a:endCxn id="15" idx="3"/>
            </p:cNvCxnSpPr>
            <p:nvPr/>
          </p:nvCxnSpPr>
          <p:spPr bwMode="auto">
            <a:xfrm flipH="1">
              <a:off x="8753475" y="2573338"/>
              <a:ext cx="265112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AutoShape 33">
              <a:extLst>
                <a:ext uri="{FF2B5EF4-FFF2-40B4-BE49-F238E27FC236}">
                  <a16:creationId xmlns:a16="http://schemas.microsoft.com/office/drawing/2014/main" id="{5794F0A0-7C09-49FA-94C2-06900C8CE247}"/>
                </a:ext>
              </a:extLst>
            </p:cNvPr>
            <p:cNvCxnSpPr>
              <a:cxnSpLocks noChangeShapeType="1"/>
              <a:stCxn id="12" idx="4"/>
              <a:endCxn id="16" idx="3"/>
            </p:cNvCxnSpPr>
            <p:nvPr/>
          </p:nvCxnSpPr>
          <p:spPr bwMode="auto">
            <a:xfrm>
              <a:off x="9018587" y="2573338"/>
              <a:ext cx="287338" cy="550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473EDF35-69FD-4834-9AF7-F060C11C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137" y="2287588"/>
              <a:ext cx="287338" cy="2857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C0077ACB-8A97-436B-8DC1-A1D00655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5712" y="2287588"/>
              <a:ext cx="285750" cy="2857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7">
              <a:extLst>
                <a:ext uri="{FF2B5EF4-FFF2-40B4-BE49-F238E27FC236}">
                  <a16:creationId xmlns:a16="http://schemas.microsoft.com/office/drawing/2014/main" id="{F75A94AF-D84C-4979-9EEC-F7544FC6B2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315200" y="3124200"/>
              <a:ext cx="285750" cy="228600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27">
              <a:extLst>
                <a:ext uri="{FF2B5EF4-FFF2-40B4-BE49-F238E27FC236}">
                  <a16:creationId xmlns:a16="http://schemas.microsoft.com/office/drawing/2014/main" id="{1080A070-6387-4D27-AC9D-833C10B0D0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7650" y="3124200"/>
              <a:ext cx="285750" cy="228600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7">
              <a:extLst>
                <a:ext uri="{FF2B5EF4-FFF2-40B4-BE49-F238E27FC236}">
                  <a16:creationId xmlns:a16="http://schemas.microsoft.com/office/drawing/2014/main" id="{57E4DFA0-2FEA-4425-B49B-673ABF1D14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610600" y="3124200"/>
              <a:ext cx="285750" cy="228600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75668CEE-5C9E-455B-8325-5789BB1AD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163050" y="3124200"/>
              <a:ext cx="285750" cy="228600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AutoShape 32">
              <a:extLst>
                <a:ext uri="{FF2B5EF4-FFF2-40B4-BE49-F238E27FC236}">
                  <a16:creationId xmlns:a16="http://schemas.microsoft.com/office/drawing/2014/main" id="{44B35178-9241-4D22-9C4B-3B755649DACA}"/>
                </a:ext>
              </a:extLst>
            </p:cNvPr>
            <p:cNvCxnSpPr>
              <a:cxnSpLocks noChangeShapeType="1"/>
              <a:stCxn id="13" idx="0"/>
            </p:cNvCxnSpPr>
            <p:nvPr/>
          </p:nvCxnSpPr>
          <p:spPr bwMode="auto">
            <a:xfrm flipH="1">
              <a:off x="7315200" y="3352800"/>
              <a:ext cx="142875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33">
              <a:extLst>
                <a:ext uri="{FF2B5EF4-FFF2-40B4-BE49-F238E27FC236}">
                  <a16:creationId xmlns:a16="http://schemas.microsoft.com/office/drawing/2014/main" id="{85FF2F5F-4FDD-4D28-B0A7-6AB2BD8C44B3}"/>
                </a:ext>
              </a:extLst>
            </p:cNvPr>
            <p:cNvCxnSpPr>
              <a:cxnSpLocks noChangeShapeType="1"/>
              <a:stCxn id="13" idx="0"/>
            </p:cNvCxnSpPr>
            <p:nvPr/>
          </p:nvCxnSpPr>
          <p:spPr bwMode="auto">
            <a:xfrm>
              <a:off x="7458075" y="3352800"/>
              <a:ext cx="161925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32">
              <a:extLst>
                <a:ext uri="{FF2B5EF4-FFF2-40B4-BE49-F238E27FC236}">
                  <a16:creationId xmlns:a16="http://schemas.microsoft.com/office/drawing/2014/main" id="{D00AFF01-6A1C-49D4-9EC6-538070333D71}"/>
                </a:ext>
              </a:extLst>
            </p:cNvPr>
            <p:cNvCxnSpPr>
              <a:cxnSpLocks noChangeShapeType="1"/>
              <a:stCxn id="14" idx="0"/>
            </p:cNvCxnSpPr>
            <p:nvPr/>
          </p:nvCxnSpPr>
          <p:spPr bwMode="auto">
            <a:xfrm flipH="1">
              <a:off x="7848601" y="3352800"/>
              <a:ext cx="161924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3">
              <a:extLst>
                <a:ext uri="{FF2B5EF4-FFF2-40B4-BE49-F238E27FC236}">
                  <a16:creationId xmlns:a16="http://schemas.microsoft.com/office/drawing/2014/main" id="{9D14878C-8DC0-4369-896C-7542B8C8C368}"/>
                </a:ext>
              </a:extLst>
            </p:cNvPr>
            <p:cNvCxnSpPr>
              <a:cxnSpLocks noChangeShapeType="1"/>
              <a:stCxn id="14" idx="0"/>
            </p:cNvCxnSpPr>
            <p:nvPr/>
          </p:nvCxnSpPr>
          <p:spPr bwMode="auto">
            <a:xfrm>
              <a:off x="8010525" y="3352800"/>
              <a:ext cx="142875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8612CFE7-D5BC-458E-88A0-6995B2B288DD}"/>
                </a:ext>
              </a:extLst>
            </p:cNvPr>
            <p:cNvCxnSpPr>
              <a:cxnSpLocks noChangeShapeType="1"/>
              <a:stCxn id="15" idx="0"/>
            </p:cNvCxnSpPr>
            <p:nvPr/>
          </p:nvCxnSpPr>
          <p:spPr bwMode="auto">
            <a:xfrm flipH="1">
              <a:off x="8610601" y="3352800"/>
              <a:ext cx="142874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3">
              <a:extLst>
                <a:ext uri="{FF2B5EF4-FFF2-40B4-BE49-F238E27FC236}">
                  <a16:creationId xmlns:a16="http://schemas.microsoft.com/office/drawing/2014/main" id="{EDC6E974-3D4C-4B4A-A464-1296226B1002}"/>
                </a:ext>
              </a:extLst>
            </p:cNvPr>
            <p:cNvCxnSpPr>
              <a:cxnSpLocks noChangeShapeType="1"/>
              <a:stCxn id="15" idx="0"/>
            </p:cNvCxnSpPr>
            <p:nvPr/>
          </p:nvCxnSpPr>
          <p:spPr bwMode="auto">
            <a:xfrm>
              <a:off x="8753475" y="3352800"/>
              <a:ext cx="161925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1F7F77F3-ECBA-4926-8764-ECE61976D42B}"/>
                </a:ext>
              </a:extLst>
            </p:cNvPr>
            <p:cNvCxnSpPr>
              <a:cxnSpLocks noChangeShapeType="1"/>
              <a:stCxn id="16" idx="0"/>
            </p:cNvCxnSpPr>
            <p:nvPr/>
          </p:nvCxnSpPr>
          <p:spPr bwMode="auto">
            <a:xfrm flipH="1">
              <a:off x="9144000" y="3352800"/>
              <a:ext cx="161925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AEB3441C-58BB-4FEE-9BC1-ABAA00B76ADF}"/>
                </a:ext>
              </a:extLst>
            </p:cNvPr>
            <p:cNvCxnSpPr>
              <a:cxnSpLocks noChangeShapeType="1"/>
              <a:stCxn id="16" idx="0"/>
            </p:cNvCxnSpPr>
            <p:nvPr/>
          </p:nvCxnSpPr>
          <p:spPr bwMode="auto">
            <a:xfrm>
              <a:off x="9305925" y="3352800"/>
              <a:ext cx="142874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874B924F-E200-43D1-96E3-E25C8362DAB0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349828"/>
            <a:ext cx="3276600" cy="5029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Expectiminimax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Environment is an extra “random agent” player that moves after each min/max agent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node computes the appropriate combination of its children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E.g. Backgammon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1465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2EA3-06ED-4724-B2B5-53C13FB1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44" y="1128408"/>
            <a:ext cx="3185606" cy="4601183"/>
          </a:xfrm>
        </p:spPr>
        <p:txBody>
          <a:bodyPr/>
          <a:lstStyle/>
          <a:p>
            <a:r>
              <a:rPr lang="en-IN" dirty="0"/>
              <a:t>Expectiminimax</a:t>
            </a:r>
            <a:br>
              <a:rPr lang="en-IN" dirty="0"/>
            </a:br>
            <a:r>
              <a:rPr lang="en-IN" dirty="0"/>
              <a:t>Pseudocode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DC0-FDC6-4722-A5F4-95390EE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12467"/>
          </a:xfrm>
        </p:spPr>
        <p:txBody>
          <a:bodyPr/>
          <a:lstStyle/>
          <a:p>
            <a:r>
              <a:rPr lang="en-IN" dirty="0"/>
              <a:t>ExpectiMinimax-Value(state )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846E1-2550-42F1-985B-DECF0EA8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80402"/>
            <a:ext cx="8044695" cy="18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1345-2D8E-4872-8750-ECB231FC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61" y="2687574"/>
            <a:ext cx="1687569" cy="1000978"/>
          </a:xfrm>
        </p:spPr>
        <p:txBody>
          <a:bodyPr>
            <a:normAutofit/>
          </a:bodyPr>
          <a:lstStyle/>
          <a:p>
            <a:r>
              <a:rPr lang="en-IN" sz="3600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5C8D-53BB-4EC2-AD10-E1CAD3FF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854" y="1651771"/>
            <a:ext cx="7622378" cy="355445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Utilities are functions from outcomes (states of the world) to real numbers that describe an agent’s preferences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Where do utilities come from?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– In a game, may be simple (+1/-1)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– Utilities summarize the agent’s goals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– Theorem: any “rational” preferences can be summarized as a  	    utility function </a:t>
            </a:r>
          </a:p>
        </p:txBody>
      </p:sp>
    </p:spTree>
    <p:extLst>
      <p:ext uri="{BB962C8B-B14F-4D97-AF65-F5344CB8AC3E}">
        <p14:creationId xmlns:p14="http://schemas.microsoft.com/office/powerpoint/2010/main" val="1680555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6F85-F2A9-4CE8-AD3A-9AB5CE43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Utilities: Uncertain Outcomes</a:t>
            </a:r>
            <a:endParaRPr lang="en-IN" dirty="0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DB3C2F7-E1AE-43DA-954E-C73B9EA6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457" y="863600"/>
            <a:ext cx="6315762" cy="5121275"/>
          </a:xfrm>
        </p:spPr>
      </p:pic>
    </p:spTree>
    <p:extLst>
      <p:ext uri="{BB962C8B-B14F-4D97-AF65-F5344CB8AC3E}">
        <p14:creationId xmlns:p14="http://schemas.microsoft.com/office/powerpoint/2010/main" val="3148060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970-DB42-4F7D-B5E5-51847FA7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Expected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FABB-288A-4F60-99D8-73A759768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Why should we average utilities? Why not minimax?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Principle of maximum expected utility (MEU) : – </a:t>
            </a:r>
          </a:p>
          <a:p>
            <a:pPr marL="502920" lvl="1" indent="0">
              <a:lnSpc>
                <a:spcPct val="100000"/>
              </a:lnSpc>
              <a:buNone/>
            </a:pPr>
            <a:r>
              <a:rPr lang="en-US" b="1" dirty="0"/>
              <a:t>A rational agent should choose the action which maximizes its expected utility, given its knowledge </a:t>
            </a:r>
          </a:p>
        </p:txBody>
      </p:sp>
    </p:spTree>
    <p:extLst>
      <p:ext uri="{BB962C8B-B14F-4D97-AF65-F5344CB8AC3E}">
        <p14:creationId xmlns:p14="http://schemas.microsoft.com/office/powerpoint/2010/main" val="635978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2E9D646-A92E-4FFB-BDEB-6C0746E72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Utilities to Use?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9F8D5D7-7331-4D5C-A67C-EA375833B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164" y="3496406"/>
            <a:ext cx="7839808" cy="2362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 worst-case </a:t>
            </a:r>
            <a:r>
              <a:rPr lang="en-US" sz="2400" dirty="0" err="1"/>
              <a:t>minimax</a:t>
            </a:r>
            <a:r>
              <a:rPr lang="en-US" sz="2400" dirty="0"/>
              <a:t> reasoning, terminal function scale doesn’t matter</a:t>
            </a:r>
          </a:p>
          <a:p>
            <a:pPr lvl="1"/>
            <a:r>
              <a:rPr lang="en-US" sz="2400" dirty="0"/>
              <a:t>We just want better states to have higher evaluations (get the ordering right)</a:t>
            </a:r>
          </a:p>
          <a:p>
            <a:pPr lvl="1"/>
            <a:r>
              <a:rPr lang="en-US" sz="2400" dirty="0"/>
              <a:t>We call this </a:t>
            </a:r>
            <a:r>
              <a:rPr lang="en-US" sz="2400" dirty="0">
                <a:solidFill>
                  <a:srgbClr val="C00000"/>
                </a:solidFill>
              </a:rPr>
              <a:t>insensitivity to monotonic transformations</a:t>
            </a:r>
          </a:p>
          <a:p>
            <a:pPr lvl="2"/>
            <a:endParaRPr lang="en-US" sz="1600" dirty="0"/>
          </a:p>
          <a:p>
            <a:r>
              <a:rPr lang="en-US" sz="2400" dirty="0"/>
              <a:t>For average-case expectimax reasoning, we need </a:t>
            </a:r>
            <a:r>
              <a:rPr lang="en-US" sz="2400" i="1" dirty="0"/>
              <a:t>magnitudes</a:t>
            </a:r>
            <a:r>
              <a:rPr lang="en-US" sz="2400" dirty="0"/>
              <a:t> to be meaningful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1193E7-5057-487C-85FA-3C5507663D87}"/>
              </a:ext>
            </a:extLst>
          </p:cNvPr>
          <p:cNvGrpSpPr/>
          <p:nvPr/>
        </p:nvGrpSpPr>
        <p:grpSpPr>
          <a:xfrm>
            <a:off x="4250268" y="1720359"/>
            <a:ext cx="6553200" cy="386864"/>
            <a:chOff x="2743200" y="2414952"/>
            <a:chExt cx="6553200" cy="386864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5A0AA473-977E-49D3-A7A7-E816F7401F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43200" y="2414952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9EB71F35-0E64-4B2C-A07B-54A3F1B0E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4196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0BC7B600-585A-43D6-A9A6-8B3D3A2C3E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1628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5237EE57-6CC5-41BA-A859-DA27CFBB64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820150" y="2420816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10" name="AutoShape 43">
            <a:extLst>
              <a:ext uri="{FF2B5EF4-FFF2-40B4-BE49-F238E27FC236}">
                <a16:creationId xmlns:a16="http://schemas.microsoft.com/office/drawing/2014/main" id="{5FD62A93-CC65-4BAF-88AC-3B5BBC23B24D}"/>
              </a:ext>
            </a:extLst>
          </p:cNvPr>
          <p:cNvCxnSpPr>
            <a:cxnSpLocks noChangeShapeType="1"/>
            <a:stCxn id="28" idx="4"/>
            <a:endCxn id="12" idx="0"/>
          </p:cNvCxnSpPr>
          <p:nvPr/>
        </p:nvCxnSpPr>
        <p:spPr bwMode="auto">
          <a:xfrm rot="16200000" flipH="1">
            <a:off x="4512205" y="2100994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EC119-000B-4F56-B774-E9C7481160CD}"/>
              </a:ext>
            </a:extLst>
          </p:cNvPr>
          <p:cNvSpPr/>
          <p:nvPr/>
        </p:nvSpPr>
        <p:spPr bwMode="auto">
          <a:xfrm>
            <a:off x="3945468" y="2372457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C8544-4C5C-4C21-A0C5-712557B153B9}"/>
              </a:ext>
            </a:extLst>
          </p:cNvPr>
          <p:cNvSpPr/>
          <p:nvPr/>
        </p:nvSpPr>
        <p:spPr bwMode="auto">
          <a:xfrm>
            <a:off x="4478868" y="2372457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</a:t>
            </a:r>
          </a:p>
        </p:txBody>
      </p:sp>
      <p:cxnSp>
        <p:nvCxnSpPr>
          <p:cNvPr id="13" name="AutoShape 43">
            <a:extLst>
              <a:ext uri="{FF2B5EF4-FFF2-40B4-BE49-F238E27FC236}">
                <a16:creationId xmlns:a16="http://schemas.microsoft.com/office/drawing/2014/main" id="{159256CB-32B9-4D9A-B9E7-D5F617DE05A8}"/>
              </a:ext>
            </a:extLst>
          </p:cNvPr>
          <p:cNvCxnSpPr>
            <a:cxnSpLocks noChangeShapeType="1"/>
            <a:stCxn id="28" idx="4"/>
            <a:endCxn id="11" idx="0"/>
          </p:cNvCxnSpPr>
          <p:nvPr/>
        </p:nvCxnSpPr>
        <p:spPr bwMode="auto">
          <a:xfrm rot="5400000">
            <a:off x="4207406" y="2091470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43">
            <a:extLst>
              <a:ext uri="{FF2B5EF4-FFF2-40B4-BE49-F238E27FC236}">
                <a16:creationId xmlns:a16="http://schemas.microsoft.com/office/drawing/2014/main" id="{F9485821-19CB-470B-8F80-F895DC129933}"/>
              </a:ext>
            </a:extLst>
          </p:cNvPr>
          <p:cNvCxnSpPr>
            <a:cxnSpLocks noChangeShapeType="1"/>
            <a:stCxn id="29" idx="4"/>
            <a:endCxn id="16" idx="0"/>
          </p:cNvCxnSpPr>
          <p:nvPr/>
        </p:nvCxnSpPr>
        <p:spPr bwMode="auto">
          <a:xfrm rot="16200000" flipH="1">
            <a:off x="6207655" y="2062894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6F0A0-983A-4CCD-8AD9-8B511D6944F2}"/>
              </a:ext>
            </a:extLst>
          </p:cNvPr>
          <p:cNvSpPr/>
          <p:nvPr/>
        </p:nvSpPr>
        <p:spPr bwMode="auto">
          <a:xfrm>
            <a:off x="5545668" y="2353407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1F7D8-E2FE-432B-BBC9-60DE5245BD37}"/>
              </a:ext>
            </a:extLst>
          </p:cNvPr>
          <p:cNvSpPr/>
          <p:nvPr/>
        </p:nvSpPr>
        <p:spPr bwMode="auto">
          <a:xfrm>
            <a:off x="6231468" y="2353407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30</a:t>
            </a:r>
          </a:p>
        </p:txBody>
      </p:sp>
      <p:cxnSp>
        <p:nvCxnSpPr>
          <p:cNvPr id="17" name="AutoShape 43">
            <a:extLst>
              <a:ext uri="{FF2B5EF4-FFF2-40B4-BE49-F238E27FC236}">
                <a16:creationId xmlns:a16="http://schemas.microsoft.com/office/drawing/2014/main" id="{EC94788E-D6CB-483B-A636-4909546DD548}"/>
              </a:ext>
            </a:extLst>
          </p:cNvPr>
          <p:cNvCxnSpPr>
            <a:cxnSpLocks noChangeShapeType="1"/>
            <a:stCxn id="29" idx="4"/>
            <a:endCxn id="15" idx="0"/>
          </p:cNvCxnSpPr>
          <p:nvPr/>
        </p:nvCxnSpPr>
        <p:spPr bwMode="auto">
          <a:xfrm rot="5400000">
            <a:off x="5864756" y="2053370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43">
            <a:extLst>
              <a:ext uri="{FF2B5EF4-FFF2-40B4-BE49-F238E27FC236}">
                <a16:creationId xmlns:a16="http://schemas.microsoft.com/office/drawing/2014/main" id="{2508E2E1-B928-4142-96F7-247BAE0B23EC}"/>
              </a:ext>
            </a:extLst>
          </p:cNvPr>
          <p:cNvCxnSpPr>
            <a:cxnSpLocks noChangeShapeType="1"/>
            <a:stCxn id="20" idx="3"/>
            <a:endCxn id="29" idx="0"/>
          </p:cNvCxnSpPr>
          <p:nvPr/>
        </p:nvCxnSpPr>
        <p:spPr bwMode="auto">
          <a:xfrm rot="16200000" flipH="1">
            <a:off x="5626631" y="1129444"/>
            <a:ext cx="228600" cy="84772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AutoShape 43">
            <a:extLst>
              <a:ext uri="{FF2B5EF4-FFF2-40B4-BE49-F238E27FC236}">
                <a16:creationId xmlns:a16="http://schemas.microsoft.com/office/drawing/2014/main" id="{34BA0AAF-BF31-4F89-B26A-F186AE269D68}"/>
              </a:ext>
            </a:extLst>
          </p:cNvPr>
          <p:cNvCxnSpPr>
            <a:cxnSpLocks noChangeShapeType="1"/>
            <a:stCxn id="20" idx="3"/>
            <a:endCxn id="28" idx="0"/>
          </p:cNvCxnSpPr>
          <p:nvPr/>
        </p:nvCxnSpPr>
        <p:spPr bwMode="auto">
          <a:xfrm rot="5400000">
            <a:off x="4778906" y="1148495"/>
            <a:ext cx="2476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Isosceles Triangle 32">
            <a:extLst>
              <a:ext uri="{FF2B5EF4-FFF2-40B4-BE49-F238E27FC236}">
                <a16:creationId xmlns:a16="http://schemas.microsoft.com/office/drawing/2014/main" id="{81E7B093-3CFC-4541-B120-56745779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468" y="1058007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ight Arrow 54">
            <a:extLst>
              <a:ext uri="{FF2B5EF4-FFF2-40B4-BE49-F238E27FC236}">
                <a16:creationId xmlns:a16="http://schemas.microsoft.com/office/drawing/2014/main" id="{9C59B608-8087-4DE3-825C-F3328F8164E5}"/>
              </a:ext>
            </a:extLst>
          </p:cNvPr>
          <p:cNvSpPr/>
          <p:nvPr/>
        </p:nvSpPr>
        <p:spPr>
          <a:xfrm>
            <a:off x="7298268" y="2277207"/>
            <a:ext cx="609600" cy="533400"/>
          </a:xfrm>
          <a:prstGeom prst="rightArrow">
            <a:avLst>
              <a:gd name="adj1" fmla="val 100000"/>
              <a:gd name="adj2" fmla="val 26972"/>
            </a:avLst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x</a:t>
            </a:r>
            <a:r>
              <a:rPr lang="en-US" baseline="30000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22" name="AutoShape 43">
            <a:extLst>
              <a:ext uri="{FF2B5EF4-FFF2-40B4-BE49-F238E27FC236}">
                <a16:creationId xmlns:a16="http://schemas.microsoft.com/office/drawing/2014/main" id="{81EC87B0-44D8-4FBD-B3B7-0C44A6A894CA}"/>
              </a:ext>
            </a:extLst>
          </p:cNvPr>
          <p:cNvCxnSpPr>
            <a:cxnSpLocks noChangeShapeType="1"/>
            <a:stCxn id="30" idx="4"/>
            <a:endCxn id="24" idx="0"/>
          </p:cNvCxnSpPr>
          <p:nvPr/>
        </p:nvCxnSpPr>
        <p:spPr bwMode="auto">
          <a:xfrm rot="16200000" flipH="1">
            <a:off x="8931805" y="2100994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2A226A-3A6B-43B8-A505-63DDB435FD7B}"/>
              </a:ext>
            </a:extLst>
          </p:cNvPr>
          <p:cNvSpPr/>
          <p:nvPr/>
        </p:nvSpPr>
        <p:spPr bwMode="auto">
          <a:xfrm>
            <a:off x="8365068" y="2372457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44356F-4C65-4B14-80A4-BEF3DFD5BB6B}"/>
              </a:ext>
            </a:extLst>
          </p:cNvPr>
          <p:cNvSpPr/>
          <p:nvPr/>
        </p:nvSpPr>
        <p:spPr bwMode="auto">
          <a:xfrm>
            <a:off x="8898468" y="2372457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1600</a:t>
            </a:r>
          </a:p>
        </p:txBody>
      </p:sp>
      <p:cxnSp>
        <p:nvCxnSpPr>
          <p:cNvPr id="25" name="AutoShape 43">
            <a:extLst>
              <a:ext uri="{FF2B5EF4-FFF2-40B4-BE49-F238E27FC236}">
                <a16:creationId xmlns:a16="http://schemas.microsoft.com/office/drawing/2014/main" id="{0EDBDA19-0253-4A63-A655-27162755032B}"/>
              </a:ext>
            </a:extLst>
          </p:cNvPr>
          <p:cNvCxnSpPr>
            <a:cxnSpLocks noChangeShapeType="1"/>
            <a:stCxn id="30" idx="4"/>
            <a:endCxn id="23" idx="0"/>
          </p:cNvCxnSpPr>
          <p:nvPr/>
        </p:nvCxnSpPr>
        <p:spPr bwMode="auto">
          <a:xfrm rot="5400000">
            <a:off x="8627006" y="2091470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3">
            <a:extLst>
              <a:ext uri="{FF2B5EF4-FFF2-40B4-BE49-F238E27FC236}">
                <a16:creationId xmlns:a16="http://schemas.microsoft.com/office/drawing/2014/main" id="{BA395220-E530-45FE-B7E8-E276BFD97EBF}"/>
              </a:ext>
            </a:extLst>
          </p:cNvPr>
          <p:cNvCxnSpPr>
            <a:cxnSpLocks noChangeShapeType="1"/>
            <a:stCxn id="31" idx="4"/>
            <a:endCxn id="33" idx="0"/>
          </p:cNvCxnSpPr>
          <p:nvPr/>
        </p:nvCxnSpPr>
        <p:spPr bwMode="auto">
          <a:xfrm rot="16200000" flipH="1">
            <a:off x="10627255" y="2062894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C11D81-0107-4865-AA59-AC313D7216B2}"/>
              </a:ext>
            </a:extLst>
          </p:cNvPr>
          <p:cNvGrpSpPr/>
          <p:nvPr/>
        </p:nvGrpSpPr>
        <p:grpSpPr>
          <a:xfrm>
            <a:off x="4269318" y="1667607"/>
            <a:ext cx="6534150" cy="457200"/>
            <a:chOff x="2762250" y="2362200"/>
            <a:chExt cx="6534150" cy="457200"/>
          </a:xfrm>
        </p:grpSpPr>
        <p:sp>
          <p:nvSpPr>
            <p:cNvPr id="28" name="Oval 39">
              <a:extLst>
                <a:ext uri="{FF2B5EF4-FFF2-40B4-BE49-F238E27FC236}">
                  <a16:creationId xmlns:a16="http://schemas.microsoft.com/office/drawing/2014/main" id="{E3EA9CB5-6D94-45E8-8204-6E079021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9">
              <a:extLst>
                <a:ext uri="{FF2B5EF4-FFF2-40B4-BE49-F238E27FC236}">
                  <a16:creationId xmlns:a16="http://schemas.microsoft.com/office/drawing/2014/main" id="{20E7BC9E-AF07-45F9-B1A2-990C9397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9">
              <a:extLst>
                <a:ext uri="{FF2B5EF4-FFF2-40B4-BE49-F238E27FC236}">
                  <a16:creationId xmlns:a16="http://schemas.microsoft.com/office/drawing/2014/main" id="{35EE6B45-96F7-444D-AF15-3419E7CC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9">
              <a:extLst>
                <a:ext uri="{FF2B5EF4-FFF2-40B4-BE49-F238E27FC236}">
                  <a16:creationId xmlns:a16="http://schemas.microsoft.com/office/drawing/2014/main" id="{C5287058-72BA-439D-83E4-6FC0C766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65332-3837-43CD-9B64-6168C8AAE438}"/>
              </a:ext>
            </a:extLst>
          </p:cNvPr>
          <p:cNvSpPr/>
          <p:nvPr/>
        </p:nvSpPr>
        <p:spPr bwMode="auto">
          <a:xfrm>
            <a:off x="9965268" y="2353407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0CFC85-6C4F-480E-9798-C9D23F573F9A}"/>
              </a:ext>
            </a:extLst>
          </p:cNvPr>
          <p:cNvSpPr/>
          <p:nvPr/>
        </p:nvSpPr>
        <p:spPr bwMode="auto">
          <a:xfrm>
            <a:off x="10651068" y="2353407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900</a:t>
            </a:r>
          </a:p>
        </p:txBody>
      </p:sp>
      <p:cxnSp>
        <p:nvCxnSpPr>
          <p:cNvPr id="34" name="AutoShape 43">
            <a:extLst>
              <a:ext uri="{FF2B5EF4-FFF2-40B4-BE49-F238E27FC236}">
                <a16:creationId xmlns:a16="http://schemas.microsoft.com/office/drawing/2014/main" id="{6CFC5DFA-80B8-4904-87AF-AAF9ACD26360}"/>
              </a:ext>
            </a:extLst>
          </p:cNvPr>
          <p:cNvCxnSpPr>
            <a:cxnSpLocks noChangeShapeType="1"/>
            <a:stCxn id="31" idx="4"/>
            <a:endCxn id="32" idx="0"/>
          </p:cNvCxnSpPr>
          <p:nvPr/>
        </p:nvCxnSpPr>
        <p:spPr bwMode="auto">
          <a:xfrm rot="5400000">
            <a:off x="10284356" y="2053370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43">
            <a:extLst>
              <a:ext uri="{FF2B5EF4-FFF2-40B4-BE49-F238E27FC236}">
                <a16:creationId xmlns:a16="http://schemas.microsoft.com/office/drawing/2014/main" id="{51347358-5495-4DE0-B526-13AC791D5DEB}"/>
              </a:ext>
            </a:extLst>
          </p:cNvPr>
          <p:cNvCxnSpPr>
            <a:cxnSpLocks noChangeShapeType="1"/>
            <a:stCxn id="37" idx="3"/>
            <a:endCxn id="31" idx="0"/>
          </p:cNvCxnSpPr>
          <p:nvPr/>
        </p:nvCxnSpPr>
        <p:spPr bwMode="auto">
          <a:xfrm rot="16200000" flipH="1">
            <a:off x="10046230" y="1129444"/>
            <a:ext cx="228600" cy="847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43">
            <a:extLst>
              <a:ext uri="{FF2B5EF4-FFF2-40B4-BE49-F238E27FC236}">
                <a16:creationId xmlns:a16="http://schemas.microsoft.com/office/drawing/2014/main" id="{B7894F24-568B-4F37-8474-AF926340B402}"/>
              </a:ext>
            </a:extLst>
          </p:cNvPr>
          <p:cNvCxnSpPr>
            <a:cxnSpLocks noChangeShapeType="1"/>
            <a:stCxn id="37" idx="3"/>
            <a:endCxn id="30" idx="0"/>
          </p:cNvCxnSpPr>
          <p:nvPr/>
        </p:nvCxnSpPr>
        <p:spPr bwMode="auto">
          <a:xfrm rot="5400000">
            <a:off x="9198506" y="1148494"/>
            <a:ext cx="247650" cy="82867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Isosceles Triangle 72">
            <a:extLst>
              <a:ext uri="{FF2B5EF4-FFF2-40B4-BE49-F238E27FC236}">
                <a16:creationId xmlns:a16="http://schemas.microsoft.com/office/drawing/2014/main" id="{D766AAD8-FBCF-493E-899F-C2AB3236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068" y="1058007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D93A-48C4-42AE-A7A8-9B58FC6A9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EC99D-6D21-4D13-9BFF-7DCADAD09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3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ecision tree of backgammon.">
            <a:extLst>
              <a:ext uri="{FF2B5EF4-FFF2-40B4-BE49-F238E27FC236}">
                <a16:creationId xmlns:a16="http://schemas.microsoft.com/office/drawing/2014/main" id="{50550318-893D-4378-A61F-6843838D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8" y="1520869"/>
            <a:ext cx="5588977" cy="41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upload.wikimedia.org/wikipedia/commons/3/30/Backgammon_lg.jpg">
            <a:extLst>
              <a:ext uri="{FF2B5EF4-FFF2-40B4-BE49-F238E27FC236}">
                <a16:creationId xmlns:a16="http://schemas.microsoft.com/office/drawing/2014/main" id="{BABABC1F-7261-460E-A71A-60AC8615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9221" y="1793631"/>
            <a:ext cx="5139353" cy="3426235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3B0978-FD0F-44B8-BB52-D7D5B4E80B77}"/>
              </a:ext>
            </a:extLst>
          </p:cNvPr>
          <p:cNvSpPr txBox="1">
            <a:spLocks/>
          </p:cNvSpPr>
          <p:nvPr/>
        </p:nvSpPr>
        <p:spPr>
          <a:xfrm>
            <a:off x="597879" y="341322"/>
            <a:ext cx="10594730" cy="6522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 Backgammon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00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1AA9-FEEB-4C1E-A720-96D5989D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Backgammon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5CA9C-8C6B-40DC-B3DA-BF60D9FC81D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 rolls increase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21 possible rolls with 2 dice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Backgammon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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 legal moves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depth increases, probability of reaching a given search node shrinks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usefulness of search is diminished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limiting depth is less damaging</a:t>
            </a:r>
          </a:p>
          <a:p>
            <a:pPr lvl="4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 AI: TDGammon uses depth-2 search + very good evaluation function + reinforcement learning: 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world-champion level play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world champion in any game!</a:t>
            </a:r>
          </a:p>
        </p:txBody>
      </p:sp>
    </p:spTree>
    <p:extLst>
      <p:ext uri="{BB962C8B-B14F-4D97-AF65-F5344CB8AC3E}">
        <p14:creationId xmlns:p14="http://schemas.microsoft.com/office/powerpoint/2010/main" val="29242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8AA7-3D54-4A3A-A431-3C2D9DAF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FF06-9195-428A-B2E5-D83E553F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Can we apply pruning in expectimax search?</a:t>
            </a:r>
          </a:p>
          <a:p>
            <a:r>
              <a:rPr lang="en-IN" dirty="0">
                <a:solidFill>
                  <a:schemeClr val="tx1"/>
                </a:solidFill>
              </a:rPr>
              <a:t>What is the time complexity of expectimax search algorithm?</a:t>
            </a:r>
          </a:p>
          <a:p>
            <a:r>
              <a:rPr lang="en-IN" dirty="0">
                <a:solidFill>
                  <a:schemeClr val="tx1"/>
                </a:solidFill>
              </a:rPr>
              <a:t>Can we apply pruning in expectiminimax search?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9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280DA-558A-4521-AF1D-20D92B3A4C71}"/>
              </a:ext>
            </a:extLst>
          </p:cNvPr>
          <p:cNvSpPr txBox="1"/>
          <p:nvPr/>
        </p:nvSpPr>
        <p:spPr>
          <a:xfrm>
            <a:off x="465992" y="1240483"/>
            <a:ext cx="69810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Values should now reflect average-case (expectimax) outcomes, not worst-case (minimax) outcomes.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Expectimax search:</a:t>
            </a:r>
            <a:r>
              <a:rPr lang="en-US" sz="2000" dirty="0"/>
              <a:t> compute the average score under optimal play.</a:t>
            </a:r>
          </a:p>
          <a:p>
            <a:pPr marL="857250" lvl="1" indent="-4000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	 Max nodes as in minimax search</a:t>
            </a:r>
          </a:p>
          <a:p>
            <a:pPr marL="971550" lvl="1" indent="-5143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Chance nodes are like min nodes but the outcome is uncertain</a:t>
            </a:r>
          </a:p>
          <a:p>
            <a:pPr marL="971550" lvl="1" indent="-5143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Calculate their </a:t>
            </a:r>
            <a:r>
              <a:rPr lang="en-US" sz="2000" dirty="0">
                <a:solidFill>
                  <a:srgbClr val="CC0000"/>
                </a:solidFill>
              </a:rPr>
              <a:t>expected utilities</a:t>
            </a:r>
            <a:endParaRPr lang="en-US" sz="2000" dirty="0"/>
          </a:p>
          <a:p>
            <a:pPr marL="971550" lvl="1" indent="-5143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I.e. take weighted average (expectation) of children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385BE2-C397-4B96-955E-3BC01552AC46}"/>
              </a:ext>
            </a:extLst>
          </p:cNvPr>
          <p:cNvSpPr/>
          <p:nvPr/>
        </p:nvSpPr>
        <p:spPr>
          <a:xfrm>
            <a:off x="9526466" y="1151792"/>
            <a:ext cx="553916" cy="404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91AAB4-B088-427F-8A62-448A1D219D2C}"/>
              </a:ext>
            </a:extLst>
          </p:cNvPr>
          <p:cNvSpPr/>
          <p:nvPr/>
        </p:nvSpPr>
        <p:spPr>
          <a:xfrm>
            <a:off x="8418635" y="2453053"/>
            <a:ext cx="624254" cy="5627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59585D-64D6-4322-9E6B-AFA4F97907C1}"/>
              </a:ext>
            </a:extLst>
          </p:cNvPr>
          <p:cNvSpPr/>
          <p:nvPr/>
        </p:nvSpPr>
        <p:spPr>
          <a:xfrm>
            <a:off x="10638693" y="2453053"/>
            <a:ext cx="624254" cy="5627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D2D8E-E1D2-48B8-929D-5A98538C2713}"/>
              </a:ext>
            </a:extLst>
          </p:cNvPr>
          <p:cNvSpPr/>
          <p:nvPr/>
        </p:nvSpPr>
        <p:spPr>
          <a:xfrm>
            <a:off x="9042889" y="4114797"/>
            <a:ext cx="6242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3BD85-8460-4C0F-B70A-F5979FCF7669}"/>
              </a:ext>
            </a:extLst>
          </p:cNvPr>
          <p:cNvSpPr/>
          <p:nvPr/>
        </p:nvSpPr>
        <p:spPr>
          <a:xfrm>
            <a:off x="7904285" y="4114799"/>
            <a:ext cx="6242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45DAF-8947-43D0-8986-B525FBC360FC}"/>
              </a:ext>
            </a:extLst>
          </p:cNvPr>
          <p:cNvSpPr/>
          <p:nvPr/>
        </p:nvSpPr>
        <p:spPr>
          <a:xfrm>
            <a:off x="10064995" y="4086013"/>
            <a:ext cx="624254" cy="50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59618-0D8E-42DC-87A2-24C85B58ED4E}"/>
              </a:ext>
            </a:extLst>
          </p:cNvPr>
          <p:cNvSpPr/>
          <p:nvPr/>
        </p:nvSpPr>
        <p:spPr>
          <a:xfrm>
            <a:off x="11317898" y="4114797"/>
            <a:ext cx="62425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C6031-321F-4E15-84F9-8045D10773C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8951469" y="1556238"/>
            <a:ext cx="851955" cy="97922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4A177-1749-4D4C-A387-D38E74F3049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838594" y="1556238"/>
            <a:ext cx="891519" cy="97922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8AB59D-9210-4277-8200-7B8B22B1195D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8216412" y="3015761"/>
            <a:ext cx="514350" cy="109903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093525-1201-4F20-95CA-10CE4205EB2F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8730762" y="3015761"/>
            <a:ext cx="624254" cy="109903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5C5C1B-E3D0-4FF5-8C34-6C5F5CC1AC3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0377122" y="3015761"/>
            <a:ext cx="573698" cy="107025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2C141-5BCE-4A51-B1A8-11C8A87F2F71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0950820" y="3015761"/>
            <a:ext cx="679205" cy="109903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2FEFB1-B3EF-48CD-B730-570B240407CB}"/>
              </a:ext>
            </a:extLst>
          </p:cNvPr>
          <p:cNvSpPr txBox="1"/>
          <p:nvPr/>
        </p:nvSpPr>
        <p:spPr>
          <a:xfrm>
            <a:off x="7958139" y="4105843"/>
            <a:ext cx="62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800-479C-44DF-A597-5E08EBA5531E}"/>
              </a:ext>
            </a:extLst>
          </p:cNvPr>
          <p:cNvSpPr txBox="1"/>
          <p:nvPr/>
        </p:nvSpPr>
        <p:spPr>
          <a:xfrm>
            <a:off x="9093446" y="4105844"/>
            <a:ext cx="62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43ACA-F4CF-4860-B388-B6F37248095E}"/>
              </a:ext>
            </a:extLst>
          </p:cNvPr>
          <p:cNvSpPr txBox="1"/>
          <p:nvPr/>
        </p:nvSpPr>
        <p:spPr>
          <a:xfrm>
            <a:off x="11468467" y="4086013"/>
            <a:ext cx="44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91BEA4-500D-432D-B2B4-56E67E35D052}"/>
              </a:ext>
            </a:extLst>
          </p:cNvPr>
          <p:cNvSpPr txBox="1"/>
          <p:nvPr/>
        </p:nvSpPr>
        <p:spPr>
          <a:xfrm>
            <a:off x="10080382" y="1151792"/>
            <a:ext cx="11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A1331-CE1F-43F6-81CE-31CE712B8CB1}"/>
              </a:ext>
            </a:extLst>
          </p:cNvPr>
          <p:cNvSpPr txBox="1"/>
          <p:nvPr/>
        </p:nvSpPr>
        <p:spPr>
          <a:xfrm>
            <a:off x="9788039" y="2543048"/>
            <a:ext cx="9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6D0EC6-CAC0-4CAB-8AE6-88612E62234B}"/>
              </a:ext>
            </a:extLst>
          </p:cNvPr>
          <p:cNvSpPr txBox="1"/>
          <p:nvPr/>
        </p:nvSpPr>
        <p:spPr>
          <a:xfrm>
            <a:off x="10064995" y="4105842"/>
            <a:ext cx="7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227A0-0E67-4D59-AE13-4A12035EC904}"/>
              </a:ext>
            </a:extLst>
          </p:cNvPr>
          <p:cNvSpPr txBox="1"/>
          <p:nvPr/>
        </p:nvSpPr>
        <p:spPr>
          <a:xfrm>
            <a:off x="494310" y="1062405"/>
            <a:ext cx="589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Expectimax Search</a:t>
            </a:r>
          </a:p>
        </p:txBody>
      </p:sp>
    </p:spTree>
    <p:extLst>
      <p:ext uri="{BB962C8B-B14F-4D97-AF65-F5344CB8AC3E}">
        <p14:creationId xmlns:p14="http://schemas.microsoft.com/office/powerpoint/2010/main" val="316246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F7D-7FF7-4E1D-B67F-3EB5497B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Expectimax Pruning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3626CD0B-9C50-4BAA-8FC5-2EFEAC20ADED}"/>
              </a:ext>
            </a:extLst>
          </p:cNvPr>
          <p:cNvGrpSpPr>
            <a:grpSpLocks/>
          </p:cNvGrpSpPr>
          <p:nvPr/>
        </p:nvGrpSpPr>
        <p:grpSpPr bwMode="auto">
          <a:xfrm>
            <a:off x="5149120" y="1934100"/>
            <a:ext cx="3300942" cy="1667933"/>
            <a:chOff x="1984375" y="2514601"/>
            <a:chExt cx="2475709" cy="1250949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D0A4B586-223F-4C4F-8E3C-EEC2A0C45C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" name="AutoShape 7">
              <a:extLst>
                <a:ext uri="{FF2B5EF4-FFF2-40B4-BE49-F238E27FC236}">
                  <a16:creationId xmlns:a16="http://schemas.microsoft.com/office/drawing/2014/main" id="{FC7EA688-0F14-43F5-8F39-B9E349A9B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71700" y="2514601"/>
              <a:ext cx="2288384" cy="8381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CBEF16FB-B223-4AAC-91A3-9434A33A4777}"/>
              </a:ext>
            </a:extLst>
          </p:cNvPr>
          <p:cNvGrpSpPr>
            <a:grpSpLocks/>
          </p:cNvGrpSpPr>
          <p:nvPr/>
        </p:nvGrpSpPr>
        <p:grpSpPr bwMode="auto">
          <a:xfrm>
            <a:off x="8196062" y="1934100"/>
            <a:ext cx="508000" cy="1646767"/>
            <a:chOff x="4270375" y="2514601"/>
            <a:chExt cx="381000" cy="1235074"/>
          </a:xfrm>
        </p:grpSpPr>
        <p:sp>
          <p:nvSpPr>
            <p:cNvPr id="8" name="AutoShape 20">
              <a:extLst>
                <a:ext uri="{FF2B5EF4-FFF2-40B4-BE49-F238E27FC236}">
                  <a16:creationId xmlns:a16="http://schemas.microsoft.com/office/drawing/2014/main" id="{E9751C4E-3011-4D2F-8B9A-9AC28E8E40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" name="AutoShape 21">
              <a:extLst>
                <a:ext uri="{FF2B5EF4-FFF2-40B4-BE49-F238E27FC236}">
                  <a16:creationId xmlns:a16="http://schemas.microsoft.com/office/drawing/2014/main" id="{3B5079A1-513B-465C-A95F-7356655D08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57700" y="2514601"/>
              <a:ext cx="2382" cy="7619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0" name="Oval 11">
            <a:extLst>
              <a:ext uri="{FF2B5EF4-FFF2-40B4-BE49-F238E27FC236}">
                <a16:creationId xmlns:a16="http://schemas.microsoft.com/office/drawing/2014/main" id="{25928EEA-D6D1-4F24-BBA8-AD73E44B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286" y="3051699"/>
            <a:ext cx="711200" cy="711200"/>
          </a:xfrm>
          <a:prstGeom prst="ellipse">
            <a:avLst/>
          </a:prstGeom>
          <a:solidFill>
            <a:srgbClr val="B5EDC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6CC4DB9A-D671-4E81-9117-113480E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462" y="2937192"/>
            <a:ext cx="711200" cy="711200"/>
          </a:xfrm>
          <a:prstGeom prst="ellipse">
            <a:avLst/>
          </a:prstGeom>
          <a:solidFill>
            <a:srgbClr val="B5EDC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DFB9D19A-0B70-42C2-A540-7EB564735E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85002" y="3407299"/>
            <a:ext cx="1013884" cy="10964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13" name="Group 60">
            <a:extLst>
              <a:ext uri="{FF2B5EF4-FFF2-40B4-BE49-F238E27FC236}">
                <a16:creationId xmlns:a16="http://schemas.microsoft.com/office/drawing/2014/main" id="{677335DF-5DE7-4CCC-A34C-7A1ABD1355FD}"/>
              </a:ext>
            </a:extLst>
          </p:cNvPr>
          <p:cNvGrpSpPr>
            <a:grpSpLocks/>
          </p:cNvGrpSpPr>
          <p:nvPr/>
        </p:nvGrpSpPr>
        <p:grpSpPr bwMode="auto">
          <a:xfrm>
            <a:off x="5129093" y="3407299"/>
            <a:ext cx="508000" cy="1583267"/>
            <a:chOff x="1981200" y="3765550"/>
            <a:chExt cx="381000" cy="1187450"/>
          </a:xfrm>
        </p:grpSpPr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BC26E569-166F-4524-B602-9AD3675C21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5EAEE167-B84B-4796-8761-323C452B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16" name="Group 61">
            <a:extLst>
              <a:ext uri="{FF2B5EF4-FFF2-40B4-BE49-F238E27FC236}">
                <a16:creationId xmlns:a16="http://schemas.microsoft.com/office/drawing/2014/main" id="{2422DCC4-D611-43B8-B728-53A33A71AFAB}"/>
              </a:ext>
            </a:extLst>
          </p:cNvPr>
          <p:cNvGrpSpPr>
            <a:grpSpLocks/>
          </p:cNvGrpSpPr>
          <p:nvPr/>
        </p:nvGrpSpPr>
        <p:grpSpPr bwMode="auto">
          <a:xfrm>
            <a:off x="5390014" y="3426304"/>
            <a:ext cx="1267883" cy="1583267"/>
            <a:chOff x="2173288" y="3765550"/>
            <a:chExt cx="950912" cy="1187450"/>
          </a:xfrm>
        </p:grpSpPr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DEC79627-7FA3-4AD9-84FB-E9584A58AD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7C28EBA6-A439-4C37-9A39-EB35C6E6D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9" name="Rectangle 7">
            <a:extLst>
              <a:ext uri="{FF2B5EF4-FFF2-40B4-BE49-F238E27FC236}">
                <a16:creationId xmlns:a16="http://schemas.microsoft.com/office/drawing/2014/main" id="{C0725871-56B1-42B1-84A0-B38A78FC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289" y="4584166"/>
            <a:ext cx="508000" cy="406400"/>
          </a:xfrm>
          <a:prstGeom prst="rect">
            <a:avLst/>
          </a:prstGeom>
          <a:solidFill>
            <a:srgbClr val="E8D1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20" name="Group 58">
            <a:extLst>
              <a:ext uri="{FF2B5EF4-FFF2-40B4-BE49-F238E27FC236}">
                <a16:creationId xmlns:a16="http://schemas.microsoft.com/office/drawing/2014/main" id="{8F9CAFA7-C337-4A0C-A1A9-FD13BDAD1DB6}"/>
              </a:ext>
            </a:extLst>
          </p:cNvPr>
          <p:cNvGrpSpPr>
            <a:grpSpLocks/>
          </p:cNvGrpSpPr>
          <p:nvPr/>
        </p:nvGrpSpPr>
        <p:grpSpPr bwMode="auto">
          <a:xfrm>
            <a:off x="7211653" y="3377667"/>
            <a:ext cx="1272117" cy="1587500"/>
            <a:chOff x="3505200" y="3762375"/>
            <a:chExt cx="954088" cy="1190625"/>
          </a:xfrm>
        </p:grpSpPr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5BDD02A4-570B-4513-981D-66013EC16B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C5C00F7F-C6F5-4B47-AE25-CCA0D026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E8D1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D7B26F67-0F0D-49B3-BAC9-3AB0201218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D9BE25F4-9D00-4C64-A9C5-9A5E0BB8DC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66229" y="3426747"/>
            <a:ext cx="15423" cy="112606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cxnSp>
        <p:nvCxnSpPr>
          <p:cNvPr id="25" name="AutoShape 37">
            <a:extLst>
              <a:ext uri="{FF2B5EF4-FFF2-40B4-BE49-F238E27FC236}">
                <a16:creationId xmlns:a16="http://schemas.microsoft.com/office/drawing/2014/main" id="{FC943B22-9DCC-46C5-A64B-59655B0028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73940" y="3377666"/>
            <a:ext cx="1018116" cy="109643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10955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627F-852C-4C51-B531-FDF871D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3" y="1123836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Expectimax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08A1-C1C7-4D1D-8863-373A1E69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sz="2000" dirty="0"/>
              <a:t>There is no pruning for expectimax </a:t>
            </a:r>
          </a:p>
          <a:p>
            <a:r>
              <a:rPr lang="en-US" sz="2000" dirty="0"/>
              <a:t>There is no concept of “optimal play” by adversary, it is      just unknown</a:t>
            </a:r>
          </a:p>
          <a:p>
            <a:r>
              <a:rPr lang="en-US" sz="2000" dirty="0"/>
              <a:t> No matter what you have seen so far, the content of unexplored children could change expectimax value remarkably .Thus, expectimax is slow. </a:t>
            </a:r>
          </a:p>
          <a:p>
            <a:r>
              <a:rPr lang="en-US" sz="2000" dirty="0"/>
              <a:t>Strategies exist to speed up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121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6A61-8865-4E29-9B38-5E72E97C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0809-D842-419A-9C6F-DB27BB09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would like to thank  Dan Klein(University of California, Berkeley)</a:t>
            </a:r>
            <a:r>
              <a:rPr lang="en-IN" b="1" dirty="0"/>
              <a:t> </a:t>
            </a:r>
            <a:r>
              <a:rPr lang="en-IN" dirty="0"/>
              <a:t>for their slides and for sharing his knowledge on this topic through </a:t>
            </a:r>
            <a:r>
              <a:rPr lang="en-IN" dirty="0" err="1"/>
              <a:t>youtube</a:t>
            </a:r>
            <a:r>
              <a:rPr lang="en-IN" dirty="0"/>
              <a:t> videos</a:t>
            </a:r>
          </a:p>
          <a:p>
            <a:r>
              <a:rPr lang="en-IN" dirty="0"/>
              <a:t>References:</a:t>
            </a:r>
          </a:p>
          <a:p>
            <a:r>
              <a:rPr lang="en-IN" dirty="0">
                <a:hlinkClick r:id="rId2"/>
              </a:rPr>
              <a:t>https://www.youtube.com/watch?feature=player_embedded&amp;v=GevK0-9n24g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658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54C5-E4C7-4261-A447-E97B85454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YOU!!</a:t>
            </a:r>
          </a:p>
        </p:txBody>
      </p:sp>
    </p:spTree>
    <p:extLst>
      <p:ext uri="{BB962C8B-B14F-4D97-AF65-F5344CB8AC3E}">
        <p14:creationId xmlns:p14="http://schemas.microsoft.com/office/powerpoint/2010/main" val="41476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BD933-C263-4A5C-953A-A868CC71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756864"/>
            <a:ext cx="838317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74D78-EE56-4EE7-B5B3-A9510C9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756864"/>
            <a:ext cx="8821381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8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BD933-C263-4A5C-953A-A868CC71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756864"/>
            <a:ext cx="838317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08B02-67CF-407E-AC00-69341E03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894996"/>
            <a:ext cx="925959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D5CF7-888F-409F-BDAA-90CC8861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613969"/>
            <a:ext cx="918338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94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855</Words>
  <Application>Microsoft Office PowerPoint</Application>
  <PresentationFormat>Widescreen</PresentationFormat>
  <Paragraphs>235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Frame</vt:lpstr>
      <vt:lpstr>EXPECTIMAX SEARCH</vt:lpstr>
      <vt:lpstr>     Uncertain      Outcomes</vt:lpstr>
      <vt:lpstr>Expectation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Expectimax</vt:lpstr>
      <vt:lpstr>Expectimax Pseudocode</vt:lpstr>
      <vt:lpstr>Expectimax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Depth-Limited Expectimax</vt:lpstr>
      <vt:lpstr>PowerPoint Presentation</vt:lpstr>
      <vt:lpstr>Expectiminimax Pseudocode </vt:lpstr>
      <vt:lpstr>Utilities</vt:lpstr>
      <vt:lpstr>Utilities: Uncertain Outcomes</vt:lpstr>
      <vt:lpstr>Maximum Expected Utility</vt:lpstr>
      <vt:lpstr>What Utilities to Use?</vt:lpstr>
      <vt:lpstr>APPLICATIONS</vt:lpstr>
      <vt:lpstr>PowerPoint Presentation</vt:lpstr>
      <vt:lpstr> Backgammon </vt:lpstr>
      <vt:lpstr>Questions</vt:lpstr>
      <vt:lpstr>Expectimax Pruning</vt:lpstr>
      <vt:lpstr>Expectimax Pruning</vt:lpstr>
      <vt:lpstr>Bibliography </vt:lpstr>
      <vt:lpstr>THANK 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Expectimax Search</dc:title>
  <dc:creator>Jaswanth Gorthi</dc:creator>
  <cp:lastModifiedBy>Jaswanth Gorthi</cp:lastModifiedBy>
  <cp:revision>34</cp:revision>
  <dcterms:created xsi:type="dcterms:W3CDTF">2019-10-28T05:36:47Z</dcterms:created>
  <dcterms:modified xsi:type="dcterms:W3CDTF">2019-10-31T11:46:19Z</dcterms:modified>
</cp:coreProperties>
</file>