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2469" autoAdjust="0"/>
  </p:normalViewPr>
  <p:slideViewPr>
    <p:cSldViewPr>
      <p:cViewPr>
        <p:scale>
          <a:sx n="76" d="100"/>
          <a:sy n="76" d="100"/>
        </p:scale>
        <p:origin x="-1194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fld id="{1AA4DA8F-D67C-489F-8C4A-AB1CFE44DA84}" type="datetimeFigureOut">
              <a:rPr lang="en-US" smtClean="0"/>
              <a:pPr>
                <a:defRPr/>
              </a:pPr>
              <a:t>3/12/2013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fld id="{AE54F37E-AD1C-45F3-B7E5-2A919C9B7F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7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mbri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mbri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mbri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mbri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mbri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Even a seemingly routine legal matter can produce an astonishing number of documents.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Email messages, word processing files, spreadsheets, legal agreements, memos.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More computer users -&gt; exponentially growing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electronic records.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Persistent storage -&gt; records remain indefinitely.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In a business dispute, what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determines the outcome is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the ability to analyze documents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 Quickly finding “smoking gun” documents – the opponent’s or ones own – allows one to adopt the most advantageous legal strategy and obtain the most favorable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4F37E-AD1C-45F3-B7E5-2A919C9B7F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Identification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potentially responsive documents ( date range ?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 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Preservation,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 Collection – Legal HOLD, Company to legal council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Production – Turning over docs to opposing council.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4F37E-AD1C-45F3-B7E5-2A919C9B7F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8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r>
              <a:rPr lang="en-US" baseline="0" dirty="0" smtClean="0"/>
              <a:t> -&gt;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deduplication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 and de-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NISTing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 ( removing system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 files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mbria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4F37E-AD1C-45F3-B7E5-2A919C9B7F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Proprietary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4F37E-AD1C-45F3-B7E5-2A919C9B7F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7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Enron</a:t>
            </a:r>
            <a:r>
              <a:rPr lang="en-US" baseline="0" dirty="0" smtClean="0"/>
              <a:t> Data set </a:t>
            </a:r>
            <a:r>
              <a:rPr lang="en-US" dirty="0" smtClean="0"/>
              <a:t>contains data from about 150 </a:t>
            </a:r>
            <a:r>
              <a:rPr lang="en-US" dirty="0" smtClean="0"/>
              <a:t>users</a:t>
            </a:r>
            <a:r>
              <a:rPr lang="en-US" dirty="0" smtClean="0"/>
              <a:t>, mostly senior management of Enron, organized into folders. 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IntervalRank</a:t>
            </a:r>
            <a:r>
              <a:rPr lang="en-US" dirty="0" smtClean="0"/>
              <a:t> -&gt; </a:t>
            </a:r>
            <a:r>
              <a:rPr lang="en-US" dirty="0" err="1" smtClean="0"/>
              <a:t>Pointwise</a:t>
            </a:r>
            <a:r>
              <a:rPr lang="en-US" dirty="0" smtClean="0"/>
              <a:t>, pairwise</a:t>
            </a:r>
            <a:r>
              <a:rPr lang="en-US" baseline="0" dirty="0" smtClean="0"/>
              <a:t> and </a:t>
            </a:r>
            <a:r>
              <a:rPr lang="en-US" b="1" i="1" baseline="0" dirty="0" err="1" smtClean="0"/>
              <a:t>listwise</a:t>
            </a:r>
            <a:r>
              <a:rPr lang="en-US" baseline="0" dirty="0" smtClean="0"/>
              <a:t> approaches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AdaRank</a:t>
            </a:r>
            <a:r>
              <a:rPr lang="en-US" baseline="0" dirty="0" smtClean="0"/>
              <a:t> -&gt; </a:t>
            </a:r>
            <a:r>
              <a:rPr lang="en-US" dirty="0" smtClean="0"/>
              <a:t>repeatedly constructs ‘weak rankers’ </a:t>
            </a:r>
            <a:r>
              <a:rPr lang="en-US" b="1" i="1" dirty="0" smtClean="0"/>
              <a:t>on the basis of re-weighted training data</a:t>
            </a:r>
            <a:r>
              <a:rPr lang="en-US" dirty="0" smtClean="0"/>
              <a:t> and finally linearly combines the weak rankers for making ranking predictions.</a:t>
            </a:r>
            <a:endParaRPr 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1C94C4-365C-478F-841F-33C6D04D31AA}" type="slidenum">
              <a:rPr lang="en-US" smtClean="0">
                <a:latin typeface="Cambri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>
              <a:latin typeface="Cambria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Highlights of</a:t>
            </a:r>
            <a:r>
              <a:rPr lang="en-US" baseline="0" dirty="0" smtClean="0"/>
              <a:t> 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4F37E-AD1C-45F3-B7E5-2A919C9B7F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5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FEA7E-970B-4E10-BEFC-79CEFF991AFA}" type="datetimeFigureOut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B4423-7384-4BD9-9BE1-6595FCC3C7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0F661-803D-4443-9BAC-8DDAC256EB4A}" type="datetimeFigureOut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21FAB-A7AF-4DD9-9FEF-D5E91E86A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216596-9742-4BE6-82EC-D655331BA67E}" type="datetimeFigureOut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B953E-0B5E-4BA9-9CA1-C775215AD9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5E120F-6E67-4DA2-A5BC-3D6CAD30D126}" type="datetimeFigureOut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25698-8440-4A75-B3F4-664B515DCB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91197-35AB-4749-B488-FA6F1AB94857}" type="datetimeFigureOut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B0E83-64FD-457C-841C-ADF04D7456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8F26B7-48DD-42CD-B238-295BF2F38B5A}" type="datetimeFigureOut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23DA5-8D76-42D6-BAB9-DBAB904307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CE99DD-B2CA-4EE5-B0DE-DB6AF38DF404}" type="datetimeFigureOut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F2E2A-DA74-4DE8-81EB-1F66251D4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02A09F-FB4A-43B2-8FB4-10EA7B3FF08C}" type="datetimeFigureOut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29A6B-FCBF-42C1-A703-AEDF1F8A8C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718D07-6738-4585-9454-DD37B5C7F2B2}" type="datetimeFigureOut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D9CB0-B908-45D9-9571-3B1264DFBA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98BD7A-45F9-415A-B0D7-D163D60287CD}" type="datetimeFigureOut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78797-9C87-49F2-AD7B-7CE78C94ED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81D680-3D7B-4D61-A498-4D8501D0CC70}" type="datetimeFigureOut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57A903-2C58-4C3F-A80E-7253B62DAC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6730EB-4ECF-4E41-9201-113454EF2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0B145B-6462-4860-BE2A-9BB5A0390E3B}" type="datetimeFigureOut">
              <a:rPr lang="en-US" smtClean="0"/>
              <a:pPr>
                <a:defRPr/>
              </a:pPr>
              <a:t>3/12/2013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Metadata Based Indexing and Document Searching in </a:t>
            </a:r>
            <a:r>
              <a:rPr lang="en-US" dirty="0" err="1" smtClean="0"/>
              <a:t>eDiscovery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240" y="5105400"/>
            <a:ext cx="6461760" cy="10668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Rahul </a:t>
            </a:r>
            <a:r>
              <a:rPr lang="en-US" dirty="0" err="1" smtClean="0"/>
              <a:t>Bhoopalam</a:t>
            </a:r>
            <a:r>
              <a:rPr lang="en-US" dirty="0" smtClean="0"/>
              <a:t> (rbhoopalam@ufl.edu)</a:t>
            </a:r>
            <a:endParaRPr lang="en-US" dirty="0" smtClean="0"/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Subodh</a:t>
            </a:r>
            <a:r>
              <a:rPr lang="en-US" dirty="0" smtClean="0"/>
              <a:t> </a:t>
            </a:r>
            <a:r>
              <a:rPr lang="en-US" dirty="0" err="1" smtClean="0"/>
              <a:t>Nimkar</a:t>
            </a:r>
            <a:r>
              <a:rPr lang="en-US" dirty="0" smtClean="0"/>
              <a:t> (nimkarsubodh@ufl.edu)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Responsibilities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err="1" smtClean="0"/>
              <a:t>Subodh</a:t>
            </a:r>
            <a:endParaRPr lang="en-US" dirty="0" smtClean="0"/>
          </a:p>
          <a:p>
            <a:pPr lvl="1" algn="just"/>
            <a:r>
              <a:rPr lang="en-US" dirty="0" smtClean="0"/>
              <a:t>Ranking algorithm ( Literature Survey ) </a:t>
            </a:r>
          </a:p>
          <a:p>
            <a:pPr lvl="1" algn="just" eaLnBrk="1" hangingPunct="1"/>
            <a:r>
              <a:rPr lang="en-US" dirty="0" smtClean="0"/>
              <a:t>UI to visualize the search results</a:t>
            </a:r>
          </a:p>
          <a:p>
            <a:pPr algn="just" eaLnBrk="1" hangingPunct="1"/>
            <a:r>
              <a:rPr lang="en-US" dirty="0" smtClean="0"/>
              <a:t>Rahul</a:t>
            </a:r>
          </a:p>
          <a:p>
            <a:pPr lvl="1" algn="just"/>
            <a:r>
              <a:rPr lang="en-US" dirty="0" smtClean="0"/>
              <a:t>Ranking algorithm ( Literature Survey ) </a:t>
            </a:r>
          </a:p>
          <a:p>
            <a:pPr lvl="1" algn="just"/>
            <a:r>
              <a:rPr lang="en-US" dirty="0" err="1" smtClean="0"/>
              <a:t>Lucene</a:t>
            </a:r>
            <a:r>
              <a:rPr lang="en-US" dirty="0" smtClean="0"/>
              <a:t> Indexing &amp; UI for Query Builder</a:t>
            </a:r>
          </a:p>
          <a:p>
            <a:pPr algn="just" eaLnBrk="1" hangingPunct="1"/>
            <a:r>
              <a:rPr lang="en-US" dirty="0" err="1" smtClean="0"/>
              <a:t>Subodh</a:t>
            </a:r>
            <a:r>
              <a:rPr lang="en-US" dirty="0" smtClean="0"/>
              <a:t> &amp; Rahul</a:t>
            </a:r>
          </a:p>
          <a:p>
            <a:pPr lvl="1" algn="just" eaLnBrk="1" hangingPunct="1"/>
            <a:r>
              <a:rPr lang="en-US" dirty="0" smtClean="0"/>
              <a:t>Implementation of the Ranking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2819400"/>
            <a:ext cx="82296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400" dirty="0" smtClean="0"/>
              <a:t>THANK   YOU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30419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400" dirty="0"/>
              <a:t>R</a:t>
            </a:r>
            <a:r>
              <a:rPr lang="en-US" sz="2400" dirty="0" smtClean="0"/>
              <a:t>efers </a:t>
            </a:r>
            <a:r>
              <a:rPr lang="en-US" sz="2400" dirty="0"/>
              <a:t>to discovery in civil litigation </a:t>
            </a:r>
            <a:r>
              <a:rPr lang="en-US" sz="2400" dirty="0" smtClean="0"/>
              <a:t>which </a:t>
            </a:r>
            <a:r>
              <a:rPr lang="en-US" sz="2400" dirty="0"/>
              <a:t>deals with the exchange of information in electronic </a:t>
            </a:r>
            <a:r>
              <a:rPr lang="en-US" sz="2400" dirty="0" smtClean="0"/>
              <a:t>format</a:t>
            </a:r>
          </a:p>
          <a:p>
            <a:r>
              <a:rPr lang="en-US" sz="2400" dirty="0" smtClean="0"/>
              <a:t>Includes all electronic information such as:</a:t>
            </a:r>
          </a:p>
          <a:p>
            <a:pPr lvl="1"/>
            <a:r>
              <a:rPr lang="en-US" sz="2400" dirty="0" smtClean="0"/>
              <a:t>Word documents</a:t>
            </a:r>
          </a:p>
          <a:p>
            <a:pPr lvl="1"/>
            <a:r>
              <a:rPr lang="en-US" sz="2400" dirty="0" smtClean="0"/>
              <a:t>Spreadsheets</a:t>
            </a:r>
          </a:p>
          <a:p>
            <a:pPr lvl="1"/>
            <a:r>
              <a:rPr lang="en-US" sz="2400" dirty="0" smtClean="0"/>
              <a:t>Emails</a:t>
            </a:r>
          </a:p>
          <a:p>
            <a:pPr lvl="1"/>
            <a:r>
              <a:rPr lang="en-US" sz="2400" dirty="0" smtClean="0"/>
              <a:t>Audio and Video</a:t>
            </a:r>
          </a:p>
          <a:p>
            <a:r>
              <a:rPr lang="en-US" sz="2400" dirty="0" smtClean="0"/>
              <a:t>Time Consuming and Expensive process</a:t>
            </a:r>
          </a:p>
          <a:p>
            <a:pPr lvl="1"/>
            <a:r>
              <a:rPr lang="en-US" sz="2400" dirty="0" smtClean="0"/>
              <a:t>Volume of data </a:t>
            </a:r>
          </a:p>
          <a:p>
            <a:pPr lvl="1"/>
            <a:r>
              <a:rPr lang="en-US" sz="2400" dirty="0" smtClean="0"/>
              <a:t>Unstructured Nature of Data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1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E-discovery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772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Developing a software that would allow users to </a:t>
            </a:r>
            <a:r>
              <a:rPr lang="en-US" sz="2800" b="1" i="1" dirty="0" smtClean="0"/>
              <a:t>discover</a:t>
            </a:r>
            <a:r>
              <a:rPr lang="en-US" sz="2800" dirty="0" smtClean="0"/>
              <a:t> </a:t>
            </a:r>
            <a:r>
              <a:rPr lang="en-US" sz="2800" b="1" i="1" dirty="0" smtClean="0"/>
              <a:t>relevant</a:t>
            </a:r>
            <a:r>
              <a:rPr lang="en-US" sz="2800" dirty="0" smtClean="0"/>
              <a:t> electronic documents.</a:t>
            </a:r>
          </a:p>
          <a:p>
            <a:pPr algn="just"/>
            <a:r>
              <a:rPr lang="en-US" sz="2800" dirty="0" smtClean="0"/>
              <a:t>Phases in </a:t>
            </a:r>
            <a:r>
              <a:rPr lang="en-US" sz="2800" dirty="0" err="1" smtClean="0"/>
              <a:t>eDiscovery</a:t>
            </a:r>
            <a:r>
              <a:rPr lang="en-US" sz="2800" baseline="0" dirty="0" smtClean="0"/>
              <a:t>: </a:t>
            </a:r>
            <a:r>
              <a:rPr lang="en-US" sz="2800" dirty="0" smtClean="0"/>
              <a:t>Identification</a:t>
            </a:r>
            <a:r>
              <a:rPr lang="en-US" sz="2800" baseline="0" dirty="0" smtClean="0"/>
              <a:t> , Preservation, Collection, </a:t>
            </a:r>
            <a:r>
              <a:rPr lang="en-US" sz="2800" b="1" i="1" baseline="0" dirty="0" smtClean="0"/>
              <a:t>Processing</a:t>
            </a:r>
            <a:r>
              <a:rPr lang="en-US" sz="2800" baseline="0" dirty="0" smtClean="0"/>
              <a:t>, </a:t>
            </a:r>
            <a:r>
              <a:rPr lang="en-US" sz="2800" b="1" i="1" baseline="0" dirty="0" smtClean="0"/>
              <a:t>Review</a:t>
            </a:r>
            <a:r>
              <a:rPr lang="en-US" sz="2800" baseline="0" dirty="0" smtClean="0"/>
              <a:t>, Production</a:t>
            </a:r>
            <a:endParaRPr lang="en-US" sz="2800" dirty="0" smtClean="0"/>
          </a:p>
          <a:p>
            <a:pPr algn="just"/>
            <a:r>
              <a:rPr lang="en-US" sz="2800" dirty="0" smtClean="0"/>
              <a:t>Processing and Review Phases:</a:t>
            </a:r>
          </a:p>
          <a:p>
            <a:pPr lvl="1" algn="just"/>
            <a:r>
              <a:rPr lang="en-US" sz="2400" dirty="0" smtClean="0"/>
              <a:t>Rapid </a:t>
            </a:r>
            <a:r>
              <a:rPr lang="en-US" sz="2400" dirty="0"/>
              <a:t>identification of potentially relevant </a:t>
            </a:r>
            <a:r>
              <a:rPr lang="en-US" sz="2400" dirty="0" smtClean="0"/>
              <a:t>documents. </a:t>
            </a:r>
          </a:p>
          <a:p>
            <a:pPr lvl="2" algn="just"/>
            <a:r>
              <a:rPr lang="en-US" sz="2000" dirty="0" smtClean="0"/>
              <a:t>Requires efficient indexing algorithms</a:t>
            </a:r>
          </a:p>
          <a:p>
            <a:pPr lvl="1" algn="just"/>
            <a:r>
              <a:rPr lang="en-US" sz="2400" dirty="0" smtClean="0"/>
              <a:t>Culling </a:t>
            </a:r>
            <a:r>
              <a:rPr lang="en-US" sz="2400" dirty="0"/>
              <a:t>of documents according to various </a:t>
            </a:r>
            <a:r>
              <a:rPr lang="en-US" sz="2400" dirty="0" smtClean="0"/>
              <a:t>criteria</a:t>
            </a:r>
          </a:p>
          <a:p>
            <a:pPr lvl="2" algn="just"/>
            <a:r>
              <a:rPr lang="en-US" sz="2000" dirty="0" smtClean="0"/>
              <a:t>Users must be provided with simple ways to perform </a:t>
            </a:r>
            <a:r>
              <a:rPr lang="en-US" sz="2000" b="1" i="1" dirty="0" smtClean="0"/>
              <a:t>faceted searches</a:t>
            </a:r>
            <a:r>
              <a:rPr lang="en-US" sz="2000" dirty="0"/>
              <a:t> </a:t>
            </a:r>
            <a:r>
              <a:rPr lang="en-US" sz="2000" dirty="0" smtClean="0"/>
              <a:t>(filter documents by choosing specific Metadata attributes).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Existing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8768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b="1" i="1" dirty="0" err="1" smtClean="0"/>
              <a:t>LegalMine</a:t>
            </a:r>
            <a:r>
              <a:rPr lang="en-US" sz="3000" b="1" i="1" dirty="0" smtClean="0"/>
              <a:t> </a:t>
            </a:r>
            <a:r>
              <a:rPr lang="en-US" sz="3000" dirty="0" smtClean="0"/>
              <a:t>from Dorsey, </a:t>
            </a:r>
            <a:r>
              <a:rPr lang="en-US" sz="3000" b="1" i="1" dirty="0" err="1" smtClean="0"/>
              <a:t>EnCase</a:t>
            </a:r>
            <a:r>
              <a:rPr lang="en-US" sz="3000" dirty="0" smtClean="0"/>
              <a:t> from Guidance Software, </a:t>
            </a:r>
            <a:r>
              <a:rPr lang="en-US" sz="3000" b="1" i="1" dirty="0" smtClean="0"/>
              <a:t>Catalyst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Apache </a:t>
            </a:r>
            <a:r>
              <a:rPr lang="en-US" sz="3000" dirty="0" err="1" smtClean="0"/>
              <a:t>Solr</a:t>
            </a:r>
            <a:r>
              <a:rPr lang="en-US" sz="3000" dirty="0" smtClean="0"/>
              <a:t> – A standalone </a:t>
            </a:r>
            <a:r>
              <a:rPr lang="en-US" sz="3000" dirty="0"/>
              <a:t>enterprise search server with a REST-like </a:t>
            </a:r>
            <a:r>
              <a:rPr lang="en-US" sz="3000" dirty="0" smtClean="0"/>
              <a:t>API.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Documents are put in it via XML, JSON, CSV or binary over HTTP</a:t>
            </a:r>
            <a:r>
              <a:rPr lang="en-US" dirty="0" smtClean="0"/>
              <a:t>.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Queries are via HTTP GET. </a:t>
            </a:r>
            <a:endParaRPr lang="en-US" dirty="0" smtClean="0"/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Results </a:t>
            </a:r>
            <a:r>
              <a:rPr lang="en-US" dirty="0"/>
              <a:t>in XML, JSON, CSV or binary</a:t>
            </a:r>
            <a:r>
              <a:rPr lang="en-US" dirty="0" smtClean="0"/>
              <a:t>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Apache </a:t>
            </a:r>
            <a:r>
              <a:rPr lang="en-US" sz="3000" dirty="0" err="1" smtClean="0"/>
              <a:t>Lucene</a:t>
            </a:r>
            <a:r>
              <a:rPr lang="en-US" sz="3000" dirty="0" smtClean="0"/>
              <a:t> – full-featured text </a:t>
            </a:r>
            <a:r>
              <a:rPr lang="en-US" sz="3000" dirty="0"/>
              <a:t>search engine </a:t>
            </a:r>
            <a:r>
              <a:rPr lang="en-US" sz="3000" dirty="0" smtClean="0"/>
              <a:t>library written entirely in Java.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best </a:t>
            </a:r>
            <a:r>
              <a:rPr lang="en-US" dirty="0"/>
              <a:t>suited for desktop applications and hence is our choice for indexing</a:t>
            </a:r>
            <a:r>
              <a:rPr lang="en-US" dirty="0" smtClean="0"/>
              <a:t>.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pyLucene</a:t>
            </a:r>
            <a:r>
              <a:rPr lang="en-US" dirty="0"/>
              <a:t> : a python wrapper for Apache </a:t>
            </a:r>
            <a:r>
              <a:rPr lang="en-US" dirty="0" err="1"/>
              <a:t>Lucene</a:t>
            </a:r>
            <a:endParaRPr lang="en-US" dirty="0"/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Data/Algorithms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724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Data set 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Enron Email Dataset</a:t>
            </a:r>
          </a:p>
          <a:p>
            <a:pPr marL="457200" lvl="1" indent="0" algn="just" fontAlgn="auto">
              <a:spcAft>
                <a:spcPts val="0"/>
              </a:spcAft>
              <a:buNone/>
              <a:defRPr/>
            </a:pPr>
            <a:r>
              <a:rPr lang="en-US" i="1" dirty="0"/>
              <a:t>http://www.cs.cmu.edu/~enron/</a:t>
            </a:r>
            <a:endParaRPr lang="en-US" i="1" dirty="0" smtClean="0"/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500,000 messages in the form of e-mails.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Algorithms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Indexing </a:t>
            </a:r>
          </a:p>
          <a:p>
            <a:pPr lvl="2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r>
              <a:rPr lang="en-US" dirty="0" smtClean="0"/>
              <a:t> for metadata based indexing.  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Ranking ( Currently exploring the potential ones )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IntervalRank</a:t>
            </a:r>
            <a:endParaRPr lang="en-US" dirty="0"/>
          </a:p>
          <a:p>
            <a:pPr marL="114300" indent="0" algn="just" fontAlgn="auto">
              <a:spcAft>
                <a:spcPts val="0"/>
              </a:spcAft>
              <a:buNone/>
              <a:defRPr/>
            </a:pPr>
            <a:r>
              <a:rPr lang="en-US" sz="1600" dirty="0" smtClean="0"/>
              <a:t>	http</a:t>
            </a:r>
            <a:r>
              <a:rPr lang="en-US" sz="1600" dirty="0"/>
              <a:t>://www.stat.berkeley.edu/~</a:t>
            </a:r>
            <a:r>
              <a:rPr lang="en-US" sz="1600" dirty="0" smtClean="0"/>
              <a:t>tsmoon/files/Conference/wsdm2010.pdf</a:t>
            </a:r>
          </a:p>
          <a:p>
            <a:pPr lvl="2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AdaRank</a:t>
            </a:r>
            <a:r>
              <a:rPr lang="en-US" dirty="0" smtClean="0"/>
              <a:t> : Boosting Algorithm for Information Retrieval</a:t>
            </a:r>
          </a:p>
          <a:p>
            <a:pPr marL="914400" lvl="2" indent="0" algn="just" fontAlgn="auto">
              <a:spcAft>
                <a:spcPts val="0"/>
              </a:spcAft>
              <a:buNone/>
              <a:defRPr/>
            </a:pPr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smtClean="0"/>
              <a:t>research.microsoft.com/en-us/people/hangli/xu-sigir07.pdf</a:t>
            </a:r>
          </a:p>
          <a:p>
            <a:pPr lvl="2" algn="just" fontAlgn="auto">
              <a:spcAft>
                <a:spcPts val="0"/>
              </a:spcAft>
              <a:defRPr/>
            </a:pPr>
            <a:r>
              <a:rPr lang="en-US" dirty="0" err="1" smtClean="0"/>
              <a:t>RankLib</a:t>
            </a:r>
            <a:r>
              <a:rPr lang="en-US" dirty="0" smtClean="0"/>
              <a:t>: Java library </a:t>
            </a:r>
            <a:r>
              <a:rPr lang="en-US" dirty="0"/>
              <a:t>of </a:t>
            </a:r>
            <a:r>
              <a:rPr lang="en-US" dirty="0" smtClean="0"/>
              <a:t>‘learning </a:t>
            </a:r>
            <a:r>
              <a:rPr lang="en-US" dirty="0"/>
              <a:t>to </a:t>
            </a:r>
            <a:r>
              <a:rPr lang="en-US" dirty="0" smtClean="0"/>
              <a:t>rank’ </a:t>
            </a:r>
            <a:r>
              <a:rPr lang="en-US" dirty="0"/>
              <a:t>algorithms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Results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077200" cy="49635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Steps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Finalize the ranking algorithm based on the metrics decided.</a:t>
            </a:r>
          </a:p>
          <a:p>
            <a:pPr algn="just" eaLnBrk="1" hangingPunct="1"/>
            <a:r>
              <a:rPr lang="en-US" dirty="0" smtClean="0"/>
              <a:t>Augmenting the search capability for </a:t>
            </a:r>
          </a:p>
          <a:p>
            <a:pPr lvl="1" algn="just"/>
            <a:r>
              <a:rPr lang="en-US" dirty="0" smtClean="0"/>
              <a:t>more document types such as PDFs and Word documents.</a:t>
            </a:r>
          </a:p>
          <a:p>
            <a:pPr lvl="1" algn="just"/>
            <a:r>
              <a:rPr lang="en-US" dirty="0" smtClean="0"/>
              <a:t>additional metadata attributes.</a:t>
            </a:r>
            <a:endParaRPr lang="en-US" dirty="0"/>
          </a:p>
          <a:p>
            <a:pPr algn="just"/>
            <a:r>
              <a:rPr lang="en-US" dirty="0" smtClean="0"/>
              <a:t>Ensuring an easy-to-use UI for query-formulation and result-visualization.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Innovation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The document-ranking algorithm proposed to be implemented would progressively learn with every search, by collecting relevancy scores from the user. </a:t>
            </a:r>
          </a:p>
          <a:p>
            <a:pPr algn="just"/>
            <a:r>
              <a:rPr lang="en-US" dirty="0" smtClean="0"/>
              <a:t>Platform-independent, user-feedback-based mechanism to establish the ranking of documents.</a:t>
            </a:r>
          </a:p>
          <a:p>
            <a:pPr algn="just"/>
            <a:r>
              <a:rPr lang="en-US" dirty="0" err="1" smtClean="0"/>
              <a:t>Lucene</a:t>
            </a:r>
            <a:r>
              <a:rPr lang="en-US" dirty="0" smtClean="0"/>
              <a:t> based document indexing.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484</TotalTime>
  <Words>543</Words>
  <Application>Microsoft Office PowerPoint</Application>
  <PresentationFormat>On-screen Show (4:3)</PresentationFormat>
  <Paragraphs>90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Metadata Based Indexing and Document Searching in eDiscovery</vt:lpstr>
      <vt:lpstr>E-discovery</vt:lpstr>
      <vt:lpstr>E-discovery Process</vt:lpstr>
      <vt:lpstr>Motivation</vt:lpstr>
      <vt:lpstr>Existing Technologies</vt:lpstr>
      <vt:lpstr>Data/Algorithms Used</vt:lpstr>
      <vt:lpstr>Initial Results</vt:lpstr>
      <vt:lpstr>Next Steps</vt:lpstr>
      <vt:lpstr>Innovation</vt:lpstr>
      <vt:lpstr>Responsibilities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Based Indexing and Document Searching in E-discovery</dc:title>
  <dc:creator>Rahul</dc:creator>
  <cp:lastModifiedBy>Rahul</cp:lastModifiedBy>
  <cp:revision>55</cp:revision>
  <dcterms:created xsi:type="dcterms:W3CDTF">2013-03-11T00:00:43Z</dcterms:created>
  <dcterms:modified xsi:type="dcterms:W3CDTF">2013-03-12T17:33:27Z</dcterms:modified>
</cp:coreProperties>
</file>