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7" r:id="rId2"/>
    <p:sldId id="288" r:id="rId3"/>
    <p:sldId id="268" r:id="rId4"/>
    <p:sldId id="257" r:id="rId5"/>
    <p:sldId id="269" r:id="rId6"/>
    <p:sldId id="270" r:id="rId7"/>
    <p:sldId id="271" r:id="rId8"/>
    <p:sldId id="273" r:id="rId9"/>
    <p:sldId id="274" r:id="rId10"/>
    <p:sldId id="277" r:id="rId11"/>
    <p:sldId id="276" r:id="rId12"/>
    <p:sldId id="279" r:id="rId13"/>
    <p:sldId id="278" r:id="rId14"/>
    <p:sldId id="280" r:id="rId15"/>
    <p:sldId id="281" r:id="rId16"/>
    <p:sldId id="282" r:id="rId17"/>
    <p:sldId id="283" r:id="rId18"/>
    <p:sldId id="286" r:id="rId19"/>
    <p:sldId id="287" r:id="rId20"/>
    <p:sldId id="284" r:id="rId21"/>
    <p:sldId id="2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4C47F-354F-4BC9-A43A-E433047F6E9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25087-1767-4BC4-AFDF-A974BF2C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85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4722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974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48D2-C120-4C28-9BE3-35A5447C807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1760-8C0E-4E1B-AFB8-B73F2299F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4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48D2-C120-4C28-9BE3-35A5447C807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1760-8C0E-4E1B-AFB8-B73F2299F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7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48D2-C120-4C28-9BE3-35A5447C807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1760-8C0E-4E1B-AFB8-B73F2299F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8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48D2-C120-4C28-9BE3-35A5447C807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1760-8C0E-4E1B-AFB8-B73F2299F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1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48D2-C120-4C28-9BE3-35A5447C807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1760-8C0E-4E1B-AFB8-B73F2299F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8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48D2-C120-4C28-9BE3-35A5447C807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1760-8C0E-4E1B-AFB8-B73F2299F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2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48D2-C120-4C28-9BE3-35A5447C807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1760-8C0E-4E1B-AFB8-B73F2299F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2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48D2-C120-4C28-9BE3-35A5447C807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1760-8C0E-4E1B-AFB8-B73F2299F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2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48D2-C120-4C28-9BE3-35A5447C807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1760-8C0E-4E1B-AFB8-B73F2299F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7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48D2-C120-4C28-9BE3-35A5447C807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1760-8C0E-4E1B-AFB8-B73F2299F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7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48D2-C120-4C28-9BE3-35A5447C807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1760-8C0E-4E1B-AFB8-B73F2299F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348D2-C120-4C28-9BE3-35A5447C807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71760-8C0E-4E1B-AFB8-B73F2299F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7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931"/>
            <a:ext cx="10515600" cy="1325563"/>
          </a:xfrm>
        </p:spPr>
        <p:txBody>
          <a:bodyPr/>
          <a:lstStyle/>
          <a:p>
            <a:r>
              <a:rPr lang="en-US" dirty="0" smtClean="0"/>
              <a:t>Browsing the Web with HTTP </a:t>
            </a:r>
            <a:br>
              <a:rPr lang="en-US" dirty="0" smtClean="0"/>
            </a:br>
            <a:r>
              <a:rPr lang="en-US" dirty="0" smtClean="0"/>
              <a:t>(POST Request)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3076"/>
            <a:ext cx="10515600" cy="917575"/>
          </a:xfrm>
        </p:spPr>
        <p:txBody>
          <a:bodyPr/>
          <a:lstStyle/>
          <a:p>
            <a:r>
              <a:rPr lang="en-US" dirty="0" smtClean="0"/>
              <a:t>URL</a:t>
            </a:r>
          </a:p>
          <a:p>
            <a:pPr lvl="1"/>
            <a:r>
              <a:rPr lang="en-US" sz="1800" dirty="0" smtClean="0"/>
              <a:t>https://www.google.com:80/search</a:t>
            </a:r>
            <a:endParaRPr lang="en-US" sz="1800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2173867" y="3658424"/>
            <a:ext cx="7623276" cy="2705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POST  /search  HTTP/1.1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Content-Type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application/x-www-form-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urlencoded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Accept: text/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html,text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xhtml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Accept-Encoding: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gzip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deflate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User-Agent: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Mozilla/5.0 (Windows NT 10.0; Win64;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x64 …</a:t>
            </a: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keywords=byu&amp;cs&amp;240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8087" y="2799793"/>
            <a:ext cx="271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Method (i.e., request type)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993053" y="3186921"/>
            <a:ext cx="516887" cy="43998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42520" y="2807772"/>
            <a:ext cx="102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URL Path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701908" y="3177104"/>
            <a:ext cx="360805" cy="48132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93874" y="2807772"/>
            <a:ext cx="142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HTTP Version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963886" y="3142302"/>
            <a:ext cx="524730" cy="504942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1797408" y="4123214"/>
            <a:ext cx="307910" cy="1268222"/>
          </a:xfrm>
          <a:custGeom>
            <a:avLst/>
            <a:gdLst>
              <a:gd name="connsiteX0" fmla="*/ 307910 w 307910"/>
              <a:gd name="connsiteY0" fmla="*/ 0 h 1045028"/>
              <a:gd name="connsiteX1" fmla="*/ 111967 w 307910"/>
              <a:gd name="connsiteY1" fmla="*/ 9330 h 1045028"/>
              <a:gd name="connsiteX2" fmla="*/ 83976 w 307910"/>
              <a:gd name="connsiteY2" fmla="*/ 18661 h 1045028"/>
              <a:gd name="connsiteX3" fmla="*/ 65314 w 307910"/>
              <a:gd name="connsiteY3" fmla="*/ 37322 h 1045028"/>
              <a:gd name="connsiteX4" fmla="*/ 65314 w 307910"/>
              <a:gd name="connsiteY4" fmla="*/ 139959 h 1045028"/>
              <a:gd name="connsiteX5" fmla="*/ 83976 w 307910"/>
              <a:gd name="connsiteY5" fmla="*/ 158620 h 1045028"/>
              <a:gd name="connsiteX6" fmla="*/ 121298 w 307910"/>
              <a:gd name="connsiteY6" fmla="*/ 214604 h 1045028"/>
              <a:gd name="connsiteX7" fmla="*/ 139959 w 307910"/>
              <a:gd name="connsiteY7" fmla="*/ 242596 h 1045028"/>
              <a:gd name="connsiteX8" fmla="*/ 158621 w 307910"/>
              <a:gd name="connsiteY8" fmla="*/ 261257 h 1045028"/>
              <a:gd name="connsiteX9" fmla="*/ 158621 w 307910"/>
              <a:gd name="connsiteY9" fmla="*/ 345232 h 1045028"/>
              <a:gd name="connsiteX10" fmla="*/ 139959 w 307910"/>
              <a:gd name="connsiteY10" fmla="*/ 401216 h 1045028"/>
              <a:gd name="connsiteX11" fmla="*/ 111967 w 307910"/>
              <a:gd name="connsiteY11" fmla="*/ 429208 h 1045028"/>
              <a:gd name="connsiteX12" fmla="*/ 74645 w 307910"/>
              <a:gd name="connsiteY12" fmla="*/ 475861 h 1045028"/>
              <a:gd name="connsiteX13" fmla="*/ 55984 w 307910"/>
              <a:gd name="connsiteY13" fmla="*/ 503853 h 1045028"/>
              <a:gd name="connsiteX14" fmla="*/ 27992 w 307910"/>
              <a:gd name="connsiteY14" fmla="*/ 513184 h 1045028"/>
              <a:gd name="connsiteX15" fmla="*/ 0 w 307910"/>
              <a:gd name="connsiteY15" fmla="*/ 531845 h 1045028"/>
              <a:gd name="connsiteX16" fmla="*/ 93306 w 307910"/>
              <a:gd name="connsiteY16" fmla="*/ 587828 h 1045028"/>
              <a:gd name="connsiteX17" fmla="*/ 111967 w 307910"/>
              <a:gd name="connsiteY17" fmla="*/ 606490 h 1045028"/>
              <a:gd name="connsiteX18" fmla="*/ 158621 w 307910"/>
              <a:gd name="connsiteY18" fmla="*/ 634481 h 1045028"/>
              <a:gd name="connsiteX19" fmla="*/ 177282 w 307910"/>
              <a:gd name="connsiteY19" fmla="*/ 699796 h 1045028"/>
              <a:gd name="connsiteX20" fmla="*/ 167951 w 307910"/>
              <a:gd name="connsiteY20" fmla="*/ 765110 h 1045028"/>
              <a:gd name="connsiteX21" fmla="*/ 149290 w 307910"/>
              <a:gd name="connsiteY21" fmla="*/ 821094 h 1045028"/>
              <a:gd name="connsiteX22" fmla="*/ 111967 w 307910"/>
              <a:gd name="connsiteY22" fmla="*/ 877077 h 1045028"/>
              <a:gd name="connsiteX23" fmla="*/ 93306 w 307910"/>
              <a:gd name="connsiteY23" fmla="*/ 905069 h 1045028"/>
              <a:gd name="connsiteX24" fmla="*/ 83976 w 307910"/>
              <a:gd name="connsiteY24" fmla="*/ 933061 h 1045028"/>
              <a:gd name="connsiteX25" fmla="*/ 111967 w 307910"/>
              <a:gd name="connsiteY25" fmla="*/ 1007706 h 1045028"/>
              <a:gd name="connsiteX26" fmla="*/ 167951 w 307910"/>
              <a:gd name="connsiteY26" fmla="*/ 1026367 h 1045028"/>
              <a:gd name="connsiteX27" fmla="*/ 214604 w 307910"/>
              <a:gd name="connsiteY27" fmla="*/ 1045028 h 104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7910" h="1045028">
                <a:moveTo>
                  <a:pt x="307910" y="0"/>
                </a:moveTo>
                <a:cubicBezTo>
                  <a:pt x="242596" y="3110"/>
                  <a:pt x="177129" y="3900"/>
                  <a:pt x="111967" y="9330"/>
                </a:cubicBezTo>
                <a:cubicBezTo>
                  <a:pt x="102166" y="10147"/>
                  <a:pt x="92410" y="13601"/>
                  <a:pt x="83976" y="18661"/>
                </a:cubicBezTo>
                <a:cubicBezTo>
                  <a:pt x="76433" y="23187"/>
                  <a:pt x="71535" y="31102"/>
                  <a:pt x="65314" y="37322"/>
                </a:cubicBezTo>
                <a:cubicBezTo>
                  <a:pt x="51104" y="79954"/>
                  <a:pt x="46990" y="78879"/>
                  <a:pt x="65314" y="139959"/>
                </a:cubicBezTo>
                <a:cubicBezTo>
                  <a:pt x="67842" y="148385"/>
                  <a:pt x="78698" y="151582"/>
                  <a:pt x="83976" y="158620"/>
                </a:cubicBezTo>
                <a:cubicBezTo>
                  <a:pt x="97433" y="176562"/>
                  <a:pt x="108857" y="195943"/>
                  <a:pt x="121298" y="214604"/>
                </a:cubicBezTo>
                <a:cubicBezTo>
                  <a:pt x="127518" y="223935"/>
                  <a:pt x="132029" y="234667"/>
                  <a:pt x="139959" y="242596"/>
                </a:cubicBezTo>
                <a:lnTo>
                  <a:pt x="158621" y="261257"/>
                </a:lnTo>
                <a:cubicBezTo>
                  <a:pt x="172307" y="302318"/>
                  <a:pt x="172696" y="288933"/>
                  <a:pt x="158621" y="345232"/>
                </a:cubicBezTo>
                <a:cubicBezTo>
                  <a:pt x="153850" y="364316"/>
                  <a:pt x="153868" y="387307"/>
                  <a:pt x="139959" y="401216"/>
                </a:cubicBezTo>
                <a:lnTo>
                  <a:pt x="111967" y="429208"/>
                </a:lnTo>
                <a:cubicBezTo>
                  <a:pt x="93803" y="483703"/>
                  <a:pt x="116849" y="433657"/>
                  <a:pt x="74645" y="475861"/>
                </a:cubicBezTo>
                <a:cubicBezTo>
                  <a:pt x="66716" y="483790"/>
                  <a:pt x="64741" y="496848"/>
                  <a:pt x="55984" y="503853"/>
                </a:cubicBezTo>
                <a:cubicBezTo>
                  <a:pt x="48304" y="509997"/>
                  <a:pt x="36789" y="508785"/>
                  <a:pt x="27992" y="513184"/>
                </a:cubicBezTo>
                <a:cubicBezTo>
                  <a:pt x="17962" y="518199"/>
                  <a:pt x="9331" y="525625"/>
                  <a:pt x="0" y="531845"/>
                </a:cubicBezTo>
                <a:cubicBezTo>
                  <a:pt x="67557" y="576882"/>
                  <a:pt x="35924" y="559137"/>
                  <a:pt x="93306" y="587828"/>
                </a:cubicBezTo>
                <a:cubicBezTo>
                  <a:pt x="99526" y="594049"/>
                  <a:pt x="104424" y="601964"/>
                  <a:pt x="111967" y="606490"/>
                </a:cubicBezTo>
                <a:cubicBezTo>
                  <a:pt x="172536" y="642832"/>
                  <a:pt x="111331" y="587193"/>
                  <a:pt x="158621" y="634481"/>
                </a:cubicBezTo>
                <a:cubicBezTo>
                  <a:pt x="163020" y="647679"/>
                  <a:pt x="177282" y="688083"/>
                  <a:pt x="177282" y="699796"/>
                </a:cubicBezTo>
                <a:cubicBezTo>
                  <a:pt x="177282" y="721788"/>
                  <a:pt x="172896" y="743681"/>
                  <a:pt x="167951" y="765110"/>
                </a:cubicBezTo>
                <a:cubicBezTo>
                  <a:pt x="163528" y="784277"/>
                  <a:pt x="160202" y="804727"/>
                  <a:pt x="149290" y="821094"/>
                </a:cubicBezTo>
                <a:lnTo>
                  <a:pt x="111967" y="877077"/>
                </a:lnTo>
                <a:lnTo>
                  <a:pt x="93306" y="905069"/>
                </a:lnTo>
                <a:cubicBezTo>
                  <a:pt x="90196" y="914400"/>
                  <a:pt x="83976" y="923226"/>
                  <a:pt x="83976" y="933061"/>
                </a:cubicBezTo>
                <a:cubicBezTo>
                  <a:pt x="83976" y="949526"/>
                  <a:pt x="92662" y="995640"/>
                  <a:pt x="111967" y="1007706"/>
                </a:cubicBezTo>
                <a:cubicBezTo>
                  <a:pt x="128648" y="1018131"/>
                  <a:pt x="149290" y="1020147"/>
                  <a:pt x="167951" y="1026367"/>
                </a:cubicBezTo>
                <a:cubicBezTo>
                  <a:pt x="202538" y="1037896"/>
                  <a:pt x="187148" y="1031301"/>
                  <a:pt x="214604" y="1045028"/>
                </a:cubicBezTo>
              </a:path>
            </a:pathLst>
          </a:cu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34141" y="4572659"/>
            <a:ext cx="95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Headers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031" y="1000702"/>
            <a:ext cx="3675080" cy="177618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73312" y="5479885"/>
            <a:ext cx="1629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Empty Line (\n)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7" name="Straight Arrow Connector 36"/>
          <p:cNvCxnSpPr>
            <a:stCxn id="36" idx="3"/>
          </p:cNvCxnSpPr>
          <p:nvPr/>
        </p:nvCxnSpPr>
        <p:spPr>
          <a:xfrm>
            <a:off x="1802861" y="5664551"/>
            <a:ext cx="360767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1797408" y="5886716"/>
            <a:ext cx="307910" cy="531625"/>
          </a:xfrm>
          <a:custGeom>
            <a:avLst/>
            <a:gdLst>
              <a:gd name="connsiteX0" fmla="*/ 307910 w 307910"/>
              <a:gd name="connsiteY0" fmla="*/ 0 h 1045028"/>
              <a:gd name="connsiteX1" fmla="*/ 111967 w 307910"/>
              <a:gd name="connsiteY1" fmla="*/ 9330 h 1045028"/>
              <a:gd name="connsiteX2" fmla="*/ 83976 w 307910"/>
              <a:gd name="connsiteY2" fmla="*/ 18661 h 1045028"/>
              <a:gd name="connsiteX3" fmla="*/ 65314 w 307910"/>
              <a:gd name="connsiteY3" fmla="*/ 37322 h 1045028"/>
              <a:gd name="connsiteX4" fmla="*/ 65314 w 307910"/>
              <a:gd name="connsiteY4" fmla="*/ 139959 h 1045028"/>
              <a:gd name="connsiteX5" fmla="*/ 83976 w 307910"/>
              <a:gd name="connsiteY5" fmla="*/ 158620 h 1045028"/>
              <a:gd name="connsiteX6" fmla="*/ 121298 w 307910"/>
              <a:gd name="connsiteY6" fmla="*/ 214604 h 1045028"/>
              <a:gd name="connsiteX7" fmla="*/ 139959 w 307910"/>
              <a:gd name="connsiteY7" fmla="*/ 242596 h 1045028"/>
              <a:gd name="connsiteX8" fmla="*/ 158621 w 307910"/>
              <a:gd name="connsiteY8" fmla="*/ 261257 h 1045028"/>
              <a:gd name="connsiteX9" fmla="*/ 158621 w 307910"/>
              <a:gd name="connsiteY9" fmla="*/ 345232 h 1045028"/>
              <a:gd name="connsiteX10" fmla="*/ 139959 w 307910"/>
              <a:gd name="connsiteY10" fmla="*/ 401216 h 1045028"/>
              <a:gd name="connsiteX11" fmla="*/ 111967 w 307910"/>
              <a:gd name="connsiteY11" fmla="*/ 429208 h 1045028"/>
              <a:gd name="connsiteX12" fmla="*/ 74645 w 307910"/>
              <a:gd name="connsiteY12" fmla="*/ 475861 h 1045028"/>
              <a:gd name="connsiteX13" fmla="*/ 55984 w 307910"/>
              <a:gd name="connsiteY13" fmla="*/ 503853 h 1045028"/>
              <a:gd name="connsiteX14" fmla="*/ 27992 w 307910"/>
              <a:gd name="connsiteY14" fmla="*/ 513184 h 1045028"/>
              <a:gd name="connsiteX15" fmla="*/ 0 w 307910"/>
              <a:gd name="connsiteY15" fmla="*/ 531845 h 1045028"/>
              <a:gd name="connsiteX16" fmla="*/ 93306 w 307910"/>
              <a:gd name="connsiteY16" fmla="*/ 587828 h 1045028"/>
              <a:gd name="connsiteX17" fmla="*/ 111967 w 307910"/>
              <a:gd name="connsiteY17" fmla="*/ 606490 h 1045028"/>
              <a:gd name="connsiteX18" fmla="*/ 158621 w 307910"/>
              <a:gd name="connsiteY18" fmla="*/ 634481 h 1045028"/>
              <a:gd name="connsiteX19" fmla="*/ 177282 w 307910"/>
              <a:gd name="connsiteY19" fmla="*/ 699796 h 1045028"/>
              <a:gd name="connsiteX20" fmla="*/ 167951 w 307910"/>
              <a:gd name="connsiteY20" fmla="*/ 765110 h 1045028"/>
              <a:gd name="connsiteX21" fmla="*/ 149290 w 307910"/>
              <a:gd name="connsiteY21" fmla="*/ 821094 h 1045028"/>
              <a:gd name="connsiteX22" fmla="*/ 111967 w 307910"/>
              <a:gd name="connsiteY22" fmla="*/ 877077 h 1045028"/>
              <a:gd name="connsiteX23" fmla="*/ 93306 w 307910"/>
              <a:gd name="connsiteY23" fmla="*/ 905069 h 1045028"/>
              <a:gd name="connsiteX24" fmla="*/ 83976 w 307910"/>
              <a:gd name="connsiteY24" fmla="*/ 933061 h 1045028"/>
              <a:gd name="connsiteX25" fmla="*/ 111967 w 307910"/>
              <a:gd name="connsiteY25" fmla="*/ 1007706 h 1045028"/>
              <a:gd name="connsiteX26" fmla="*/ 167951 w 307910"/>
              <a:gd name="connsiteY26" fmla="*/ 1026367 h 1045028"/>
              <a:gd name="connsiteX27" fmla="*/ 214604 w 307910"/>
              <a:gd name="connsiteY27" fmla="*/ 1045028 h 104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7910" h="1045028">
                <a:moveTo>
                  <a:pt x="307910" y="0"/>
                </a:moveTo>
                <a:cubicBezTo>
                  <a:pt x="242596" y="3110"/>
                  <a:pt x="177129" y="3900"/>
                  <a:pt x="111967" y="9330"/>
                </a:cubicBezTo>
                <a:cubicBezTo>
                  <a:pt x="102166" y="10147"/>
                  <a:pt x="92410" y="13601"/>
                  <a:pt x="83976" y="18661"/>
                </a:cubicBezTo>
                <a:cubicBezTo>
                  <a:pt x="76433" y="23187"/>
                  <a:pt x="71535" y="31102"/>
                  <a:pt x="65314" y="37322"/>
                </a:cubicBezTo>
                <a:cubicBezTo>
                  <a:pt x="51104" y="79954"/>
                  <a:pt x="46990" y="78879"/>
                  <a:pt x="65314" y="139959"/>
                </a:cubicBezTo>
                <a:cubicBezTo>
                  <a:pt x="67842" y="148385"/>
                  <a:pt x="78698" y="151582"/>
                  <a:pt x="83976" y="158620"/>
                </a:cubicBezTo>
                <a:cubicBezTo>
                  <a:pt x="97433" y="176562"/>
                  <a:pt x="108857" y="195943"/>
                  <a:pt x="121298" y="214604"/>
                </a:cubicBezTo>
                <a:cubicBezTo>
                  <a:pt x="127518" y="223935"/>
                  <a:pt x="132029" y="234667"/>
                  <a:pt x="139959" y="242596"/>
                </a:cubicBezTo>
                <a:lnTo>
                  <a:pt x="158621" y="261257"/>
                </a:lnTo>
                <a:cubicBezTo>
                  <a:pt x="172307" y="302318"/>
                  <a:pt x="172696" y="288933"/>
                  <a:pt x="158621" y="345232"/>
                </a:cubicBezTo>
                <a:cubicBezTo>
                  <a:pt x="153850" y="364316"/>
                  <a:pt x="153868" y="387307"/>
                  <a:pt x="139959" y="401216"/>
                </a:cubicBezTo>
                <a:lnTo>
                  <a:pt x="111967" y="429208"/>
                </a:lnTo>
                <a:cubicBezTo>
                  <a:pt x="93803" y="483703"/>
                  <a:pt x="116849" y="433657"/>
                  <a:pt x="74645" y="475861"/>
                </a:cubicBezTo>
                <a:cubicBezTo>
                  <a:pt x="66716" y="483790"/>
                  <a:pt x="64741" y="496848"/>
                  <a:pt x="55984" y="503853"/>
                </a:cubicBezTo>
                <a:cubicBezTo>
                  <a:pt x="48304" y="509997"/>
                  <a:pt x="36789" y="508785"/>
                  <a:pt x="27992" y="513184"/>
                </a:cubicBezTo>
                <a:cubicBezTo>
                  <a:pt x="17962" y="518199"/>
                  <a:pt x="9331" y="525625"/>
                  <a:pt x="0" y="531845"/>
                </a:cubicBezTo>
                <a:cubicBezTo>
                  <a:pt x="67557" y="576882"/>
                  <a:pt x="35924" y="559137"/>
                  <a:pt x="93306" y="587828"/>
                </a:cubicBezTo>
                <a:cubicBezTo>
                  <a:pt x="99526" y="594049"/>
                  <a:pt x="104424" y="601964"/>
                  <a:pt x="111967" y="606490"/>
                </a:cubicBezTo>
                <a:cubicBezTo>
                  <a:pt x="172536" y="642832"/>
                  <a:pt x="111331" y="587193"/>
                  <a:pt x="158621" y="634481"/>
                </a:cubicBezTo>
                <a:cubicBezTo>
                  <a:pt x="163020" y="647679"/>
                  <a:pt x="177282" y="688083"/>
                  <a:pt x="177282" y="699796"/>
                </a:cubicBezTo>
                <a:cubicBezTo>
                  <a:pt x="177282" y="721788"/>
                  <a:pt x="172896" y="743681"/>
                  <a:pt x="167951" y="765110"/>
                </a:cubicBezTo>
                <a:cubicBezTo>
                  <a:pt x="163528" y="784277"/>
                  <a:pt x="160202" y="804727"/>
                  <a:pt x="149290" y="821094"/>
                </a:cubicBezTo>
                <a:lnTo>
                  <a:pt x="111967" y="877077"/>
                </a:lnTo>
                <a:lnTo>
                  <a:pt x="93306" y="905069"/>
                </a:lnTo>
                <a:cubicBezTo>
                  <a:pt x="90196" y="914400"/>
                  <a:pt x="83976" y="923226"/>
                  <a:pt x="83976" y="933061"/>
                </a:cubicBezTo>
                <a:cubicBezTo>
                  <a:pt x="83976" y="949526"/>
                  <a:pt x="92662" y="995640"/>
                  <a:pt x="111967" y="1007706"/>
                </a:cubicBezTo>
                <a:cubicBezTo>
                  <a:pt x="128648" y="1018131"/>
                  <a:pt x="149290" y="1020147"/>
                  <a:pt x="167951" y="1026367"/>
                </a:cubicBezTo>
                <a:cubicBezTo>
                  <a:pt x="202538" y="1037896"/>
                  <a:pt x="187148" y="1031301"/>
                  <a:pt x="214604" y="1045028"/>
                </a:cubicBezTo>
              </a:path>
            </a:pathLst>
          </a:cu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32779" y="5937666"/>
            <a:ext cx="147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Request Body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937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931"/>
            <a:ext cx="10515600" cy="1325563"/>
          </a:xfrm>
        </p:spPr>
        <p:txBody>
          <a:bodyPr/>
          <a:lstStyle/>
          <a:p>
            <a:r>
              <a:rPr lang="en-US" dirty="0" smtClean="0"/>
              <a:t>Browsing the Web with HTTP </a:t>
            </a:r>
            <a:br>
              <a:rPr lang="en-US" dirty="0" smtClean="0"/>
            </a:br>
            <a:r>
              <a:rPr lang="en-US" dirty="0" smtClean="0"/>
              <a:t>(POST Response)</a:t>
            </a:r>
            <a:endParaRPr lang="en-US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2071231" y="2992971"/>
            <a:ext cx="6363643" cy="2952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HTTP/1.1  200  OK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Content-Type: text/html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Content-Length: 10986</a:t>
            </a: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HTML Code Containing Search Results …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3941" y="4098719"/>
            <a:ext cx="1629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Empty Line (\n)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26" name="Straight Arrow Connector 25"/>
          <p:cNvCxnSpPr>
            <a:stCxn id="25" idx="3"/>
          </p:cNvCxnSpPr>
          <p:nvPr/>
        </p:nvCxnSpPr>
        <p:spPr>
          <a:xfrm>
            <a:off x="1743490" y="4283385"/>
            <a:ext cx="360767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76347" y="2116002"/>
            <a:ext cx="129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Status Code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1" name="Straight Arrow Connector 30"/>
          <p:cNvCxnSpPr>
            <a:stCxn id="30" idx="2"/>
          </p:cNvCxnSpPr>
          <p:nvPr/>
        </p:nvCxnSpPr>
        <p:spPr>
          <a:xfrm flipH="1">
            <a:off x="3751016" y="2485334"/>
            <a:ext cx="73842" cy="473341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24812" y="2240041"/>
            <a:ext cx="154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Reason Phrase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576061" y="2609373"/>
            <a:ext cx="733058" cy="44173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1866126" y="3359021"/>
            <a:ext cx="307910" cy="705402"/>
          </a:xfrm>
          <a:custGeom>
            <a:avLst/>
            <a:gdLst>
              <a:gd name="connsiteX0" fmla="*/ 307910 w 307910"/>
              <a:gd name="connsiteY0" fmla="*/ 0 h 1045028"/>
              <a:gd name="connsiteX1" fmla="*/ 111967 w 307910"/>
              <a:gd name="connsiteY1" fmla="*/ 9330 h 1045028"/>
              <a:gd name="connsiteX2" fmla="*/ 83976 w 307910"/>
              <a:gd name="connsiteY2" fmla="*/ 18661 h 1045028"/>
              <a:gd name="connsiteX3" fmla="*/ 65314 w 307910"/>
              <a:gd name="connsiteY3" fmla="*/ 37322 h 1045028"/>
              <a:gd name="connsiteX4" fmla="*/ 65314 w 307910"/>
              <a:gd name="connsiteY4" fmla="*/ 139959 h 1045028"/>
              <a:gd name="connsiteX5" fmla="*/ 83976 w 307910"/>
              <a:gd name="connsiteY5" fmla="*/ 158620 h 1045028"/>
              <a:gd name="connsiteX6" fmla="*/ 121298 w 307910"/>
              <a:gd name="connsiteY6" fmla="*/ 214604 h 1045028"/>
              <a:gd name="connsiteX7" fmla="*/ 139959 w 307910"/>
              <a:gd name="connsiteY7" fmla="*/ 242596 h 1045028"/>
              <a:gd name="connsiteX8" fmla="*/ 158621 w 307910"/>
              <a:gd name="connsiteY8" fmla="*/ 261257 h 1045028"/>
              <a:gd name="connsiteX9" fmla="*/ 158621 w 307910"/>
              <a:gd name="connsiteY9" fmla="*/ 345232 h 1045028"/>
              <a:gd name="connsiteX10" fmla="*/ 139959 w 307910"/>
              <a:gd name="connsiteY10" fmla="*/ 401216 h 1045028"/>
              <a:gd name="connsiteX11" fmla="*/ 111967 w 307910"/>
              <a:gd name="connsiteY11" fmla="*/ 429208 h 1045028"/>
              <a:gd name="connsiteX12" fmla="*/ 74645 w 307910"/>
              <a:gd name="connsiteY12" fmla="*/ 475861 h 1045028"/>
              <a:gd name="connsiteX13" fmla="*/ 55984 w 307910"/>
              <a:gd name="connsiteY13" fmla="*/ 503853 h 1045028"/>
              <a:gd name="connsiteX14" fmla="*/ 27992 w 307910"/>
              <a:gd name="connsiteY14" fmla="*/ 513184 h 1045028"/>
              <a:gd name="connsiteX15" fmla="*/ 0 w 307910"/>
              <a:gd name="connsiteY15" fmla="*/ 531845 h 1045028"/>
              <a:gd name="connsiteX16" fmla="*/ 93306 w 307910"/>
              <a:gd name="connsiteY16" fmla="*/ 587828 h 1045028"/>
              <a:gd name="connsiteX17" fmla="*/ 111967 w 307910"/>
              <a:gd name="connsiteY17" fmla="*/ 606490 h 1045028"/>
              <a:gd name="connsiteX18" fmla="*/ 158621 w 307910"/>
              <a:gd name="connsiteY18" fmla="*/ 634481 h 1045028"/>
              <a:gd name="connsiteX19" fmla="*/ 177282 w 307910"/>
              <a:gd name="connsiteY19" fmla="*/ 699796 h 1045028"/>
              <a:gd name="connsiteX20" fmla="*/ 167951 w 307910"/>
              <a:gd name="connsiteY20" fmla="*/ 765110 h 1045028"/>
              <a:gd name="connsiteX21" fmla="*/ 149290 w 307910"/>
              <a:gd name="connsiteY21" fmla="*/ 821094 h 1045028"/>
              <a:gd name="connsiteX22" fmla="*/ 111967 w 307910"/>
              <a:gd name="connsiteY22" fmla="*/ 877077 h 1045028"/>
              <a:gd name="connsiteX23" fmla="*/ 93306 w 307910"/>
              <a:gd name="connsiteY23" fmla="*/ 905069 h 1045028"/>
              <a:gd name="connsiteX24" fmla="*/ 83976 w 307910"/>
              <a:gd name="connsiteY24" fmla="*/ 933061 h 1045028"/>
              <a:gd name="connsiteX25" fmla="*/ 111967 w 307910"/>
              <a:gd name="connsiteY25" fmla="*/ 1007706 h 1045028"/>
              <a:gd name="connsiteX26" fmla="*/ 167951 w 307910"/>
              <a:gd name="connsiteY26" fmla="*/ 1026367 h 1045028"/>
              <a:gd name="connsiteX27" fmla="*/ 214604 w 307910"/>
              <a:gd name="connsiteY27" fmla="*/ 1045028 h 104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7910" h="1045028">
                <a:moveTo>
                  <a:pt x="307910" y="0"/>
                </a:moveTo>
                <a:cubicBezTo>
                  <a:pt x="242596" y="3110"/>
                  <a:pt x="177129" y="3900"/>
                  <a:pt x="111967" y="9330"/>
                </a:cubicBezTo>
                <a:cubicBezTo>
                  <a:pt x="102166" y="10147"/>
                  <a:pt x="92410" y="13601"/>
                  <a:pt x="83976" y="18661"/>
                </a:cubicBezTo>
                <a:cubicBezTo>
                  <a:pt x="76433" y="23187"/>
                  <a:pt x="71535" y="31102"/>
                  <a:pt x="65314" y="37322"/>
                </a:cubicBezTo>
                <a:cubicBezTo>
                  <a:pt x="51104" y="79954"/>
                  <a:pt x="46990" y="78879"/>
                  <a:pt x="65314" y="139959"/>
                </a:cubicBezTo>
                <a:cubicBezTo>
                  <a:pt x="67842" y="148385"/>
                  <a:pt x="78698" y="151582"/>
                  <a:pt x="83976" y="158620"/>
                </a:cubicBezTo>
                <a:cubicBezTo>
                  <a:pt x="97433" y="176562"/>
                  <a:pt x="108857" y="195943"/>
                  <a:pt x="121298" y="214604"/>
                </a:cubicBezTo>
                <a:cubicBezTo>
                  <a:pt x="127518" y="223935"/>
                  <a:pt x="132029" y="234667"/>
                  <a:pt x="139959" y="242596"/>
                </a:cubicBezTo>
                <a:lnTo>
                  <a:pt x="158621" y="261257"/>
                </a:lnTo>
                <a:cubicBezTo>
                  <a:pt x="172307" y="302318"/>
                  <a:pt x="172696" y="288933"/>
                  <a:pt x="158621" y="345232"/>
                </a:cubicBezTo>
                <a:cubicBezTo>
                  <a:pt x="153850" y="364316"/>
                  <a:pt x="153868" y="387307"/>
                  <a:pt x="139959" y="401216"/>
                </a:cubicBezTo>
                <a:lnTo>
                  <a:pt x="111967" y="429208"/>
                </a:lnTo>
                <a:cubicBezTo>
                  <a:pt x="93803" y="483703"/>
                  <a:pt x="116849" y="433657"/>
                  <a:pt x="74645" y="475861"/>
                </a:cubicBezTo>
                <a:cubicBezTo>
                  <a:pt x="66716" y="483790"/>
                  <a:pt x="64741" y="496848"/>
                  <a:pt x="55984" y="503853"/>
                </a:cubicBezTo>
                <a:cubicBezTo>
                  <a:pt x="48304" y="509997"/>
                  <a:pt x="36789" y="508785"/>
                  <a:pt x="27992" y="513184"/>
                </a:cubicBezTo>
                <a:cubicBezTo>
                  <a:pt x="17962" y="518199"/>
                  <a:pt x="9331" y="525625"/>
                  <a:pt x="0" y="531845"/>
                </a:cubicBezTo>
                <a:cubicBezTo>
                  <a:pt x="67557" y="576882"/>
                  <a:pt x="35924" y="559137"/>
                  <a:pt x="93306" y="587828"/>
                </a:cubicBezTo>
                <a:cubicBezTo>
                  <a:pt x="99526" y="594049"/>
                  <a:pt x="104424" y="601964"/>
                  <a:pt x="111967" y="606490"/>
                </a:cubicBezTo>
                <a:cubicBezTo>
                  <a:pt x="172536" y="642832"/>
                  <a:pt x="111331" y="587193"/>
                  <a:pt x="158621" y="634481"/>
                </a:cubicBezTo>
                <a:cubicBezTo>
                  <a:pt x="163020" y="647679"/>
                  <a:pt x="177282" y="688083"/>
                  <a:pt x="177282" y="699796"/>
                </a:cubicBezTo>
                <a:cubicBezTo>
                  <a:pt x="177282" y="721788"/>
                  <a:pt x="172896" y="743681"/>
                  <a:pt x="167951" y="765110"/>
                </a:cubicBezTo>
                <a:cubicBezTo>
                  <a:pt x="163528" y="784277"/>
                  <a:pt x="160202" y="804727"/>
                  <a:pt x="149290" y="821094"/>
                </a:cubicBezTo>
                <a:lnTo>
                  <a:pt x="111967" y="877077"/>
                </a:lnTo>
                <a:lnTo>
                  <a:pt x="93306" y="905069"/>
                </a:lnTo>
                <a:cubicBezTo>
                  <a:pt x="90196" y="914400"/>
                  <a:pt x="83976" y="923226"/>
                  <a:pt x="83976" y="933061"/>
                </a:cubicBezTo>
                <a:cubicBezTo>
                  <a:pt x="83976" y="949526"/>
                  <a:pt x="92662" y="995640"/>
                  <a:pt x="111967" y="1007706"/>
                </a:cubicBezTo>
                <a:cubicBezTo>
                  <a:pt x="128648" y="1018131"/>
                  <a:pt x="149290" y="1020147"/>
                  <a:pt x="167951" y="1026367"/>
                </a:cubicBezTo>
                <a:cubicBezTo>
                  <a:pt x="202538" y="1037896"/>
                  <a:pt x="187148" y="1031301"/>
                  <a:pt x="214604" y="1045028"/>
                </a:cubicBezTo>
              </a:path>
            </a:pathLst>
          </a:cu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38200" y="3527056"/>
            <a:ext cx="95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Headers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1796347" y="4532528"/>
            <a:ext cx="307910" cy="1045028"/>
          </a:xfrm>
          <a:custGeom>
            <a:avLst/>
            <a:gdLst>
              <a:gd name="connsiteX0" fmla="*/ 307910 w 307910"/>
              <a:gd name="connsiteY0" fmla="*/ 0 h 1045028"/>
              <a:gd name="connsiteX1" fmla="*/ 111967 w 307910"/>
              <a:gd name="connsiteY1" fmla="*/ 9330 h 1045028"/>
              <a:gd name="connsiteX2" fmla="*/ 83976 w 307910"/>
              <a:gd name="connsiteY2" fmla="*/ 18661 h 1045028"/>
              <a:gd name="connsiteX3" fmla="*/ 65314 w 307910"/>
              <a:gd name="connsiteY3" fmla="*/ 37322 h 1045028"/>
              <a:gd name="connsiteX4" fmla="*/ 65314 w 307910"/>
              <a:gd name="connsiteY4" fmla="*/ 139959 h 1045028"/>
              <a:gd name="connsiteX5" fmla="*/ 83976 w 307910"/>
              <a:gd name="connsiteY5" fmla="*/ 158620 h 1045028"/>
              <a:gd name="connsiteX6" fmla="*/ 121298 w 307910"/>
              <a:gd name="connsiteY6" fmla="*/ 214604 h 1045028"/>
              <a:gd name="connsiteX7" fmla="*/ 139959 w 307910"/>
              <a:gd name="connsiteY7" fmla="*/ 242596 h 1045028"/>
              <a:gd name="connsiteX8" fmla="*/ 158621 w 307910"/>
              <a:gd name="connsiteY8" fmla="*/ 261257 h 1045028"/>
              <a:gd name="connsiteX9" fmla="*/ 158621 w 307910"/>
              <a:gd name="connsiteY9" fmla="*/ 345232 h 1045028"/>
              <a:gd name="connsiteX10" fmla="*/ 139959 w 307910"/>
              <a:gd name="connsiteY10" fmla="*/ 401216 h 1045028"/>
              <a:gd name="connsiteX11" fmla="*/ 111967 w 307910"/>
              <a:gd name="connsiteY11" fmla="*/ 429208 h 1045028"/>
              <a:gd name="connsiteX12" fmla="*/ 74645 w 307910"/>
              <a:gd name="connsiteY12" fmla="*/ 475861 h 1045028"/>
              <a:gd name="connsiteX13" fmla="*/ 55984 w 307910"/>
              <a:gd name="connsiteY13" fmla="*/ 503853 h 1045028"/>
              <a:gd name="connsiteX14" fmla="*/ 27992 w 307910"/>
              <a:gd name="connsiteY14" fmla="*/ 513184 h 1045028"/>
              <a:gd name="connsiteX15" fmla="*/ 0 w 307910"/>
              <a:gd name="connsiteY15" fmla="*/ 531845 h 1045028"/>
              <a:gd name="connsiteX16" fmla="*/ 93306 w 307910"/>
              <a:gd name="connsiteY16" fmla="*/ 587828 h 1045028"/>
              <a:gd name="connsiteX17" fmla="*/ 111967 w 307910"/>
              <a:gd name="connsiteY17" fmla="*/ 606490 h 1045028"/>
              <a:gd name="connsiteX18" fmla="*/ 158621 w 307910"/>
              <a:gd name="connsiteY18" fmla="*/ 634481 h 1045028"/>
              <a:gd name="connsiteX19" fmla="*/ 177282 w 307910"/>
              <a:gd name="connsiteY19" fmla="*/ 699796 h 1045028"/>
              <a:gd name="connsiteX20" fmla="*/ 167951 w 307910"/>
              <a:gd name="connsiteY20" fmla="*/ 765110 h 1045028"/>
              <a:gd name="connsiteX21" fmla="*/ 149290 w 307910"/>
              <a:gd name="connsiteY21" fmla="*/ 821094 h 1045028"/>
              <a:gd name="connsiteX22" fmla="*/ 111967 w 307910"/>
              <a:gd name="connsiteY22" fmla="*/ 877077 h 1045028"/>
              <a:gd name="connsiteX23" fmla="*/ 93306 w 307910"/>
              <a:gd name="connsiteY23" fmla="*/ 905069 h 1045028"/>
              <a:gd name="connsiteX24" fmla="*/ 83976 w 307910"/>
              <a:gd name="connsiteY24" fmla="*/ 933061 h 1045028"/>
              <a:gd name="connsiteX25" fmla="*/ 111967 w 307910"/>
              <a:gd name="connsiteY25" fmla="*/ 1007706 h 1045028"/>
              <a:gd name="connsiteX26" fmla="*/ 167951 w 307910"/>
              <a:gd name="connsiteY26" fmla="*/ 1026367 h 1045028"/>
              <a:gd name="connsiteX27" fmla="*/ 214604 w 307910"/>
              <a:gd name="connsiteY27" fmla="*/ 1045028 h 104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7910" h="1045028">
                <a:moveTo>
                  <a:pt x="307910" y="0"/>
                </a:moveTo>
                <a:cubicBezTo>
                  <a:pt x="242596" y="3110"/>
                  <a:pt x="177129" y="3900"/>
                  <a:pt x="111967" y="9330"/>
                </a:cubicBezTo>
                <a:cubicBezTo>
                  <a:pt x="102166" y="10147"/>
                  <a:pt x="92410" y="13601"/>
                  <a:pt x="83976" y="18661"/>
                </a:cubicBezTo>
                <a:cubicBezTo>
                  <a:pt x="76433" y="23187"/>
                  <a:pt x="71535" y="31102"/>
                  <a:pt x="65314" y="37322"/>
                </a:cubicBezTo>
                <a:cubicBezTo>
                  <a:pt x="51104" y="79954"/>
                  <a:pt x="46990" y="78879"/>
                  <a:pt x="65314" y="139959"/>
                </a:cubicBezTo>
                <a:cubicBezTo>
                  <a:pt x="67842" y="148385"/>
                  <a:pt x="78698" y="151582"/>
                  <a:pt x="83976" y="158620"/>
                </a:cubicBezTo>
                <a:cubicBezTo>
                  <a:pt x="97433" y="176562"/>
                  <a:pt x="108857" y="195943"/>
                  <a:pt x="121298" y="214604"/>
                </a:cubicBezTo>
                <a:cubicBezTo>
                  <a:pt x="127518" y="223935"/>
                  <a:pt x="132029" y="234667"/>
                  <a:pt x="139959" y="242596"/>
                </a:cubicBezTo>
                <a:lnTo>
                  <a:pt x="158621" y="261257"/>
                </a:lnTo>
                <a:cubicBezTo>
                  <a:pt x="172307" y="302318"/>
                  <a:pt x="172696" y="288933"/>
                  <a:pt x="158621" y="345232"/>
                </a:cubicBezTo>
                <a:cubicBezTo>
                  <a:pt x="153850" y="364316"/>
                  <a:pt x="153868" y="387307"/>
                  <a:pt x="139959" y="401216"/>
                </a:cubicBezTo>
                <a:lnTo>
                  <a:pt x="111967" y="429208"/>
                </a:lnTo>
                <a:cubicBezTo>
                  <a:pt x="93803" y="483703"/>
                  <a:pt x="116849" y="433657"/>
                  <a:pt x="74645" y="475861"/>
                </a:cubicBezTo>
                <a:cubicBezTo>
                  <a:pt x="66716" y="483790"/>
                  <a:pt x="64741" y="496848"/>
                  <a:pt x="55984" y="503853"/>
                </a:cubicBezTo>
                <a:cubicBezTo>
                  <a:pt x="48304" y="509997"/>
                  <a:pt x="36789" y="508785"/>
                  <a:pt x="27992" y="513184"/>
                </a:cubicBezTo>
                <a:cubicBezTo>
                  <a:pt x="17962" y="518199"/>
                  <a:pt x="9331" y="525625"/>
                  <a:pt x="0" y="531845"/>
                </a:cubicBezTo>
                <a:cubicBezTo>
                  <a:pt x="67557" y="576882"/>
                  <a:pt x="35924" y="559137"/>
                  <a:pt x="93306" y="587828"/>
                </a:cubicBezTo>
                <a:cubicBezTo>
                  <a:pt x="99526" y="594049"/>
                  <a:pt x="104424" y="601964"/>
                  <a:pt x="111967" y="606490"/>
                </a:cubicBezTo>
                <a:cubicBezTo>
                  <a:pt x="172536" y="642832"/>
                  <a:pt x="111331" y="587193"/>
                  <a:pt x="158621" y="634481"/>
                </a:cubicBezTo>
                <a:cubicBezTo>
                  <a:pt x="163020" y="647679"/>
                  <a:pt x="177282" y="688083"/>
                  <a:pt x="177282" y="699796"/>
                </a:cubicBezTo>
                <a:cubicBezTo>
                  <a:pt x="177282" y="721788"/>
                  <a:pt x="172896" y="743681"/>
                  <a:pt x="167951" y="765110"/>
                </a:cubicBezTo>
                <a:cubicBezTo>
                  <a:pt x="163528" y="784277"/>
                  <a:pt x="160202" y="804727"/>
                  <a:pt x="149290" y="821094"/>
                </a:cubicBezTo>
                <a:lnTo>
                  <a:pt x="111967" y="877077"/>
                </a:lnTo>
                <a:lnTo>
                  <a:pt x="93306" y="905069"/>
                </a:lnTo>
                <a:cubicBezTo>
                  <a:pt x="90196" y="914400"/>
                  <a:pt x="83976" y="923226"/>
                  <a:pt x="83976" y="933061"/>
                </a:cubicBezTo>
                <a:cubicBezTo>
                  <a:pt x="83976" y="949526"/>
                  <a:pt x="92662" y="995640"/>
                  <a:pt x="111967" y="1007706"/>
                </a:cubicBezTo>
                <a:cubicBezTo>
                  <a:pt x="128648" y="1018131"/>
                  <a:pt x="149290" y="1020147"/>
                  <a:pt x="167951" y="1026367"/>
                </a:cubicBezTo>
                <a:cubicBezTo>
                  <a:pt x="202538" y="1037896"/>
                  <a:pt x="187148" y="1031301"/>
                  <a:pt x="214604" y="1045028"/>
                </a:cubicBezTo>
              </a:path>
            </a:pathLst>
          </a:cu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56574" y="4883638"/>
            <a:ext cx="1607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Response Body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50306" y="2095133"/>
            <a:ext cx="142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HTTP Version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413122" y="2464465"/>
            <a:ext cx="174966" cy="52656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421" y="1039909"/>
            <a:ext cx="3675080" cy="177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96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931"/>
            <a:ext cx="10515600" cy="1325563"/>
          </a:xfrm>
        </p:spPr>
        <p:txBody>
          <a:bodyPr/>
          <a:lstStyle/>
          <a:p>
            <a:r>
              <a:rPr lang="en-US" dirty="0" smtClean="0"/>
              <a:t>Web API Call with HTTP </a:t>
            </a:r>
            <a:br>
              <a:rPr lang="en-US" dirty="0" smtClean="0"/>
            </a:br>
            <a:r>
              <a:rPr lang="en-US" dirty="0" smtClean="0"/>
              <a:t>(GET Request) – Family Map “event”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3076"/>
            <a:ext cx="10515600" cy="917575"/>
          </a:xfrm>
        </p:spPr>
        <p:txBody>
          <a:bodyPr/>
          <a:lstStyle/>
          <a:p>
            <a:r>
              <a:rPr lang="en-US" dirty="0" smtClean="0"/>
              <a:t>URL</a:t>
            </a:r>
          </a:p>
          <a:p>
            <a:pPr lvl="1"/>
            <a:r>
              <a:rPr lang="en-US" sz="1800" dirty="0" smtClean="0"/>
              <a:t>http://macho.cs.byu.edu:7979/event/12345</a:t>
            </a:r>
            <a:endParaRPr lang="en-US" sz="1800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109944" y="3752749"/>
            <a:ext cx="4139943" cy="1071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 /event/12345  HTTP/1.1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Authorization: 12ab34cd56ef</a:t>
            </a: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30854" y="2894118"/>
            <a:ext cx="271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Method (i.e., request type)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>
            <a:off x="3187764" y="3263450"/>
            <a:ext cx="213142" cy="489299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85287" y="2902097"/>
            <a:ext cx="102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URL Path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4544675" y="3271429"/>
            <a:ext cx="360805" cy="48132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36641" y="2902097"/>
            <a:ext cx="142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HTTP Version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6049249" y="3236627"/>
            <a:ext cx="282134" cy="48460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9853" y="4073324"/>
            <a:ext cx="197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6"/>
                </a:solidFill>
              </a:rPr>
              <a:t>Auth</a:t>
            </a:r>
            <a:r>
              <a:rPr lang="en-US" dirty="0" smtClean="0">
                <a:solidFill>
                  <a:schemeClr val="accent6"/>
                </a:solidFill>
              </a:rPr>
              <a:t> Token Header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749177" y="4296067"/>
            <a:ext cx="360767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685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715" y="382573"/>
            <a:ext cx="10515600" cy="1325563"/>
          </a:xfrm>
        </p:spPr>
        <p:txBody>
          <a:bodyPr/>
          <a:lstStyle/>
          <a:p>
            <a:r>
              <a:rPr lang="en-US" dirty="0" smtClean="0"/>
              <a:t>Web API Call with HTTP </a:t>
            </a:r>
            <a:br>
              <a:rPr lang="en-US" dirty="0" smtClean="0"/>
            </a:br>
            <a:r>
              <a:rPr lang="en-US" dirty="0" smtClean="0"/>
              <a:t>(GET Response)</a:t>
            </a:r>
            <a:endParaRPr lang="en-US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2071231" y="2992971"/>
            <a:ext cx="6363643" cy="2952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HTTP/1.1  200  OK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Content-Length: 8423</a:t>
            </a: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JSON String Containing Event Data …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3941" y="4098719"/>
            <a:ext cx="1629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Empty Line (\n)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26" name="Straight Arrow Connector 25"/>
          <p:cNvCxnSpPr>
            <a:stCxn id="25" idx="3"/>
          </p:cNvCxnSpPr>
          <p:nvPr/>
        </p:nvCxnSpPr>
        <p:spPr>
          <a:xfrm>
            <a:off x="1743490" y="4283385"/>
            <a:ext cx="360767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76347" y="2116002"/>
            <a:ext cx="129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Status Code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1" name="Straight Arrow Connector 30"/>
          <p:cNvCxnSpPr>
            <a:stCxn id="30" idx="2"/>
          </p:cNvCxnSpPr>
          <p:nvPr/>
        </p:nvCxnSpPr>
        <p:spPr>
          <a:xfrm flipH="1">
            <a:off x="3751016" y="2485334"/>
            <a:ext cx="73842" cy="473341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24812" y="2240041"/>
            <a:ext cx="154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Reason Phrase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576061" y="2609373"/>
            <a:ext cx="733058" cy="44173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1866126" y="3359021"/>
            <a:ext cx="307910" cy="705402"/>
          </a:xfrm>
          <a:custGeom>
            <a:avLst/>
            <a:gdLst>
              <a:gd name="connsiteX0" fmla="*/ 307910 w 307910"/>
              <a:gd name="connsiteY0" fmla="*/ 0 h 1045028"/>
              <a:gd name="connsiteX1" fmla="*/ 111967 w 307910"/>
              <a:gd name="connsiteY1" fmla="*/ 9330 h 1045028"/>
              <a:gd name="connsiteX2" fmla="*/ 83976 w 307910"/>
              <a:gd name="connsiteY2" fmla="*/ 18661 h 1045028"/>
              <a:gd name="connsiteX3" fmla="*/ 65314 w 307910"/>
              <a:gd name="connsiteY3" fmla="*/ 37322 h 1045028"/>
              <a:gd name="connsiteX4" fmla="*/ 65314 w 307910"/>
              <a:gd name="connsiteY4" fmla="*/ 139959 h 1045028"/>
              <a:gd name="connsiteX5" fmla="*/ 83976 w 307910"/>
              <a:gd name="connsiteY5" fmla="*/ 158620 h 1045028"/>
              <a:gd name="connsiteX6" fmla="*/ 121298 w 307910"/>
              <a:gd name="connsiteY6" fmla="*/ 214604 h 1045028"/>
              <a:gd name="connsiteX7" fmla="*/ 139959 w 307910"/>
              <a:gd name="connsiteY7" fmla="*/ 242596 h 1045028"/>
              <a:gd name="connsiteX8" fmla="*/ 158621 w 307910"/>
              <a:gd name="connsiteY8" fmla="*/ 261257 h 1045028"/>
              <a:gd name="connsiteX9" fmla="*/ 158621 w 307910"/>
              <a:gd name="connsiteY9" fmla="*/ 345232 h 1045028"/>
              <a:gd name="connsiteX10" fmla="*/ 139959 w 307910"/>
              <a:gd name="connsiteY10" fmla="*/ 401216 h 1045028"/>
              <a:gd name="connsiteX11" fmla="*/ 111967 w 307910"/>
              <a:gd name="connsiteY11" fmla="*/ 429208 h 1045028"/>
              <a:gd name="connsiteX12" fmla="*/ 74645 w 307910"/>
              <a:gd name="connsiteY12" fmla="*/ 475861 h 1045028"/>
              <a:gd name="connsiteX13" fmla="*/ 55984 w 307910"/>
              <a:gd name="connsiteY13" fmla="*/ 503853 h 1045028"/>
              <a:gd name="connsiteX14" fmla="*/ 27992 w 307910"/>
              <a:gd name="connsiteY14" fmla="*/ 513184 h 1045028"/>
              <a:gd name="connsiteX15" fmla="*/ 0 w 307910"/>
              <a:gd name="connsiteY15" fmla="*/ 531845 h 1045028"/>
              <a:gd name="connsiteX16" fmla="*/ 93306 w 307910"/>
              <a:gd name="connsiteY16" fmla="*/ 587828 h 1045028"/>
              <a:gd name="connsiteX17" fmla="*/ 111967 w 307910"/>
              <a:gd name="connsiteY17" fmla="*/ 606490 h 1045028"/>
              <a:gd name="connsiteX18" fmla="*/ 158621 w 307910"/>
              <a:gd name="connsiteY18" fmla="*/ 634481 h 1045028"/>
              <a:gd name="connsiteX19" fmla="*/ 177282 w 307910"/>
              <a:gd name="connsiteY19" fmla="*/ 699796 h 1045028"/>
              <a:gd name="connsiteX20" fmla="*/ 167951 w 307910"/>
              <a:gd name="connsiteY20" fmla="*/ 765110 h 1045028"/>
              <a:gd name="connsiteX21" fmla="*/ 149290 w 307910"/>
              <a:gd name="connsiteY21" fmla="*/ 821094 h 1045028"/>
              <a:gd name="connsiteX22" fmla="*/ 111967 w 307910"/>
              <a:gd name="connsiteY22" fmla="*/ 877077 h 1045028"/>
              <a:gd name="connsiteX23" fmla="*/ 93306 w 307910"/>
              <a:gd name="connsiteY23" fmla="*/ 905069 h 1045028"/>
              <a:gd name="connsiteX24" fmla="*/ 83976 w 307910"/>
              <a:gd name="connsiteY24" fmla="*/ 933061 h 1045028"/>
              <a:gd name="connsiteX25" fmla="*/ 111967 w 307910"/>
              <a:gd name="connsiteY25" fmla="*/ 1007706 h 1045028"/>
              <a:gd name="connsiteX26" fmla="*/ 167951 w 307910"/>
              <a:gd name="connsiteY26" fmla="*/ 1026367 h 1045028"/>
              <a:gd name="connsiteX27" fmla="*/ 214604 w 307910"/>
              <a:gd name="connsiteY27" fmla="*/ 1045028 h 104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7910" h="1045028">
                <a:moveTo>
                  <a:pt x="307910" y="0"/>
                </a:moveTo>
                <a:cubicBezTo>
                  <a:pt x="242596" y="3110"/>
                  <a:pt x="177129" y="3900"/>
                  <a:pt x="111967" y="9330"/>
                </a:cubicBezTo>
                <a:cubicBezTo>
                  <a:pt x="102166" y="10147"/>
                  <a:pt x="92410" y="13601"/>
                  <a:pt x="83976" y="18661"/>
                </a:cubicBezTo>
                <a:cubicBezTo>
                  <a:pt x="76433" y="23187"/>
                  <a:pt x="71535" y="31102"/>
                  <a:pt x="65314" y="37322"/>
                </a:cubicBezTo>
                <a:cubicBezTo>
                  <a:pt x="51104" y="79954"/>
                  <a:pt x="46990" y="78879"/>
                  <a:pt x="65314" y="139959"/>
                </a:cubicBezTo>
                <a:cubicBezTo>
                  <a:pt x="67842" y="148385"/>
                  <a:pt x="78698" y="151582"/>
                  <a:pt x="83976" y="158620"/>
                </a:cubicBezTo>
                <a:cubicBezTo>
                  <a:pt x="97433" y="176562"/>
                  <a:pt x="108857" y="195943"/>
                  <a:pt x="121298" y="214604"/>
                </a:cubicBezTo>
                <a:cubicBezTo>
                  <a:pt x="127518" y="223935"/>
                  <a:pt x="132029" y="234667"/>
                  <a:pt x="139959" y="242596"/>
                </a:cubicBezTo>
                <a:lnTo>
                  <a:pt x="158621" y="261257"/>
                </a:lnTo>
                <a:cubicBezTo>
                  <a:pt x="172307" y="302318"/>
                  <a:pt x="172696" y="288933"/>
                  <a:pt x="158621" y="345232"/>
                </a:cubicBezTo>
                <a:cubicBezTo>
                  <a:pt x="153850" y="364316"/>
                  <a:pt x="153868" y="387307"/>
                  <a:pt x="139959" y="401216"/>
                </a:cubicBezTo>
                <a:lnTo>
                  <a:pt x="111967" y="429208"/>
                </a:lnTo>
                <a:cubicBezTo>
                  <a:pt x="93803" y="483703"/>
                  <a:pt x="116849" y="433657"/>
                  <a:pt x="74645" y="475861"/>
                </a:cubicBezTo>
                <a:cubicBezTo>
                  <a:pt x="66716" y="483790"/>
                  <a:pt x="64741" y="496848"/>
                  <a:pt x="55984" y="503853"/>
                </a:cubicBezTo>
                <a:cubicBezTo>
                  <a:pt x="48304" y="509997"/>
                  <a:pt x="36789" y="508785"/>
                  <a:pt x="27992" y="513184"/>
                </a:cubicBezTo>
                <a:cubicBezTo>
                  <a:pt x="17962" y="518199"/>
                  <a:pt x="9331" y="525625"/>
                  <a:pt x="0" y="531845"/>
                </a:cubicBezTo>
                <a:cubicBezTo>
                  <a:pt x="67557" y="576882"/>
                  <a:pt x="35924" y="559137"/>
                  <a:pt x="93306" y="587828"/>
                </a:cubicBezTo>
                <a:cubicBezTo>
                  <a:pt x="99526" y="594049"/>
                  <a:pt x="104424" y="601964"/>
                  <a:pt x="111967" y="606490"/>
                </a:cubicBezTo>
                <a:cubicBezTo>
                  <a:pt x="172536" y="642832"/>
                  <a:pt x="111331" y="587193"/>
                  <a:pt x="158621" y="634481"/>
                </a:cubicBezTo>
                <a:cubicBezTo>
                  <a:pt x="163020" y="647679"/>
                  <a:pt x="177282" y="688083"/>
                  <a:pt x="177282" y="699796"/>
                </a:cubicBezTo>
                <a:cubicBezTo>
                  <a:pt x="177282" y="721788"/>
                  <a:pt x="172896" y="743681"/>
                  <a:pt x="167951" y="765110"/>
                </a:cubicBezTo>
                <a:cubicBezTo>
                  <a:pt x="163528" y="784277"/>
                  <a:pt x="160202" y="804727"/>
                  <a:pt x="149290" y="821094"/>
                </a:cubicBezTo>
                <a:lnTo>
                  <a:pt x="111967" y="877077"/>
                </a:lnTo>
                <a:lnTo>
                  <a:pt x="93306" y="905069"/>
                </a:lnTo>
                <a:cubicBezTo>
                  <a:pt x="90196" y="914400"/>
                  <a:pt x="83976" y="923226"/>
                  <a:pt x="83976" y="933061"/>
                </a:cubicBezTo>
                <a:cubicBezTo>
                  <a:pt x="83976" y="949526"/>
                  <a:pt x="92662" y="995640"/>
                  <a:pt x="111967" y="1007706"/>
                </a:cubicBezTo>
                <a:cubicBezTo>
                  <a:pt x="128648" y="1018131"/>
                  <a:pt x="149290" y="1020147"/>
                  <a:pt x="167951" y="1026367"/>
                </a:cubicBezTo>
                <a:cubicBezTo>
                  <a:pt x="202538" y="1037896"/>
                  <a:pt x="187148" y="1031301"/>
                  <a:pt x="214604" y="1045028"/>
                </a:cubicBezTo>
              </a:path>
            </a:pathLst>
          </a:cu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38200" y="3527056"/>
            <a:ext cx="95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Headers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1796347" y="4532528"/>
            <a:ext cx="307910" cy="1045028"/>
          </a:xfrm>
          <a:custGeom>
            <a:avLst/>
            <a:gdLst>
              <a:gd name="connsiteX0" fmla="*/ 307910 w 307910"/>
              <a:gd name="connsiteY0" fmla="*/ 0 h 1045028"/>
              <a:gd name="connsiteX1" fmla="*/ 111967 w 307910"/>
              <a:gd name="connsiteY1" fmla="*/ 9330 h 1045028"/>
              <a:gd name="connsiteX2" fmla="*/ 83976 w 307910"/>
              <a:gd name="connsiteY2" fmla="*/ 18661 h 1045028"/>
              <a:gd name="connsiteX3" fmla="*/ 65314 w 307910"/>
              <a:gd name="connsiteY3" fmla="*/ 37322 h 1045028"/>
              <a:gd name="connsiteX4" fmla="*/ 65314 w 307910"/>
              <a:gd name="connsiteY4" fmla="*/ 139959 h 1045028"/>
              <a:gd name="connsiteX5" fmla="*/ 83976 w 307910"/>
              <a:gd name="connsiteY5" fmla="*/ 158620 h 1045028"/>
              <a:gd name="connsiteX6" fmla="*/ 121298 w 307910"/>
              <a:gd name="connsiteY6" fmla="*/ 214604 h 1045028"/>
              <a:gd name="connsiteX7" fmla="*/ 139959 w 307910"/>
              <a:gd name="connsiteY7" fmla="*/ 242596 h 1045028"/>
              <a:gd name="connsiteX8" fmla="*/ 158621 w 307910"/>
              <a:gd name="connsiteY8" fmla="*/ 261257 h 1045028"/>
              <a:gd name="connsiteX9" fmla="*/ 158621 w 307910"/>
              <a:gd name="connsiteY9" fmla="*/ 345232 h 1045028"/>
              <a:gd name="connsiteX10" fmla="*/ 139959 w 307910"/>
              <a:gd name="connsiteY10" fmla="*/ 401216 h 1045028"/>
              <a:gd name="connsiteX11" fmla="*/ 111967 w 307910"/>
              <a:gd name="connsiteY11" fmla="*/ 429208 h 1045028"/>
              <a:gd name="connsiteX12" fmla="*/ 74645 w 307910"/>
              <a:gd name="connsiteY12" fmla="*/ 475861 h 1045028"/>
              <a:gd name="connsiteX13" fmla="*/ 55984 w 307910"/>
              <a:gd name="connsiteY13" fmla="*/ 503853 h 1045028"/>
              <a:gd name="connsiteX14" fmla="*/ 27992 w 307910"/>
              <a:gd name="connsiteY14" fmla="*/ 513184 h 1045028"/>
              <a:gd name="connsiteX15" fmla="*/ 0 w 307910"/>
              <a:gd name="connsiteY15" fmla="*/ 531845 h 1045028"/>
              <a:gd name="connsiteX16" fmla="*/ 93306 w 307910"/>
              <a:gd name="connsiteY16" fmla="*/ 587828 h 1045028"/>
              <a:gd name="connsiteX17" fmla="*/ 111967 w 307910"/>
              <a:gd name="connsiteY17" fmla="*/ 606490 h 1045028"/>
              <a:gd name="connsiteX18" fmla="*/ 158621 w 307910"/>
              <a:gd name="connsiteY18" fmla="*/ 634481 h 1045028"/>
              <a:gd name="connsiteX19" fmla="*/ 177282 w 307910"/>
              <a:gd name="connsiteY19" fmla="*/ 699796 h 1045028"/>
              <a:gd name="connsiteX20" fmla="*/ 167951 w 307910"/>
              <a:gd name="connsiteY20" fmla="*/ 765110 h 1045028"/>
              <a:gd name="connsiteX21" fmla="*/ 149290 w 307910"/>
              <a:gd name="connsiteY21" fmla="*/ 821094 h 1045028"/>
              <a:gd name="connsiteX22" fmla="*/ 111967 w 307910"/>
              <a:gd name="connsiteY22" fmla="*/ 877077 h 1045028"/>
              <a:gd name="connsiteX23" fmla="*/ 93306 w 307910"/>
              <a:gd name="connsiteY23" fmla="*/ 905069 h 1045028"/>
              <a:gd name="connsiteX24" fmla="*/ 83976 w 307910"/>
              <a:gd name="connsiteY24" fmla="*/ 933061 h 1045028"/>
              <a:gd name="connsiteX25" fmla="*/ 111967 w 307910"/>
              <a:gd name="connsiteY25" fmla="*/ 1007706 h 1045028"/>
              <a:gd name="connsiteX26" fmla="*/ 167951 w 307910"/>
              <a:gd name="connsiteY26" fmla="*/ 1026367 h 1045028"/>
              <a:gd name="connsiteX27" fmla="*/ 214604 w 307910"/>
              <a:gd name="connsiteY27" fmla="*/ 1045028 h 104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7910" h="1045028">
                <a:moveTo>
                  <a:pt x="307910" y="0"/>
                </a:moveTo>
                <a:cubicBezTo>
                  <a:pt x="242596" y="3110"/>
                  <a:pt x="177129" y="3900"/>
                  <a:pt x="111967" y="9330"/>
                </a:cubicBezTo>
                <a:cubicBezTo>
                  <a:pt x="102166" y="10147"/>
                  <a:pt x="92410" y="13601"/>
                  <a:pt x="83976" y="18661"/>
                </a:cubicBezTo>
                <a:cubicBezTo>
                  <a:pt x="76433" y="23187"/>
                  <a:pt x="71535" y="31102"/>
                  <a:pt x="65314" y="37322"/>
                </a:cubicBezTo>
                <a:cubicBezTo>
                  <a:pt x="51104" y="79954"/>
                  <a:pt x="46990" y="78879"/>
                  <a:pt x="65314" y="139959"/>
                </a:cubicBezTo>
                <a:cubicBezTo>
                  <a:pt x="67842" y="148385"/>
                  <a:pt x="78698" y="151582"/>
                  <a:pt x="83976" y="158620"/>
                </a:cubicBezTo>
                <a:cubicBezTo>
                  <a:pt x="97433" y="176562"/>
                  <a:pt x="108857" y="195943"/>
                  <a:pt x="121298" y="214604"/>
                </a:cubicBezTo>
                <a:cubicBezTo>
                  <a:pt x="127518" y="223935"/>
                  <a:pt x="132029" y="234667"/>
                  <a:pt x="139959" y="242596"/>
                </a:cubicBezTo>
                <a:lnTo>
                  <a:pt x="158621" y="261257"/>
                </a:lnTo>
                <a:cubicBezTo>
                  <a:pt x="172307" y="302318"/>
                  <a:pt x="172696" y="288933"/>
                  <a:pt x="158621" y="345232"/>
                </a:cubicBezTo>
                <a:cubicBezTo>
                  <a:pt x="153850" y="364316"/>
                  <a:pt x="153868" y="387307"/>
                  <a:pt x="139959" y="401216"/>
                </a:cubicBezTo>
                <a:lnTo>
                  <a:pt x="111967" y="429208"/>
                </a:lnTo>
                <a:cubicBezTo>
                  <a:pt x="93803" y="483703"/>
                  <a:pt x="116849" y="433657"/>
                  <a:pt x="74645" y="475861"/>
                </a:cubicBezTo>
                <a:cubicBezTo>
                  <a:pt x="66716" y="483790"/>
                  <a:pt x="64741" y="496848"/>
                  <a:pt x="55984" y="503853"/>
                </a:cubicBezTo>
                <a:cubicBezTo>
                  <a:pt x="48304" y="509997"/>
                  <a:pt x="36789" y="508785"/>
                  <a:pt x="27992" y="513184"/>
                </a:cubicBezTo>
                <a:cubicBezTo>
                  <a:pt x="17962" y="518199"/>
                  <a:pt x="9331" y="525625"/>
                  <a:pt x="0" y="531845"/>
                </a:cubicBezTo>
                <a:cubicBezTo>
                  <a:pt x="67557" y="576882"/>
                  <a:pt x="35924" y="559137"/>
                  <a:pt x="93306" y="587828"/>
                </a:cubicBezTo>
                <a:cubicBezTo>
                  <a:pt x="99526" y="594049"/>
                  <a:pt x="104424" y="601964"/>
                  <a:pt x="111967" y="606490"/>
                </a:cubicBezTo>
                <a:cubicBezTo>
                  <a:pt x="172536" y="642832"/>
                  <a:pt x="111331" y="587193"/>
                  <a:pt x="158621" y="634481"/>
                </a:cubicBezTo>
                <a:cubicBezTo>
                  <a:pt x="163020" y="647679"/>
                  <a:pt x="177282" y="688083"/>
                  <a:pt x="177282" y="699796"/>
                </a:cubicBezTo>
                <a:cubicBezTo>
                  <a:pt x="177282" y="721788"/>
                  <a:pt x="172896" y="743681"/>
                  <a:pt x="167951" y="765110"/>
                </a:cubicBezTo>
                <a:cubicBezTo>
                  <a:pt x="163528" y="784277"/>
                  <a:pt x="160202" y="804727"/>
                  <a:pt x="149290" y="821094"/>
                </a:cubicBezTo>
                <a:lnTo>
                  <a:pt x="111967" y="877077"/>
                </a:lnTo>
                <a:lnTo>
                  <a:pt x="93306" y="905069"/>
                </a:lnTo>
                <a:cubicBezTo>
                  <a:pt x="90196" y="914400"/>
                  <a:pt x="83976" y="923226"/>
                  <a:pt x="83976" y="933061"/>
                </a:cubicBezTo>
                <a:cubicBezTo>
                  <a:pt x="83976" y="949526"/>
                  <a:pt x="92662" y="995640"/>
                  <a:pt x="111967" y="1007706"/>
                </a:cubicBezTo>
                <a:cubicBezTo>
                  <a:pt x="128648" y="1018131"/>
                  <a:pt x="149290" y="1020147"/>
                  <a:pt x="167951" y="1026367"/>
                </a:cubicBezTo>
                <a:cubicBezTo>
                  <a:pt x="202538" y="1037896"/>
                  <a:pt x="187148" y="1031301"/>
                  <a:pt x="214604" y="1045028"/>
                </a:cubicBezTo>
              </a:path>
            </a:pathLst>
          </a:cu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56574" y="4883638"/>
            <a:ext cx="1607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Response Body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50306" y="2095133"/>
            <a:ext cx="142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HTTP Version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413122" y="2464465"/>
            <a:ext cx="174966" cy="52656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344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931"/>
            <a:ext cx="10515600" cy="1325563"/>
          </a:xfrm>
        </p:spPr>
        <p:txBody>
          <a:bodyPr/>
          <a:lstStyle/>
          <a:p>
            <a:r>
              <a:rPr lang="en-US" dirty="0" smtClean="0"/>
              <a:t>Web API Call with HTTP </a:t>
            </a:r>
            <a:br>
              <a:rPr lang="en-US" dirty="0" smtClean="0"/>
            </a:br>
            <a:r>
              <a:rPr lang="en-US" dirty="0" smtClean="0"/>
              <a:t>(POST Request)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3076"/>
            <a:ext cx="10515600" cy="917575"/>
          </a:xfrm>
        </p:spPr>
        <p:txBody>
          <a:bodyPr/>
          <a:lstStyle/>
          <a:p>
            <a:r>
              <a:rPr lang="en-US" dirty="0" smtClean="0"/>
              <a:t>URL</a:t>
            </a:r>
          </a:p>
          <a:p>
            <a:pPr lvl="1"/>
            <a:r>
              <a:rPr lang="en-US" sz="1800" dirty="0" smtClean="0"/>
              <a:t>https://macho.cs.byu.edu:7979/login</a:t>
            </a:r>
            <a:endParaRPr lang="en-US" sz="1800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2173867" y="3658424"/>
            <a:ext cx="7623276" cy="2173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POST  /login  HTTP/1.1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Content-Type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Authorization: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12ab34cd56ef</a:t>
            </a: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JSON String Containing User Name and Password …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8087" y="2799793"/>
            <a:ext cx="271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Method (i.e., request type)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993053" y="3186921"/>
            <a:ext cx="516887" cy="43998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42520" y="2807772"/>
            <a:ext cx="102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URL Path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701908" y="3177104"/>
            <a:ext cx="360805" cy="48132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93874" y="2807772"/>
            <a:ext cx="142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HTTP Version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963886" y="3142302"/>
            <a:ext cx="524730" cy="504942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1797408" y="4123214"/>
            <a:ext cx="307910" cy="654059"/>
          </a:xfrm>
          <a:custGeom>
            <a:avLst/>
            <a:gdLst>
              <a:gd name="connsiteX0" fmla="*/ 307910 w 307910"/>
              <a:gd name="connsiteY0" fmla="*/ 0 h 1045028"/>
              <a:gd name="connsiteX1" fmla="*/ 111967 w 307910"/>
              <a:gd name="connsiteY1" fmla="*/ 9330 h 1045028"/>
              <a:gd name="connsiteX2" fmla="*/ 83976 w 307910"/>
              <a:gd name="connsiteY2" fmla="*/ 18661 h 1045028"/>
              <a:gd name="connsiteX3" fmla="*/ 65314 w 307910"/>
              <a:gd name="connsiteY3" fmla="*/ 37322 h 1045028"/>
              <a:gd name="connsiteX4" fmla="*/ 65314 w 307910"/>
              <a:gd name="connsiteY4" fmla="*/ 139959 h 1045028"/>
              <a:gd name="connsiteX5" fmla="*/ 83976 w 307910"/>
              <a:gd name="connsiteY5" fmla="*/ 158620 h 1045028"/>
              <a:gd name="connsiteX6" fmla="*/ 121298 w 307910"/>
              <a:gd name="connsiteY6" fmla="*/ 214604 h 1045028"/>
              <a:gd name="connsiteX7" fmla="*/ 139959 w 307910"/>
              <a:gd name="connsiteY7" fmla="*/ 242596 h 1045028"/>
              <a:gd name="connsiteX8" fmla="*/ 158621 w 307910"/>
              <a:gd name="connsiteY8" fmla="*/ 261257 h 1045028"/>
              <a:gd name="connsiteX9" fmla="*/ 158621 w 307910"/>
              <a:gd name="connsiteY9" fmla="*/ 345232 h 1045028"/>
              <a:gd name="connsiteX10" fmla="*/ 139959 w 307910"/>
              <a:gd name="connsiteY10" fmla="*/ 401216 h 1045028"/>
              <a:gd name="connsiteX11" fmla="*/ 111967 w 307910"/>
              <a:gd name="connsiteY11" fmla="*/ 429208 h 1045028"/>
              <a:gd name="connsiteX12" fmla="*/ 74645 w 307910"/>
              <a:gd name="connsiteY12" fmla="*/ 475861 h 1045028"/>
              <a:gd name="connsiteX13" fmla="*/ 55984 w 307910"/>
              <a:gd name="connsiteY13" fmla="*/ 503853 h 1045028"/>
              <a:gd name="connsiteX14" fmla="*/ 27992 w 307910"/>
              <a:gd name="connsiteY14" fmla="*/ 513184 h 1045028"/>
              <a:gd name="connsiteX15" fmla="*/ 0 w 307910"/>
              <a:gd name="connsiteY15" fmla="*/ 531845 h 1045028"/>
              <a:gd name="connsiteX16" fmla="*/ 93306 w 307910"/>
              <a:gd name="connsiteY16" fmla="*/ 587828 h 1045028"/>
              <a:gd name="connsiteX17" fmla="*/ 111967 w 307910"/>
              <a:gd name="connsiteY17" fmla="*/ 606490 h 1045028"/>
              <a:gd name="connsiteX18" fmla="*/ 158621 w 307910"/>
              <a:gd name="connsiteY18" fmla="*/ 634481 h 1045028"/>
              <a:gd name="connsiteX19" fmla="*/ 177282 w 307910"/>
              <a:gd name="connsiteY19" fmla="*/ 699796 h 1045028"/>
              <a:gd name="connsiteX20" fmla="*/ 167951 w 307910"/>
              <a:gd name="connsiteY20" fmla="*/ 765110 h 1045028"/>
              <a:gd name="connsiteX21" fmla="*/ 149290 w 307910"/>
              <a:gd name="connsiteY21" fmla="*/ 821094 h 1045028"/>
              <a:gd name="connsiteX22" fmla="*/ 111967 w 307910"/>
              <a:gd name="connsiteY22" fmla="*/ 877077 h 1045028"/>
              <a:gd name="connsiteX23" fmla="*/ 93306 w 307910"/>
              <a:gd name="connsiteY23" fmla="*/ 905069 h 1045028"/>
              <a:gd name="connsiteX24" fmla="*/ 83976 w 307910"/>
              <a:gd name="connsiteY24" fmla="*/ 933061 h 1045028"/>
              <a:gd name="connsiteX25" fmla="*/ 111967 w 307910"/>
              <a:gd name="connsiteY25" fmla="*/ 1007706 h 1045028"/>
              <a:gd name="connsiteX26" fmla="*/ 167951 w 307910"/>
              <a:gd name="connsiteY26" fmla="*/ 1026367 h 1045028"/>
              <a:gd name="connsiteX27" fmla="*/ 214604 w 307910"/>
              <a:gd name="connsiteY27" fmla="*/ 1045028 h 104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7910" h="1045028">
                <a:moveTo>
                  <a:pt x="307910" y="0"/>
                </a:moveTo>
                <a:cubicBezTo>
                  <a:pt x="242596" y="3110"/>
                  <a:pt x="177129" y="3900"/>
                  <a:pt x="111967" y="9330"/>
                </a:cubicBezTo>
                <a:cubicBezTo>
                  <a:pt x="102166" y="10147"/>
                  <a:pt x="92410" y="13601"/>
                  <a:pt x="83976" y="18661"/>
                </a:cubicBezTo>
                <a:cubicBezTo>
                  <a:pt x="76433" y="23187"/>
                  <a:pt x="71535" y="31102"/>
                  <a:pt x="65314" y="37322"/>
                </a:cubicBezTo>
                <a:cubicBezTo>
                  <a:pt x="51104" y="79954"/>
                  <a:pt x="46990" y="78879"/>
                  <a:pt x="65314" y="139959"/>
                </a:cubicBezTo>
                <a:cubicBezTo>
                  <a:pt x="67842" y="148385"/>
                  <a:pt x="78698" y="151582"/>
                  <a:pt x="83976" y="158620"/>
                </a:cubicBezTo>
                <a:cubicBezTo>
                  <a:pt x="97433" y="176562"/>
                  <a:pt x="108857" y="195943"/>
                  <a:pt x="121298" y="214604"/>
                </a:cubicBezTo>
                <a:cubicBezTo>
                  <a:pt x="127518" y="223935"/>
                  <a:pt x="132029" y="234667"/>
                  <a:pt x="139959" y="242596"/>
                </a:cubicBezTo>
                <a:lnTo>
                  <a:pt x="158621" y="261257"/>
                </a:lnTo>
                <a:cubicBezTo>
                  <a:pt x="172307" y="302318"/>
                  <a:pt x="172696" y="288933"/>
                  <a:pt x="158621" y="345232"/>
                </a:cubicBezTo>
                <a:cubicBezTo>
                  <a:pt x="153850" y="364316"/>
                  <a:pt x="153868" y="387307"/>
                  <a:pt x="139959" y="401216"/>
                </a:cubicBezTo>
                <a:lnTo>
                  <a:pt x="111967" y="429208"/>
                </a:lnTo>
                <a:cubicBezTo>
                  <a:pt x="93803" y="483703"/>
                  <a:pt x="116849" y="433657"/>
                  <a:pt x="74645" y="475861"/>
                </a:cubicBezTo>
                <a:cubicBezTo>
                  <a:pt x="66716" y="483790"/>
                  <a:pt x="64741" y="496848"/>
                  <a:pt x="55984" y="503853"/>
                </a:cubicBezTo>
                <a:cubicBezTo>
                  <a:pt x="48304" y="509997"/>
                  <a:pt x="36789" y="508785"/>
                  <a:pt x="27992" y="513184"/>
                </a:cubicBezTo>
                <a:cubicBezTo>
                  <a:pt x="17962" y="518199"/>
                  <a:pt x="9331" y="525625"/>
                  <a:pt x="0" y="531845"/>
                </a:cubicBezTo>
                <a:cubicBezTo>
                  <a:pt x="67557" y="576882"/>
                  <a:pt x="35924" y="559137"/>
                  <a:pt x="93306" y="587828"/>
                </a:cubicBezTo>
                <a:cubicBezTo>
                  <a:pt x="99526" y="594049"/>
                  <a:pt x="104424" y="601964"/>
                  <a:pt x="111967" y="606490"/>
                </a:cubicBezTo>
                <a:cubicBezTo>
                  <a:pt x="172536" y="642832"/>
                  <a:pt x="111331" y="587193"/>
                  <a:pt x="158621" y="634481"/>
                </a:cubicBezTo>
                <a:cubicBezTo>
                  <a:pt x="163020" y="647679"/>
                  <a:pt x="177282" y="688083"/>
                  <a:pt x="177282" y="699796"/>
                </a:cubicBezTo>
                <a:cubicBezTo>
                  <a:pt x="177282" y="721788"/>
                  <a:pt x="172896" y="743681"/>
                  <a:pt x="167951" y="765110"/>
                </a:cubicBezTo>
                <a:cubicBezTo>
                  <a:pt x="163528" y="784277"/>
                  <a:pt x="160202" y="804727"/>
                  <a:pt x="149290" y="821094"/>
                </a:cubicBezTo>
                <a:lnTo>
                  <a:pt x="111967" y="877077"/>
                </a:lnTo>
                <a:lnTo>
                  <a:pt x="93306" y="905069"/>
                </a:lnTo>
                <a:cubicBezTo>
                  <a:pt x="90196" y="914400"/>
                  <a:pt x="83976" y="923226"/>
                  <a:pt x="83976" y="933061"/>
                </a:cubicBezTo>
                <a:cubicBezTo>
                  <a:pt x="83976" y="949526"/>
                  <a:pt x="92662" y="995640"/>
                  <a:pt x="111967" y="1007706"/>
                </a:cubicBezTo>
                <a:cubicBezTo>
                  <a:pt x="128648" y="1018131"/>
                  <a:pt x="149290" y="1020147"/>
                  <a:pt x="167951" y="1026367"/>
                </a:cubicBezTo>
                <a:cubicBezTo>
                  <a:pt x="202538" y="1037896"/>
                  <a:pt x="187148" y="1031301"/>
                  <a:pt x="214604" y="1045028"/>
                </a:cubicBezTo>
              </a:path>
            </a:pathLst>
          </a:cu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39261" y="4242025"/>
            <a:ext cx="95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Headers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671" y="4780087"/>
            <a:ext cx="1629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Empty Line (\n)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7" name="Straight Arrow Connector 36"/>
          <p:cNvCxnSpPr>
            <a:stCxn id="36" idx="3"/>
          </p:cNvCxnSpPr>
          <p:nvPr/>
        </p:nvCxnSpPr>
        <p:spPr>
          <a:xfrm>
            <a:off x="1700220" y="4964753"/>
            <a:ext cx="360767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1694767" y="5186918"/>
            <a:ext cx="307910" cy="531625"/>
          </a:xfrm>
          <a:custGeom>
            <a:avLst/>
            <a:gdLst>
              <a:gd name="connsiteX0" fmla="*/ 307910 w 307910"/>
              <a:gd name="connsiteY0" fmla="*/ 0 h 1045028"/>
              <a:gd name="connsiteX1" fmla="*/ 111967 w 307910"/>
              <a:gd name="connsiteY1" fmla="*/ 9330 h 1045028"/>
              <a:gd name="connsiteX2" fmla="*/ 83976 w 307910"/>
              <a:gd name="connsiteY2" fmla="*/ 18661 h 1045028"/>
              <a:gd name="connsiteX3" fmla="*/ 65314 w 307910"/>
              <a:gd name="connsiteY3" fmla="*/ 37322 h 1045028"/>
              <a:gd name="connsiteX4" fmla="*/ 65314 w 307910"/>
              <a:gd name="connsiteY4" fmla="*/ 139959 h 1045028"/>
              <a:gd name="connsiteX5" fmla="*/ 83976 w 307910"/>
              <a:gd name="connsiteY5" fmla="*/ 158620 h 1045028"/>
              <a:gd name="connsiteX6" fmla="*/ 121298 w 307910"/>
              <a:gd name="connsiteY6" fmla="*/ 214604 h 1045028"/>
              <a:gd name="connsiteX7" fmla="*/ 139959 w 307910"/>
              <a:gd name="connsiteY7" fmla="*/ 242596 h 1045028"/>
              <a:gd name="connsiteX8" fmla="*/ 158621 w 307910"/>
              <a:gd name="connsiteY8" fmla="*/ 261257 h 1045028"/>
              <a:gd name="connsiteX9" fmla="*/ 158621 w 307910"/>
              <a:gd name="connsiteY9" fmla="*/ 345232 h 1045028"/>
              <a:gd name="connsiteX10" fmla="*/ 139959 w 307910"/>
              <a:gd name="connsiteY10" fmla="*/ 401216 h 1045028"/>
              <a:gd name="connsiteX11" fmla="*/ 111967 w 307910"/>
              <a:gd name="connsiteY11" fmla="*/ 429208 h 1045028"/>
              <a:gd name="connsiteX12" fmla="*/ 74645 w 307910"/>
              <a:gd name="connsiteY12" fmla="*/ 475861 h 1045028"/>
              <a:gd name="connsiteX13" fmla="*/ 55984 w 307910"/>
              <a:gd name="connsiteY13" fmla="*/ 503853 h 1045028"/>
              <a:gd name="connsiteX14" fmla="*/ 27992 w 307910"/>
              <a:gd name="connsiteY14" fmla="*/ 513184 h 1045028"/>
              <a:gd name="connsiteX15" fmla="*/ 0 w 307910"/>
              <a:gd name="connsiteY15" fmla="*/ 531845 h 1045028"/>
              <a:gd name="connsiteX16" fmla="*/ 93306 w 307910"/>
              <a:gd name="connsiteY16" fmla="*/ 587828 h 1045028"/>
              <a:gd name="connsiteX17" fmla="*/ 111967 w 307910"/>
              <a:gd name="connsiteY17" fmla="*/ 606490 h 1045028"/>
              <a:gd name="connsiteX18" fmla="*/ 158621 w 307910"/>
              <a:gd name="connsiteY18" fmla="*/ 634481 h 1045028"/>
              <a:gd name="connsiteX19" fmla="*/ 177282 w 307910"/>
              <a:gd name="connsiteY19" fmla="*/ 699796 h 1045028"/>
              <a:gd name="connsiteX20" fmla="*/ 167951 w 307910"/>
              <a:gd name="connsiteY20" fmla="*/ 765110 h 1045028"/>
              <a:gd name="connsiteX21" fmla="*/ 149290 w 307910"/>
              <a:gd name="connsiteY21" fmla="*/ 821094 h 1045028"/>
              <a:gd name="connsiteX22" fmla="*/ 111967 w 307910"/>
              <a:gd name="connsiteY22" fmla="*/ 877077 h 1045028"/>
              <a:gd name="connsiteX23" fmla="*/ 93306 w 307910"/>
              <a:gd name="connsiteY23" fmla="*/ 905069 h 1045028"/>
              <a:gd name="connsiteX24" fmla="*/ 83976 w 307910"/>
              <a:gd name="connsiteY24" fmla="*/ 933061 h 1045028"/>
              <a:gd name="connsiteX25" fmla="*/ 111967 w 307910"/>
              <a:gd name="connsiteY25" fmla="*/ 1007706 h 1045028"/>
              <a:gd name="connsiteX26" fmla="*/ 167951 w 307910"/>
              <a:gd name="connsiteY26" fmla="*/ 1026367 h 1045028"/>
              <a:gd name="connsiteX27" fmla="*/ 214604 w 307910"/>
              <a:gd name="connsiteY27" fmla="*/ 1045028 h 104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7910" h="1045028">
                <a:moveTo>
                  <a:pt x="307910" y="0"/>
                </a:moveTo>
                <a:cubicBezTo>
                  <a:pt x="242596" y="3110"/>
                  <a:pt x="177129" y="3900"/>
                  <a:pt x="111967" y="9330"/>
                </a:cubicBezTo>
                <a:cubicBezTo>
                  <a:pt x="102166" y="10147"/>
                  <a:pt x="92410" y="13601"/>
                  <a:pt x="83976" y="18661"/>
                </a:cubicBezTo>
                <a:cubicBezTo>
                  <a:pt x="76433" y="23187"/>
                  <a:pt x="71535" y="31102"/>
                  <a:pt x="65314" y="37322"/>
                </a:cubicBezTo>
                <a:cubicBezTo>
                  <a:pt x="51104" y="79954"/>
                  <a:pt x="46990" y="78879"/>
                  <a:pt x="65314" y="139959"/>
                </a:cubicBezTo>
                <a:cubicBezTo>
                  <a:pt x="67842" y="148385"/>
                  <a:pt x="78698" y="151582"/>
                  <a:pt x="83976" y="158620"/>
                </a:cubicBezTo>
                <a:cubicBezTo>
                  <a:pt x="97433" y="176562"/>
                  <a:pt x="108857" y="195943"/>
                  <a:pt x="121298" y="214604"/>
                </a:cubicBezTo>
                <a:cubicBezTo>
                  <a:pt x="127518" y="223935"/>
                  <a:pt x="132029" y="234667"/>
                  <a:pt x="139959" y="242596"/>
                </a:cubicBezTo>
                <a:lnTo>
                  <a:pt x="158621" y="261257"/>
                </a:lnTo>
                <a:cubicBezTo>
                  <a:pt x="172307" y="302318"/>
                  <a:pt x="172696" y="288933"/>
                  <a:pt x="158621" y="345232"/>
                </a:cubicBezTo>
                <a:cubicBezTo>
                  <a:pt x="153850" y="364316"/>
                  <a:pt x="153868" y="387307"/>
                  <a:pt x="139959" y="401216"/>
                </a:cubicBezTo>
                <a:lnTo>
                  <a:pt x="111967" y="429208"/>
                </a:lnTo>
                <a:cubicBezTo>
                  <a:pt x="93803" y="483703"/>
                  <a:pt x="116849" y="433657"/>
                  <a:pt x="74645" y="475861"/>
                </a:cubicBezTo>
                <a:cubicBezTo>
                  <a:pt x="66716" y="483790"/>
                  <a:pt x="64741" y="496848"/>
                  <a:pt x="55984" y="503853"/>
                </a:cubicBezTo>
                <a:cubicBezTo>
                  <a:pt x="48304" y="509997"/>
                  <a:pt x="36789" y="508785"/>
                  <a:pt x="27992" y="513184"/>
                </a:cubicBezTo>
                <a:cubicBezTo>
                  <a:pt x="17962" y="518199"/>
                  <a:pt x="9331" y="525625"/>
                  <a:pt x="0" y="531845"/>
                </a:cubicBezTo>
                <a:cubicBezTo>
                  <a:pt x="67557" y="576882"/>
                  <a:pt x="35924" y="559137"/>
                  <a:pt x="93306" y="587828"/>
                </a:cubicBezTo>
                <a:cubicBezTo>
                  <a:pt x="99526" y="594049"/>
                  <a:pt x="104424" y="601964"/>
                  <a:pt x="111967" y="606490"/>
                </a:cubicBezTo>
                <a:cubicBezTo>
                  <a:pt x="172536" y="642832"/>
                  <a:pt x="111331" y="587193"/>
                  <a:pt x="158621" y="634481"/>
                </a:cubicBezTo>
                <a:cubicBezTo>
                  <a:pt x="163020" y="647679"/>
                  <a:pt x="177282" y="688083"/>
                  <a:pt x="177282" y="699796"/>
                </a:cubicBezTo>
                <a:cubicBezTo>
                  <a:pt x="177282" y="721788"/>
                  <a:pt x="172896" y="743681"/>
                  <a:pt x="167951" y="765110"/>
                </a:cubicBezTo>
                <a:cubicBezTo>
                  <a:pt x="163528" y="784277"/>
                  <a:pt x="160202" y="804727"/>
                  <a:pt x="149290" y="821094"/>
                </a:cubicBezTo>
                <a:lnTo>
                  <a:pt x="111967" y="877077"/>
                </a:lnTo>
                <a:lnTo>
                  <a:pt x="93306" y="905069"/>
                </a:lnTo>
                <a:cubicBezTo>
                  <a:pt x="90196" y="914400"/>
                  <a:pt x="83976" y="923226"/>
                  <a:pt x="83976" y="933061"/>
                </a:cubicBezTo>
                <a:cubicBezTo>
                  <a:pt x="83976" y="949526"/>
                  <a:pt x="92662" y="995640"/>
                  <a:pt x="111967" y="1007706"/>
                </a:cubicBezTo>
                <a:cubicBezTo>
                  <a:pt x="128648" y="1018131"/>
                  <a:pt x="149290" y="1020147"/>
                  <a:pt x="167951" y="1026367"/>
                </a:cubicBezTo>
                <a:cubicBezTo>
                  <a:pt x="202538" y="1037896"/>
                  <a:pt x="187148" y="1031301"/>
                  <a:pt x="214604" y="1045028"/>
                </a:cubicBezTo>
              </a:path>
            </a:pathLst>
          </a:cu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30138" y="5237868"/>
            <a:ext cx="147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Request Body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88099" y="4370617"/>
            <a:ext cx="197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6"/>
                </a:solidFill>
              </a:rPr>
              <a:t>Auth</a:t>
            </a:r>
            <a:r>
              <a:rPr lang="en-US" dirty="0" smtClean="0">
                <a:solidFill>
                  <a:schemeClr val="accent6"/>
                </a:solidFill>
              </a:rPr>
              <a:t> Token Header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flipH="1">
            <a:off x="6130212" y="4555283"/>
            <a:ext cx="657887" cy="1875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417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5824"/>
            <a:ext cx="10515600" cy="1325563"/>
          </a:xfrm>
        </p:spPr>
        <p:txBody>
          <a:bodyPr/>
          <a:lstStyle/>
          <a:p>
            <a:r>
              <a:rPr lang="en-US" dirty="0" smtClean="0"/>
              <a:t>Web API Call with HTTP </a:t>
            </a:r>
            <a:br>
              <a:rPr lang="en-US" dirty="0" smtClean="0"/>
            </a:br>
            <a:r>
              <a:rPr lang="en-US" dirty="0" smtClean="0"/>
              <a:t>(POST Response)</a:t>
            </a:r>
            <a:endParaRPr lang="en-US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2071231" y="2992971"/>
            <a:ext cx="6363643" cy="2952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HTTP/1.1  200  OK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Content-Length: 972</a:t>
            </a: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JSON String Containing Login Result …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3941" y="4098719"/>
            <a:ext cx="1629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Empty Line (\n)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26" name="Straight Arrow Connector 25"/>
          <p:cNvCxnSpPr>
            <a:stCxn id="25" idx="3"/>
          </p:cNvCxnSpPr>
          <p:nvPr/>
        </p:nvCxnSpPr>
        <p:spPr>
          <a:xfrm>
            <a:off x="1743490" y="4283385"/>
            <a:ext cx="360767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76347" y="2116002"/>
            <a:ext cx="129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Status Code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1" name="Straight Arrow Connector 30"/>
          <p:cNvCxnSpPr>
            <a:stCxn id="30" idx="2"/>
          </p:cNvCxnSpPr>
          <p:nvPr/>
        </p:nvCxnSpPr>
        <p:spPr>
          <a:xfrm flipH="1">
            <a:off x="3751016" y="2485334"/>
            <a:ext cx="73842" cy="473341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24812" y="2240041"/>
            <a:ext cx="154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Reason Phrase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576061" y="2609373"/>
            <a:ext cx="733058" cy="44173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1866126" y="3359021"/>
            <a:ext cx="307910" cy="705402"/>
          </a:xfrm>
          <a:custGeom>
            <a:avLst/>
            <a:gdLst>
              <a:gd name="connsiteX0" fmla="*/ 307910 w 307910"/>
              <a:gd name="connsiteY0" fmla="*/ 0 h 1045028"/>
              <a:gd name="connsiteX1" fmla="*/ 111967 w 307910"/>
              <a:gd name="connsiteY1" fmla="*/ 9330 h 1045028"/>
              <a:gd name="connsiteX2" fmla="*/ 83976 w 307910"/>
              <a:gd name="connsiteY2" fmla="*/ 18661 h 1045028"/>
              <a:gd name="connsiteX3" fmla="*/ 65314 w 307910"/>
              <a:gd name="connsiteY3" fmla="*/ 37322 h 1045028"/>
              <a:gd name="connsiteX4" fmla="*/ 65314 w 307910"/>
              <a:gd name="connsiteY4" fmla="*/ 139959 h 1045028"/>
              <a:gd name="connsiteX5" fmla="*/ 83976 w 307910"/>
              <a:gd name="connsiteY5" fmla="*/ 158620 h 1045028"/>
              <a:gd name="connsiteX6" fmla="*/ 121298 w 307910"/>
              <a:gd name="connsiteY6" fmla="*/ 214604 h 1045028"/>
              <a:gd name="connsiteX7" fmla="*/ 139959 w 307910"/>
              <a:gd name="connsiteY7" fmla="*/ 242596 h 1045028"/>
              <a:gd name="connsiteX8" fmla="*/ 158621 w 307910"/>
              <a:gd name="connsiteY8" fmla="*/ 261257 h 1045028"/>
              <a:gd name="connsiteX9" fmla="*/ 158621 w 307910"/>
              <a:gd name="connsiteY9" fmla="*/ 345232 h 1045028"/>
              <a:gd name="connsiteX10" fmla="*/ 139959 w 307910"/>
              <a:gd name="connsiteY10" fmla="*/ 401216 h 1045028"/>
              <a:gd name="connsiteX11" fmla="*/ 111967 w 307910"/>
              <a:gd name="connsiteY11" fmla="*/ 429208 h 1045028"/>
              <a:gd name="connsiteX12" fmla="*/ 74645 w 307910"/>
              <a:gd name="connsiteY12" fmla="*/ 475861 h 1045028"/>
              <a:gd name="connsiteX13" fmla="*/ 55984 w 307910"/>
              <a:gd name="connsiteY13" fmla="*/ 503853 h 1045028"/>
              <a:gd name="connsiteX14" fmla="*/ 27992 w 307910"/>
              <a:gd name="connsiteY14" fmla="*/ 513184 h 1045028"/>
              <a:gd name="connsiteX15" fmla="*/ 0 w 307910"/>
              <a:gd name="connsiteY15" fmla="*/ 531845 h 1045028"/>
              <a:gd name="connsiteX16" fmla="*/ 93306 w 307910"/>
              <a:gd name="connsiteY16" fmla="*/ 587828 h 1045028"/>
              <a:gd name="connsiteX17" fmla="*/ 111967 w 307910"/>
              <a:gd name="connsiteY17" fmla="*/ 606490 h 1045028"/>
              <a:gd name="connsiteX18" fmla="*/ 158621 w 307910"/>
              <a:gd name="connsiteY18" fmla="*/ 634481 h 1045028"/>
              <a:gd name="connsiteX19" fmla="*/ 177282 w 307910"/>
              <a:gd name="connsiteY19" fmla="*/ 699796 h 1045028"/>
              <a:gd name="connsiteX20" fmla="*/ 167951 w 307910"/>
              <a:gd name="connsiteY20" fmla="*/ 765110 h 1045028"/>
              <a:gd name="connsiteX21" fmla="*/ 149290 w 307910"/>
              <a:gd name="connsiteY21" fmla="*/ 821094 h 1045028"/>
              <a:gd name="connsiteX22" fmla="*/ 111967 w 307910"/>
              <a:gd name="connsiteY22" fmla="*/ 877077 h 1045028"/>
              <a:gd name="connsiteX23" fmla="*/ 93306 w 307910"/>
              <a:gd name="connsiteY23" fmla="*/ 905069 h 1045028"/>
              <a:gd name="connsiteX24" fmla="*/ 83976 w 307910"/>
              <a:gd name="connsiteY24" fmla="*/ 933061 h 1045028"/>
              <a:gd name="connsiteX25" fmla="*/ 111967 w 307910"/>
              <a:gd name="connsiteY25" fmla="*/ 1007706 h 1045028"/>
              <a:gd name="connsiteX26" fmla="*/ 167951 w 307910"/>
              <a:gd name="connsiteY26" fmla="*/ 1026367 h 1045028"/>
              <a:gd name="connsiteX27" fmla="*/ 214604 w 307910"/>
              <a:gd name="connsiteY27" fmla="*/ 1045028 h 104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7910" h="1045028">
                <a:moveTo>
                  <a:pt x="307910" y="0"/>
                </a:moveTo>
                <a:cubicBezTo>
                  <a:pt x="242596" y="3110"/>
                  <a:pt x="177129" y="3900"/>
                  <a:pt x="111967" y="9330"/>
                </a:cubicBezTo>
                <a:cubicBezTo>
                  <a:pt x="102166" y="10147"/>
                  <a:pt x="92410" y="13601"/>
                  <a:pt x="83976" y="18661"/>
                </a:cubicBezTo>
                <a:cubicBezTo>
                  <a:pt x="76433" y="23187"/>
                  <a:pt x="71535" y="31102"/>
                  <a:pt x="65314" y="37322"/>
                </a:cubicBezTo>
                <a:cubicBezTo>
                  <a:pt x="51104" y="79954"/>
                  <a:pt x="46990" y="78879"/>
                  <a:pt x="65314" y="139959"/>
                </a:cubicBezTo>
                <a:cubicBezTo>
                  <a:pt x="67842" y="148385"/>
                  <a:pt x="78698" y="151582"/>
                  <a:pt x="83976" y="158620"/>
                </a:cubicBezTo>
                <a:cubicBezTo>
                  <a:pt x="97433" y="176562"/>
                  <a:pt x="108857" y="195943"/>
                  <a:pt x="121298" y="214604"/>
                </a:cubicBezTo>
                <a:cubicBezTo>
                  <a:pt x="127518" y="223935"/>
                  <a:pt x="132029" y="234667"/>
                  <a:pt x="139959" y="242596"/>
                </a:cubicBezTo>
                <a:lnTo>
                  <a:pt x="158621" y="261257"/>
                </a:lnTo>
                <a:cubicBezTo>
                  <a:pt x="172307" y="302318"/>
                  <a:pt x="172696" y="288933"/>
                  <a:pt x="158621" y="345232"/>
                </a:cubicBezTo>
                <a:cubicBezTo>
                  <a:pt x="153850" y="364316"/>
                  <a:pt x="153868" y="387307"/>
                  <a:pt x="139959" y="401216"/>
                </a:cubicBezTo>
                <a:lnTo>
                  <a:pt x="111967" y="429208"/>
                </a:lnTo>
                <a:cubicBezTo>
                  <a:pt x="93803" y="483703"/>
                  <a:pt x="116849" y="433657"/>
                  <a:pt x="74645" y="475861"/>
                </a:cubicBezTo>
                <a:cubicBezTo>
                  <a:pt x="66716" y="483790"/>
                  <a:pt x="64741" y="496848"/>
                  <a:pt x="55984" y="503853"/>
                </a:cubicBezTo>
                <a:cubicBezTo>
                  <a:pt x="48304" y="509997"/>
                  <a:pt x="36789" y="508785"/>
                  <a:pt x="27992" y="513184"/>
                </a:cubicBezTo>
                <a:cubicBezTo>
                  <a:pt x="17962" y="518199"/>
                  <a:pt x="9331" y="525625"/>
                  <a:pt x="0" y="531845"/>
                </a:cubicBezTo>
                <a:cubicBezTo>
                  <a:pt x="67557" y="576882"/>
                  <a:pt x="35924" y="559137"/>
                  <a:pt x="93306" y="587828"/>
                </a:cubicBezTo>
                <a:cubicBezTo>
                  <a:pt x="99526" y="594049"/>
                  <a:pt x="104424" y="601964"/>
                  <a:pt x="111967" y="606490"/>
                </a:cubicBezTo>
                <a:cubicBezTo>
                  <a:pt x="172536" y="642832"/>
                  <a:pt x="111331" y="587193"/>
                  <a:pt x="158621" y="634481"/>
                </a:cubicBezTo>
                <a:cubicBezTo>
                  <a:pt x="163020" y="647679"/>
                  <a:pt x="177282" y="688083"/>
                  <a:pt x="177282" y="699796"/>
                </a:cubicBezTo>
                <a:cubicBezTo>
                  <a:pt x="177282" y="721788"/>
                  <a:pt x="172896" y="743681"/>
                  <a:pt x="167951" y="765110"/>
                </a:cubicBezTo>
                <a:cubicBezTo>
                  <a:pt x="163528" y="784277"/>
                  <a:pt x="160202" y="804727"/>
                  <a:pt x="149290" y="821094"/>
                </a:cubicBezTo>
                <a:lnTo>
                  <a:pt x="111967" y="877077"/>
                </a:lnTo>
                <a:lnTo>
                  <a:pt x="93306" y="905069"/>
                </a:lnTo>
                <a:cubicBezTo>
                  <a:pt x="90196" y="914400"/>
                  <a:pt x="83976" y="923226"/>
                  <a:pt x="83976" y="933061"/>
                </a:cubicBezTo>
                <a:cubicBezTo>
                  <a:pt x="83976" y="949526"/>
                  <a:pt x="92662" y="995640"/>
                  <a:pt x="111967" y="1007706"/>
                </a:cubicBezTo>
                <a:cubicBezTo>
                  <a:pt x="128648" y="1018131"/>
                  <a:pt x="149290" y="1020147"/>
                  <a:pt x="167951" y="1026367"/>
                </a:cubicBezTo>
                <a:cubicBezTo>
                  <a:pt x="202538" y="1037896"/>
                  <a:pt x="187148" y="1031301"/>
                  <a:pt x="214604" y="1045028"/>
                </a:cubicBezTo>
              </a:path>
            </a:pathLst>
          </a:cu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38200" y="3527056"/>
            <a:ext cx="95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Headers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1796347" y="4532528"/>
            <a:ext cx="307910" cy="1045028"/>
          </a:xfrm>
          <a:custGeom>
            <a:avLst/>
            <a:gdLst>
              <a:gd name="connsiteX0" fmla="*/ 307910 w 307910"/>
              <a:gd name="connsiteY0" fmla="*/ 0 h 1045028"/>
              <a:gd name="connsiteX1" fmla="*/ 111967 w 307910"/>
              <a:gd name="connsiteY1" fmla="*/ 9330 h 1045028"/>
              <a:gd name="connsiteX2" fmla="*/ 83976 w 307910"/>
              <a:gd name="connsiteY2" fmla="*/ 18661 h 1045028"/>
              <a:gd name="connsiteX3" fmla="*/ 65314 w 307910"/>
              <a:gd name="connsiteY3" fmla="*/ 37322 h 1045028"/>
              <a:gd name="connsiteX4" fmla="*/ 65314 w 307910"/>
              <a:gd name="connsiteY4" fmla="*/ 139959 h 1045028"/>
              <a:gd name="connsiteX5" fmla="*/ 83976 w 307910"/>
              <a:gd name="connsiteY5" fmla="*/ 158620 h 1045028"/>
              <a:gd name="connsiteX6" fmla="*/ 121298 w 307910"/>
              <a:gd name="connsiteY6" fmla="*/ 214604 h 1045028"/>
              <a:gd name="connsiteX7" fmla="*/ 139959 w 307910"/>
              <a:gd name="connsiteY7" fmla="*/ 242596 h 1045028"/>
              <a:gd name="connsiteX8" fmla="*/ 158621 w 307910"/>
              <a:gd name="connsiteY8" fmla="*/ 261257 h 1045028"/>
              <a:gd name="connsiteX9" fmla="*/ 158621 w 307910"/>
              <a:gd name="connsiteY9" fmla="*/ 345232 h 1045028"/>
              <a:gd name="connsiteX10" fmla="*/ 139959 w 307910"/>
              <a:gd name="connsiteY10" fmla="*/ 401216 h 1045028"/>
              <a:gd name="connsiteX11" fmla="*/ 111967 w 307910"/>
              <a:gd name="connsiteY11" fmla="*/ 429208 h 1045028"/>
              <a:gd name="connsiteX12" fmla="*/ 74645 w 307910"/>
              <a:gd name="connsiteY12" fmla="*/ 475861 h 1045028"/>
              <a:gd name="connsiteX13" fmla="*/ 55984 w 307910"/>
              <a:gd name="connsiteY13" fmla="*/ 503853 h 1045028"/>
              <a:gd name="connsiteX14" fmla="*/ 27992 w 307910"/>
              <a:gd name="connsiteY14" fmla="*/ 513184 h 1045028"/>
              <a:gd name="connsiteX15" fmla="*/ 0 w 307910"/>
              <a:gd name="connsiteY15" fmla="*/ 531845 h 1045028"/>
              <a:gd name="connsiteX16" fmla="*/ 93306 w 307910"/>
              <a:gd name="connsiteY16" fmla="*/ 587828 h 1045028"/>
              <a:gd name="connsiteX17" fmla="*/ 111967 w 307910"/>
              <a:gd name="connsiteY17" fmla="*/ 606490 h 1045028"/>
              <a:gd name="connsiteX18" fmla="*/ 158621 w 307910"/>
              <a:gd name="connsiteY18" fmla="*/ 634481 h 1045028"/>
              <a:gd name="connsiteX19" fmla="*/ 177282 w 307910"/>
              <a:gd name="connsiteY19" fmla="*/ 699796 h 1045028"/>
              <a:gd name="connsiteX20" fmla="*/ 167951 w 307910"/>
              <a:gd name="connsiteY20" fmla="*/ 765110 h 1045028"/>
              <a:gd name="connsiteX21" fmla="*/ 149290 w 307910"/>
              <a:gd name="connsiteY21" fmla="*/ 821094 h 1045028"/>
              <a:gd name="connsiteX22" fmla="*/ 111967 w 307910"/>
              <a:gd name="connsiteY22" fmla="*/ 877077 h 1045028"/>
              <a:gd name="connsiteX23" fmla="*/ 93306 w 307910"/>
              <a:gd name="connsiteY23" fmla="*/ 905069 h 1045028"/>
              <a:gd name="connsiteX24" fmla="*/ 83976 w 307910"/>
              <a:gd name="connsiteY24" fmla="*/ 933061 h 1045028"/>
              <a:gd name="connsiteX25" fmla="*/ 111967 w 307910"/>
              <a:gd name="connsiteY25" fmla="*/ 1007706 h 1045028"/>
              <a:gd name="connsiteX26" fmla="*/ 167951 w 307910"/>
              <a:gd name="connsiteY26" fmla="*/ 1026367 h 1045028"/>
              <a:gd name="connsiteX27" fmla="*/ 214604 w 307910"/>
              <a:gd name="connsiteY27" fmla="*/ 1045028 h 104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7910" h="1045028">
                <a:moveTo>
                  <a:pt x="307910" y="0"/>
                </a:moveTo>
                <a:cubicBezTo>
                  <a:pt x="242596" y="3110"/>
                  <a:pt x="177129" y="3900"/>
                  <a:pt x="111967" y="9330"/>
                </a:cubicBezTo>
                <a:cubicBezTo>
                  <a:pt x="102166" y="10147"/>
                  <a:pt x="92410" y="13601"/>
                  <a:pt x="83976" y="18661"/>
                </a:cubicBezTo>
                <a:cubicBezTo>
                  <a:pt x="76433" y="23187"/>
                  <a:pt x="71535" y="31102"/>
                  <a:pt x="65314" y="37322"/>
                </a:cubicBezTo>
                <a:cubicBezTo>
                  <a:pt x="51104" y="79954"/>
                  <a:pt x="46990" y="78879"/>
                  <a:pt x="65314" y="139959"/>
                </a:cubicBezTo>
                <a:cubicBezTo>
                  <a:pt x="67842" y="148385"/>
                  <a:pt x="78698" y="151582"/>
                  <a:pt x="83976" y="158620"/>
                </a:cubicBezTo>
                <a:cubicBezTo>
                  <a:pt x="97433" y="176562"/>
                  <a:pt x="108857" y="195943"/>
                  <a:pt x="121298" y="214604"/>
                </a:cubicBezTo>
                <a:cubicBezTo>
                  <a:pt x="127518" y="223935"/>
                  <a:pt x="132029" y="234667"/>
                  <a:pt x="139959" y="242596"/>
                </a:cubicBezTo>
                <a:lnTo>
                  <a:pt x="158621" y="261257"/>
                </a:lnTo>
                <a:cubicBezTo>
                  <a:pt x="172307" y="302318"/>
                  <a:pt x="172696" y="288933"/>
                  <a:pt x="158621" y="345232"/>
                </a:cubicBezTo>
                <a:cubicBezTo>
                  <a:pt x="153850" y="364316"/>
                  <a:pt x="153868" y="387307"/>
                  <a:pt x="139959" y="401216"/>
                </a:cubicBezTo>
                <a:lnTo>
                  <a:pt x="111967" y="429208"/>
                </a:lnTo>
                <a:cubicBezTo>
                  <a:pt x="93803" y="483703"/>
                  <a:pt x="116849" y="433657"/>
                  <a:pt x="74645" y="475861"/>
                </a:cubicBezTo>
                <a:cubicBezTo>
                  <a:pt x="66716" y="483790"/>
                  <a:pt x="64741" y="496848"/>
                  <a:pt x="55984" y="503853"/>
                </a:cubicBezTo>
                <a:cubicBezTo>
                  <a:pt x="48304" y="509997"/>
                  <a:pt x="36789" y="508785"/>
                  <a:pt x="27992" y="513184"/>
                </a:cubicBezTo>
                <a:cubicBezTo>
                  <a:pt x="17962" y="518199"/>
                  <a:pt x="9331" y="525625"/>
                  <a:pt x="0" y="531845"/>
                </a:cubicBezTo>
                <a:cubicBezTo>
                  <a:pt x="67557" y="576882"/>
                  <a:pt x="35924" y="559137"/>
                  <a:pt x="93306" y="587828"/>
                </a:cubicBezTo>
                <a:cubicBezTo>
                  <a:pt x="99526" y="594049"/>
                  <a:pt x="104424" y="601964"/>
                  <a:pt x="111967" y="606490"/>
                </a:cubicBezTo>
                <a:cubicBezTo>
                  <a:pt x="172536" y="642832"/>
                  <a:pt x="111331" y="587193"/>
                  <a:pt x="158621" y="634481"/>
                </a:cubicBezTo>
                <a:cubicBezTo>
                  <a:pt x="163020" y="647679"/>
                  <a:pt x="177282" y="688083"/>
                  <a:pt x="177282" y="699796"/>
                </a:cubicBezTo>
                <a:cubicBezTo>
                  <a:pt x="177282" y="721788"/>
                  <a:pt x="172896" y="743681"/>
                  <a:pt x="167951" y="765110"/>
                </a:cubicBezTo>
                <a:cubicBezTo>
                  <a:pt x="163528" y="784277"/>
                  <a:pt x="160202" y="804727"/>
                  <a:pt x="149290" y="821094"/>
                </a:cubicBezTo>
                <a:lnTo>
                  <a:pt x="111967" y="877077"/>
                </a:lnTo>
                <a:lnTo>
                  <a:pt x="93306" y="905069"/>
                </a:lnTo>
                <a:cubicBezTo>
                  <a:pt x="90196" y="914400"/>
                  <a:pt x="83976" y="923226"/>
                  <a:pt x="83976" y="933061"/>
                </a:cubicBezTo>
                <a:cubicBezTo>
                  <a:pt x="83976" y="949526"/>
                  <a:pt x="92662" y="995640"/>
                  <a:pt x="111967" y="1007706"/>
                </a:cubicBezTo>
                <a:cubicBezTo>
                  <a:pt x="128648" y="1018131"/>
                  <a:pt x="149290" y="1020147"/>
                  <a:pt x="167951" y="1026367"/>
                </a:cubicBezTo>
                <a:cubicBezTo>
                  <a:pt x="202538" y="1037896"/>
                  <a:pt x="187148" y="1031301"/>
                  <a:pt x="214604" y="1045028"/>
                </a:cubicBezTo>
              </a:path>
            </a:pathLst>
          </a:cu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56574" y="4883638"/>
            <a:ext cx="1607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Response Body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50306" y="2095133"/>
            <a:ext cx="142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HTTP Version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413122" y="2464465"/>
            <a:ext cx="174966" cy="52656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952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Ticket to Ride example 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Get list of games</a:t>
            </a:r>
          </a:p>
          <a:p>
            <a:pPr lvl="1"/>
            <a:r>
              <a:rPr lang="en-US" dirty="0" smtClean="0"/>
              <a:t>Description: Returns list of currently-running games </a:t>
            </a:r>
          </a:p>
          <a:p>
            <a:pPr lvl="1"/>
            <a:r>
              <a:rPr lang="en-US" dirty="0" smtClean="0"/>
              <a:t>URL Path: /games/list</a:t>
            </a:r>
          </a:p>
          <a:p>
            <a:pPr lvl="1"/>
            <a:r>
              <a:rPr lang="en-US" dirty="0" smtClean="0"/>
              <a:t>HTTP Method: GET</a:t>
            </a:r>
          </a:p>
          <a:p>
            <a:pPr lvl="1"/>
            <a:r>
              <a:rPr lang="en-US" dirty="0" smtClean="0"/>
              <a:t>Request Body:  None</a:t>
            </a:r>
          </a:p>
          <a:p>
            <a:pPr lvl="1"/>
            <a:r>
              <a:rPr lang="en-US" dirty="0" smtClean="0"/>
              <a:t>Response Body:  JSON of the following form:</a:t>
            </a:r>
          </a:p>
          <a:p>
            <a:pPr marL="914400" lvl="2" indent="0">
              <a:buNone/>
            </a:pPr>
            <a:r>
              <a:rPr lang="en-US" dirty="0" smtClean="0"/>
              <a:t>{ "game-list": [</a:t>
            </a:r>
          </a:p>
          <a:p>
            <a:pPr marL="1371600" lvl="3" indent="0">
              <a:buNone/>
            </a:pPr>
            <a:r>
              <a:rPr lang="en-US" dirty="0" smtClean="0"/>
              <a:t>{ "name": "</a:t>
            </a:r>
            <a:r>
              <a:rPr lang="en-US" dirty="0" err="1"/>
              <a:t>fhe</a:t>
            </a:r>
            <a:r>
              <a:rPr lang="en-US" dirty="0"/>
              <a:t> </a:t>
            </a:r>
            <a:r>
              <a:rPr lang="en-US" dirty="0" smtClean="0"/>
              <a:t>game", "player-count": </a:t>
            </a:r>
            <a:r>
              <a:rPr lang="en-US" dirty="0"/>
              <a:t>3 </a:t>
            </a:r>
            <a:r>
              <a:rPr lang="en-US" dirty="0" smtClean="0"/>
              <a:t>},</a:t>
            </a:r>
            <a:endParaRPr lang="en-US" dirty="0"/>
          </a:p>
          <a:p>
            <a:pPr marL="1371600" lvl="3" indent="0">
              <a:buNone/>
            </a:pPr>
            <a:r>
              <a:rPr lang="en-US" dirty="0" smtClean="0"/>
              <a:t>{ "name": "</a:t>
            </a:r>
            <a:r>
              <a:rPr lang="en-US" dirty="0"/>
              <a:t>work </a:t>
            </a:r>
            <a:r>
              <a:rPr lang="en-US" dirty="0" smtClean="0"/>
              <a:t>game", "player-count": </a:t>
            </a:r>
            <a:r>
              <a:rPr lang="en-US" dirty="0"/>
              <a:t>4 </a:t>
            </a:r>
            <a:r>
              <a:rPr lang="en-US" dirty="0" smtClean="0"/>
              <a:t>},</a:t>
            </a:r>
          </a:p>
          <a:p>
            <a:pPr marL="1371600" lvl="3" indent="0">
              <a:buNone/>
            </a:pPr>
            <a:r>
              <a:rPr lang="en-US" dirty="0" smtClean="0"/>
              <a:t>{ "name": "</a:t>
            </a:r>
            <a:r>
              <a:rPr lang="en-US" dirty="0"/>
              <a:t>church </a:t>
            </a:r>
            <a:r>
              <a:rPr lang="en-US" dirty="0" smtClean="0"/>
              <a:t>game", "player-count": </a:t>
            </a:r>
            <a:r>
              <a:rPr lang="en-US" dirty="0"/>
              <a:t>2 </a:t>
            </a:r>
            <a:r>
              <a:rPr lang="en-US" dirty="0" smtClean="0"/>
              <a:t>}</a:t>
            </a:r>
          </a:p>
          <a:p>
            <a:pPr marL="1371600" lvl="3" indent="0">
              <a:buNone/>
            </a:pPr>
            <a:r>
              <a:rPr lang="en-US" dirty="0" smtClean="0"/>
              <a:t>]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}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21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Ticket to Ride example 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Claim route</a:t>
            </a:r>
          </a:p>
          <a:p>
            <a:pPr lvl="1"/>
            <a:r>
              <a:rPr lang="en-US" dirty="0" smtClean="0"/>
              <a:t>Description: Allows player to claim route between two cities</a:t>
            </a:r>
          </a:p>
          <a:p>
            <a:pPr lvl="1"/>
            <a:r>
              <a:rPr lang="en-US" dirty="0" smtClean="0"/>
              <a:t>URL Path: /routes/claim</a:t>
            </a:r>
          </a:p>
          <a:p>
            <a:pPr lvl="1"/>
            <a:r>
              <a:rPr lang="en-US" dirty="0" smtClean="0"/>
              <a:t>HTTP Method: POST</a:t>
            </a:r>
          </a:p>
          <a:p>
            <a:pPr lvl="1"/>
            <a:r>
              <a:rPr lang="en-US" dirty="0" smtClean="0"/>
              <a:t>Request Body:  JSON of the following form:</a:t>
            </a:r>
          </a:p>
          <a:p>
            <a:pPr marL="914400" lvl="2" indent="0">
              <a:buNone/>
            </a:pPr>
            <a:r>
              <a:rPr lang="en-US" dirty="0" smtClean="0"/>
              <a:t>{ "route": "</a:t>
            </a:r>
            <a:r>
              <a:rPr lang="en-US" dirty="0" err="1" smtClean="0"/>
              <a:t>atlanta-miami</a:t>
            </a:r>
            <a:r>
              <a:rPr lang="en-US" dirty="0" smtClean="0"/>
              <a:t>" }</a:t>
            </a:r>
          </a:p>
          <a:p>
            <a:pPr lvl="1"/>
            <a:r>
              <a:rPr lang="en-US" dirty="0" smtClean="0"/>
              <a:t>Response Body:  None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320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Map Server – Web Site (test page)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80047" y="2626630"/>
            <a:ext cx="3139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familymapserver</a:t>
            </a:r>
            <a:r>
              <a:rPr lang="en-US" sz="3200" dirty="0" smtClean="0"/>
              <a:t>/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368580" y="4232538"/>
            <a:ext cx="813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s</a:t>
            </a:r>
            <a:r>
              <a:rPr lang="en-US" sz="3200" dirty="0" err="1" smtClean="0"/>
              <a:t>rc</a:t>
            </a:r>
            <a:r>
              <a:rPr lang="en-US" sz="3200" dirty="0" smtClean="0"/>
              <a:t>/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724624" y="4253208"/>
            <a:ext cx="973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</a:t>
            </a:r>
            <a:r>
              <a:rPr lang="en-US" sz="3200" dirty="0" smtClean="0"/>
              <a:t>est/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493455" y="4262537"/>
            <a:ext cx="1053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web/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65681" y="4316251"/>
            <a:ext cx="1860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database/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8886293" y="4232537"/>
            <a:ext cx="1034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json</a:t>
            </a:r>
            <a:r>
              <a:rPr lang="en-US" sz="3200" dirty="0" smtClean="0"/>
              <a:t>/</a:t>
            </a:r>
            <a:endParaRPr lang="en-US" sz="3200" dirty="0"/>
          </a:p>
        </p:txBody>
      </p:sp>
      <p:cxnSp>
        <p:nvCxnSpPr>
          <p:cNvPr id="11" name="Straight Connector 10"/>
          <p:cNvCxnSpPr>
            <a:stCxn id="4" idx="2"/>
            <a:endCxn id="5" idx="0"/>
          </p:cNvCxnSpPr>
          <p:nvPr/>
        </p:nvCxnSpPr>
        <p:spPr>
          <a:xfrm flipH="1">
            <a:off x="2775294" y="3211405"/>
            <a:ext cx="3674734" cy="1021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6" idx="0"/>
          </p:cNvCxnSpPr>
          <p:nvPr/>
        </p:nvCxnSpPr>
        <p:spPr>
          <a:xfrm flipH="1">
            <a:off x="4211585" y="3211405"/>
            <a:ext cx="2238443" cy="1041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2"/>
            <a:endCxn id="8" idx="0"/>
          </p:cNvCxnSpPr>
          <p:nvPr/>
        </p:nvCxnSpPr>
        <p:spPr>
          <a:xfrm flipH="1">
            <a:off x="6096000" y="3211405"/>
            <a:ext cx="354028" cy="11048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2"/>
            <a:endCxn id="7" idx="0"/>
          </p:cNvCxnSpPr>
          <p:nvPr/>
        </p:nvCxnSpPr>
        <p:spPr>
          <a:xfrm>
            <a:off x="6450028" y="3211405"/>
            <a:ext cx="1569982" cy="1051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2"/>
            <a:endCxn id="9" idx="0"/>
          </p:cNvCxnSpPr>
          <p:nvPr/>
        </p:nvCxnSpPr>
        <p:spPr>
          <a:xfrm>
            <a:off x="6450028" y="3211405"/>
            <a:ext cx="2953394" cy="1021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61385" y="1506022"/>
            <a:ext cx="32501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/>
              <a:t>File Structure</a:t>
            </a:r>
          </a:p>
        </p:txBody>
      </p:sp>
    </p:spTree>
    <p:extLst>
      <p:ext uri="{BB962C8B-B14F-4D97-AF65-F5344CB8AC3E}">
        <p14:creationId xmlns:p14="http://schemas.microsoft.com/office/powerpoint/2010/main" val="1758133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931"/>
            <a:ext cx="10515600" cy="1325563"/>
          </a:xfrm>
        </p:spPr>
        <p:txBody>
          <a:bodyPr/>
          <a:lstStyle/>
          <a:p>
            <a:r>
              <a:rPr lang="en-US" dirty="0" smtClean="0"/>
              <a:t>Family Map Server – Web Site (test page)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3076"/>
            <a:ext cx="10965024" cy="4441153"/>
          </a:xfrm>
        </p:spPr>
        <p:txBody>
          <a:bodyPr>
            <a:normAutofit/>
          </a:bodyPr>
          <a:lstStyle/>
          <a:p>
            <a:r>
              <a:rPr lang="en-US" dirty="0" smtClean="0"/>
              <a:t>Point web browser at Family Map Server</a:t>
            </a:r>
          </a:p>
          <a:p>
            <a:pPr lvl="1"/>
            <a:r>
              <a:rPr lang="en-US" sz="1800" dirty="0" smtClean="0"/>
              <a:t>http://macho.cs.byu.edu:7979/</a:t>
            </a:r>
          </a:p>
          <a:p>
            <a:r>
              <a:rPr lang="en-US" sz="2200" dirty="0" smtClean="0"/>
              <a:t>Browser makes HTTP request to retrieve home page (i.e., test page)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  HTTP/1.1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/>
              <a:t>Server returns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en-US" sz="1800" dirty="0" smtClean="0"/>
              <a:t>  file</a:t>
            </a:r>
          </a:p>
          <a:p>
            <a:r>
              <a:rPr lang="en-US" sz="2200" dirty="0" smtClean="0"/>
              <a:t>Browser parses index.html file, and finds references to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favicon.ico</a:t>
            </a:r>
            <a:r>
              <a:rPr lang="en-US" sz="2200" dirty="0" smtClean="0"/>
              <a:t> and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/main.css</a:t>
            </a:r>
            <a:r>
              <a:rPr lang="en-US" sz="2200" dirty="0" smtClean="0"/>
              <a:t> files</a:t>
            </a:r>
          </a:p>
          <a:p>
            <a:r>
              <a:rPr lang="en-US" sz="2200" dirty="0" smtClean="0"/>
              <a:t>Browser makes HTTP requests to retrieve referenced files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/favicon.ico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HTTP/1.1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/main.css  HTTP/1.1</a:t>
            </a:r>
            <a:endParaRPr lang="en-US" sz="1800" dirty="0"/>
          </a:p>
          <a:p>
            <a:pPr lvl="1"/>
            <a:r>
              <a:rPr lang="en-US" sz="1800" dirty="0" smtClean="0"/>
              <a:t>Server returns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favicon.ico</a:t>
            </a:r>
            <a:r>
              <a:rPr lang="en-US" sz="1800" dirty="0" smtClean="0"/>
              <a:t> and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/main.css</a:t>
            </a:r>
            <a:r>
              <a:rPr lang="en-US" sz="1800" dirty="0" smtClean="0"/>
              <a:t> files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0588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10221280" y="1849101"/>
            <a:ext cx="641838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74254" y="3620751"/>
            <a:ext cx="1454652" cy="94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067164" y="1835913"/>
            <a:ext cx="1459523" cy="94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Access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  <a:endCxn id="5" idx="0"/>
          </p:cNvCxnSpPr>
          <p:nvPr/>
        </p:nvCxnSpPr>
        <p:spPr>
          <a:xfrm>
            <a:off x="8796926" y="2776690"/>
            <a:ext cx="4654" cy="844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4" idx="2"/>
          </p:cNvCxnSpPr>
          <p:nvPr/>
        </p:nvCxnSpPr>
        <p:spPr>
          <a:xfrm flipV="1">
            <a:off x="9526687" y="2306301"/>
            <a:ext cx="6945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58802" y="2665104"/>
            <a:ext cx="1200149" cy="949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72867" y="3620751"/>
            <a:ext cx="8521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User</a:t>
            </a:r>
          </a:p>
          <a:p>
            <a:r>
              <a:rPr lang="en-US" sz="1200" dirty="0" smtClean="0"/>
              <a:t>Person</a:t>
            </a:r>
          </a:p>
          <a:p>
            <a:r>
              <a:rPr lang="en-US" sz="1200" dirty="0" smtClean="0"/>
              <a:t>Event</a:t>
            </a:r>
          </a:p>
          <a:p>
            <a:r>
              <a:rPr lang="en-US" sz="1200" dirty="0" err="1" smtClean="0"/>
              <a:t>AuthToken</a:t>
            </a:r>
            <a:endParaRPr lang="en-US" sz="1200" dirty="0" smtClean="0"/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2673216" y="2093601"/>
            <a:ext cx="1418493" cy="408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Register Handler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2673215" y="2674076"/>
            <a:ext cx="1418493" cy="408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Login Handler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2688712" y="3295749"/>
            <a:ext cx="1418493" cy="408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Clear Handler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2688712" y="3917422"/>
            <a:ext cx="1418493" cy="408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Fill Handler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9" idx="3"/>
            <a:endCxn id="11" idx="1"/>
          </p:cNvCxnSpPr>
          <p:nvPr/>
        </p:nvCxnSpPr>
        <p:spPr>
          <a:xfrm flipV="1">
            <a:off x="1958951" y="2297642"/>
            <a:ext cx="714265" cy="84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2" idx="1"/>
          </p:cNvCxnSpPr>
          <p:nvPr/>
        </p:nvCxnSpPr>
        <p:spPr>
          <a:xfrm flipV="1">
            <a:off x="1958951" y="2878117"/>
            <a:ext cx="714264" cy="26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3" idx="1"/>
          </p:cNvCxnSpPr>
          <p:nvPr/>
        </p:nvCxnSpPr>
        <p:spPr>
          <a:xfrm>
            <a:off x="1958951" y="3139889"/>
            <a:ext cx="729761" cy="359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4" idx="1"/>
          </p:cNvCxnSpPr>
          <p:nvPr/>
        </p:nvCxnSpPr>
        <p:spPr>
          <a:xfrm>
            <a:off x="1958951" y="3139889"/>
            <a:ext cx="729761" cy="98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62054" y="820250"/>
            <a:ext cx="11022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UserDao</a:t>
            </a:r>
            <a:endParaRPr lang="en-US" sz="1200" dirty="0" smtClean="0"/>
          </a:p>
          <a:p>
            <a:r>
              <a:rPr lang="en-US" sz="1200" dirty="0" err="1" smtClean="0"/>
              <a:t>PersonDao</a:t>
            </a:r>
            <a:endParaRPr lang="en-US" sz="1200" dirty="0" smtClean="0"/>
          </a:p>
          <a:p>
            <a:r>
              <a:rPr lang="en-US" sz="1200" dirty="0" err="1" smtClean="0"/>
              <a:t>EventDao</a:t>
            </a:r>
            <a:endParaRPr lang="en-US" sz="1200" dirty="0" smtClean="0"/>
          </a:p>
          <a:p>
            <a:r>
              <a:rPr lang="en-US" sz="1200" dirty="0" err="1" smtClean="0"/>
              <a:t>AuthTokenDao</a:t>
            </a:r>
            <a:endParaRPr lang="en-US" sz="1200" dirty="0" smtClean="0"/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0250464" y="2812007"/>
            <a:ext cx="12029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User table</a:t>
            </a:r>
          </a:p>
          <a:p>
            <a:r>
              <a:rPr lang="en-US" sz="1200" dirty="0" smtClean="0"/>
              <a:t>Person table</a:t>
            </a:r>
          </a:p>
          <a:p>
            <a:r>
              <a:rPr lang="en-US" sz="1200" dirty="0" smtClean="0"/>
              <a:t>Event table</a:t>
            </a:r>
          </a:p>
          <a:p>
            <a:r>
              <a:rPr lang="en-US" sz="1200" dirty="0" err="1" smtClean="0"/>
              <a:t>AuthToken</a:t>
            </a:r>
            <a:r>
              <a:rPr lang="en-US" sz="1200" dirty="0" smtClean="0"/>
              <a:t> table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811085" y="2326270"/>
            <a:ext cx="1206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Main server class</a:t>
            </a:r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2652553" y="287870"/>
            <a:ext cx="1454652" cy="94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Request/</a:t>
            </a:r>
          </a:p>
          <a:p>
            <a:pPr algn="ctr"/>
            <a:r>
              <a:rPr lang="en-US" dirty="0" smtClean="0"/>
              <a:t>Result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51166" y="287870"/>
            <a:ext cx="12098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RegisterRequest</a:t>
            </a:r>
            <a:endParaRPr lang="en-US" sz="1200" dirty="0" smtClean="0"/>
          </a:p>
          <a:p>
            <a:r>
              <a:rPr lang="en-US" sz="1200" dirty="0" err="1" smtClean="0"/>
              <a:t>RegisterResult</a:t>
            </a:r>
            <a:endParaRPr lang="en-US" sz="1200" dirty="0" smtClean="0"/>
          </a:p>
          <a:p>
            <a:r>
              <a:rPr lang="en-US" sz="1200" dirty="0" err="1" smtClean="0"/>
              <a:t>LoginRequest</a:t>
            </a:r>
            <a:endParaRPr lang="en-US" sz="1200" dirty="0" smtClean="0"/>
          </a:p>
          <a:p>
            <a:r>
              <a:rPr lang="en-US" sz="1200" dirty="0" err="1" smtClean="0"/>
              <a:t>LoginResult</a:t>
            </a:r>
            <a:endParaRPr lang="en-US" sz="1200" dirty="0" smtClean="0"/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2438400" y="1930400"/>
            <a:ext cx="1893455" cy="2854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555783" y="4325503"/>
            <a:ext cx="1758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more handlers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0"/>
            <a:endCxn id="22" idx="2"/>
          </p:cNvCxnSpPr>
          <p:nvPr/>
        </p:nvCxnSpPr>
        <p:spPr>
          <a:xfrm flipH="1" flipV="1">
            <a:off x="3379879" y="1228647"/>
            <a:ext cx="5249" cy="70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3"/>
          </p:cNvCxnSpPr>
          <p:nvPr/>
        </p:nvCxnSpPr>
        <p:spPr>
          <a:xfrm>
            <a:off x="6599872" y="2297493"/>
            <a:ext cx="1467292" cy="8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7" idx="3"/>
          </p:cNvCxnSpPr>
          <p:nvPr/>
        </p:nvCxnSpPr>
        <p:spPr>
          <a:xfrm>
            <a:off x="6599872" y="2297493"/>
            <a:ext cx="1474382" cy="179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7" idx="1"/>
          </p:cNvCxnSpPr>
          <p:nvPr/>
        </p:nvCxnSpPr>
        <p:spPr>
          <a:xfrm flipV="1">
            <a:off x="4091709" y="2297493"/>
            <a:ext cx="1089670" cy="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38" idx="1"/>
          </p:cNvCxnSpPr>
          <p:nvPr/>
        </p:nvCxnSpPr>
        <p:spPr>
          <a:xfrm flipV="1">
            <a:off x="4091708" y="2866374"/>
            <a:ext cx="1084652" cy="1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9" idx="1"/>
          </p:cNvCxnSpPr>
          <p:nvPr/>
        </p:nvCxnSpPr>
        <p:spPr>
          <a:xfrm flipV="1">
            <a:off x="4107205" y="3492277"/>
            <a:ext cx="1069155" cy="7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0" idx="1"/>
          </p:cNvCxnSpPr>
          <p:nvPr/>
        </p:nvCxnSpPr>
        <p:spPr>
          <a:xfrm flipV="1">
            <a:off x="4107205" y="4107338"/>
            <a:ext cx="1064136" cy="14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332348" y="2068164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register</a:t>
            </a:r>
            <a:endParaRPr 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4394298" y="2615540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login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4394519" y="3257081"/>
            <a:ext cx="463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clear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4444641" y="3873850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fill</a:t>
            </a:r>
            <a:endParaRPr lang="en-US" sz="1100" dirty="0"/>
          </a:p>
        </p:txBody>
      </p:sp>
      <p:sp>
        <p:nvSpPr>
          <p:cNvPr id="37" name="Rectangle 36"/>
          <p:cNvSpPr/>
          <p:nvPr/>
        </p:nvSpPr>
        <p:spPr>
          <a:xfrm>
            <a:off x="5181379" y="2093452"/>
            <a:ext cx="1418493" cy="408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Register Service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5176360" y="2662333"/>
            <a:ext cx="1418493" cy="408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Login Service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5176360" y="3288236"/>
            <a:ext cx="1418493" cy="408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Clear Service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5171341" y="3903297"/>
            <a:ext cx="1418493" cy="408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Fill Service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104099" y="3222790"/>
            <a:ext cx="1323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ClearResult</a:t>
            </a:r>
            <a:r>
              <a:rPr 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clear()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30677" y="2595246"/>
            <a:ext cx="2263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LoginResult</a:t>
            </a:r>
            <a:r>
              <a:rPr 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login(</a:t>
            </a:r>
            <a:r>
              <a:rPr lang="en-US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LoginRequest</a:t>
            </a:r>
            <a:r>
              <a:rPr 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r)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04099" y="3830207"/>
            <a:ext cx="1796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FillResult</a:t>
            </a:r>
            <a:r>
              <a:rPr 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fill(</a:t>
            </a:r>
            <a:r>
              <a:rPr lang="en-US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FillRequest</a:t>
            </a:r>
            <a:r>
              <a:rPr 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r)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07839" y="2030734"/>
            <a:ext cx="2772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RegisterResult</a:t>
            </a:r>
            <a:r>
              <a:rPr 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register(</a:t>
            </a:r>
            <a:r>
              <a:rPr lang="en-US" sz="1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RegisterRequest</a:t>
            </a:r>
            <a:r>
              <a:rPr 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r)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042924" y="4335968"/>
            <a:ext cx="169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more services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47537" y="1930400"/>
            <a:ext cx="1893455" cy="2854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46" idx="0"/>
          </p:cNvCxnSpPr>
          <p:nvPr/>
        </p:nvCxnSpPr>
        <p:spPr>
          <a:xfrm flipH="1" flipV="1">
            <a:off x="4079722" y="1239221"/>
            <a:ext cx="1814543" cy="691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174747" y="4950218"/>
            <a:ext cx="2178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Encodes objects in JSON format</a:t>
            </a:r>
          </a:p>
          <a:p>
            <a:r>
              <a:rPr lang="en-US" sz="1100" dirty="0" smtClean="0"/>
              <a:t>Decodes objects from JSON format</a:t>
            </a:r>
            <a:endParaRPr lang="en-US" sz="1100" dirty="0"/>
          </a:p>
        </p:txBody>
      </p:sp>
      <p:sp>
        <p:nvSpPr>
          <p:cNvPr id="49" name="Rectangle 48"/>
          <p:cNvSpPr/>
          <p:nvPr/>
        </p:nvSpPr>
        <p:spPr>
          <a:xfrm>
            <a:off x="2671128" y="4984234"/>
            <a:ext cx="1418493" cy="408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Object Encoder/Decoder</a:t>
            </a:r>
            <a:endParaRPr lang="en-US" sz="1200" dirty="0"/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 flipH="1">
            <a:off x="3380375" y="4325503"/>
            <a:ext cx="17584" cy="658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75726" y="1303533"/>
            <a:ext cx="4602985" cy="458284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>
            <a:spLocks noGrp="1"/>
          </p:cNvSpPr>
          <p:nvPr>
            <p:ph type="title"/>
          </p:nvPr>
        </p:nvSpPr>
        <p:spPr>
          <a:xfrm>
            <a:off x="2163147" y="1710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/>
              <a:t>Writing a File Handler</a:t>
            </a:r>
            <a:endParaRPr dirty="0"/>
          </a:p>
        </p:txBody>
      </p:sp>
      <p:sp>
        <p:nvSpPr>
          <p:cNvPr id="280" name="Google Shape;280;p39"/>
          <p:cNvSpPr txBox="1">
            <a:spLocks noGrp="1"/>
          </p:cNvSpPr>
          <p:nvPr>
            <p:ph type="body" idx="1"/>
          </p:nvPr>
        </p:nvSpPr>
        <p:spPr>
          <a:xfrm>
            <a:off x="558282" y="1504562"/>
            <a:ext cx="10022632" cy="411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dirty="0"/>
              <a:t>Register “/” with your file handler</a:t>
            </a:r>
            <a:endParaRPr dirty="0"/>
          </a:p>
          <a:p>
            <a:pPr marL="742950" lvl="1" indent="-285750">
              <a:spcBef>
                <a:spcPts val="400"/>
              </a:spcBef>
              <a:buClr>
                <a:schemeClr val="dk1"/>
              </a:buClr>
              <a:buSzPts val="2000"/>
              <a:buFont typeface="Courier New"/>
              <a:buChar char="–"/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server.createContext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("/", new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FileHandler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()); </a:t>
            </a:r>
            <a:endParaRPr dirty="0"/>
          </a:p>
          <a:p>
            <a:pPr marL="742950" lvl="1" indent="-285750">
              <a:spcBef>
                <a:spcPts val="400"/>
              </a:spcBef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dirty="0"/>
              <a:t>Will cause all requests but those that are registered with a more specific path to route to your file handler</a:t>
            </a:r>
            <a:endParaRPr dirty="0"/>
          </a:p>
          <a:p>
            <a:pPr marL="342900" indent="-342900">
              <a:spcBef>
                <a:spcPts val="480"/>
              </a:spcBef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dirty="0"/>
              <a:t>Ignore everything but GET requests</a:t>
            </a:r>
            <a:endParaRPr dirty="0"/>
          </a:p>
          <a:p>
            <a:pPr marL="742950" lvl="1" indent="-285750">
              <a:spcBef>
                <a:spcPts val="400"/>
              </a:spcBef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dirty="0"/>
              <a:t>Could send a 405 (Method Not Allowed)</a:t>
            </a:r>
            <a:endParaRPr dirty="0"/>
          </a:p>
          <a:p>
            <a:pPr marL="342900" indent="-342900">
              <a:spcBef>
                <a:spcPts val="480"/>
              </a:spcBef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dirty="0"/>
              <a:t>Get the request URI from the exchange</a:t>
            </a:r>
            <a:endParaRPr dirty="0"/>
          </a:p>
          <a:p>
            <a:pPr marL="742950" lvl="1" indent="-285750">
              <a:spcBef>
                <a:spcPts val="400"/>
              </a:spcBef>
              <a:buClr>
                <a:schemeClr val="dk1"/>
              </a:buClr>
              <a:buSzPts val="2000"/>
              <a:buFont typeface="Courier New"/>
              <a:buChar char="–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urlPath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httpExchange.getRequestURI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dirty="0"/>
          </a:p>
          <a:p>
            <a:pPr marL="742950" lvl="1" indent="-285750">
              <a:spcBef>
                <a:spcPts val="400"/>
              </a:spcBef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dirty="0"/>
              <a:t>If </a:t>
            </a:r>
            <a:r>
              <a:rPr lang="en-US" dirty="0" err="1"/>
              <a:t>urlPath</a:t>
            </a:r>
            <a:r>
              <a:rPr lang="en-US" dirty="0"/>
              <a:t> is null or “/”, set </a:t>
            </a:r>
            <a:r>
              <a:rPr lang="en-US" dirty="0" err="1"/>
              <a:t>urlPath</a:t>
            </a:r>
            <a:r>
              <a:rPr lang="en-US" dirty="0"/>
              <a:t> to “/index.html”</a:t>
            </a:r>
            <a:endParaRPr dirty="0"/>
          </a:p>
        </p:txBody>
      </p:sp>
      <p:sp>
        <p:nvSpPr>
          <p:cNvPr id="281" name="Google Shape;281;p39"/>
          <p:cNvSpPr txBox="1">
            <a:spLocks noGrp="1"/>
          </p:cNvSpPr>
          <p:nvPr>
            <p:ph type="sldNum" idx="12"/>
          </p:nvPr>
        </p:nvSpPr>
        <p:spPr>
          <a:xfrm>
            <a:off x="8030547" y="580986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3582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>
            <a:spLocks noGrp="1"/>
          </p:cNvSpPr>
          <p:nvPr>
            <p:ph type="title"/>
          </p:nvPr>
        </p:nvSpPr>
        <p:spPr>
          <a:xfrm>
            <a:off x="2088502" y="87086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Writing a File Handler (cont.)</a:t>
            </a:r>
            <a:endParaRPr/>
          </a:p>
        </p:txBody>
      </p:sp>
      <p:sp>
        <p:nvSpPr>
          <p:cNvPr id="287" name="Google Shape;287;p40"/>
          <p:cNvSpPr txBox="1">
            <a:spLocks noGrp="1"/>
          </p:cNvSpPr>
          <p:nvPr>
            <p:ph type="body" idx="1"/>
          </p:nvPr>
        </p:nvSpPr>
        <p:spPr>
          <a:xfrm>
            <a:off x="660917" y="1420586"/>
            <a:ext cx="10302551" cy="411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dirty="0"/>
              <a:t>Append </a:t>
            </a:r>
            <a:r>
              <a:rPr lang="en-US" dirty="0" err="1"/>
              <a:t>urlPath</a:t>
            </a:r>
            <a:r>
              <a:rPr lang="en-US" dirty="0"/>
              <a:t> to a relative path (no leading slash) to the directory containing the files</a:t>
            </a:r>
            <a:endParaRPr dirty="0"/>
          </a:p>
          <a:p>
            <a:pPr marL="742950" lvl="1" indent="-285750">
              <a:spcBef>
                <a:spcPts val="400"/>
              </a:spcBef>
              <a:buClr>
                <a:schemeClr val="dk1"/>
              </a:buClr>
              <a:buSzPts val="2000"/>
              <a:buFont typeface="Courier New"/>
              <a:buChar char="–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filePath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= ”web” +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urlPath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lvl="2">
              <a:spcBef>
                <a:spcPts val="360"/>
              </a:spcBef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dirty="0"/>
              <a:t>Assumes there is a directory named “web” in the root of the project containing your server and the files are in the “web” directory</a:t>
            </a:r>
            <a:endParaRPr dirty="0"/>
          </a:p>
          <a:p>
            <a:pPr marL="742950" lvl="1" indent="-285750">
              <a:spcBef>
                <a:spcPts val="400"/>
              </a:spcBef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dirty="0"/>
              <a:t>Create a file object and check if the file exists (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file.exists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dirty="0"/>
              <a:t>)</a:t>
            </a:r>
            <a:endParaRPr dirty="0"/>
          </a:p>
          <a:p>
            <a:pPr marL="342900" indent="-342900">
              <a:spcBef>
                <a:spcPts val="480"/>
              </a:spcBef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dirty="0"/>
              <a:t>Return a 404 (not found) error if the file does not </a:t>
            </a:r>
            <a:r>
              <a:rPr lang="en-US" dirty="0" smtClean="0"/>
              <a:t>exist</a:t>
            </a:r>
          </a:p>
          <a:p>
            <a:pPr marL="342900" indent="-342900">
              <a:spcBef>
                <a:spcPts val="480"/>
              </a:spcBef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dirty="0" smtClean="0"/>
              <a:t>If </a:t>
            </a:r>
            <a:r>
              <a:rPr lang="en-US" dirty="0"/>
              <a:t>the file exists, read the file and write it to the </a:t>
            </a:r>
            <a:r>
              <a:rPr lang="en-US" dirty="0" err="1"/>
              <a:t>HttpExchange’s</a:t>
            </a:r>
            <a:r>
              <a:rPr lang="en-US" dirty="0"/>
              <a:t> output stream</a:t>
            </a:r>
            <a:endParaRPr dirty="0"/>
          </a:p>
          <a:p>
            <a:pPr marL="742950" lvl="1" indent="-285750">
              <a:spcBef>
                <a:spcPts val="400"/>
              </a:spcBef>
              <a:buClr>
                <a:schemeClr val="dk1"/>
              </a:buClr>
              <a:buSzPts val="2000"/>
              <a:buFont typeface="Courier New"/>
              <a:buChar char="–"/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OutputStream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respBody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exchange.getResponseBody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Files.copy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file.toPath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respBody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</p:txBody>
      </p:sp>
      <p:sp>
        <p:nvSpPr>
          <p:cNvPr id="288" name="Google Shape;288;p40"/>
          <p:cNvSpPr txBox="1">
            <a:spLocks noGrp="1"/>
          </p:cNvSpPr>
          <p:nvPr>
            <p:ph type="sldNum" idx="12"/>
          </p:nvPr>
        </p:nvSpPr>
        <p:spPr>
          <a:xfrm>
            <a:off x="7955902" y="5725886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506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216417" y="2700272"/>
            <a:ext cx="1200149" cy="949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3060784" y="4068624"/>
            <a:ext cx="1200149" cy="949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Driver</a:t>
            </a:r>
          </a:p>
          <a:p>
            <a:pPr algn="ctr"/>
            <a:r>
              <a:rPr lang="en-US" dirty="0" smtClean="0"/>
              <a:t>(JUnit tests)</a:t>
            </a:r>
            <a:endParaRPr lang="en-US" dirty="0"/>
          </a:p>
        </p:txBody>
      </p:sp>
      <p:cxnSp>
        <p:nvCxnSpPr>
          <p:cNvPr id="99" name="Straight Arrow Connector 98"/>
          <p:cNvCxnSpPr>
            <a:stCxn id="16" idx="3"/>
            <a:endCxn id="12" idx="1"/>
          </p:cNvCxnSpPr>
          <p:nvPr/>
        </p:nvCxnSpPr>
        <p:spPr>
          <a:xfrm flipV="1">
            <a:off x="4260932" y="3175057"/>
            <a:ext cx="2955485" cy="9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216416" y="1750703"/>
            <a:ext cx="1200149" cy="949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60784" y="1341799"/>
            <a:ext cx="1200149" cy="949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Browser</a:t>
            </a:r>
          </a:p>
          <a:p>
            <a:pPr algn="ctr"/>
            <a:r>
              <a:rPr lang="en-US" dirty="0" smtClean="0"/>
              <a:t>(Test Page)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3"/>
          </p:cNvCxnSpPr>
          <p:nvPr/>
        </p:nvCxnSpPr>
        <p:spPr>
          <a:xfrm>
            <a:off x="4260933" y="1816584"/>
            <a:ext cx="2955482" cy="103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0" idx="1"/>
          </p:cNvCxnSpPr>
          <p:nvPr/>
        </p:nvCxnSpPr>
        <p:spPr>
          <a:xfrm>
            <a:off x="4260933" y="1816584"/>
            <a:ext cx="2955483" cy="40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060783" y="2710151"/>
            <a:ext cx="1200149" cy="949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App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93" idx="3"/>
          </p:cNvCxnSpPr>
          <p:nvPr/>
        </p:nvCxnSpPr>
        <p:spPr>
          <a:xfrm flipV="1">
            <a:off x="4260933" y="3458095"/>
            <a:ext cx="2955482" cy="108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423658" y="1345956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52989" y="923016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28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216416" y="2225487"/>
            <a:ext cx="1200149" cy="949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3060785" y="2225488"/>
            <a:ext cx="1200149" cy="949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App</a:t>
            </a:r>
            <a:endParaRPr lang="en-US" dirty="0"/>
          </a:p>
        </p:txBody>
      </p:sp>
      <p:cxnSp>
        <p:nvCxnSpPr>
          <p:cNvPr id="99" name="Straight Arrow Connector 98"/>
          <p:cNvCxnSpPr>
            <a:stCxn id="93" idx="3"/>
            <a:endCxn id="12" idx="1"/>
          </p:cNvCxnSpPr>
          <p:nvPr/>
        </p:nvCxnSpPr>
        <p:spPr>
          <a:xfrm flipV="1">
            <a:off x="4260934" y="2700272"/>
            <a:ext cx="29554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loud 99"/>
          <p:cNvSpPr/>
          <p:nvPr/>
        </p:nvSpPr>
        <p:spPr>
          <a:xfrm>
            <a:off x="5163355" y="2225487"/>
            <a:ext cx="968658" cy="85289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94849" y="1415571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Request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938574" y="1877223"/>
            <a:ext cx="1600200" cy="17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875009" y="3281372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Response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4875009" y="3740728"/>
            <a:ext cx="1624869" cy="62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18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connects to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1400"/>
          </a:xfrm>
        </p:spPr>
        <p:txBody>
          <a:bodyPr/>
          <a:lstStyle/>
          <a:p>
            <a:r>
              <a:rPr lang="en-US" dirty="0" smtClean="0"/>
              <a:t>Client establishes a network connection with the server</a:t>
            </a:r>
          </a:p>
          <a:p>
            <a:r>
              <a:rPr lang="en-US" dirty="0" smtClean="0"/>
              <a:t>A connection allows the client to send bytes to the server and vice versa</a:t>
            </a:r>
          </a:p>
        </p:txBody>
      </p:sp>
      <p:sp>
        <p:nvSpPr>
          <p:cNvPr id="4" name="Rectangle 3"/>
          <p:cNvSpPr/>
          <p:nvPr/>
        </p:nvSpPr>
        <p:spPr>
          <a:xfrm>
            <a:off x="7133288" y="4026941"/>
            <a:ext cx="1200149" cy="949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7657" y="4026942"/>
            <a:ext cx="1200149" cy="949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App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  <a:endCxn id="4" idx="1"/>
          </p:cNvCxnSpPr>
          <p:nvPr/>
        </p:nvCxnSpPr>
        <p:spPr>
          <a:xfrm flipV="1">
            <a:off x="4177806" y="4501726"/>
            <a:ext cx="2955482" cy="1"/>
          </a:xfrm>
          <a:prstGeom prst="straightConnector1">
            <a:avLst/>
          </a:prstGeom>
          <a:ln w="889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855446" y="4187753"/>
            <a:ext cx="1600200" cy="17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818063" y="4793181"/>
            <a:ext cx="1624869" cy="62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830851"/>
              </p:ext>
            </p:extLst>
          </p:nvPr>
        </p:nvGraphicFramePr>
        <p:xfrm>
          <a:off x="4569246" y="3695148"/>
          <a:ext cx="2172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60">
                  <a:extLst>
                    <a:ext uri="{9D8B030D-6E8A-4147-A177-3AD203B41FA5}">
                      <a16:colId xmlns:a16="http://schemas.microsoft.com/office/drawing/2014/main" val="980638218"/>
                    </a:ext>
                  </a:extLst>
                </a:gridCol>
                <a:gridCol w="217260">
                  <a:extLst>
                    <a:ext uri="{9D8B030D-6E8A-4147-A177-3AD203B41FA5}">
                      <a16:colId xmlns:a16="http://schemas.microsoft.com/office/drawing/2014/main" val="2190674099"/>
                    </a:ext>
                  </a:extLst>
                </a:gridCol>
                <a:gridCol w="217260">
                  <a:extLst>
                    <a:ext uri="{9D8B030D-6E8A-4147-A177-3AD203B41FA5}">
                      <a16:colId xmlns:a16="http://schemas.microsoft.com/office/drawing/2014/main" val="3899775782"/>
                    </a:ext>
                  </a:extLst>
                </a:gridCol>
                <a:gridCol w="217260">
                  <a:extLst>
                    <a:ext uri="{9D8B030D-6E8A-4147-A177-3AD203B41FA5}">
                      <a16:colId xmlns:a16="http://schemas.microsoft.com/office/drawing/2014/main" val="4104640969"/>
                    </a:ext>
                  </a:extLst>
                </a:gridCol>
                <a:gridCol w="217260">
                  <a:extLst>
                    <a:ext uri="{9D8B030D-6E8A-4147-A177-3AD203B41FA5}">
                      <a16:colId xmlns:a16="http://schemas.microsoft.com/office/drawing/2014/main" val="1847204214"/>
                    </a:ext>
                  </a:extLst>
                </a:gridCol>
                <a:gridCol w="217260">
                  <a:extLst>
                    <a:ext uri="{9D8B030D-6E8A-4147-A177-3AD203B41FA5}">
                      <a16:colId xmlns:a16="http://schemas.microsoft.com/office/drawing/2014/main" val="927992680"/>
                    </a:ext>
                  </a:extLst>
                </a:gridCol>
                <a:gridCol w="217260">
                  <a:extLst>
                    <a:ext uri="{9D8B030D-6E8A-4147-A177-3AD203B41FA5}">
                      <a16:colId xmlns:a16="http://schemas.microsoft.com/office/drawing/2014/main" val="716986425"/>
                    </a:ext>
                  </a:extLst>
                </a:gridCol>
                <a:gridCol w="217260">
                  <a:extLst>
                    <a:ext uri="{9D8B030D-6E8A-4147-A177-3AD203B41FA5}">
                      <a16:colId xmlns:a16="http://schemas.microsoft.com/office/drawing/2014/main" val="3672784986"/>
                    </a:ext>
                  </a:extLst>
                </a:gridCol>
                <a:gridCol w="217260">
                  <a:extLst>
                    <a:ext uri="{9D8B030D-6E8A-4147-A177-3AD203B41FA5}">
                      <a16:colId xmlns:a16="http://schemas.microsoft.com/office/drawing/2014/main" val="686353376"/>
                    </a:ext>
                  </a:extLst>
                </a:gridCol>
                <a:gridCol w="217260">
                  <a:extLst>
                    <a:ext uri="{9D8B030D-6E8A-4147-A177-3AD203B41FA5}">
                      <a16:colId xmlns:a16="http://schemas.microsoft.com/office/drawing/2014/main" val="2846634452"/>
                    </a:ext>
                  </a:extLst>
                </a:gridCol>
              </a:tblGrid>
              <a:tr h="1658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29306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091985"/>
              </p:ext>
            </p:extLst>
          </p:nvPr>
        </p:nvGraphicFramePr>
        <p:xfrm>
          <a:off x="4569246" y="4942545"/>
          <a:ext cx="2172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60">
                  <a:extLst>
                    <a:ext uri="{9D8B030D-6E8A-4147-A177-3AD203B41FA5}">
                      <a16:colId xmlns:a16="http://schemas.microsoft.com/office/drawing/2014/main" val="980638218"/>
                    </a:ext>
                  </a:extLst>
                </a:gridCol>
                <a:gridCol w="217260">
                  <a:extLst>
                    <a:ext uri="{9D8B030D-6E8A-4147-A177-3AD203B41FA5}">
                      <a16:colId xmlns:a16="http://schemas.microsoft.com/office/drawing/2014/main" val="2190674099"/>
                    </a:ext>
                  </a:extLst>
                </a:gridCol>
                <a:gridCol w="217260">
                  <a:extLst>
                    <a:ext uri="{9D8B030D-6E8A-4147-A177-3AD203B41FA5}">
                      <a16:colId xmlns:a16="http://schemas.microsoft.com/office/drawing/2014/main" val="3899775782"/>
                    </a:ext>
                  </a:extLst>
                </a:gridCol>
                <a:gridCol w="217260">
                  <a:extLst>
                    <a:ext uri="{9D8B030D-6E8A-4147-A177-3AD203B41FA5}">
                      <a16:colId xmlns:a16="http://schemas.microsoft.com/office/drawing/2014/main" val="4104640969"/>
                    </a:ext>
                  </a:extLst>
                </a:gridCol>
                <a:gridCol w="217260">
                  <a:extLst>
                    <a:ext uri="{9D8B030D-6E8A-4147-A177-3AD203B41FA5}">
                      <a16:colId xmlns:a16="http://schemas.microsoft.com/office/drawing/2014/main" val="1847204214"/>
                    </a:ext>
                  </a:extLst>
                </a:gridCol>
                <a:gridCol w="217260">
                  <a:extLst>
                    <a:ext uri="{9D8B030D-6E8A-4147-A177-3AD203B41FA5}">
                      <a16:colId xmlns:a16="http://schemas.microsoft.com/office/drawing/2014/main" val="927992680"/>
                    </a:ext>
                  </a:extLst>
                </a:gridCol>
                <a:gridCol w="217260">
                  <a:extLst>
                    <a:ext uri="{9D8B030D-6E8A-4147-A177-3AD203B41FA5}">
                      <a16:colId xmlns:a16="http://schemas.microsoft.com/office/drawing/2014/main" val="716986425"/>
                    </a:ext>
                  </a:extLst>
                </a:gridCol>
                <a:gridCol w="217260">
                  <a:extLst>
                    <a:ext uri="{9D8B030D-6E8A-4147-A177-3AD203B41FA5}">
                      <a16:colId xmlns:a16="http://schemas.microsoft.com/office/drawing/2014/main" val="3672784986"/>
                    </a:ext>
                  </a:extLst>
                </a:gridCol>
                <a:gridCol w="217260">
                  <a:extLst>
                    <a:ext uri="{9D8B030D-6E8A-4147-A177-3AD203B41FA5}">
                      <a16:colId xmlns:a16="http://schemas.microsoft.com/office/drawing/2014/main" val="686353376"/>
                    </a:ext>
                  </a:extLst>
                </a:gridCol>
                <a:gridCol w="217260">
                  <a:extLst>
                    <a:ext uri="{9D8B030D-6E8A-4147-A177-3AD203B41FA5}">
                      <a16:colId xmlns:a16="http://schemas.microsoft.com/office/drawing/2014/main" val="2846634452"/>
                    </a:ext>
                  </a:extLst>
                </a:gridCol>
              </a:tblGrid>
              <a:tr h="1658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29306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243805" y="3340704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bytes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243804" y="5266757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41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connects to Server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567"/>
            <a:ext cx="10515600" cy="277119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order to connect, both the client machine and server machine must have IP addresses (e.g., 128.187.80.20)</a:t>
            </a:r>
          </a:p>
          <a:p>
            <a:r>
              <a:rPr lang="en-US" dirty="0" smtClean="0"/>
              <a:t>The client program must know the server’s IP address in order to connect</a:t>
            </a:r>
          </a:p>
          <a:p>
            <a:pPr lvl="1"/>
            <a:r>
              <a:rPr lang="en-US" dirty="0" smtClean="0"/>
              <a:t>Just like you must know someone’s phone number in order to call them</a:t>
            </a:r>
          </a:p>
          <a:p>
            <a:r>
              <a:rPr lang="en-US" dirty="0" smtClean="0"/>
              <a:t>IP addresses are hard to work with and remember, so we normally specify a server’s IP address using a “domain name” (e.g., “www.google.com”)</a:t>
            </a:r>
          </a:p>
          <a:p>
            <a:r>
              <a:rPr lang="en-US" dirty="0" smtClean="0"/>
              <a:t>The client uses the “domain name service” (DNS) to convert the server’s domain name to an IP address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7095966" y="4577447"/>
            <a:ext cx="1200149" cy="949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40335" y="4577448"/>
            <a:ext cx="1200149" cy="949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App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  <a:endCxn id="4" idx="1"/>
          </p:cNvCxnSpPr>
          <p:nvPr/>
        </p:nvCxnSpPr>
        <p:spPr>
          <a:xfrm flipV="1">
            <a:off x="4140484" y="5052232"/>
            <a:ext cx="2955482" cy="1"/>
          </a:xfrm>
          <a:prstGeom prst="straightConnector1">
            <a:avLst/>
          </a:prstGeom>
          <a:ln w="889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40484" y="459222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213.7.98.52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18225" y="4592225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128.187.80.20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57513" y="5059620"/>
            <a:ext cx="181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www.google.com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4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6755"/>
            <a:ext cx="10515600" cy="1325563"/>
          </a:xfrm>
        </p:spPr>
        <p:txBody>
          <a:bodyPr/>
          <a:lstStyle/>
          <a:p>
            <a:r>
              <a:rPr lang="en-US" dirty="0" smtClean="0"/>
              <a:t>Client connects to Server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1687"/>
            <a:ext cx="10515600" cy="277119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server machine will probably be running multiple programs, many of which will be using the internet</a:t>
            </a:r>
          </a:p>
          <a:p>
            <a:r>
              <a:rPr lang="en-US" dirty="0" smtClean="0"/>
              <a:t>Therefore, the server’s IP address is not sufficient for the client to connect to the server program</a:t>
            </a:r>
          </a:p>
          <a:p>
            <a:r>
              <a:rPr lang="en-US" dirty="0" smtClean="0"/>
              <a:t>Each server program communicates on a particular “port” number (e.g., 80).  A port number is an unsigned integer in the range 1 - 65535</a:t>
            </a:r>
          </a:p>
          <a:p>
            <a:r>
              <a:rPr lang="en-US" dirty="0" smtClean="0"/>
              <a:t>The client must know both the server program’s IP address and port number in order to connect to it</a:t>
            </a:r>
          </a:p>
        </p:txBody>
      </p:sp>
      <p:sp>
        <p:nvSpPr>
          <p:cNvPr id="4" name="Rectangle 3"/>
          <p:cNvSpPr/>
          <p:nvPr/>
        </p:nvSpPr>
        <p:spPr>
          <a:xfrm>
            <a:off x="7172882" y="3968086"/>
            <a:ext cx="2978824" cy="2183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40335" y="4577448"/>
            <a:ext cx="1200149" cy="949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App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  <a:endCxn id="23" idx="1"/>
          </p:cNvCxnSpPr>
          <p:nvPr/>
        </p:nvCxnSpPr>
        <p:spPr>
          <a:xfrm>
            <a:off x="4140484" y="5052233"/>
            <a:ext cx="3967597" cy="24262"/>
          </a:xfrm>
          <a:prstGeom prst="straightConnector1">
            <a:avLst/>
          </a:prstGeom>
          <a:ln w="889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40484" y="459222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213.7.98.52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18225" y="4592225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128.187.80.20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57513" y="5059620"/>
            <a:ext cx="181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www.google.com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69462" y="3598754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884660" y="4110386"/>
            <a:ext cx="1108425" cy="596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 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(port 1919)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30004" y="4110386"/>
            <a:ext cx="1108425" cy="596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 A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(port 80)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30004" y="5428952"/>
            <a:ext cx="1108425" cy="596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 B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(port 25)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108081" y="4778106"/>
            <a:ext cx="1108425" cy="596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 C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(port 10000)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890283" y="5428951"/>
            <a:ext cx="1108425" cy="596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 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(port 7777)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179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931"/>
            <a:ext cx="10515600" cy="1325563"/>
          </a:xfrm>
        </p:spPr>
        <p:txBody>
          <a:bodyPr/>
          <a:lstStyle/>
          <a:p>
            <a:r>
              <a:rPr lang="en-US" dirty="0" smtClean="0"/>
              <a:t>Browsing the Web with HTTP </a:t>
            </a:r>
            <a:br>
              <a:rPr lang="en-US" dirty="0" smtClean="0"/>
            </a:br>
            <a:r>
              <a:rPr lang="en-US" dirty="0" smtClean="0"/>
              <a:t>(GET Request)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055"/>
            <a:ext cx="10515600" cy="917575"/>
          </a:xfrm>
        </p:spPr>
        <p:txBody>
          <a:bodyPr/>
          <a:lstStyle/>
          <a:p>
            <a:r>
              <a:rPr lang="en-US" dirty="0" smtClean="0"/>
              <a:t>URL</a:t>
            </a:r>
          </a:p>
          <a:p>
            <a:pPr lvl="1"/>
            <a:r>
              <a:rPr lang="en-US" sz="1800" dirty="0" smtClean="0"/>
              <a:t>https://www.google.com:80/images/branding/googlelogo/1x/googlelogo_color_272x92dp.png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091682" y="2901169"/>
            <a:ext cx="96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Protocol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1576014" y="2341333"/>
            <a:ext cx="178141" cy="55983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13827" y="2901169"/>
            <a:ext cx="968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Domain Name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V="1">
            <a:off x="2798159" y="2341333"/>
            <a:ext cx="0" cy="55983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57832" y="2901169"/>
            <a:ext cx="968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Port Number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>
          <a:xfrm flipV="1">
            <a:off x="3842164" y="2341333"/>
            <a:ext cx="209842" cy="55983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57057" y="2884799"/>
            <a:ext cx="96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Path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Goog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424" y="1127465"/>
            <a:ext cx="2438335" cy="82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ontent Placeholder 2"/>
          <p:cNvSpPr txBox="1">
            <a:spLocks/>
          </p:cNvSpPr>
          <p:nvPr/>
        </p:nvSpPr>
        <p:spPr>
          <a:xfrm>
            <a:off x="1343443" y="4728466"/>
            <a:ext cx="11027228" cy="1795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 /images/branding/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googlelogo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/1x/googlelogo_color_272x92dp.png HTTP/1.1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Accept: image/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png,image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gif,image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/jpg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Accept-Encoding: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gzip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deflate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User-Agent: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Mozilla/5.0 (Windows NT 10.0; Win64; x64)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AppleWebKit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/537.36 …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3556" y="3854275"/>
            <a:ext cx="271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Method (i.e., request type)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679515" y="4223607"/>
            <a:ext cx="65313" cy="473341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58246" y="3867997"/>
            <a:ext cx="102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URL Path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467846" y="4237329"/>
            <a:ext cx="65313" cy="473341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652827" y="3792340"/>
            <a:ext cx="14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HTTP Version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11182255" y="4126870"/>
            <a:ext cx="65313" cy="473341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1138338" y="5094516"/>
            <a:ext cx="307910" cy="1045028"/>
          </a:xfrm>
          <a:custGeom>
            <a:avLst/>
            <a:gdLst>
              <a:gd name="connsiteX0" fmla="*/ 307910 w 307910"/>
              <a:gd name="connsiteY0" fmla="*/ 0 h 1045028"/>
              <a:gd name="connsiteX1" fmla="*/ 111967 w 307910"/>
              <a:gd name="connsiteY1" fmla="*/ 9330 h 1045028"/>
              <a:gd name="connsiteX2" fmla="*/ 83976 w 307910"/>
              <a:gd name="connsiteY2" fmla="*/ 18661 h 1045028"/>
              <a:gd name="connsiteX3" fmla="*/ 65314 w 307910"/>
              <a:gd name="connsiteY3" fmla="*/ 37322 h 1045028"/>
              <a:gd name="connsiteX4" fmla="*/ 65314 w 307910"/>
              <a:gd name="connsiteY4" fmla="*/ 139959 h 1045028"/>
              <a:gd name="connsiteX5" fmla="*/ 83976 w 307910"/>
              <a:gd name="connsiteY5" fmla="*/ 158620 h 1045028"/>
              <a:gd name="connsiteX6" fmla="*/ 121298 w 307910"/>
              <a:gd name="connsiteY6" fmla="*/ 214604 h 1045028"/>
              <a:gd name="connsiteX7" fmla="*/ 139959 w 307910"/>
              <a:gd name="connsiteY7" fmla="*/ 242596 h 1045028"/>
              <a:gd name="connsiteX8" fmla="*/ 158621 w 307910"/>
              <a:gd name="connsiteY8" fmla="*/ 261257 h 1045028"/>
              <a:gd name="connsiteX9" fmla="*/ 158621 w 307910"/>
              <a:gd name="connsiteY9" fmla="*/ 345232 h 1045028"/>
              <a:gd name="connsiteX10" fmla="*/ 139959 w 307910"/>
              <a:gd name="connsiteY10" fmla="*/ 401216 h 1045028"/>
              <a:gd name="connsiteX11" fmla="*/ 111967 w 307910"/>
              <a:gd name="connsiteY11" fmla="*/ 429208 h 1045028"/>
              <a:gd name="connsiteX12" fmla="*/ 74645 w 307910"/>
              <a:gd name="connsiteY12" fmla="*/ 475861 h 1045028"/>
              <a:gd name="connsiteX13" fmla="*/ 55984 w 307910"/>
              <a:gd name="connsiteY13" fmla="*/ 503853 h 1045028"/>
              <a:gd name="connsiteX14" fmla="*/ 27992 w 307910"/>
              <a:gd name="connsiteY14" fmla="*/ 513184 h 1045028"/>
              <a:gd name="connsiteX15" fmla="*/ 0 w 307910"/>
              <a:gd name="connsiteY15" fmla="*/ 531845 h 1045028"/>
              <a:gd name="connsiteX16" fmla="*/ 93306 w 307910"/>
              <a:gd name="connsiteY16" fmla="*/ 587828 h 1045028"/>
              <a:gd name="connsiteX17" fmla="*/ 111967 w 307910"/>
              <a:gd name="connsiteY17" fmla="*/ 606490 h 1045028"/>
              <a:gd name="connsiteX18" fmla="*/ 158621 w 307910"/>
              <a:gd name="connsiteY18" fmla="*/ 634481 h 1045028"/>
              <a:gd name="connsiteX19" fmla="*/ 177282 w 307910"/>
              <a:gd name="connsiteY19" fmla="*/ 699796 h 1045028"/>
              <a:gd name="connsiteX20" fmla="*/ 167951 w 307910"/>
              <a:gd name="connsiteY20" fmla="*/ 765110 h 1045028"/>
              <a:gd name="connsiteX21" fmla="*/ 149290 w 307910"/>
              <a:gd name="connsiteY21" fmla="*/ 821094 h 1045028"/>
              <a:gd name="connsiteX22" fmla="*/ 111967 w 307910"/>
              <a:gd name="connsiteY22" fmla="*/ 877077 h 1045028"/>
              <a:gd name="connsiteX23" fmla="*/ 93306 w 307910"/>
              <a:gd name="connsiteY23" fmla="*/ 905069 h 1045028"/>
              <a:gd name="connsiteX24" fmla="*/ 83976 w 307910"/>
              <a:gd name="connsiteY24" fmla="*/ 933061 h 1045028"/>
              <a:gd name="connsiteX25" fmla="*/ 111967 w 307910"/>
              <a:gd name="connsiteY25" fmla="*/ 1007706 h 1045028"/>
              <a:gd name="connsiteX26" fmla="*/ 167951 w 307910"/>
              <a:gd name="connsiteY26" fmla="*/ 1026367 h 1045028"/>
              <a:gd name="connsiteX27" fmla="*/ 214604 w 307910"/>
              <a:gd name="connsiteY27" fmla="*/ 1045028 h 104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7910" h="1045028">
                <a:moveTo>
                  <a:pt x="307910" y="0"/>
                </a:moveTo>
                <a:cubicBezTo>
                  <a:pt x="242596" y="3110"/>
                  <a:pt x="177129" y="3900"/>
                  <a:pt x="111967" y="9330"/>
                </a:cubicBezTo>
                <a:cubicBezTo>
                  <a:pt x="102166" y="10147"/>
                  <a:pt x="92410" y="13601"/>
                  <a:pt x="83976" y="18661"/>
                </a:cubicBezTo>
                <a:cubicBezTo>
                  <a:pt x="76433" y="23187"/>
                  <a:pt x="71535" y="31102"/>
                  <a:pt x="65314" y="37322"/>
                </a:cubicBezTo>
                <a:cubicBezTo>
                  <a:pt x="51104" y="79954"/>
                  <a:pt x="46990" y="78879"/>
                  <a:pt x="65314" y="139959"/>
                </a:cubicBezTo>
                <a:cubicBezTo>
                  <a:pt x="67842" y="148385"/>
                  <a:pt x="78698" y="151582"/>
                  <a:pt x="83976" y="158620"/>
                </a:cubicBezTo>
                <a:cubicBezTo>
                  <a:pt x="97433" y="176562"/>
                  <a:pt x="108857" y="195943"/>
                  <a:pt x="121298" y="214604"/>
                </a:cubicBezTo>
                <a:cubicBezTo>
                  <a:pt x="127518" y="223935"/>
                  <a:pt x="132029" y="234667"/>
                  <a:pt x="139959" y="242596"/>
                </a:cubicBezTo>
                <a:lnTo>
                  <a:pt x="158621" y="261257"/>
                </a:lnTo>
                <a:cubicBezTo>
                  <a:pt x="172307" y="302318"/>
                  <a:pt x="172696" y="288933"/>
                  <a:pt x="158621" y="345232"/>
                </a:cubicBezTo>
                <a:cubicBezTo>
                  <a:pt x="153850" y="364316"/>
                  <a:pt x="153868" y="387307"/>
                  <a:pt x="139959" y="401216"/>
                </a:cubicBezTo>
                <a:lnTo>
                  <a:pt x="111967" y="429208"/>
                </a:lnTo>
                <a:cubicBezTo>
                  <a:pt x="93803" y="483703"/>
                  <a:pt x="116849" y="433657"/>
                  <a:pt x="74645" y="475861"/>
                </a:cubicBezTo>
                <a:cubicBezTo>
                  <a:pt x="66716" y="483790"/>
                  <a:pt x="64741" y="496848"/>
                  <a:pt x="55984" y="503853"/>
                </a:cubicBezTo>
                <a:cubicBezTo>
                  <a:pt x="48304" y="509997"/>
                  <a:pt x="36789" y="508785"/>
                  <a:pt x="27992" y="513184"/>
                </a:cubicBezTo>
                <a:cubicBezTo>
                  <a:pt x="17962" y="518199"/>
                  <a:pt x="9331" y="525625"/>
                  <a:pt x="0" y="531845"/>
                </a:cubicBezTo>
                <a:cubicBezTo>
                  <a:pt x="67557" y="576882"/>
                  <a:pt x="35924" y="559137"/>
                  <a:pt x="93306" y="587828"/>
                </a:cubicBezTo>
                <a:cubicBezTo>
                  <a:pt x="99526" y="594049"/>
                  <a:pt x="104424" y="601964"/>
                  <a:pt x="111967" y="606490"/>
                </a:cubicBezTo>
                <a:cubicBezTo>
                  <a:pt x="172536" y="642832"/>
                  <a:pt x="111331" y="587193"/>
                  <a:pt x="158621" y="634481"/>
                </a:cubicBezTo>
                <a:cubicBezTo>
                  <a:pt x="163020" y="647679"/>
                  <a:pt x="177282" y="688083"/>
                  <a:pt x="177282" y="699796"/>
                </a:cubicBezTo>
                <a:cubicBezTo>
                  <a:pt x="177282" y="721788"/>
                  <a:pt x="172896" y="743681"/>
                  <a:pt x="167951" y="765110"/>
                </a:cubicBezTo>
                <a:cubicBezTo>
                  <a:pt x="163528" y="784277"/>
                  <a:pt x="160202" y="804727"/>
                  <a:pt x="149290" y="821094"/>
                </a:cubicBezTo>
                <a:lnTo>
                  <a:pt x="111967" y="877077"/>
                </a:lnTo>
                <a:lnTo>
                  <a:pt x="93306" y="905069"/>
                </a:lnTo>
                <a:cubicBezTo>
                  <a:pt x="90196" y="914400"/>
                  <a:pt x="83976" y="923226"/>
                  <a:pt x="83976" y="933061"/>
                </a:cubicBezTo>
                <a:cubicBezTo>
                  <a:pt x="83976" y="949526"/>
                  <a:pt x="92662" y="995640"/>
                  <a:pt x="111967" y="1007706"/>
                </a:cubicBezTo>
                <a:cubicBezTo>
                  <a:pt x="128648" y="1018131"/>
                  <a:pt x="149290" y="1020147"/>
                  <a:pt x="167951" y="1026367"/>
                </a:cubicBezTo>
                <a:cubicBezTo>
                  <a:pt x="202538" y="1037896"/>
                  <a:pt x="187148" y="1031301"/>
                  <a:pt x="214604" y="1045028"/>
                </a:cubicBezTo>
              </a:path>
            </a:pathLst>
          </a:cu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04482" y="5430586"/>
            <a:ext cx="95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Headers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4264090" y="2388637"/>
            <a:ext cx="6363477" cy="485192"/>
          </a:xfrm>
          <a:custGeom>
            <a:avLst/>
            <a:gdLst>
              <a:gd name="connsiteX0" fmla="*/ 0 w 6363477"/>
              <a:gd name="connsiteY0" fmla="*/ 0 h 485192"/>
              <a:gd name="connsiteX1" fmla="*/ 37322 w 6363477"/>
              <a:gd name="connsiteY1" fmla="*/ 46653 h 485192"/>
              <a:gd name="connsiteX2" fmla="*/ 55983 w 6363477"/>
              <a:gd name="connsiteY2" fmla="*/ 102636 h 485192"/>
              <a:gd name="connsiteX3" fmla="*/ 74645 w 6363477"/>
              <a:gd name="connsiteY3" fmla="*/ 158620 h 485192"/>
              <a:gd name="connsiteX4" fmla="*/ 83975 w 6363477"/>
              <a:gd name="connsiteY4" fmla="*/ 186612 h 485192"/>
              <a:gd name="connsiteX5" fmla="*/ 139959 w 6363477"/>
              <a:gd name="connsiteY5" fmla="*/ 223934 h 485192"/>
              <a:gd name="connsiteX6" fmla="*/ 167951 w 6363477"/>
              <a:gd name="connsiteY6" fmla="*/ 233265 h 485192"/>
              <a:gd name="connsiteX7" fmla="*/ 877077 w 6363477"/>
              <a:gd name="connsiteY7" fmla="*/ 242596 h 485192"/>
              <a:gd name="connsiteX8" fmla="*/ 914400 w 6363477"/>
              <a:gd name="connsiteY8" fmla="*/ 251926 h 485192"/>
              <a:gd name="connsiteX9" fmla="*/ 942392 w 6363477"/>
              <a:gd name="connsiteY9" fmla="*/ 261257 h 485192"/>
              <a:gd name="connsiteX10" fmla="*/ 1026367 w 6363477"/>
              <a:gd name="connsiteY10" fmla="*/ 270587 h 485192"/>
              <a:gd name="connsiteX11" fmla="*/ 1073020 w 6363477"/>
              <a:gd name="connsiteY11" fmla="*/ 279918 h 485192"/>
              <a:gd name="connsiteX12" fmla="*/ 1212979 w 6363477"/>
              <a:gd name="connsiteY12" fmla="*/ 298579 h 485192"/>
              <a:gd name="connsiteX13" fmla="*/ 1259632 w 6363477"/>
              <a:gd name="connsiteY13" fmla="*/ 307910 h 485192"/>
              <a:gd name="connsiteX14" fmla="*/ 1296955 w 6363477"/>
              <a:gd name="connsiteY14" fmla="*/ 317241 h 485192"/>
              <a:gd name="connsiteX15" fmla="*/ 1371600 w 6363477"/>
              <a:gd name="connsiteY15" fmla="*/ 326571 h 485192"/>
              <a:gd name="connsiteX16" fmla="*/ 1418253 w 6363477"/>
              <a:gd name="connsiteY16" fmla="*/ 335902 h 485192"/>
              <a:gd name="connsiteX17" fmla="*/ 1642188 w 6363477"/>
              <a:gd name="connsiteY17" fmla="*/ 354563 h 485192"/>
              <a:gd name="connsiteX18" fmla="*/ 2472612 w 6363477"/>
              <a:gd name="connsiteY18" fmla="*/ 345232 h 485192"/>
              <a:gd name="connsiteX19" fmla="*/ 2584579 w 6363477"/>
              <a:gd name="connsiteY19" fmla="*/ 335902 h 485192"/>
              <a:gd name="connsiteX20" fmla="*/ 2659224 w 6363477"/>
              <a:gd name="connsiteY20" fmla="*/ 317241 h 485192"/>
              <a:gd name="connsiteX21" fmla="*/ 2827175 w 6363477"/>
              <a:gd name="connsiteY21" fmla="*/ 345232 h 485192"/>
              <a:gd name="connsiteX22" fmla="*/ 2836506 w 6363477"/>
              <a:gd name="connsiteY22" fmla="*/ 373224 h 485192"/>
              <a:gd name="connsiteX23" fmla="*/ 2873828 w 6363477"/>
              <a:gd name="connsiteY23" fmla="*/ 429208 h 485192"/>
              <a:gd name="connsiteX24" fmla="*/ 2892490 w 6363477"/>
              <a:gd name="connsiteY24" fmla="*/ 485192 h 485192"/>
              <a:gd name="connsiteX25" fmla="*/ 2939143 w 6363477"/>
              <a:gd name="connsiteY25" fmla="*/ 447869 h 485192"/>
              <a:gd name="connsiteX26" fmla="*/ 2967134 w 6363477"/>
              <a:gd name="connsiteY26" fmla="*/ 429208 h 485192"/>
              <a:gd name="connsiteX27" fmla="*/ 2985796 w 6363477"/>
              <a:gd name="connsiteY27" fmla="*/ 410547 h 485192"/>
              <a:gd name="connsiteX28" fmla="*/ 3069771 w 6363477"/>
              <a:gd name="connsiteY28" fmla="*/ 373224 h 485192"/>
              <a:gd name="connsiteX29" fmla="*/ 4338734 w 6363477"/>
              <a:gd name="connsiteY29" fmla="*/ 363894 h 485192"/>
              <a:gd name="connsiteX30" fmla="*/ 4422710 w 6363477"/>
              <a:gd name="connsiteY30" fmla="*/ 354563 h 485192"/>
              <a:gd name="connsiteX31" fmla="*/ 4711959 w 6363477"/>
              <a:gd name="connsiteY31" fmla="*/ 335902 h 485192"/>
              <a:gd name="connsiteX32" fmla="*/ 4833257 w 6363477"/>
              <a:gd name="connsiteY32" fmla="*/ 317241 h 485192"/>
              <a:gd name="connsiteX33" fmla="*/ 4973216 w 6363477"/>
              <a:gd name="connsiteY33" fmla="*/ 298579 h 485192"/>
              <a:gd name="connsiteX34" fmla="*/ 5281126 w 6363477"/>
              <a:gd name="connsiteY34" fmla="*/ 289249 h 485192"/>
              <a:gd name="connsiteX35" fmla="*/ 5365102 w 6363477"/>
              <a:gd name="connsiteY35" fmla="*/ 279918 h 485192"/>
              <a:gd name="connsiteX36" fmla="*/ 5458408 w 6363477"/>
              <a:gd name="connsiteY36" fmla="*/ 261257 h 485192"/>
              <a:gd name="connsiteX37" fmla="*/ 5551714 w 6363477"/>
              <a:gd name="connsiteY37" fmla="*/ 251926 h 485192"/>
              <a:gd name="connsiteX38" fmla="*/ 5682343 w 6363477"/>
              <a:gd name="connsiteY38" fmla="*/ 233265 h 485192"/>
              <a:gd name="connsiteX39" fmla="*/ 5728996 w 6363477"/>
              <a:gd name="connsiteY39" fmla="*/ 223934 h 485192"/>
              <a:gd name="connsiteX40" fmla="*/ 5766318 w 6363477"/>
              <a:gd name="connsiteY40" fmla="*/ 214604 h 485192"/>
              <a:gd name="connsiteX41" fmla="*/ 5868955 w 6363477"/>
              <a:gd name="connsiteY41" fmla="*/ 205273 h 485192"/>
              <a:gd name="connsiteX42" fmla="*/ 5906277 w 6363477"/>
              <a:gd name="connsiteY42" fmla="*/ 195943 h 485192"/>
              <a:gd name="connsiteX43" fmla="*/ 5934269 w 6363477"/>
              <a:gd name="connsiteY43" fmla="*/ 186612 h 485192"/>
              <a:gd name="connsiteX44" fmla="*/ 6055567 w 6363477"/>
              <a:gd name="connsiteY44" fmla="*/ 167951 h 485192"/>
              <a:gd name="connsiteX45" fmla="*/ 6307494 w 6363477"/>
              <a:gd name="connsiteY45" fmla="*/ 149290 h 485192"/>
              <a:gd name="connsiteX46" fmla="*/ 6344816 w 6363477"/>
              <a:gd name="connsiteY46" fmla="*/ 102636 h 485192"/>
              <a:gd name="connsiteX47" fmla="*/ 6363477 w 6363477"/>
              <a:gd name="connsiteY47" fmla="*/ 83975 h 485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363477" h="485192">
                <a:moveTo>
                  <a:pt x="0" y="0"/>
                </a:moveTo>
                <a:cubicBezTo>
                  <a:pt x="12441" y="15551"/>
                  <a:pt x="27786" y="29170"/>
                  <a:pt x="37322" y="46653"/>
                </a:cubicBezTo>
                <a:cubicBezTo>
                  <a:pt x="46741" y="63922"/>
                  <a:pt x="49763" y="83975"/>
                  <a:pt x="55983" y="102636"/>
                </a:cubicBezTo>
                <a:lnTo>
                  <a:pt x="74645" y="158620"/>
                </a:lnTo>
                <a:cubicBezTo>
                  <a:pt x="77755" y="167951"/>
                  <a:pt x="75791" y="181156"/>
                  <a:pt x="83975" y="186612"/>
                </a:cubicBezTo>
                <a:cubicBezTo>
                  <a:pt x="102636" y="199053"/>
                  <a:pt x="118682" y="216841"/>
                  <a:pt x="139959" y="223934"/>
                </a:cubicBezTo>
                <a:cubicBezTo>
                  <a:pt x="149290" y="227044"/>
                  <a:pt x="158119" y="233016"/>
                  <a:pt x="167951" y="233265"/>
                </a:cubicBezTo>
                <a:cubicBezTo>
                  <a:pt x="404271" y="239248"/>
                  <a:pt x="640702" y="239486"/>
                  <a:pt x="877077" y="242596"/>
                </a:cubicBezTo>
                <a:cubicBezTo>
                  <a:pt x="889518" y="245706"/>
                  <a:pt x="902070" y="248403"/>
                  <a:pt x="914400" y="251926"/>
                </a:cubicBezTo>
                <a:cubicBezTo>
                  <a:pt x="923857" y="254628"/>
                  <a:pt x="932690" y="259640"/>
                  <a:pt x="942392" y="261257"/>
                </a:cubicBezTo>
                <a:cubicBezTo>
                  <a:pt x="970173" y="265887"/>
                  <a:pt x="998486" y="266604"/>
                  <a:pt x="1026367" y="270587"/>
                </a:cubicBezTo>
                <a:cubicBezTo>
                  <a:pt x="1042067" y="272830"/>
                  <a:pt x="1057377" y="277311"/>
                  <a:pt x="1073020" y="279918"/>
                </a:cubicBezTo>
                <a:cubicBezTo>
                  <a:pt x="1186146" y="298773"/>
                  <a:pt x="1090300" y="279706"/>
                  <a:pt x="1212979" y="298579"/>
                </a:cubicBezTo>
                <a:cubicBezTo>
                  <a:pt x="1228654" y="300990"/>
                  <a:pt x="1244151" y="304470"/>
                  <a:pt x="1259632" y="307910"/>
                </a:cubicBezTo>
                <a:cubicBezTo>
                  <a:pt x="1272151" y="310692"/>
                  <a:pt x="1284306" y="315133"/>
                  <a:pt x="1296955" y="317241"/>
                </a:cubicBezTo>
                <a:cubicBezTo>
                  <a:pt x="1321689" y="321363"/>
                  <a:pt x="1346816" y="322758"/>
                  <a:pt x="1371600" y="326571"/>
                </a:cubicBezTo>
                <a:cubicBezTo>
                  <a:pt x="1387275" y="328982"/>
                  <a:pt x="1402578" y="333491"/>
                  <a:pt x="1418253" y="335902"/>
                </a:cubicBezTo>
                <a:cubicBezTo>
                  <a:pt x="1503167" y="348966"/>
                  <a:pt x="1545831" y="348540"/>
                  <a:pt x="1642188" y="354563"/>
                </a:cubicBezTo>
                <a:lnTo>
                  <a:pt x="2472612" y="345232"/>
                </a:lnTo>
                <a:cubicBezTo>
                  <a:pt x="2510056" y="344491"/>
                  <a:pt x="2547542" y="341457"/>
                  <a:pt x="2584579" y="335902"/>
                </a:cubicBezTo>
                <a:cubicBezTo>
                  <a:pt x="2609943" y="332098"/>
                  <a:pt x="2659224" y="317241"/>
                  <a:pt x="2659224" y="317241"/>
                </a:cubicBezTo>
                <a:cubicBezTo>
                  <a:pt x="2672876" y="318151"/>
                  <a:pt x="2793256" y="302834"/>
                  <a:pt x="2827175" y="345232"/>
                </a:cubicBezTo>
                <a:cubicBezTo>
                  <a:pt x="2833319" y="352912"/>
                  <a:pt x="2831730" y="364626"/>
                  <a:pt x="2836506" y="373224"/>
                </a:cubicBezTo>
                <a:cubicBezTo>
                  <a:pt x="2847398" y="392830"/>
                  <a:pt x="2866735" y="407931"/>
                  <a:pt x="2873828" y="429208"/>
                </a:cubicBezTo>
                <a:lnTo>
                  <a:pt x="2892490" y="485192"/>
                </a:lnTo>
                <a:cubicBezTo>
                  <a:pt x="2946982" y="467027"/>
                  <a:pt x="2896938" y="490074"/>
                  <a:pt x="2939143" y="447869"/>
                </a:cubicBezTo>
                <a:cubicBezTo>
                  <a:pt x="2947072" y="439940"/>
                  <a:pt x="2958378" y="436213"/>
                  <a:pt x="2967134" y="429208"/>
                </a:cubicBezTo>
                <a:cubicBezTo>
                  <a:pt x="2974003" y="423713"/>
                  <a:pt x="2978927" y="416042"/>
                  <a:pt x="2985796" y="410547"/>
                </a:cubicBezTo>
                <a:cubicBezTo>
                  <a:pt x="3007074" y="393524"/>
                  <a:pt x="3043634" y="373416"/>
                  <a:pt x="3069771" y="373224"/>
                </a:cubicBezTo>
                <a:lnTo>
                  <a:pt x="4338734" y="363894"/>
                </a:lnTo>
                <a:cubicBezTo>
                  <a:pt x="4366726" y="360784"/>
                  <a:pt x="4394652" y="357003"/>
                  <a:pt x="4422710" y="354563"/>
                </a:cubicBezTo>
                <a:cubicBezTo>
                  <a:pt x="4504931" y="347413"/>
                  <a:pt x="4632591" y="340570"/>
                  <a:pt x="4711959" y="335902"/>
                </a:cubicBezTo>
                <a:cubicBezTo>
                  <a:pt x="4784993" y="317642"/>
                  <a:pt x="4718111" y="332594"/>
                  <a:pt x="4833257" y="317241"/>
                </a:cubicBezTo>
                <a:cubicBezTo>
                  <a:pt x="4898459" y="308548"/>
                  <a:pt x="4898071" y="302157"/>
                  <a:pt x="4973216" y="298579"/>
                </a:cubicBezTo>
                <a:cubicBezTo>
                  <a:pt x="5075784" y="293695"/>
                  <a:pt x="5178489" y="292359"/>
                  <a:pt x="5281126" y="289249"/>
                </a:cubicBezTo>
                <a:cubicBezTo>
                  <a:pt x="5309118" y="286139"/>
                  <a:pt x="5337282" y="284311"/>
                  <a:pt x="5365102" y="279918"/>
                </a:cubicBezTo>
                <a:cubicBezTo>
                  <a:pt x="5396432" y="274971"/>
                  <a:pt x="5426847" y="264413"/>
                  <a:pt x="5458408" y="261257"/>
                </a:cubicBezTo>
                <a:lnTo>
                  <a:pt x="5551714" y="251926"/>
                </a:lnTo>
                <a:cubicBezTo>
                  <a:pt x="5631797" y="231907"/>
                  <a:pt x="5545964" y="251450"/>
                  <a:pt x="5682343" y="233265"/>
                </a:cubicBezTo>
                <a:cubicBezTo>
                  <a:pt x="5698063" y="231169"/>
                  <a:pt x="5713515" y="227374"/>
                  <a:pt x="5728996" y="223934"/>
                </a:cubicBezTo>
                <a:cubicBezTo>
                  <a:pt x="5741514" y="221152"/>
                  <a:pt x="5753607" y="216299"/>
                  <a:pt x="5766318" y="214604"/>
                </a:cubicBezTo>
                <a:cubicBezTo>
                  <a:pt x="5800370" y="210064"/>
                  <a:pt x="5834743" y="208383"/>
                  <a:pt x="5868955" y="205273"/>
                </a:cubicBezTo>
                <a:cubicBezTo>
                  <a:pt x="5881396" y="202163"/>
                  <a:pt x="5893947" y="199466"/>
                  <a:pt x="5906277" y="195943"/>
                </a:cubicBezTo>
                <a:cubicBezTo>
                  <a:pt x="5915734" y="193241"/>
                  <a:pt x="5924668" y="188746"/>
                  <a:pt x="5934269" y="186612"/>
                </a:cubicBezTo>
                <a:cubicBezTo>
                  <a:pt x="5950272" y="183056"/>
                  <a:pt x="6043218" y="169041"/>
                  <a:pt x="6055567" y="167951"/>
                </a:cubicBezTo>
                <a:cubicBezTo>
                  <a:pt x="6139447" y="160550"/>
                  <a:pt x="6307494" y="149290"/>
                  <a:pt x="6307494" y="149290"/>
                </a:cubicBezTo>
                <a:cubicBezTo>
                  <a:pt x="6352555" y="104226"/>
                  <a:pt x="6297730" y="161495"/>
                  <a:pt x="6344816" y="102636"/>
                </a:cubicBezTo>
                <a:cubicBezTo>
                  <a:pt x="6350311" y="95767"/>
                  <a:pt x="6357257" y="90195"/>
                  <a:pt x="6363477" y="83975"/>
                </a:cubicBez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6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931"/>
            <a:ext cx="10515600" cy="1325563"/>
          </a:xfrm>
        </p:spPr>
        <p:txBody>
          <a:bodyPr/>
          <a:lstStyle/>
          <a:p>
            <a:r>
              <a:rPr lang="en-US" dirty="0" smtClean="0"/>
              <a:t>Browsing the Web with HTTP </a:t>
            </a:r>
            <a:br>
              <a:rPr lang="en-US" dirty="0" smtClean="0"/>
            </a:br>
            <a:r>
              <a:rPr lang="en-US" dirty="0" smtClean="0"/>
              <a:t>(GET Response)</a:t>
            </a:r>
            <a:endParaRPr lang="en-US" dirty="0"/>
          </a:p>
        </p:txBody>
      </p:sp>
      <p:pic>
        <p:nvPicPr>
          <p:cNvPr id="1026" name="Picture 2" descr="Goog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162" y="1337926"/>
            <a:ext cx="2438335" cy="82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ontent Placeholder 2"/>
          <p:cNvSpPr txBox="1">
            <a:spLocks/>
          </p:cNvSpPr>
          <p:nvPr/>
        </p:nvSpPr>
        <p:spPr>
          <a:xfrm>
            <a:off x="2071231" y="2992971"/>
            <a:ext cx="6363643" cy="2952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HTTP/1.1  200  OK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Content-Type: image/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png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Content-Length: 5969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Last-Modified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Tue, 22 Oct 2019 18:30:00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GMT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PNG Image Bytes …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419" y="4466748"/>
            <a:ext cx="1629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Empty Line (\n)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26" name="Straight Arrow Connector 25"/>
          <p:cNvCxnSpPr>
            <a:stCxn id="25" idx="3"/>
          </p:cNvCxnSpPr>
          <p:nvPr/>
        </p:nvCxnSpPr>
        <p:spPr>
          <a:xfrm>
            <a:off x="1691968" y="4651414"/>
            <a:ext cx="360767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76347" y="2116002"/>
            <a:ext cx="129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Status Code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1" name="Straight Arrow Connector 30"/>
          <p:cNvCxnSpPr>
            <a:stCxn id="30" idx="2"/>
          </p:cNvCxnSpPr>
          <p:nvPr/>
        </p:nvCxnSpPr>
        <p:spPr>
          <a:xfrm flipH="1">
            <a:off x="3751016" y="2485334"/>
            <a:ext cx="73842" cy="473341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24812" y="2240041"/>
            <a:ext cx="154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Reason Phrase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576061" y="2609373"/>
            <a:ext cx="733058" cy="44173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1866126" y="3359021"/>
            <a:ext cx="307910" cy="1045028"/>
          </a:xfrm>
          <a:custGeom>
            <a:avLst/>
            <a:gdLst>
              <a:gd name="connsiteX0" fmla="*/ 307910 w 307910"/>
              <a:gd name="connsiteY0" fmla="*/ 0 h 1045028"/>
              <a:gd name="connsiteX1" fmla="*/ 111967 w 307910"/>
              <a:gd name="connsiteY1" fmla="*/ 9330 h 1045028"/>
              <a:gd name="connsiteX2" fmla="*/ 83976 w 307910"/>
              <a:gd name="connsiteY2" fmla="*/ 18661 h 1045028"/>
              <a:gd name="connsiteX3" fmla="*/ 65314 w 307910"/>
              <a:gd name="connsiteY3" fmla="*/ 37322 h 1045028"/>
              <a:gd name="connsiteX4" fmla="*/ 65314 w 307910"/>
              <a:gd name="connsiteY4" fmla="*/ 139959 h 1045028"/>
              <a:gd name="connsiteX5" fmla="*/ 83976 w 307910"/>
              <a:gd name="connsiteY5" fmla="*/ 158620 h 1045028"/>
              <a:gd name="connsiteX6" fmla="*/ 121298 w 307910"/>
              <a:gd name="connsiteY6" fmla="*/ 214604 h 1045028"/>
              <a:gd name="connsiteX7" fmla="*/ 139959 w 307910"/>
              <a:gd name="connsiteY7" fmla="*/ 242596 h 1045028"/>
              <a:gd name="connsiteX8" fmla="*/ 158621 w 307910"/>
              <a:gd name="connsiteY8" fmla="*/ 261257 h 1045028"/>
              <a:gd name="connsiteX9" fmla="*/ 158621 w 307910"/>
              <a:gd name="connsiteY9" fmla="*/ 345232 h 1045028"/>
              <a:gd name="connsiteX10" fmla="*/ 139959 w 307910"/>
              <a:gd name="connsiteY10" fmla="*/ 401216 h 1045028"/>
              <a:gd name="connsiteX11" fmla="*/ 111967 w 307910"/>
              <a:gd name="connsiteY11" fmla="*/ 429208 h 1045028"/>
              <a:gd name="connsiteX12" fmla="*/ 74645 w 307910"/>
              <a:gd name="connsiteY12" fmla="*/ 475861 h 1045028"/>
              <a:gd name="connsiteX13" fmla="*/ 55984 w 307910"/>
              <a:gd name="connsiteY13" fmla="*/ 503853 h 1045028"/>
              <a:gd name="connsiteX14" fmla="*/ 27992 w 307910"/>
              <a:gd name="connsiteY14" fmla="*/ 513184 h 1045028"/>
              <a:gd name="connsiteX15" fmla="*/ 0 w 307910"/>
              <a:gd name="connsiteY15" fmla="*/ 531845 h 1045028"/>
              <a:gd name="connsiteX16" fmla="*/ 93306 w 307910"/>
              <a:gd name="connsiteY16" fmla="*/ 587828 h 1045028"/>
              <a:gd name="connsiteX17" fmla="*/ 111967 w 307910"/>
              <a:gd name="connsiteY17" fmla="*/ 606490 h 1045028"/>
              <a:gd name="connsiteX18" fmla="*/ 158621 w 307910"/>
              <a:gd name="connsiteY18" fmla="*/ 634481 h 1045028"/>
              <a:gd name="connsiteX19" fmla="*/ 177282 w 307910"/>
              <a:gd name="connsiteY19" fmla="*/ 699796 h 1045028"/>
              <a:gd name="connsiteX20" fmla="*/ 167951 w 307910"/>
              <a:gd name="connsiteY20" fmla="*/ 765110 h 1045028"/>
              <a:gd name="connsiteX21" fmla="*/ 149290 w 307910"/>
              <a:gd name="connsiteY21" fmla="*/ 821094 h 1045028"/>
              <a:gd name="connsiteX22" fmla="*/ 111967 w 307910"/>
              <a:gd name="connsiteY22" fmla="*/ 877077 h 1045028"/>
              <a:gd name="connsiteX23" fmla="*/ 93306 w 307910"/>
              <a:gd name="connsiteY23" fmla="*/ 905069 h 1045028"/>
              <a:gd name="connsiteX24" fmla="*/ 83976 w 307910"/>
              <a:gd name="connsiteY24" fmla="*/ 933061 h 1045028"/>
              <a:gd name="connsiteX25" fmla="*/ 111967 w 307910"/>
              <a:gd name="connsiteY25" fmla="*/ 1007706 h 1045028"/>
              <a:gd name="connsiteX26" fmla="*/ 167951 w 307910"/>
              <a:gd name="connsiteY26" fmla="*/ 1026367 h 1045028"/>
              <a:gd name="connsiteX27" fmla="*/ 214604 w 307910"/>
              <a:gd name="connsiteY27" fmla="*/ 1045028 h 104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7910" h="1045028">
                <a:moveTo>
                  <a:pt x="307910" y="0"/>
                </a:moveTo>
                <a:cubicBezTo>
                  <a:pt x="242596" y="3110"/>
                  <a:pt x="177129" y="3900"/>
                  <a:pt x="111967" y="9330"/>
                </a:cubicBezTo>
                <a:cubicBezTo>
                  <a:pt x="102166" y="10147"/>
                  <a:pt x="92410" y="13601"/>
                  <a:pt x="83976" y="18661"/>
                </a:cubicBezTo>
                <a:cubicBezTo>
                  <a:pt x="76433" y="23187"/>
                  <a:pt x="71535" y="31102"/>
                  <a:pt x="65314" y="37322"/>
                </a:cubicBezTo>
                <a:cubicBezTo>
                  <a:pt x="51104" y="79954"/>
                  <a:pt x="46990" y="78879"/>
                  <a:pt x="65314" y="139959"/>
                </a:cubicBezTo>
                <a:cubicBezTo>
                  <a:pt x="67842" y="148385"/>
                  <a:pt x="78698" y="151582"/>
                  <a:pt x="83976" y="158620"/>
                </a:cubicBezTo>
                <a:cubicBezTo>
                  <a:pt x="97433" y="176562"/>
                  <a:pt x="108857" y="195943"/>
                  <a:pt x="121298" y="214604"/>
                </a:cubicBezTo>
                <a:cubicBezTo>
                  <a:pt x="127518" y="223935"/>
                  <a:pt x="132029" y="234667"/>
                  <a:pt x="139959" y="242596"/>
                </a:cubicBezTo>
                <a:lnTo>
                  <a:pt x="158621" y="261257"/>
                </a:lnTo>
                <a:cubicBezTo>
                  <a:pt x="172307" y="302318"/>
                  <a:pt x="172696" y="288933"/>
                  <a:pt x="158621" y="345232"/>
                </a:cubicBezTo>
                <a:cubicBezTo>
                  <a:pt x="153850" y="364316"/>
                  <a:pt x="153868" y="387307"/>
                  <a:pt x="139959" y="401216"/>
                </a:cubicBezTo>
                <a:lnTo>
                  <a:pt x="111967" y="429208"/>
                </a:lnTo>
                <a:cubicBezTo>
                  <a:pt x="93803" y="483703"/>
                  <a:pt x="116849" y="433657"/>
                  <a:pt x="74645" y="475861"/>
                </a:cubicBezTo>
                <a:cubicBezTo>
                  <a:pt x="66716" y="483790"/>
                  <a:pt x="64741" y="496848"/>
                  <a:pt x="55984" y="503853"/>
                </a:cubicBezTo>
                <a:cubicBezTo>
                  <a:pt x="48304" y="509997"/>
                  <a:pt x="36789" y="508785"/>
                  <a:pt x="27992" y="513184"/>
                </a:cubicBezTo>
                <a:cubicBezTo>
                  <a:pt x="17962" y="518199"/>
                  <a:pt x="9331" y="525625"/>
                  <a:pt x="0" y="531845"/>
                </a:cubicBezTo>
                <a:cubicBezTo>
                  <a:pt x="67557" y="576882"/>
                  <a:pt x="35924" y="559137"/>
                  <a:pt x="93306" y="587828"/>
                </a:cubicBezTo>
                <a:cubicBezTo>
                  <a:pt x="99526" y="594049"/>
                  <a:pt x="104424" y="601964"/>
                  <a:pt x="111967" y="606490"/>
                </a:cubicBezTo>
                <a:cubicBezTo>
                  <a:pt x="172536" y="642832"/>
                  <a:pt x="111331" y="587193"/>
                  <a:pt x="158621" y="634481"/>
                </a:cubicBezTo>
                <a:cubicBezTo>
                  <a:pt x="163020" y="647679"/>
                  <a:pt x="177282" y="688083"/>
                  <a:pt x="177282" y="699796"/>
                </a:cubicBezTo>
                <a:cubicBezTo>
                  <a:pt x="177282" y="721788"/>
                  <a:pt x="172896" y="743681"/>
                  <a:pt x="167951" y="765110"/>
                </a:cubicBezTo>
                <a:cubicBezTo>
                  <a:pt x="163528" y="784277"/>
                  <a:pt x="160202" y="804727"/>
                  <a:pt x="149290" y="821094"/>
                </a:cubicBezTo>
                <a:lnTo>
                  <a:pt x="111967" y="877077"/>
                </a:lnTo>
                <a:lnTo>
                  <a:pt x="93306" y="905069"/>
                </a:lnTo>
                <a:cubicBezTo>
                  <a:pt x="90196" y="914400"/>
                  <a:pt x="83976" y="923226"/>
                  <a:pt x="83976" y="933061"/>
                </a:cubicBezTo>
                <a:cubicBezTo>
                  <a:pt x="83976" y="949526"/>
                  <a:pt x="92662" y="995640"/>
                  <a:pt x="111967" y="1007706"/>
                </a:cubicBezTo>
                <a:cubicBezTo>
                  <a:pt x="128648" y="1018131"/>
                  <a:pt x="149290" y="1020147"/>
                  <a:pt x="167951" y="1026367"/>
                </a:cubicBezTo>
                <a:cubicBezTo>
                  <a:pt x="202538" y="1037896"/>
                  <a:pt x="187148" y="1031301"/>
                  <a:pt x="214604" y="1045028"/>
                </a:cubicBezTo>
              </a:path>
            </a:pathLst>
          </a:cu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32270" y="3695091"/>
            <a:ext cx="95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Headers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1744825" y="4900557"/>
            <a:ext cx="307910" cy="1045028"/>
          </a:xfrm>
          <a:custGeom>
            <a:avLst/>
            <a:gdLst>
              <a:gd name="connsiteX0" fmla="*/ 307910 w 307910"/>
              <a:gd name="connsiteY0" fmla="*/ 0 h 1045028"/>
              <a:gd name="connsiteX1" fmla="*/ 111967 w 307910"/>
              <a:gd name="connsiteY1" fmla="*/ 9330 h 1045028"/>
              <a:gd name="connsiteX2" fmla="*/ 83976 w 307910"/>
              <a:gd name="connsiteY2" fmla="*/ 18661 h 1045028"/>
              <a:gd name="connsiteX3" fmla="*/ 65314 w 307910"/>
              <a:gd name="connsiteY3" fmla="*/ 37322 h 1045028"/>
              <a:gd name="connsiteX4" fmla="*/ 65314 w 307910"/>
              <a:gd name="connsiteY4" fmla="*/ 139959 h 1045028"/>
              <a:gd name="connsiteX5" fmla="*/ 83976 w 307910"/>
              <a:gd name="connsiteY5" fmla="*/ 158620 h 1045028"/>
              <a:gd name="connsiteX6" fmla="*/ 121298 w 307910"/>
              <a:gd name="connsiteY6" fmla="*/ 214604 h 1045028"/>
              <a:gd name="connsiteX7" fmla="*/ 139959 w 307910"/>
              <a:gd name="connsiteY7" fmla="*/ 242596 h 1045028"/>
              <a:gd name="connsiteX8" fmla="*/ 158621 w 307910"/>
              <a:gd name="connsiteY8" fmla="*/ 261257 h 1045028"/>
              <a:gd name="connsiteX9" fmla="*/ 158621 w 307910"/>
              <a:gd name="connsiteY9" fmla="*/ 345232 h 1045028"/>
              <a:gd name="connsiteX10" fmla="*/ 139959 w 307910"/>
              <a:gd name="connsiteY10" fmla="*/ 401216 h 1045028"/>
              <a:gd name="connsiteX11" fmla="*/ 111967 w 307910"/>
              <a:gd name="connsiteY11" fmla="*/ 429208 h 1045028"/>
              <a:gd name="connsiteX12" fmla="*/ 74645 w 307910"/>
              <a:gd name="connsiteY12" fmla="*/ 475861 h 1045028"/>
              <a:gd name="connsiteX13" fmla="*/ 55984 w 307910"/>
              <a:gd name="connsiteY13" fmla="*/ 503853 h 1045028"/>
              <a:gd name="connsiteX14" fmla="*/ 27992 w 307910"/>
              <a:gd name="connsiteY14" fmla="*/ 513184 h 1045028"/>
              <a:gd name="connsiteX15" fmla="*/ 0 w 307910"/>
              <a:gd name="connsiteY15" fmla="*/ 531845 h 1045028"/>
              <a:gd name="connsiteX16" fmla="*/ 93306 w 307910"/>
              <a:gd name="connsiteY16" fmla="*/ 587828 h 1045028"/>
              <a:gd name="connsiteX17" fmla="*/ 111967 w 307910"/>
              <a:gd name="connsiteY17" fmla="*/ 606490 h 1045028"/>
              <a:gd name="connsiteX18" fmla="*/ 158621 w 307910"/>
              <a:gd name="connsiteY18" fmla="*/ 634481 h 1045028"/>
              <a:gd name="connsiteX19" fmla="*/ 177282 w 307910"/>
              <a:gd name="connsiteY19" fmla="*/ 699796 h 1045028"/>
              <a:gd name="connsiteX20" fmla="*/ 167951 w 307910"/>
              <a:gd name="connsiteY20" fmla="*/ 765110 h 1045028"/>
              <a:gd name="connsiteX21" fmla="*/ 149290 w 307910"/>
              <a:gd name="connsiteY21" fmla="*/ 821094 h 1045028"/>
              <a:gd name="connsiteX22" fmla="*/ 111967 w 307910"/>
              <a:gd name="connsiteY22" fmla="*/ 877077 h 1045028"/>
              <a:gd name="connsiteX23" fmla="*/ 93306 w 307910"/>
              <a:gd name="connsiteY23" fmla="*/ 905069 h 1045028"/>
              <a:gd name="connsiteX24" fmla="*/ 83976 w 307910"/>
              <a:gd name="connsiteY24" fmla="*/ 933061 h 1045028"/>
              <a:gd name="connsiteX25" fmla="*/ 111967 w 307910"/>
              <a:gd name="connsiteY25" fmla="*/ 1007706 h 1045028"/>
              <a:gd name="connsiteX26" fmla="*/ 167951 w 307910"/>
              <a:gd name="connsiteY26" fmla="*/ 1026367 h 1045028"/>
              <a:gd name="connsiteX27" fmla="*/ 214604 w 307910"/>
              <a:gd name="connsiteY27" fmla="*/ 1045028 h 104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7910" h="1045028">
                <a:moveTo>
                  <a:pt x="307910" y="0"/>
                </a:moveTo>
                <a:cubicBezTo>
                  <a:pt x="242596" y="3110"/>
                  <a:pt x="177129" y="3900"/>
                  <a:pt x="111967" y="9330"/>
                </a:cubicBezTo>
                <a:cubicBezTo>
                  <a:pt x="102166" y="10147"/>
                  <a:pt x="92410" y="13601"/>
                  <a:pt x="83976" y="18661"/>
                </a:cubicBezTo>
                <a:cubicBezTo>
                  <a:pt x="76433" y="23187"/>
                  <a:pt x="71535" y="31102"/>
                  <a:pt x="65314" y="37322"/>
                </a:cubicBezTo>
                <a:cubicBezTo>
                  <a:pt x="51104" y="79954"/>
                  <a:pt x="46990" y="78879"/>
                  <a:pt x="65314" y="139959"/>
                </a:cubicBezTo>
                <a:cubicBezTo>
                  <a:pt x="67842" y="148385"/>
                  <a:pt x="78698" y="151582"/>
                  <a:pt x="83976" y="158620"/>
                </a:cubicBezTo>
                <a:cubicBezTo>
                  <a:pt x="97433" y="176562"/>
                  <a:pt x="108857" y="195943"/>
                  <a:pt x="121298" y="214604"/>
                </a:cubicBezTo>
                <a:cubicBezTo>
                  <a:pt x="127518" y="223935"/>
                  <a:pt x="132029" y="234667"/>
                  <a:pt x="139959" y="242596"/>
                </a:cubicBezTo>
                <a:lnTo>
                  <a:pt x="158621" y="261257"/>
                </a:lnTo>
                <a:cubicBezTo>
                  <a:pt x="172307" y="302318"/>
                  <a:pt x="172696" y="288933"/>
                  <a:pt x="158621" y="345232"/>
                </a:cubicBezTo>
                <a:cubicBezTo>
                  <a:pt x="153850" y="364316"/>
                  <a:pt x="153868" y="387307"/>
                  <a:pt x="139959" y="401216"/>
                </a:cubicBezTo>
                <a:lnTo>
                  <a:pt x="111967" y="429208"/>
                </a:lnTo>
                <a:cubicBezTo>
                  <a:pt x="93803" y="483703"/>
                  <a:pt x="116849" y="433657"/>
                  <a:pt x="74645" y="475861"/>
                </a:cubicBezTo>
                <a:cubicBezTo>
                  <a:pt x="66716" y="483790"/>
                  <a:pt x="64741" y="496848"/>
                  <a:pt x="55984" y="503853"/>
                </a:cubicBezTo>
                <a:cubicBezTo>
                  <a:pt x="48304" y="509997"/>
                  <a:pt x="36789" y="508785"/>
                  <a:pt x="27992" y="513184"/>
                </a:cubicBezTo>
                <a:cubicBezTo>
                  <a:pt x="17962" y="518199"/>
                  <a:pt x="9331" y="525625"/>
                  <a:pt x="0" y="531845"/>
                </a:cubicBezTo>
                <a:cubicBezTo>
                  <a:pt x="67557" y="576882"/>
                  <a:pt x="35924" y="559137"/>
                  <a:pt x="93306" y="587828"/>
                </a:cubicBezTo>
                <a:cubicBezTo>
                  <a:pt x="99526" y="594049"/>
                  <a:pt x="104424" y="601964"/>
                  <a:pt x="111967" y="606490"/>
                </a:cubicBezTo>
                <a:cubicBezTo>
                  <a:pt x="172536" y="642832"/>
                  <a:pt x="111331" y="587193"/>
                  <a:pt x="158621" y="634481"/>
                </a:cubicBezTo>
                <a:cubicBezTo>
                  <a:pt x="163020" y="647679"/>
                  <a:pt x="177282" y="688083"/>
                  <a:pt x="177282" y="699796"/>
                </a:cubicBezTo>
                <a:cubicBezTo>
                  <a:pt x="177282" y="721788"/>
                  <a:pt x="172896" y="743681"/>
                  <a:pt x="167951" y="765110"/>
                </a:cubicBezTo>
                <a:cubicBezTo>
                  <a:pt x="163528" y="784277"/>
                  <a:pt x="160202" y="804727"/>
                  <a:pt x="149290" y="821094"/>
                </a:cubicBezTo>
                <a:lnTo>
                  <a:pt x="111967" y="877077"/>
                </a:lnTo>
                <a:lnTo>
                  <a:pt x="93306" y="905069"/>
                </a:lnTo>
                <a:cubicBezTo>
                  <a:pt x="90196" y="914400"/>
                  <a:pt x="83976" y="923226"/>
                  <a:pt x="83976" y="933061"/>
                </a:cubicBezTo>
                <a:cubicBezTo>
                  <a:pt x="83976" y="949526"/>
                  <a:pt x="92662" y="995640"/>
                  <a:pt x="111967" y="1007706"/>
                </a:cubicBezTo>
                <a:cubicBezTo>
                  <a:pt x="128648" y="1018131"/>
                  <a:pt x="149290" y="1020147"/>
                  <a:pt x="167951" y="1026367"/>
                </a:cubicBezTo>
                <a:cubicBezTo>
                  <a:pt x="202538" y="1037896"/>
                  <a:pt x="187148" y="1031301"/>
                  <a:pt x="214604" y="1045028"/>
                </a:cubicBezTo>
              </a:path>
            </a:pathLst>
          </a:cu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05052" y="5251667"/>
            <a:ext cx="1607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Response Body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50306" y="2095133"/>
            <a:ext cx="142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HTTP Version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413122" y="2464465"/>
            <a:ext cx="174966" cy="52656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345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2546</TotalTime>
  <Words>1191</Words>
  <Application>Microsoft Office PowerPoint</Application>
  <PresentationFormat>Widescreen</PresentationFormat>
  <Paragraphs>264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Times New Roman</vt:lpstr>
      <vt:lpstr>Office Theme</vt:lpstr>
      <vt:lpstr>Web APIs</vt:lpstr>
      <vt:lpstr>PowerPoint Presentation</vt:lpstr>
      <vt:lpstr>PowerPoint Presentation</vt:lpstr>
      <vt:lpstr>PowerPoint Presentation</vt:lpstr>
      <vt:lpstr>Client connects to Server</vt:lpstr>
      <vt:lpstr>Client connects to Server (cont.)</vt:lpstr>
      <vt:lpstr>Client connects to Server (cont.)</vt:lpstr>
      <vt:lpstr>Browsing the Web with HTTP  (GET Request)</vt:lpstr>
      <vt:lpstr>Browsing the Web with HTTP  (GET Response)</vt:lpstr>
      <vt:lpstr>Browsing the Web with HTTP  (POST Request)</vt:lpstr>
      <vt:lpstr>Browsing the Web with HTTP  (POST Response)</vt:lpstr>
      <vt:lpstr>Web API Call with HTTP  (GET Request) – Family Map “event” request</vt:lpstr>
      <vt:lpstr>Web API Call with HTTP  (GET Response)</vt:lpstr>
      <vt:lpstr>Web API Call with HTTP  (POST Request)</vt:lpstr>
      <vt:lpstr>Web API Call with HTTP  (POST Response)</vt:lpstr>
      <vt:lpstr>Ticket to Ride example Web API</vt:lpstr>
      <vt:lpstr>Ticket to Ride example Web API</vt:lpstr>
      <vt:lpstr>Family Map Server – Web Site (test page)</vt:lpstr>
      <vt:lpstr>Family Map Server – Web Site (test page)</vt:lpstr>
      <vt:lpstr>Writing a File Handler</vt:lpstr>
      <vt:lpstr>Writing a File Handler (cont.)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ken.rodham@gmail.com</cp:lastModifiedBy>
  <cp:revision>62</cp:revision>
  <dcterms:created xsi:type="dcterms:W3CDTF">2017-02-10T17:28:10Z</dcterms:created>
  <dcterms:modified xsi:type="dcterms:W3CDTF">2020-07-15T14:49:02Z</dcterms:modified>
</cp:coreProperties>
</file>