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1" Type="http://schemas.openxmlformats.org/officeDocument/2006/relationships/slide" Target="slides/slide7.xml"/><Relationship Id="rId10" Type="http://schemas.openxmlformats.org/officeDocument/2006/relationships/slide" Target="slides/slide6.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320332e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320332e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1200"/>
              </a:spcAft>
              <a:buNone/>
            </a:pPr>
            <a:r>
              <a:rPr b="1" lang="en">
                <a:solidFill>
                  <a:schemeClr val="dk1"/>
                </a:solidFill>
              </a:rPr>
              <a:t>“We built a simple, end-to-end CRM for ATM business owners. It starts with a clean form-fill that customers use to submit requests—whether it’s a new machine, a service issue, or a cash refill. On the backend, all requests are automatically funneled into a centralized dashboard, organized by status, so owners like Wilson can stop juggling spreadsheets and text threads. It’s designed to streamline customer management, reduce manual tracking, and give full visibility into operations at a glance.”</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9f43f0a7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29f43f0a7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29f43f0a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29f43f0a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29f43f0a7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29f43f0a7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9f43f0a72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9f43f0a72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29f43f0a72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29f43f0a72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github.com/npm/cli/issues/4828"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cash-is-king-crm.onrender.com" TargetMode="External"/><Relationship Id="rId4" Type="http://schemas.openxmlformats.org/officeDocument/2006/relationships/hyperlink" Target="https://github.com/clintsrc/cash-is-king-crm"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pic>
        <p:nvPicPr>
          <p:cNvPr id="54" name="Google Shape;54;p13"/>
          <p:cNvPicPr preferRelativeResize="0"/>
          <p:nvPr/>
        </p:nvPicPr>
        <p:blipFill>
          <a:blip r:embed="rId3">
            <a:alphaModFix/>
          </a:blip>
          <a:stretch>
            <a:fillRect/>
          </a:stretch>
        </p:blipFill>
        <p:spPr>
          <a:xfrm>
            <a:off x="2757487" y="228599"/>
            <a:ext cx="3629027" cy="4838702"/>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Elevator pitch</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Concept</a:t>
            </a:r>
            <a:endParaRPr/>
          </a:p>
        </p:txBody>
      </p:sp>
      <p:sp>
        <p:nvSpPr>
          <p:cNvPr id="65" name="Google Shape;65;p1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Description</a:t>
            </a:r>
            <a:endParaRPr/>
          </a:p>
          <a:p>
            <a:pPr indent="-317500" lvl="1" marL="914400" rtl="0" algn="l">
              <a:spcBef>
                <a:spcPts val="0"/>
              </a:spcBef>
              <a:spcAft>
                <a:spcPts val="0"/>
              </a:spcAft>
              <a:buSzPts val="1400"/>
              <a:buChar char="○"/>
            </a:pPr>
            <a:r>
              <a:rPr lang="en"/>
              <a:t>A form-fill that feeds into a CRM application that organizes all requests based on status.</a:t>
            </a:r>
            <a:endParaRPr/>
          </a:p>
          <a:p>
            <a:pPr indent="-342900" lvl="0" marL="457200" rtl="0" algn="l">
              <a:spcBef>
                <a:spcPts val="0"/>
              </a:spcBef>
              <a:spcAft>
                <a:spcPts val="0"/>
              </a:spcAft>
              <a:buSzPts val="1800"/>
              <a:buChar char="●"/>
            </a:pPr>
            <a:r>
              <a:rPr lang="en"/>
              <a:t>Motivation for development?</a:t>
            </a:r>
            <a:endParaRPr/>
          </a:p>
          <a:p>
            <a:pPr indent="-317500" lvl="1" marL="914400" rtl="0" algn="l">
              <a:spcBef>
                <a:spcPts val="0"/>
              </a:spcBef>
              <a:spcAft>
                <a:spcPts val="0"/>
              </a:spcAft>
              <a:buSzPts val="1400"/>
              <a:buChar char="○"/>
            </a:pPr>
            <a:r>
              <a:rPr lang="en"/>
              <a:t>Wilson runs an ATM business and has to </a:t>
            </a:r>
            <a:r>
              <a:rPr lang="en"/>
              <a:t>manually keep track of all customer requests and data and process new requests.</a:t>
            </a:r>
            <a:endParaRPr/>
          </a:p>
          <a:p>
            <a:pPr indent="-342900" lvl="0" marL="457200" rtl="0" algn="l">
              <a:spcBef>
                <a:spcPts val="0"/>
              </a:spcBef>
              <a:spcAft>
                <a:spcPts val="0"/>
              </a:spcAft>
              <a:buSzPts val="1800"/>
              <a:buChar char="●"/>
            </a:pPr>
            <a:r>
              <a:rPr lang="en"/>
              <a:t>User story</a:t>
            </a:r>
            <a:endParaRPr/>
          </a:p>
          <a:p>
            <a:pPr indent="-317500" lvl="1" marL="914400" rtl="0" algn="l">
              <a:spcBef>
                <a:spcPts val="0"/>
              </a:spcBef>
              <a:spcAft>
                <a:spcPts val="0"/>
              </a:spcAft>
              <a:buSzPts val="1400"/>
              <a:buChar char="○"/>
            </a:pPr>
            <a:r>
              <a:rPr lang="en"/>
              <a:t>As the owner of an ATM business, I want an end-to-end CRM solution in order to manage my operations.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311700" y="2528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Process</a:t>
            </a:r>
            <a:endParaRPr/>
          </a:p>
        </p:txBody>
      </p:sp>
      <p:sp>
        <p:nvSpPr>
          <p:cNvPr id="71" name="Google Shape;71;p16"/>
          <p:cNvSpPr txBox="1"/>
          <p:nvPr>
            <p:ph idx="1" type="body"/>
          </p:nvPr>
        </p:nvSpPr>
        <p:spPr>
          <a:xfrm>
            <a:off x="311700" y="807925"/>
            <a:ext cx="8520600" cy="4082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Technologies used:</a:t>
            </a:r>
            <a:endParaRPr/>
          </a:p>
          <a:p>
            <a:pPr indent="-317500" lvl="1" marL="914400" rtl="0" algn="l">
              <a:spcBef>
                <a:spcPts val="0"/>
              </a:spcBef>
              <a:spcAft>
                <a:spcPts val="0"/>
              </a:spcAft>
              <a:buSzPts val="1400"/>
              <a:buChar char="○"/>
            </a:pPr>
            <a:r>
              <a:rPr lang="en"/>
              <a:t>MERN (MongoDB, Express.js, React, </a:t>
            </a:r>
            <a:r>
              <a:rPr lang="en"/>
              <a:t>Node.js</a:t>
            </a:r>
            <a:r>
              <a:rPr lang="en"/>
              <a:t>), GraphQL, </a:t>
            </a:r>
            <a:r>
              <a:rPr lang="en"/>
              <a:t>JWT, </a:t>
            </a:r>
            <a:r>
              <a:rPr lang="en"/>
              <a:t>Render CI/CD</a:t>
            </a:r>
            <a:endParaRPr/>
          </a:p>
          <a:p>
            <a:pPr indent="-342900" lvl="0" marL="457200" rtl="0" algn="l">
              <a:spcBef>
                <a:spcPts val="0"/>
              </a:spcBef>
              <a:spcAft>
                <a:spcPts val="0"/>
              </a:spcAft>
              <a:buSzPts val="1800"/>
              <a:buChar char="●"/>
            </a:pPr>
            <a:r>
              <a:rPr lang="en"/>
              <a:t>Breakdown of tasks and roles:</a:t>
            </a:r>
            <a:endParaRPr/>
          </a:p>
          <a:p>
            <a:pPr indent="-317500" lvl="1" marL="914400" rtl="0" algn="l">
              <a:spcBef>
                <a:spcPts val="0"/>
              </a:spcBef>
              <a:spcAft>
                <a:spcPts val="0"/>
              </a:spcAft>
              <a:buSzPts val="1400"/>
              <a:buChar char="○"/>
            </a:pPr>
            <a:r>
              <a:rPr lang="en"/>
              <a:t>Ethan Boud: GraphQL Queries and Mutations, Type Defs, Resolvers, Models</a:t>
            </a:r>
            <a:endParaRPr/>
          </a:p>
          <a:p>
            <a:pPr indent="-317500" lvl="1" marL="914400" rtl="0" algn="l">
              <a:spcBef>
                <a:spcPts val="0"/>
              </a:spcBef>
              <a:spcAft>
                <a:spcPts val="0"/>
              </a:spcAft>
              <a:buSzPts val="1400"/>
              <a:buChar char="○"/>
            </a:pPr>
            <a:r>
              <a:rPr lang="en"/>
              <a:t>Wilson Crase: Frontend, Idea creation, ts logic</a:t>
            </a:r>
            <a:endParaRPr/>
          </a:p>
          <a:p>
            <a:pPr indent="-317500" lvl="1" marL="914400" rtl="0" algn="l">
              <a:spcBef>
                <a:spcPts val="0"/>
              </a:spcBef>
              <a:spcAft>
                <a:spcPts val="0"/>
              </a:spcAft>
              <a:buSzPts val="1400"/>
              <a:buChar char="○"/>
            </a:pPr>
            <a:r>
              <a:rPr lang="en"/>
              <a:t>Tanner Flake: Mockups and Product design, Frontend, CSS</a:t>
            </a:r>
            <a:endParaRPr/>
          </a:p>
          <a:p>
            <a:pPr indent="-317500" lvl="1" marL="914400" rtl="0" algn="l">
              <a:spcBef>
                <a:spcPts val="0"/>
              </a:spcBef>
              <a:spcAft>
                <a:spcPts val="0"/>
              </a:spcAft>
              <a:buSzPts val="1400"/>
              <a:buChar char="○"/>
            </a:pPr>
            <a:r>
              <a:rPr lang="en"/>
              <a:t>Clint Jones: Authentication, </a:t>
            </a:r>
            <a:r>
              <a:rPr lang="en"/>
              <a:t>DB Seeds, CI/CD, </a:t>
            </a:r>
            <a:r>
              <a:rPr lang="en"/>
              <a:t>Build Shepherd</a:t>
            </a:r>
            <a:endParaRPr/>
          </a:p>
          <a:p>
            <a:pPr indent="-342900" lvl="0" marL="457200" rtl="0" algn="l">
              <a:spcBef>
                <a:spcPts val="0"/>
              </a:spcBef>
              <a:spcAft>
                <a:spcPts val="0"/>
              </a:spcAft>
              <a:buSzPts val="1800"/>
              <a:buChar char="●"/>
            </a:pPr>
            <a:r>
              <a:rPr lang="en"/>
              <a:t>Challenges</a:t>
            </a:r>
            <a:r>
              <a:rPr lang="en"/>
              <a:t>:</a:t>
            </a:r>
            <a:endParaRPr/>
          </a:p>
          <a:p>
            <a:pPr indent="-317500" lvl="1" marL="914400" rtl="0" algn="l">
              <a:spcBef>
                <a:spcPts val="0"/>
              </a:spcBef>
              <a:spcAft>
                <a:spcPts val="0"/>
              </a:spcAft>
              <a:buSzPts val="1400"/>
              <a:buChar char="○"/>
            </a:pPr>
            <a:r>
              <a:rPr lang="en"/>
              <a:t>Git pushes and version control</a:t>
            </a:r>
            <a:endParaRPr/>
          </a:p>
          <a:p>
            <a:pPr indent="-317500" lvl="1" marL="914400" rtl="0" algn="l">
              <a:spcBef>
                <a:spcPts val="0"/>
              </a:spcBef>
              <a:spcAft>
                <a:spcPts val="0"/>
              </a:spcAft>
              <a:buSzPts val="1400"/>
              <a:buChar char="○"/>
            </a:pPr>
            <a:r>
              <a:rPr lang="en"/>
              <a:t>npm multi-platform bug caused inconsistent build failures (</a:t>
            </a:r>
            <a:r>
              <a:rPr lang="en" u="sng">
                <a:solidFill>
                  <a:schemeClr val="hlink"/>
                </a:solidFill>
                <a:hlinkClick r:id="rId3"/>
              </a:rPr>
              <a:t>Issue #4828</a:t>
            </a:r>
            <a:r>
              <a:rPr lang="en"/>
              <a:t>)</a:t>
            </a:r>
            <a:endParaRPr/>
          </a:p>
          <a:p>
            <a:pPr indent="-342900" lvl="0" marL="457200" rtl="0" algn="l">
              <a:spcBef>
                <a:spcPts val="0"/>
              </a:spcBef>
              <a:spcAft>
                <a:spcPts val="0"/>
              </a:spcAft>
              <a:buSzPts val="1800"/>
              <a:buChar char="●"/>
            </a:pPr>
            <a:r>
              <a:rPr lang="en"/>
              <a:t>Successes:</a:t>
            </a:r>
            <a:endParaRPr/>
          </a:p>
          <a:p>
            <a:pPr indent="-317500" lvl="1" marL="914400" rtl="0" algn="l">
              <a:spcBef>
                <a:spcPts val="0"/>
              </a:spcBef>
              <a:spcAft>
                <a:spcPts val="0"/>
              </a:spcAft>
              <a:buSzPts val="1400"/>
              <a:buChar char="○"/>
            </a:pPr>
            <a:r>
              <a:rPr lang="en"/>
              <a:t>Great teamwork, especially during planning and initial GraphQL implementation</a:t>
            </a:r>
            <a:endParaRPr/>
          </a:p>
          <a:p>
            <a:pPr indent="-317500" lvl="1" marL="914400" rtl="0" algn="l">
              <a:spcBef>
                <a:spcPts val="0"/>
              </a:spcBef>
              <a:spcAft>
                <a:spcPts val="0"/>
              </a:spcAft>
              <a:buSzPts val="1400"/>
              <a:buChar char="○"/>
            </a:pPr>
            <a:r>
              <a:rPr lang="en"/>
              <a:t>Great at speaking up as unseen concerns arise. </a:t>
            </a:r>
            <a:endParaRPr/>
          </a:p>
          <a:p>
            <a:pPr indent="-317500" lvl="1" marL="914400" rtl="0" algn="l">
              <a:spcBef>
                <a:spcPts val="0"/>
              </a:spcBef>
              <a:spcAft>
                <a:spcPts val="0"/>
              </a:spcAft>
              <a:buSzPts val="1400"/>
              <a:buChar char="○"/>
            </a:pPr>
            <a:r>
              <a:rPr lang="en"/>
              <a:t>Adapted quickly to solve frontend/backend integration issues</a:t>
            </a:r>
            <a:endParaRPr/>
          </a:p>
          <a:p>
            <a:pPr indent="-317500" lvl="1" marL="914400" rtl="0" algn="l">
              <a:spcBef>
                <a:spcPts val="0"/>
              </a:spcBef>
              <a:spcAft>
                <a:spcPts val="0"/>
              </a:spcAft>
              <a:buSzPts val="1400"/>
              <a:buChar char="○"/>
            </a:pPr>
            <a:r>
              <a:rPr lang="en"/>
              <a:t>Building a functional simplified framework first then building on top of it.</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7"/>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Demo</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8"/>
          <p:cNvSpPr txBox="1"/>
          <p:nvPr/>
        </p:nvSpPr>
        <p:spPr>
          <a:xfrm>
            <a:off x="311700" y="1301400"/>
            <a:ext cx="8400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2"/>
              </a:buClr>
              <a:buSzPts val="1800"/>
              <a:buChar char="-"/>
            </a:pPr>
            <a:r>
              <a:rPr lang="en" sz="1800">
                <a:solidFill>
                  <a:schemeClr val="dk2"/>
                </a:solidFill>
              </a:rPr>
              <a:t>Full marketing landing page with ATM request at the bottom</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Automated email sent out to requester upon approval with merge fields containing their data</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Automated email sent to all admins when a request form is received</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Switch the status from “Scheduled” to “Past” automatically using node-cron based on date logic</a:t>
            </a:r>
            <a:endParaRPr sz="1800">
              <a:solidFill>
                <a:schemeClr val="dk2"/>
              </a:solidFill>
            </a:endParaRPr>
          </a:p>
          <a:p>
            <a:pPr indent="-342900" lvl="0" marL="457200" rtl="0" algn="l">
              <a:spcBef>
                <a:spcPts val="0"/>
              </a:spcBef>
              <a:spcAft>
                <a:spcPts val="0"/>
              </a:spcAft>
              <a:buClr>
                <a:schemeClr val="dk2"/>
              </a:buClr>
              <a:buSzPts val="1800"/>
              <a:buChar char="-"/>
            </a:pPr>
            <a:r>
              <a:rPr lang="en" sz="1800">
                <a:solidFill>
                  <a:schemeClr val="dk2"/>
                </a:solidFill>
              </a:rPr>
              <a:t>Enable admins to partition new admins instead of having to seed them directly into the database</a:t>
            </a:r>
            <a:endParaRPr sz="1800">
              <a:solidFill>
                <a:schemeClr val="dk2"/>
              </a:solidFill>
            </a:endParaRPr>
          </a:p>
        </p:txBody>
      </p:sp>
      <p:sp>
        <p:nvSpPr>
          <p:cNvPr id="82" name="Google Shape;82;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Directions for Future Development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Links</a:t>
            </a:r>
            <a:endParaRPr/>
          </a:p>
        </p:txBody>
      </p:sp>
      <p:sp>
        <p:nvSpPr>
          <p:cNvPr id="88" name="Google Shape;88;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a:t>Deployment</a:t>
            </a:r>
            <a:endParaRPr/>
          </a:p>
          <a:p>
            <a:pPr indent="-317500" lvl="1" marL="914400" rtl="0" algn="l">
              <a:spcBef>
                <a:spcPts val="0"/>
              </a:spcBef>
              <a:spcAft>
                <a:spcPts val="0"/>
              </a:spcAft>
              <a:buSzPts val="1400"/>
              <a:buChar char="○"/>
            </a:pPr>
            <a:r>
              <a:rPr lang="en" u="sng">
                <a:solidFill>
                  <a:schemeClr val="hlink"/>
                </a:solidFill>
                <a:hlinkClick r:id="rId3"/>
              </a:rPr>
              <a:t>https://cash-is-king-crm.onrender.com</a:t>
            </a:r>
            <a:endParaRPr/>
          </a:p>
          <a:p>
            <a:pPr indent="-342900" lvl="0" marL="457200" rtl="0" algn="l">
              <a:spcBef>
                <a:spcPts val="0"/>
              </a:spcBef>
              <a:spcAft>
                <a:spcPts val="0"/>
              </a:spcAft>
              <a:buSzPts val="1800"/>
              <a:buChar char="●"/>
            </a:pPr>
            <a:r>
              <a:rPr lang="en"/>
              <a:t>GitHub repo</a:t>
            </a:r>
            <a:endParaRPr/>
          </a:p>
          <a:p>
            <a:pPr indent="-317500" lvl="1" marL="914400" rtl="0" algn="l">
              <a:spcBef>
                <a:spcPts val="0"/>
              </a:spcBef>
              <a:spcAft>
                <a:spcPts val="0"/>
              </a:spcAft>
              <a:buSzPts val="1400"/>
              <a:buChar char="○"/>
            </a:pPr>
            <a:r>
              <a:rPr lang="en" u="sng">
                <a:solidFill>
                  <a:schemeClr val="hlink"/>
                </a:solidFill>
                <a:hlinkClick r:id="rId4"/>
              </a:rPr>
              <a:t>https://github.com/clintsrc/cash-is-king-crm</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