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4" r:id="rId1"/>
  </p:sldMasterIdLst>
  <p:notesMasterIdLst>
    <p:notesMasterId r:id="rId20"/>
  </p:notesMasterIdLst>
  <p:sldIdLst>
    <p:sldId id="256" r:id="rId2"/>
    <p:sldId id="289" r:id="rId3"/>
    <p:sldId id="259" r:id="rId4"/>
    <p:sldId id="260" r:id="rId5"/>
    <p:sldId id="261" r:id="rId6"/>
    <p:sldId id="262" r:id="rId7"/>
    <p:sldId id="263" r:id="rId8"/>
    <p:sldId id="264" r:id="rId9"/>
    <p:sldId id="271" r:id="rId10"/>
    <p:sldId id="272" r:id="rId11"/>
    <p:sldId id="273" r:id="rId12"/>
    <p:sldId id="290" r:id="rId13"/>
    <p:sldId id="291" r:id="rId14"/>
    <p:sldId id="293" r:id="rId15"/>
    <p:sldId id="270" r:id="rId16"/>
    <p:sldId id="274"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C5A0882-7DB5-40F0-987F-7BE9ADDCB693}">
          <p14:sldIdLst>
            <p14:sldId id="256"/>
            <p14:sldId id="289"/>
          </p14:sldIdLst>
        </p14:section>
        <p14:section name="Default Section" id="{9B78A2C7-64AC-E94A-B8CF-3C333ECBAD21}">
          <p14:sldIdLst>
            <p14:sldId id="259"/>
            <p14:sldId id="260"/>
            <p14:sldId id="261"/>
            <p14:sldId id="262"/>
            <p14:sldId id="263"/>
            <p14:sldId id="264"/>
            <p14:sldId id="271"/>
            <p14:sldId id="272"/>
            <p14:sldId id="273"/>
          </p14:sldIdLst>
        </p14:section>
        <p14:section name="Untitled Section" id="{94A0BE5C-1A41-4874-839E-A21B2ED64BA9}">
          <p14:sldIdLst>
            <p14:sldId id="290"/>
            <p14:sldId id="291"/>
            <p14:sldId id="293"/>
            <p14:sldId id="270"/>
            <p14:sldId id="274"/>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7" autoAdjust="0"/>
    <p:restoredTop sz="86677"/>
  </p:normalViewPr>
  <p:slideViewPr>
    <p:cSldViewPr snapToGrid="0">
      <p:cViewPr varScale="1">
        <p:scale>
          <a:sx n="92" d="100"/>
          <a:sy n="92" d="100"/>
        </p:scale>
        <p:origin x="666"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77FAA8-E0B9-E042-BE98-B9488B8818DC}" type="datetimeFigureOut">
              <a:rPr lang="en-US" smtClean="0"/>
              <a:t>1/24/2017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C5C9B-9676-D847-A045-E9D86691A515}" type="slidenum">
              <a:rPr lang="en-US" smtClean="0"/>
              <a:t>‹#›</a:t>
            </a:fld>
            <a:endParaRPr lang="en-US"/>
          </a:p>
        </p:txBody>
      </p:sp>
    </p:spTree>
    <p:extLst>
      <p:ext uri="{BB962C8B-B14F-4D97-AF65-F5344CB8AC3E}">
        <p14:creationId xmlns:p14="http://schemas.microsoft.com/office/powerpoint/2010/main" val="523344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egr.it/y/1i1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modules</a:t>
            </a:r>
            <a:r>
              <a:rPr lang="en-US" baseline="0" dirty="0"/>
              <a:t> in Modern Perl book, you may need to install the Modern::Perl module from </a:t>
            </a:r>
            <a:r>
              <a:rPr lang="en-US" baseline="0" dirty="0" err="1"/>
              <a:t>cpan</a:t>
            </a:r>
            <a:r>
              <a:rPr lang="en-US" baseline="0" dirty="0"/>
              <a:t> with the command $</a:t>
            </a:r>
            <a:r>
              <a:rPr lang="en-US" baseline="0" dirty="0" err="1"/>
              <a:t>sudo</a:t>
            </a:r>
            <a:r>
              <a:rPr lang="en-US" baseline="0" dirty="0"/>
              <a:t> </a:t>
            </a:r>
            <a:r>
              <a:rPr lang="en-US" baseline="0" dirty="0" err="1"/>
              <a:t>cpan</a:t>
            </a:r>
            <a:r>
              <a:rPr lang="en-US" baseline="0" dirty="0"/>
              <a:t> Modern::Perl</a:t>
            </a:r>
          </a:p>
          <a:p>
            <a:r>
              <a:rPr lang="en-US" baseline="0" dirty="0"/>
              <a:t>And also use Test::More module to test your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ok(), like(), and is() </a:t>
            </a:r>
            <a:endParaRPr lang="en-US" dirty="0"/>
          </a:p>
          <a:p>
            <a:endParaRPr lang="en-US" dirty="0"/>
          </a:p>
        </p:txBody>
      </p:sp>
      <p:sp>
        <p:nvSpPr>
          <p:cNvPr id="4" name="Slide Number Placeholder 3"/>
          <p:cNvSpPr>
            <a:spLocks noGrp="1"/>
          </p:cNvSpPr>
          <p:nvPr>
            <p:ph type="sldNum" sz="quarter" idx="10"/>
          </p:nvPr>
        </p:nvSpPr>
        <p:spPr/>
        <p:txBody>
          <a:bodyPr/>
          <a:lstStyle/>
          <a:p>
            <a:fld id="{AADC5C9B-9676-D847-A045-E9D86691A515}" type="slidenum">
              <a:rPr lang="en-US" smtClean="0"/>
              <a:t>1</a:t>
            </a:fld>
            <a:endParaRPr lang="en-US"/>
          </a:p>
        </p:txBody>
      </p:sp>
    </p:spTree>
    <p:extLst>
      <p:ext uri="{BB962C8B-B14F-4D97-AF65-F5344CB8AC3E}">
        <p14:creationId xmlns:p14="http://schemas.microsoft.com/office/powerpoint/2010/main" val="122122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DC5C9B-9676-D847-A045-E9D86691A515}" type="slidenum">
              <a:rPr lang="en-US" smtClean="0"/>
              <a:t>7</a:t>
            </a:fld>
            <a:endParaRPr lang="en-US"/>
          </a:p>
        </p:txBody>
      </p:sp>
    </p:spTree>
    <p:extLst>
      <p:ext uri="{BB962C8B-B14F-4D97-AF65-F5344CB8AC3E}">
        <p14:creationId xmlns:p14="http://schemas.microsoft.com/office/powerpoint/2010/main" val="304237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image below is the Eclipse Perl perspective. You can move panels around to your liking</a:t>
            </a:r>
          </a:p>
          <a:p>
            <a:pPr marL="171450" indent="-171450">
              <a:buFontTx/>
              <a:buChar char="-"/>
            </a:pPr>
            <a:r>
              <a:rPr lang="en-US" sz="1200" kern="1200" dirty="0">
                <a:solidFill>
                  <a:schemeClr val="tx1"/>
                </a:solidFill>
                <a:effectLst/>
                <a:latin typeface="+mn-lt"/>
                <a:ea typeface="+mn-ea"/>
                <a:cs typeface="+mn-cs"/>
              </a:rPr>
              <a:t>navigator for all my projects and files on the left, the program files in the middle, and the outline on the right. </a:t>
            </a:r>
          </a:p>
          <a:p>
            <a:pPr marL="171450" indent="-171450">
              <a:buFontTx/>
              <a:buChar char="-"/>
            </a:pPr>
            <a:r>
              <a:rPr lang="en-US" sz="1200" kern="1200" dirty="0">
                <a:solidFill>
                  <a:schemeClr val="tx1"/>
                </a:solidFill>
                <a:effectLst/>
                <a:latin typeface="+mn-lt"/>
                <a:ea typeface="+mn-ea"/>
                <a:cs typeface="+mn-cs"/>
              </a:rPr>
              <a:t>The outline lists the subroutines in a program, and you can quickly navigate to the subroutine in the code panel by clicking the subroutine name in the outline panel</a:t>
            </a:r>
            <a:endParaRPr lang="en-US" dirty="0"/>
          </a:p>
        </p:txBody>
      </p:sp>
      <p:sp>
        <p:nvSpPr>
          <p:cNvPr id="4" name="Slide Number Placeholder 3"/>
          <p:cNvSpPr>
            <a:spLocks noGrp="1"/>
          </p:cNvSpPr>
          <p:nvPr>
            <p:ph type="sldNum" sz="quarter" idx="10"/>
          </p:nvPr>
        </p:nvSpPr>
        <p:spPr/>
        <p:txBody>
          <a:bodyPr/>
          <a:lstStyle/>
          <a:p>
            <a:fld id="{AADC5C9B-9676-D847-A045-E9D86691A515}" type="slidenum">
              <a:rPr lang="en-US" smtClean="0"/>
              <a:t>9</a:t>
            </a:fld>
            <a:endParaRPr lang="en-US"/>
          </a:p>
        </p:txBody>
      </p:sp>
    </p:spTree>
    <p:extLst>
      <p:ext uri="{BB962C8B-B14F-4D97-AF65-F5344CB8AC3E}">
        <p14:creationId xmlns:p14="http://schemas.microsoft.com/office/powerpoint/2010/main" val="48180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you start moving code around, it's easy to end up with code that references variables that are out-of-scope. With vim you'll catch those errors when you run the program. In Eclipse, they will be highlighted with errors as soon as you save the change. In the image below, I cut the declaration of %</a:t>
            </a:r>
            <a:r>
              <a:rPr lang="en-US" sz="1200" kern="1200" dirty="0" err="1">
                <a:solidFill>
                  <a:schemeClr val="tx1"/>
                </a:solidFill>
                <a:effectLst/>
                <a:latin typeface="+mn-lt"/>
                <a:ea typeface="+mn-ea"/>
                <a:cs typeface="+mn-cs"/>
              </a:rPr>
              <a:t>goDesc</a:t>
            </a:r>
            <a:r>
              <a:rPr lang="en-US" sz="1200" kern="1200" dirty="0">
                <a:solidFill>
                  <a:schemeClr val="tx1"/>
                </a:solidFill>
                <a:effectLst/>
                <a:latin typeface="+mn-lt"/>
                <a:ea typeface="+mn-ea"/>
                <a:cs typeface="+mn-cs"/>
              </a:rPr>
              <a:t> from its global location so I could move it to a subroutine. I save the file and Eclipse shows me where the variable is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paste the declaration in its new location, and the errors in the subroutine are cleared when I save:</a:t>
            </a:r>
          </a:p>
          <a:p>
            <a:endParaRPr lang="en-US" dirty="0"/>
          </a:p>
          <a:p>
            <a:r>
              <a:rPr lang="en-US" dirty="0"/>
              <a:t>That’s fine, no errors, but now how do you access the %</a:t>
            </a:r>
            <a:r>
              <a:rPr lang="en-US" dirty="0" err="1"/>
              <a:t>goDesc</a:t>
            </a:r>
            <a:r>
              <a:rPr lang="en-US" dirty="0"/>
              <a:t> hash outside of that subroutine</a:t>
            </a:r>
          </a:p>
        </p:txBody>
      </p:sp>
      <p:sp>
        <p:nvSpPr>
          <p:cNvPr id="4" name="Slide Number Placeholder 3"/>
          <p:cNvSpPr>
            <a:spLocks noGrp="1"/>
          </p:cNvSpPr>
          <p:nvPr>
            <p:ph type="sldNum" sz="quarter" idx="10"/>
          </p:nvPr>
        </p:nvSpPr>
        <p:spPr/>
        <p:txBody>
          <a:bodyPr/>
          <a:lstStyle/>
          <a:p>
            <a:fld id="{AADC5C9B-9676-D847-A045-E9D86691A515}" type="slidenum">
              <a:rPr lang="en-US" smtClean="0"/>
              <a:t>10</a:t>
            </a:fld>
            <a:endParaRPr lang="en-US"/>
          </a:p>
        </p:txBody>
      </p:sp>
    </p:spTree>
    <p:extLst>
      <p:ext uri="{BB962C8B-B14F-4D97-AF65-F5344CB8AC3E}">
        <p14:creationId xmlns:p14="http://schemas.microsoft.com/office/powerpoint/2010/main" val="1905712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are refactoring in vim, make sure you are using vim visual mode. This </a:t>
            </a:r>
            <a:r>
              <a:rPr lang="en-US" sz="1200" u="sng" kern="1200" dirty="0">
                <a:solidFill>
                  <a:schemeClr val="tx1"/>
                </a:solidFill>
                <a:effectLst/>
                <a:latin typeface="+mn-lt"/>
                <a:ea typeface="+mn-ea"/>
                <a:cs typeface="+mn-cs"/>
                <a:hlinkClick r:id="rId3"/>
              </a:rPr>
              <a:t>video</a:t>
            </a:r>
            <a:r>
              <a:rPr lang="en-US" sz="1200" kern="1200" dirty="0">
                <a:solidFill>
                  <a:schemeClr val="tx1"/>
                </a:solidFill>
                <a:effectLst/>
                <a:latin typeface="+mn-lt"/>
                <a:ea typeface="+mn-ea"/>
                <a:cs typeface="+mn-cs"/>
              </a:rPr>
              <a:t> demonstrates. Key points to remember:</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You must be in command mode, not insert mode.</a:t>
            </a:r>
          </a:p>
          <a:p>
            <a:pPr lvl="0"/>
            <a:r>
              <a:rPr lang="en-US" sz="1200" kern="1200" dirty="0">
                <a:solidFill>
                  <a:schemeClr val="tx1"/>
                </a:solidFill>
                <a:effectLst/>
                <a:latin typeface="+mn-lt"/>
                <a:ea typeface="+mn-ea"/>
                <a:cs typeface="+mn-cs"/>
              </a:rPr>
              <a:t>Press v to start selecting</a:t>
            </a:r>
          </a:p>
          <a:p>
            <a:pPr lvl="0"/>
            <a:r>
              <a:rPr lang="en-US" sz="1200" kern="1200" dirty="0">
                <a:solidFill>
                  <a:schemeClr val="tx1"/>
                </a:solidFill>
                <a:effectLst/>
                <a:latin typeface="+mn-lt"/>
                <a:ea typeface="+mn-ea"/>
                <a:cs typeface="+mn-cs"/>
              </a:rPr>
              <a:t>Press d to cut.</a:t>
            </a:r>
          </a:p>
          <a:p>
            <a:pPr lvl="0"/>
            <a:r>
              <a:rPr lang="en-US" sz="1200" kern="1200" dirty="0">
                <a:solidFill>
                  <a:schemeClr val="tx1"/>
                </a:solidFill>
                <a:effectLst/>
                <a:latin typeface="+mn-lt"/>
                <a:ea typeface="+mn-ea"/>
                <a:cs typeface="+mn-cs"/>
              </a:rPr>
              <a:t>Press y to copy.</a:t>
            </a:r>
          </a:p>
          <a:p>
            <a:endParaRPr lang="en-US" dirty="0"/>
          </a:p>
        </p:txBody>
      </p:sp>
      <p:sp>
        <p:nvSpPr>
          <p:cNvPr id="4" name="Slide Number Placeholder 3"/>
          <p:cNvSpPr>
            <a:spLocks noGrp="1"/>
          </p:cNvSpPr>
          <p:nvPr>
            <p:ph type="sldNum" sz="quarter" idx="10"/>
          </p:nvPr>
        </p:nvSpPr>
        <p:spPr/>
        <p:txBody>
          <a:bodyPr/>
          <a:lstStyle/>
          <a:p>
            <a:fld id="{AADC5C9B-9676-D847-A045-E9D86691A515}" type="slidenum">
              <a:rPr lang="en-US" smtClean="0"/>
              <a:t>11</a:t>
            </a:fld>
            <a:endParaRPr lang="en-US"/>
          </a:p>
        </p:txBody>
      </p:sp>
    </p:spTree>
    <p:extLst>
      <p:ext uri="{BB962C8B-B14F-4D97-AF65-F5344CB8AC3E}">
        <p14:creationId xmlns:p14="http://schemas.microsoft.com/office/powerpoint/2010/main" val="1443347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Perl </a:t>
            </a:r>
            <a:r>
              <a:rPr lang="en-US" sz="1200" i="1" kern="1200" dirty="0">
                <a:solidFill>
                  <a:schemeClr val="tx1"/>
                </a:solidFill>
                <a:effectLst/>
                <a:latin typeface="+mn-lt"/>
                <a:ea typeface="+mn-ea"/>
                <a:cs typeface="+mn-cs"/>
              </a:rPr>
              <a:t>operator </a:t>
            </a:r>
            <a:r>
              <a:rPr lang="en-US" sz="1200" kern="1200" dirty="0">
                <a:solidFill>
                  <a:schemeClr val="tx1"/>
                </a:solidFill>
                <a:effectLst/>
                <a:latin typeface="+mn-lt"/>
                <a:ea typeface="+mn-ea"/>
                <a:cs typeface="+mn-cs"/>
              </a:rPr>
              <a:t>is a series of one or more symbols used as part of the syntax of a language. Each operator operates on zero or </a:t>
            </a:r>
            <a:endParaRPr lang="en-US" dirty="0"/>
          </a:p>
          <a:p>
            <a:r>
              <a:rPr lang="en-US" sz="1200" kern="1200" dirty="0">
                <a:solidFill>
                  <a:schemeClr val="tx1"/>
                </a:solidFill>
                <a:effectLst/>
                <a:latin typeface="+mn-lt"/>
                <a:ea typeface="+mn-ea"/>
                <a:cs typeface="+mn-cs"/>
              </a:rPr>
              <a:t>more </a:t>
            </a:r>
            <a:r>
              <a:rPr lang="en-US" sz="1200" i="1" kern="1200" dirty="0">
                <a:solidFill>
                  <a:schemeClr val="tx1"/>
                </a:solidFill>
                <a:effectLst/>
                <a:latin typeface="+mn-lt"/>
                <a:ea typeface="+mn-ea"/>
                <a:cs typeface="+mn-cs"/>
              </a:rPr>
              <a:t>operands</a:t>
            </a:r>
            <a:r>
              <a:rPr lang="en-US" sz="1200" kern="1200" dirty="0">
                <a:solidFill>
                  <a:schemeClr val="tx1"/>
                </a:solidFill>
                <a:effectLst/>
                <a:latin typeface="+mn-lt"/>
                <a:ea typeface="+mn-ea"/>
                <a:cs typeface="+mn-cs"/>
              </a:rPr>
              <a:t>. Think of an operator as a special sort of function the parser understands and its operands as arguments. </a:t>
            </a:r>
          </a:p>
          <a:p>
            <a:endParaRPr lang="en-US" sz="1200" kern="1200" dirty="0">
              <a:solidFill>
                <a:schemeClr val="tx1"/>
              </a:solidFill>
              <a:effectLst/>
              <a:latin typeface="+mn-lt"/>
              <a:ea typeface="+mn-ea"/>
              <a:cs typeface="+mn-cs"/>
            </a:endParaRPr>
          </a:p>
          <a:p>
            <a:r>
              <a:rPr lang="en-US" dirty="0"/>
              <a:t>Bitwise Operators</a:t>
            </a:r>
          </a:p>
          <a:p>
            <a:r>
              <a:rPr lang="en-US" dirty="0"/>
              <a:t>Bitwise operators treat their operands numerically at the bit level. </a:t>
            </a:r>
          </a:p>
          <a:p>
            <a:endParaRPr lang="en-US" dirty="0"/>
          </a:p>
          <a:p>
            <a:r>
              <a:rPr lang="en-US" dirty="0"/>
              <a:t>Defined or operator</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precedence </a:t>
            </a:r>
            <a:r>
              <a:rPr lang="en-US" sz="1200" kern="1200" dirty="0">
                <a:solidFill>
                  <a:schemeClr val="tx1"/>
                </a:solidFill>
                <a:effectLst/>
                <a:latin typeface="+mn-lt"/>
                <a:ea typeface="+mn-ea"/>
                <a:cs typeface="+mn-cs"/>
              </a:rPr>
              <a:t>of an operator governs when Perl should evaluate it in an expression. Evaluation order proceeds from highest to lowest precedence.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associativity </a:t>
            </a:r>
            <a:r>
              <a:rPr lang="en-US" sz="1200" kern="1200" dirty="0">
                <a:solidFill>
                  <a:schemeClr val="tx1"/>
                </a:solidFill>
                <a:effectLst/>
                <a:latin typeface="+mn-lt"/>
                <a:ea typeface="+mn-ea"/>
                <a:cs typeface="+mn-cs"/>
              </a:rPr>
              <a:t>of an operator governs whether it evaluates from left to right or right to left. Addition is left associative, such that 2 + 3 + 4 evaluates 2 + 3 first, then adds 4 to the result. Exponentiation is right associative, such that 2 ** 3 ** 4 evaluates 3 ** 4 first, then raises 2 to the 81st power. As usual, grouping with parentheses will let you change the order of evaluation. Used when two</a:t>
            </a:r>
            <a:r>
              <a:rPr lang="en-US" sz="1200" kern="1200" baseline="0" dirty="0">
                <a:solidFill>
                  <a:schemeClr val="tx1"/>
                </a:solidFill>
                <a:effectLst/>
                <a:latin typeface="+mn-lt"/>
                <a:ea typeface="+mn-ea"/>
                <a:cs typeface="+mn-cs"/>
              </a:rPr>
              <a:t> operators have the same precedence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grouping with parentheses will let you change the order of evaluation.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arity </a:t>
            </a:r>
            <a:r>
              <a:rPr lang="en-US" sz="1200" kern="1200" dirty="0">
                <a:solidFill>
                  <a:schemeClr val="tx1"/>
                </a:solidFill>
                <a:effectLst/>
                <a:latin typeface="+mn-lt"/>
                <a:ea typeface="+mn-ea"/>
                <a:cs typeface="+mn-cs"/>
              </a:rPr>
              <a:t>of an operator is the number of operands on which it operates. A </a:t>
            </a:r>
            <a:r>
              <a:rPr lang="en-US" sz="1200" i="1" kern="1200" dirty="0">
                <a:solidFill>
                  <a:schemeClr val="tx1"/>
                </a:solidFill>
                <a:effectLst/>
                <a:latin typeface="+mn-lt"/>
                <a:ea typeface="+mn-ea"/>
                <a:cs typeface="+mn-cs"/>
              </a:rPr>
              <a:t>nullary </a:t>
            </a:r>
            <a:r>
              <a:rPr lang="en-US" sz="1200" kern="1200" dirty="0">
                <a:solidFill>
                  <a:schemeClr val="tx1"/>
                </a:solidFill>
                <a:effectLst/>
                <a:latin typeface="+mn-lt"/>
                <a:ea typeface="+mn-ea"/>
                <a:cs typeface="+mn-cs"/>
              </a:rPr>
              <a:t>operator operates on zero operands. A </a:t>
            </a:r>
            <a:r>
              <a:rPr lang="en-US" sz="1200" i="1" kern="1200" dirty="0">
                <a:solidFill>
                  <a:schemeClr val="tx1"/>
                </a:solidFill>
                <a:effectLst/>
                <a:latin typeface="+mn-lt"/>
                <a:ea typeface="+mn-ea"/>
                <a:cs typeface="+mn-cs"/>
              </a:rPr>
              <a:t>unary </a:t>
            </a:r>
            <a:r>
              <a:rPr lang="en-US" sz="1200" kern="1200" dirty="0">
                <a:solidFill>
                  <a:schemeClr val="tx1"/>
                </a:solidFill>
                <a:effectLst/>
                <a:latin typeface="+mn-lt"/>
                <a:ea typeface="+mn-ea"/>
                <a:cs typeface="+mn-cs"/>
              </a:rPr>
              <a:t>operator operates on one operand. A </a:t>
            </a:r>
            <a:r>
              <a:rPr lang="en-US" sz="1200" i="1" kern="1200" dirty="0">
                <a:solidFill>
                  <a:schemeClr val="tx1"/>
                </a:solidFill>
                <a:effectLst/>
                <a:latin typeface="+mn-lt"/>
                <a:ea typeface="+mn-ea"/>
                <a:cs typeface="+mn-cs"/>
              </a:rPr>
              <a:t>binary </a:t>
            </a:r>
            <a:r>
              <a:rPr lang="en-US" sz="1200" kern="1200" dirty="0">
                <a:solidFill>
                  <a:schemeClr val="tx1"/>
                </a:solidFill>
                <a:effectLst/>
                <a:latin typeface="+mn-lt"/>
                <a:ea typeface="+mn-ea"/>
                <a:cs typeface="+mn-cs"/>
              </a:rPr>
              <a:t>operator operates on two operands. A </a:t>
            </a:r>
            <a:r>
              <a:rPr lang="en-US" sz="1200" i="1" kern="1200" dirty="0">
                <a:solidFill>
                  <a:schemeClr val="tx1"/>
                </a:solidFill>
                <a:effectLst/>
                <a:latin typeface="+mn-lt"/>
                <a:ea typeface="+mn-ea"/>
                <a:cs typeface="+mn-cs"/>
              </a:rPr>
              <a:t>trinary </a:t>
            </a:r>
            <a:r>
              <a:rPr lang="en-US" sz="1200" kern="1200" dirty="0">
                <a:solidFill>
                  <a:schemeClr val="tx1"/>
                </a:solidFill>
                <a:effectLst/>
                <a:latin typeface="+mn-lt"/>
                <a:ea typeface="+mn-ea"/>
                <a:cs typeface="+mn-cs"/>
              </a:rPr>
              <a:t>operator operates on three operands. A </a:t>
            </a:r>
            <a:r>
              <a:rPr lang="en-US" sz="1200" i="1" kern="1200" dirty="0" err="1">
                <a:solidFill>
                  <a:schemeClr val="tx1"/>
                </a:solidFill>
                <a:effectLst/>
                <a:latin typeface="+mn-lt"/>
                <a:ea typeface="+mn-ea"/>
                <a:cs typeface="+mn-cs"/>
              </a:rPr>
              <a:t>listary</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operator operates on a list of operands. </a:t>
            </a:r>
            <a:endParaRPr lang="en-US" dirty="0"/>
          </a:p>
          <a:p>
            <a:endParaRPr lang="en-US"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say ( 1 + 2 + 3 ) * 4; . . . which prints the value 6 and (probably) evaluates as a whole to 4 (the return value of say multiplied by 4). Perl's parser happily interprets the parentheses as </a:t>
            </a:r>
            <a:r>
              <a:rPr lang="en-US" sz="1200" kern="1200" dirty="0" err="1">
                <a:solidFill>
                  <a:schemeClr val="tx1"/>
                </a:solidFill>
                <a:effectLst/>
                <a:latin typeface="+mn-lt"/>
                <a:ea typeface="+mn-ea"/>
                <a:cs typeface="+mn-cs"/>
              </a:rPr>
              <a:t>postcircumfix</a:t>
            </a:r>
            <a:r>
              <a:rPr lang="en-US" sz="1200" kern="1200" dirty="0">
                <a:solidFill>
                  <a:schemeClr val="tx1"/>
                </a:solidFill>
                <a:effectLst/>
                <a:latin typeface="+mn-lt"/>
                <a:ea typeface="+mn-ea"/>
                <a:cs typeface="+mn-cs"/>
              </a:rPr>
              <a:t> (Fixity, pp. 67) operators denoting the arguments to say, not circumfix parentheses grouping an expression to change precedence.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An operator's </a:t>
            </a:r>
            <a:r>
              <a:rPr lang="en-US" sz="1200" i="1" kern="1200" dirty="0">
                <a:solidFill>
                  <a:schemeClr val="tx1"/>
                </a:solidFill>
                <a:effectLst/>
                <a:latin typeface="+mn-lt"/>
                <a:ea typeface="+mn-ea"/>
                <a:cs typeface="+mn-cs"/>
              </a:rPr>
              <a:t>fixity</a:t>
            </a:r>
            <a:r>
              <a:rPr lang="en-US" sz="1200" kern="1200" dirty="0">
                <a:solidFill>
                  <a:schemeClr val="tx1"/>
                </a:solidFill>
                <a:effectLst/>
                <a:latin typeface="+mn-lt"/>
                <a:ea typeface="+mn-ea"/>
                <a:cs typeface="+mn-cs"/>
              </a:rPr>
              <a:t>1 is its position relative to its operands:</a:t>
            </a:r>
            <a:br>
              <a:rPr lang="en-US" sz="1200" kern="1200" dirty="0">
                <a:solidFill>
                  <a:schemeClr val="tx1"/>
                </a:solidFill>
                <a:effectLst/>
                <a:latin typeface="+mn-lt"/>
                <a:ea typeface="+mn-ea"/>
                <a:cs typeface="+mn-cs"/>
              </a:rPr>
            </a:br>
            <a:endParaRPr lang="en-US" dirty="0"/>
          </a:p>
          <a:p>
            <a:r>
              <a:rPr lang="en-US" sz="1200" i="1" kern="1200" dirty="0">
                <a:solidFill>
                  <a:schemeClr val="tx1"/>
                </a:solidFill>
                <a:effectLst/>
                <a:latin typeface="+mn-lt"/>
                <a:ea typeface="+mn-ea"/>
                <a:cs typeface="+mn-cs"/>
              </a:rPr>
              <a:t>Infix</a:t>
            </a:r>
            <a:r>
              <a:rPr lang="en-US" sz="1200" kern="1200" dirty="0">
                <a:solidFill>
                  <a:schemeClr val="tx1"/>
                </a:solidFill>
                <a:effectLst/>
                <a:latin typeface="+mn-lt"/>
                <a:ea typeface="+mn-ea"/>
                <a:cs typeface="+mn-cs"/>
              </a:rPr>
              <a:t>operatorsappearbetweentheiroperands.Mostmathematicaloperatorsareinfixoperators,suchasthemultiplication </a:t>
            </a:r>
            <a:endParaRPr lang="en-US" dirty="0"/>
          </a:p>
          <a:p>
            <a:r>
              <a:rPr lang="en-US" sz="1200" kern="1200" dirty="0">
                <a:solidFill>
                  <a:schemeClr val="tx1"/>
                </a:solidFill>
                <a:effectLst/>
                <a:latin typeface="+mn-lt"/>
                <a:ea typeface="+mn-ea"/>
                <a:cs typeface="+mn-cs"/>
              </a:rPr>
              <a:t>operator in $length * $width.</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Prefix </a:t>
            </a:r>
            <a:r>
              <a:rPr lang="en-US" sz="1200" kern="1200" dirty="0">
                <a:solidFill>
                  <a:schemeClr val="tx1"/>
                </a:solidFill>
                <a:effectLst/>
                <a:latin typeface="+mn-lt"/>
                <a:ea typeface="+mn-ea"/>
                <a:cs typeface="+mn-cs"/>
              </a:rPr>
              <a:t>operators precede their operands. </a:t>
            </a:r>
            <a:r>
              <a:rPr lang="en-US" sz="1200" i="1" kern="1200" dirty="0">
                <a:solidFill>
                  <a:schemeClr val="tx1"/>
                </a:solidFill>
                <a:effectLst/>
                <a:latin typeface="+mn-lt"/>
                <a:ea typeface="+mn-ea"/>
                <a:cs typeface="+mn-cs"/>
              </a:rPr>
              <a:t>Postfix </a:t>
            </a:r>
            <a:r>
              <a:rPr lang="en-US" sz="1200" kern="1200" dirty="0">
                <a:solidFill>
                  <a:schemeClr val="tx1"/>
                </a:solidFill>
                <a:effectLst/>
                <a:latin typeface="+mn-lt"/>
                <a:ea typeface="+mn-ea"/>
                <a:cs typeface="+mn-cs"/>
              </a:rPr>
              <a:t>operators follow their operands. These operators tend to be unary, such </a:t>
            </a:r>
            <a:endParaRPr lang="en-US" dirty="0"/>
          </a:p>
          <a:p>
            <a:r>
              <a:rPr lang="en-US" sz="1200" kern="1200" dirty="0">
                <a:solidFill>
                  <a:schemeClr val="tx1"/>
                </a:solidFill>
                <a:effectLst/>
                <a:latin typeface="+mn-lt"/>
                <a:ea typeface="+mn-ea"/>
                <a:cs typeface="+mn-cs"/>
              </a:rPr>
              <a:t>as mathematic negation (-$x),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negation (!$y), and postfix increment ($z++).</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Circumfix </a:t>
            </a:r>
            <a:r>
              <a:rPr lang="en-US" sz="1200" kern="1200" dirty="0">
                <a:solidFill>
                  <a:schemeClr val="tx1"/>
                </a:solidFill>
                <a:effectLst/>
                <a:latin typeface="+mn-lt"/>
                <a:ea typeface="+mn-ea"/>
                <a:cs typeface="+mn-cs"/>
              </a:rPr>
              <a:t>operators surround their operands, as with the anonymous hash constructor ({ ... }) and quoting operators </a:t>
            </a:r>
            <a:endParaRPr lang="en-US" dirty="0"/>
          </a:p>
          <a:p>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qq</a:t>
            </a:r>
            <a:r>
              <a:rPr lang="en-US" sz="1200" kern="1200" dirty="0">
                <a:solidFill>
                  <a:schemeClr val="tx1"/>
                </a:solidFill>
                <a:effectLst/>
                <a:latin typeface="+mn-lt"/>
                <a:ea typeface="+mn-ea"/>
                <a:cs typeface="+mn-cs"/>
              </a:rPr>
              <a:t>[ ...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Postcircumfix</a:t>
            </a:r>
            <a:r>
              <a:rPr lang="en-US" sz="1200" kern="1200" dirty="0">
                <a:solidFill>
                  <a:schemeClr val="tx1"/>
                </a:solidFill>
                <a:effectLst/>
                <a:latin typeface="+mn-lt"/>
                <a:ea typeface="+mn-ea"/>
                <a:cs typeface="+mn-cs"/>
              </a:rPr>
              <a:t>operatorsfollowcertainoperandsandsurroundothers,asseeninhashandarrayelementaccess($hash{$x} </a:t>
            </a:r>
            <a:endParaRPr lang="en-US" dirty="0"/>
          </a:p>
          <a:p>
            <a:r>
              <a:rPr lang="en-US" sz="1200" kern="1200" dirty="0">
                <a:solidFill>
                  <a:schemeClr val="tx1"/>
                </a:solidFill>
                <a:effectLst/>
                <a:latin typeface="+mn-lt"/>
                <a:ea typeface="+mn-ea"/>
                <a:cs typeface="+mn-cs"/>
              </a:rPr>
              <a:t>and $array[$y]). </a:t>
            </a:r>
            <a:endParaRPr lang="en-US" dirty="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addition (+), subtraction (-), multiplication (*), division (/), exponentiation (**), and modulo (%), their in-place variants (+=, -=, *=, /=, **=, and %=), and both postfix and prefix auto-decrement (--) </a:t>
            </a:r>
            <a:endParaRPr lang="en-US" dirty="0"/>
          </a:p>
          <a:p>
            <a:r>
              <a:rPr lang="en-US" dirty="0"/>
              <a:t>Assignment,</a:t>
            </a:r>
            <a:r>
              <a:rPr lang="en-US" baseline="0" dirty="0"/>
              <a:t> </a:t>
            </a:r>
            <a:r>
              <a:rPr lang="en-US" baseline="0" dirty="0" err="1"/>
              <a:t>incremnet</a:t>
            </a:r>
            <a:r>
              <a:rPr lang="en-US" baseline="0" dirty="0"/>
              <a:t>/decrement</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auto-increment operator has special string behavior (Special Operators, pp. 68). If the value is obviously a string (and has no numeric component), the operator increments the value's string component such that a becomes b, </a:t>
            </a:r>
            <a:r>
              <a:rPr lang="en-US" sz="1200" kern="1200" dirty="0" err="1">
                <a:solidFill>
                  <a:schemeClr val="tx1"/>
                </a:solidFill>
                <a:effectLst/>
                <a:latin typeface="+mn-lt"/>
                <a:ea typeface="+mn-ea"/>
                <a:cs typeface="+mn-cs"/>
              </a:rPr>
              <a:t>zz</a:t>
            </a:r>
            <a:r>
              <a:rPr lang="en-US" sz="1200" kern="1200" dirty="0">
                <a:solidFill>
                  <a:schemeClr val="tx1"/>
                </a:solidFill>
                <a:effectLst/>
                <a:latin typeface="+mn-lt"/>
                <a:ea typeface="+mn-ea"/>
                <a:cs typeface="+mn-cs"/>
              </a:rPr>
              <a:t> becomes </a:t>
            </a:r>
            <a:r>
              <a:rPr lang="en-US" sz="1200" kern="1200" dirty="0" err="1">
                <a:solidFill>
                  <a:schemeClr val="tx1"/>
                </a:solidFill>
                <a:effectLst/>
                <a:latin typeface="+mn-lt"/>
                <a:ea typeface="+mn-ea"/>
                <a:cs typeface="+mn-cs"/>
              </a:rPr>
              <a:t>aaa</a:t>
            </a:r>
            <a:r>
              <a:rPr lang="en-US" sz="1200" kern="1200" dirty="0">
                <a:solidFill>
                  <a:schemeClr val="tx1"/>
                </a:solidFill>
                <a:effectLst/>
                <a:latin typeface="+mn-lt"/>
                <a:ea typeface="+mn-ea"/>
                <a:cs typeface="+mn-cs"/>
              </a:rPr>
              <a:t>, and a9 becomes b0.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aseline="0" dirty="0"/>
          </a:p>
          <a:p>
            <a:r>
              <a:rPr lang="en-US" baseline="0" dirty="0"/>
              <a:t>Comparison: numeric and string comparison operators</a:t>
            </a:r>
          </a:p>
          <a:p>
            <a:pPr marL="0" marR="0" indent="0" algn="l" defTabSz="914400" rtl="0" eaLnBrk="1" fontAlgn="auto" latinLnBrk="0" hangingPunct="1">
              <a:lnSpc>
                <a:spcPct val="100000"/>
              </a:lnSpc>
              <a:spcBef>
                <a:spcPts val="0"/>
              </a:spcBef>
              <a:spcAft>
                <a:spcPts val="0"/>
              </a:spcAft>
              <a:buClrTx/>
              <a:buSzTx/>
              <a:buFontTx/>
              <a:buNone/>
              <a:tabLst/>
              <a:defRPr/>
            </a:pPr>
            <a:r>
              <a:rPr lang="mr-IN" sz="1200" kern="1200" dirty="0">
                <a:solidFill>
                  <a:schemeClr val="tx1"/>
                </a:solidFill>
                <a:effectLst/>
                <a:latin typeface="+mn-lt"/>
                <a:ea typeface="+mn-ea"/>
                <a:cs typeface="+mn-cs"/>
              </a:rPr>
              <a:t>&lt;=&gt; </a:t>
            </a:r>
            <a:endParaRPr lang="mr-IN"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Several comparison operators impose numeric contexts upon their operands. These are numeric equality (==), numeric </a:t>
            </a:r>
            <a:r>
              <a:rPr lang="en-US" sz="1200" kern="1200" dirty="0" err="1">
                <a:solidFill>
                  <a:schemeClr val="tx1"/>
                </a:solidFill>
                <a:effectLst/>
                <a:latin typeface="+mn-lt"/>
                <a:ea typeface="+mn-ea"/>
                <a:cs typeface="+mn-cs"/>
              </a:rPr>
              <a:t>inequal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ity</a:t>
            </a:r>
            <a:r>
              <a:rPr lang="en-US" sz="1200" kern="1200" dirty="0">
                <a:solidFill>
                  <a:schemeClr val="tx1"/>
                </a:solidFill>
                <a:effectLst/>
                <a:latin typeface="+mn-lt"/>
                <a:ea typeface="+mn-ea"/>
                <a:cs typeface="+mn-cs"/>
              </a:rPr>
              <a:t> (!=), greater than (&gt;), less than (&lt;), greater than or equal to (&gt;=), less than or equal to (&lt;=), and the sort comparison operator (&lt;=&gt;). </a:t>
            </a:r>
            <a:endParaRPr lang="en-US" dirty="0"/>
          </a:p>
          <a:p>
            <a:endParaRPr lang="en-US"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String operators impose string contexts on their operands. These operators are positive and negative regular expression binding (=~ and !~, respectively), and concatenation (.). </a:t>
            </a:r>
            <a:endParaRPr lang="en-US" dirty="0"/>
          </a:p>
          <a:p>
            <a:endParaRPr lang="en-US" baseline="0" dirty="0"/>
          </a:p>
          <a:p>
            <a:r>
              <a:rPr lang="en-US" b="1" baseline="0" dirty="0"/>
              <a:t>Logical Operators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Logical operators impose a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context on their operands. These operators are &amp;&amp;, and, ||, and or. All are infix and all exhibit </a:t>
            </a:r>
            <a:r>
              <a:rPr lang="en-US" sz="1200" i="1" kern="1200" dirty="0">
                <a:solidFill>
                  <a:schemeClr val="tx1"/>
                </a:solidFill>
                <a:effectLst/>
                <a:latin typeface="+mn-lt"/>
                <a:ea typeface="+mn-ea"/>
                <a:cs typeface="+mn-cs"/>
              </a:rPr>
              <a:t>short-circuiting </a:t>
            </a:r>
            <a:r>
              <a:rPr lang="en-US" sz="1200" kern="1200" dirty="0">
                <a:solidFill>
                  <a:schemeClr val="tx1"/>
                </a:solidFill>
                <a:effectLst/>
                <a:latin typeface="+mn-lt"/>
                <a:ea typeface="+mn-ea"/>
                <a:cs typeface="+mn-cs"/>
              </a:rPr>
              <a:t>behavior (Short Circuiting, pp. 28). The word forms have lower precedence than their punctuation forms. </a:t>
            </a:r>
          </a:p>
          <a:p>
            <a:r>
              <a:rPr lang="en-US" sz="1200" kern="1200" dirty="0">
                <a:solidFill>
                  <a:schemeClr val="tx1"/>
                </a:solidFill>
                <a:effectLst/>
                <a:latin typeface="+mn-lt"/>
                <a:ea typeface="+mn-ea"/>
                <a:cs typeface="+mn-cs"/>
              </a:rPr>
              <a:t>The defined-or operator, //, tests the </a:t>
            </a:r>
            <a:r>
              <a:rPr lang="en-US" sz="1200" i="1" kern="1200" dirty="0" err="1">
                <a:solidFill>
                  <a:schemeClr val="tx1"/>
                </a:solidFill>
                <a:effectLst/>
                <a:latin typeface="+mn-lt"/>
                <a:ea typeface="+mn-ea"/>
                <a:cs typeface="+mn-cs"/>
              </a:rPr>
              <a:t>definedness</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its operand. Unlike || which tests the </a:t>
            </a:r>
            <a:r>
              <a:rPr lang="en-US" sz="1200" i="1" kern="1200" dirty="0">
                <a:solidFill>
                  <a:schemeClr val="tx1"/>
                </a:solidFill>
                <a:effectLst/>
                <a:latin typeface="+mn-lt"/>
                <a:ea typeface="+mn-ea"/>
                <a:cs typeface="+mn-cs"/>
              </a:rPr>
              <a:t>truth </a:t>
            </a:r>
            <a:r>
              <a:rPr lang="en-US" sz="1200" kern="1200" dirty="0">
                <a:solidFill>
                  <a:schemeClr val="tx1"/>
                </a:solidFill>
                <a:effectLst/>
                <a:latin typeface="+mn-lt"/>
                <a:ea typeface="+mn-ea"/>
                <a:cs typeface="+mn-cs"/>
              </a:rPr>
              <a:t>of its operand, // evaluates to a true value even if its operand evaluates to a numeric zero or the empty string. This is especially useful for setting default parameter values: </a:t>
            </a:r>
            <a:endParaRPr lang="en-US" dirty="0"/>
          </a:p>
          <a:p>
            <a:r>
              <a:rPr lang="en-US" sz="1200" kern="1200" dirty="0">
                <a:solidFill>
                  <a:schemeClr val="tx1"/>
                </a:solidFill>
                <a:effectLst/>
                <a:latin typeface="+mn-lt"/>
                <a:ea typeface="+mn-ea"/>
                <a:cs typeface="+mn-cs"/>
              </a:rPr>
              <a:t>sub </a:t>
            </a:r>
            <a:r>
              <a:rPr lang="en-US" sz="1200" kern="1200" dirty="0" err="1">
                <a:solidFill>
                  <a:schemeClr val="tx1"/>
                </a:solidFill>
                <a:effectLst/>
                <a:latin typeface="+mn-lt"/>
                <a:ea typeface="+mn-ea"/>
                <a:cs typeface="+mn-cs"/>
              </a:rPr>
              <a:t>name_pet</a:t>
            </a:r>
            <a:r>
              <a:rPr lang="en-US" sz="1200" kern="1200" dirty="0">
                <a:solidFill>
                  <a:schemeClr val="tx1"/>
                </a:solidFill>
                <a:effectLst/>
                <a:latin typeface="+mn-lt"/>
                <a:ea typeface="+mn-ea"/>
                <a:cs typeface="+mn-cs"/>
              </a:rPr>
              <a:t> { my $name = shift // 'Fluffy'; ... } </a:t>
            </a:r>
          </a:p>
          <a:p>
            <a:r>
              <a:rPr lang="en-US" sz="1200" kern="1200" dirty="0">
                <a:solidFill>
                  <a:schemeClr val="tx1"/>
                </a:solidFill>
                <a:effectLst/>
                <a:latin typeface="+mn-lt"/>
                <a:ea typeface="+mn-ea"/>
                <a:cs typeface="+mn-cs"/>
              </a:rPr>
              <a:t>The ternary conditional operator (?:) takes three operands. It evaluates the first in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context and evaluates to the second if the first is true and the third otherwise: </a:t>
            </a:r>
            <a:endParaRPr lang="en-US" dirty="0"/>
          </a:p>
          <a:p>
            <a:r>
              <a:rPr lang="en-US" sz="1200" kern="1200" dirty="0">
                <a:solidFill>
                  <a:schemeClr val="tx1"/>
                </a:solidFill>
                <a:effectLst/>
                <a:latin typeface="+mn-lt"/>
                <a:ea typeface="+mn-ea"/>
                <a:cs typeface="+mn-cs"/>
              </a:rPr>
              <a:t>my $truthiness = $value ? 'true' : 'false'; The prefix ! and not operators return the logical opposites of the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values of their operands. not is a lower precedence version of !. </a:t>
            </a:r>
            <a:endParaRPr lang="en-US" dirty="0"/>
          </a:p>
          <a:p>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xor</a:t>
            </a:r>
            <a:r>
              <a:rPr lang="en-US" sz="1200" kern="1200" dirty="0">
                <a:solidFill>
                  <a:schemeClr val="tx1"/>
                </a:solidFill>
                <a:effectLst/>
                <a:latin typeface="+mn-lt"/>
                <a:ea typeface="+mn-ea"/>
                <a:cs typeface="+mn-cs"/>
              </a:rPr>
              <a:t> operator is an infix operator which evaluates to the exclusive-or of its operands. </a:t>
            </a:r>
            <a:endParaRPr lang="en-US" dirty="0"/>
          </a:p>
          <a:p>
            <a:endParaRPr lang="en-US" dirty="0"/>
          </a:p>
          <a:p>
            <a:endParaRPr lang="en-US" dirty="0"/>
          </a:p>
          <a:p>
            <a:r>
              <a:rPr lang="en-US" dirty="0"/>
              <a:t>Bitwise</a:t>
            </a:r>
            <a:r>
              <a:rPr lang="en-US" baseline="0" dirty="0"/>
              <a:t> operators (When would you ever use bitwise operators in Perl?)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Bitwise operators treat their operands numerically at the bit level. These operations are uncommon. They consist of left shift (&lt;&lt;), right shift (&gt;&gt;), bitwise and (&amp;), bitwise or (|), and bitwise </a:t>
            </a:r>
            <a:r>
              <a:rPr lang="en-US" sz="1200" kern="1200" dirty="0" err="1">
                <a:solidFill>
                  <a:schemeClr val="tx1"/>
                </a:solidFill>
                <a:effectLst/>
                <a:latin typeface="+mn-lt"/>
                <a:ea typeface="+mn-ea"/>
                <a:cs typeface="+mn-cs"/>
              </a:rPr>
              <a:t>xor</a:t>
            </a:r>
            <a:r>
              <a:rPr lang="en-US" sz="1200" kern="1200" dirty="0">
                <a:solidFill>
                  <a:schemeClr val="tx1"/>
                </a:solidFill>
                <a:effectLst/>
                <a:latin typeface="+mn-lt"/>
                <a:ea typeface="+mn-ea"/>
                <a:cs typeface="+mn-cs"/>
              </a:rPr>
              <a:t> (^), as well as their in-place variants (&lt;&lt;=, &gt;&gt;=, &amp;=, |=, and ^=).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Special Operators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Repetition operator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repetition operator (x) is an infix operator with complex behavior. When evaluated in list context with a list as its first operand, it evaluates to that list repeated the number of times specified by its second operand. When evaluated in list context with a scalar as its first operand, it produces a string consisting of the string value of its first operand concatenated to itself the number of times specified by its second operand. In scalar context, the operator repeats and concatenates a string: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Range operator can </a:t>
            </a:r>
            <a:r>
              <a:rPr lang="en-US" sz="1200" i="1" kern="1200" dirty="0">
                <a:solidFill>
                  <a:schemeClr val="tx1"/>
                </a:solidFill>
                <a:effectLst/>
                <a:latin typeface="+mn-lt"/>
                <a:ea typeface="+mn-ea"/>
                <a:cs typeface="+mn-cs"/>
              </a:rPr>
              <a:t>only </a:t>
            </a:r>
            <a:r>
              <a:rPr lang="en-US" sz="1200" kern="1200" dirty="0">
                <a:solidFill>
                  <a:schemeClr val="tx1"/>
                </a:solidFill>
                <a:effectLst/>
                <a:latin typeface="+mn-lt"/>
                <a:ea typeface="+mn-ea"/>
                <a:cs typeface="+mn-cs"/>
              </a:rPr>
              <a:t>produce simple, incrementing ranges of integers or strings. </a:t>
            </a:r>
            <a:endParaRPr lang="en-US" dirty="0"/>
          </a:p>
          <a:p>
            <a:r>
              <a:rPr lang="en-US" sz="1200" kern="1200" dirty="0">
                <a:solidFill>
                  <a:schemeClr val="tx1"/>
                </a:solidFill>
                <a:effectLst/>
                <a:latin typeface="+mn-lt"/>
                <a:ea typeface="+mn-ea"/>
                <a:cs typeface="+mn-cs"/>
              </a:rPr>
              <a:t>In </a:t>
            </a:r>
            <a:r>
              <a:rPr lang="en-US" sz="1200" kern="1200" dirty="0" err="1">
                <a:solidFill>
                  <a:schemeClr val="tx1"/>
                </a:solidFill>
                <a:effectLst/>
                <a:latin typeface="+mn-lt"/>
                <a:ea typeface="+mn-ea"/>
                <a:cs typeface="+mn-cs"/>
              </a:rPr>
              <a:t>boolean</a:t>
            </a:r>
            <a:r>
              <a:rPr lang="en-US" sz="1200" kern="1200" dirty="0">
                <a:solidFill>
                  <a:schemeClr val="tx1"/>
                </a:solidFill>
                <a:effectLst/>
                <a:latin typeface="+mn-lt"/>
                <a:ea typeface="+mn-ea"/>
                <a:cs typeface="+mn-cs"/>
              </a:rPr>
              <a:t> context, the range operator becomes the </a:t>
            </a:r>
            <a:r>
              <a:rPr lang="en-US" sz="1200" i="1" kern="1200" dirty="0">
                <a:solidFill>
                  <a:schemeClr val="tx1"/>
                </a:solidFill>
                <a:effectLst/>
                <a:latin typeface="+mn-lt"/>
                <a:ea typeface="+mn-ea"/>
                <a:cs typeface="+mn-cs"/>
              </a:rPr>
              <a:t>flip-flop </a:t>
            </a:r>
            <a:r>
              <a:rPr lang="en-US" sz="1200" kern="1200" dirty="0">
                <a:solidFill>
                  <a:schemeClr val="tx1"/>
                </a:solidFill>
                <a:effectLst/>
                <a:latin typeface="+mn-lt"/>
                <a:ea typeface="+mn-ea"/>
                <a:cs typeface="+mn-cs"/>
              </a:rPr>
              <a:t>operator. This operator produces a false value until its left operand is true. That value stays true until the right operand is true, after which the value is false again until the left operand is true again. Imagine parsing the text of a formal letter with: </a:t>
            </a:r>
            <a:endParaRPr lang="en-US" dirty="0"/>
          </a:p>
          <a:p>
            <a:r>
              <a:rPr lang="en-US" sz="1200" kern="1200" dirty="0">
                <a:solidFill>
                  <a:schemeClr val="tx1"/>
                </a:solidFill>
                <a:effectLst/>
                <a:latin typeface="+mn-lt"/>
                <a:ea typeface="+mn-ea"/>
                <a:cs typeface="+mn-cs"/>
              </a:rPr>
              <a:t>while (/Hello, $user/ .. /Sincerely,/) { say "&gt; $_"; }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comma </a:t>
            </a:r>
            <a:r>
              <a:rPr lang="en-US" sz="1200" kern="1200" dirty="0">
                <a:solidFill>
                  <a:schemeClr val="tx1"/>
                </a:solidFill>
                <a:effectLst/>
                <a:latin typeface="+mn-lt"/>
                <a:ea typeface="+mn-ea"/>
                <a:cs typeface="+mn-cs"/>
              </a:rPr>
              <a:t>operator (,) is an infix operator. In scalar context it evaluates its left operand then returns the value produced by evaluating its right operand. In list context, it evaluates both operands in left-to-right order.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fat comma operator (=&gt;) also automatically quotes any </a:t>
            </a:r>
            <a:r>
              <a:rPr lang="en-US" sz="1200" kern="1200" dirty="0" err="1">
                <a:solidFill>
                  <a:schemeClr val="tx1"/>
                </a:solidFill>
                <a:effectLst/>
                <a:latin typeface="+mn-lt"/>
                <a:ea typeface="+mn-ea"/>
                <a:cs typeface="+mn-cs"/>
              </a:rPr>
              <a:t>bareword</a:t>
            </a:r>
            <a:r>
              <a:rPr lang="en-US" sz="1200" kern="1200" dirty="0">
                <a:solidFill>
                  <a:schemeClr val="tx1"/>
                </a:solidFill>
                <a:effectLst/>
                <a:latin typeface="+mn-lt"/>
                <a:ea typeface="+mn-ea"/>
                <a:cs typeface="+mn-cs"/>
              </a:rPr>
              <a:t> used as its left operand (Hashes, pp. 45). </a:t>
            </a:r>
            <a:endParaRPr lang="en-US" dirty="0"/>
          </a:p>
          <a:p>
            <a:endParaRPr lang="en-US" dirty="0"/>
          </a:p>
          <a:p>
            <a:endParaRPr lang="en-US" dirty="0"/>
          </a:p>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triple-dot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whatever </a:t>
            </a:r>
            <a:r>
              <a:rPr lang="en-US" sz="1200" kern="1200" dirty="0">
                <a:solidFill>
                  <a:schemeClr val="tx1"/>
                </a:solidFill>
                <a:effectLst/>
                <a:latin typeface="+mn-lt"/>
                <a:ea typeface="+mn-ea"/>
                <a:cs typeface="+mn-cs"/>
              </a:rPr>
              <a:t>operator stands in for a single statement. It is nullary and has neither precedence nor associativity. It parses, but when executed it throws an exception with the string Unimplemented. This makes a great placeholder in example code you don't expect anyone to execute: </a:t>
            </a:r>
            <a:endParaRPr lang="en-US" dirty="0"/>
          </a:p>
          <a:p>
            <a:r>
              <a:rPr lang="en-US" sz="1200" kern="1200" dirty="0">
                <a:solidFill>
                  <a:schemeClr val="tx1"/>
                </a:solidFill>
                <a:effectLst/>
                <a:latin typeface="+mn-lt"/>
                <a:ea typeface="+mn-ea"/>
                <a:cs typeface="+mn-cs"/>
              </a:rPr>
              <a:t>sub </a:t>
            </a:r>
            <a:r>
              <a:rPr lang="en-US" sz="1200" kern="1200" dirty="0" err="1">
                <a:solidFill>
                  <a:schemeClr val="tx1"/>
                </a:solidFill>
                <a:effectLst/>
                <a:latin typeface="+mn-lt"/>
                <a:ea typeface="+mn-ea"/>
                <a:cs typeface="+mn-cs"/>
              </a:rPr>
              <a:t>some_example</a:t>
            </a:r>
            <a:r>
              <a:rPr lang="en-US" sz="1200" kern="1200" dirty="0">
                <a:solidFill>
                  <a:schemeClr val="tx1"/>
                </a:solidFill>
                <a:effectLst/>
                <a:latin typeface="+mn-lt"/>
                <a:ea typeface="+mn-ea"/>
                <a:cs typeface="+mn-cs"/>
              </a:rPr>
              <a:t> { # implement this yourself ... }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ADC5C9B-9676-D847-A045-E9D86691A515}" type="slidenum">
              <a:rPr lang="en-US" smtClean="0"/>
              <a:t>14</a:t>
            </a:fld>
            <a:endParaRPr lang="en-US"/>
          </a:p>
        </p:txBody>
      </p:sp>
    </p:spTree>
    <p:extLst>
      <p:ext uri="{BB962C8B-B14F-4D97-AF65-F5344CB8AC3E}">
        <p14:creationId xmlns:p14="http://schemas.microsoft.com/office/powerpoint/2010/main" val="4109376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Previously looked at numbered captures, now you can name them.</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Perl regular expressions are powerful tools to parse files in a variety of formats. This is a short exercise to build on your regular expression skills before we get into object-oriented programming. Regular expressions can become hard to read as they become more complicated, but there are several modifiers and techniques that can help improve readability.</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The x modifier allows you to insert line breaks and comments in your regular expression. Regex modifiers appear at the end of the match, substitution, or </a:t>
            </a:r>
            <a:r>
              <a:rPr lang="en-US" sz="1200" kern="1200" dirty="0" err="1">
                <a:solidFill>
                  <a:schemeClr val="tx1"/>
                </a:solidFill>
                <a:effectLst/>
                <a:latin typeface="+mn-lt"/>
                <a:ea typeface="+mn-ea"/>
                <a:cs typeface="+mn-cs"/>
              </a:rPr>
              <a:t>qr</a:t>
            </a:r>
            <a:r>
              <a:rPr lang="en-US" sz="1200" kern="1200" dirty="0">
                <a:solidFill>
                  <a:schemeClr val="tx1"/>
                </a:solidFill>
                <a:effectLst/>
                <a:latin typeface="+mn-lt"/>
                <a:ea typeface="+mn-ea"/>
                <a:cs typeface="+mn-cs"/>
              </a:rPr>
              <a:t> operators.  You’ve seen m, g, I, </a:t>
            </a:r>
          </a:p>
          <a:p>
            <a:pPr lvl="0"/>
            <a:r>
              <a:rPr lang="en-US" sz="1200" kern="1200" dirty="0">
                <a:solidFill>
                  <a:schemeClr val="tx1"/>
                </a:solidFill>
                <a:effectLst/>
                <a:latin typeface="+mn-lt"/>
                <a:ea typeface="+mn-ea"/>
                <a:cs typeface="+mn-cs"/>
              </a:rPr>
              <a:t>m the multiline operator allows the ^ and $ anchors to match any new line embedded within a string.</a:t>
            </a:r>
          </a:p>
          <a:p>
            <a:pPr lvl="0"/>
            <a:r>
              <a:rPr lang="en-US" sz="1200" b="0" i="0" kern="1200" dirty="0">
                <a:solidFill>
                  <a:schemeClr val="tx1"/>
                </a:solidFill>
                <a:effectLst/>
                <a:latin typeface="+mn-lt"/>
                <a:ea typeface="+mn-ea"/>
                <a:cs typeface="+mn-cs"/>
              </a:rPr>
              <a:t>Treat the string as single line. That is, change </a:t>
            </a:r>
            <a:r>
              <a:rPr lang="en-US" sz="120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to match any character whatsoever, even a newline, which normally it would not match.</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qr</a:t>
            </a:r>
            <a:r>
              <a:rPr lang="en-US" sz="1200" kern="1200" dirty="0">
                <a:solidFill>
                  <a:schemeClr val="tx1"/>
                </a:solidFill>
                <a:effectLst/>
                <a:latin typeface="+mn-lt"/>
                <a:ea typeface="+mn-ea"/>
                <a:cs typeface="+mn-cs"/>
              </a:rPr>
              <a:t> operator allows you to save your regular expression as a scalar</a:t>
            </a:r>
          </a:p>
          <a:p>
            <a:pPr lvl="0"/>
            <a:r>
              <a:rPr lang="en-US" sz="1200" kern="1200" dirty="0">
                <a:solidFill>
                  <a:schemeClr val="tx1"/>
                </a:solidFill>
                <a:effectLst/>
                <a:latin typeface="+mn-lt"/>
                <a:ea typeface="+mn-ea"/>
                <a:cs typeface="+mn-cs"/>
              </a:rPr>
              <a:t>Named capture allows you to save parts of the match between () as named variables rather than numbered variables ($1, $2, etc.)</a:t>
            </a:r>
          </a:p>
          <a:p>
            <a:pPr lvl="0"/>
            <a:endParaRPr lang="en-US" sz="1200" kern="1200" dirty="0">
              <a:solidFill>
                <a:schemeClr val="tx1"/>
              </a:solidFill>
              <a:effectLst/>
              <a:latin typeface="+mn-lt"/>
              <a:ea typeface="+mn-ea"/>
              <a:cs typeface="+mn-cs"/>
            </a:endParaRPr>
          </a:p>
          <a:p>
            <a:r>
              <a:rPr lang="en-US" dirty="0" err="1"/>
              <a:t>Qr</a:t>
            </a:r>
            <a:r>
              <a:rPr lang="en-US" dirty="0"/>
              <a:t> operator creates first-class regexes, it allows you to assign a regular expression to a variable. </a:t>
            </a:r>
          </a:p>
          <a:p>
            <a:r>
              <a:rPr lang="en-US" dirty="0"/>
              <a:t>X regular expression modifier</a:t>
            </a:r>
          </a:p>
          <a:p>
            <a:r>
              <a:rPr lang="en-US" dirty="0"/>
              <a:t>Named capture</a:t>
            </a:r>
          </a:p>
          <a:p>
            <a:pPr lvl="0"/>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ADC5C9B-9676-D847-A045-E9D86691A515}" type="slidenum">
              <a:rPr lang="en-US" smtClean="0"/>
              <a:t>15</a:t>
            </a:fld>
            <a:endParaRPr lang="en-US"/>
          </a:p>
        </p:txBody>
      </p:sp>
    </p:spTree>
    <p:extLst>
      <p:ext uri="{BB962C8B-B14F-4D97-AF65-F5344CB8AC3E}">
        <p14:creationId xmlns:p14="http://schemas.microsoft.com/office/powerpoint/2010/main" val="4135985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DC5C9B-9676-D847-A045-E9D86691A515}" type="slidenum">
              <a:rPr lang="en-US" smtClean="0"/>
              <a:t>16</a:t>
            </a:fld>
            <a:endParaRPr lang="en-US"/>
          </a:p>
        </p:txBody>
      </p:sp>
    </p:spTree>
    <p:extLst>
      <p:ext uri="{BB962C8B-B14F-4D97-AF65-F5344CB8AC3E}">
        <p14:creationId xmlns:p14="http://schemas.microsoft.com/office/powerpoint/2010/main" val="803674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DC5C9B-9676-D847-A045-E9D86691A515}" type="slidenum">
              <a:rPr lang="en-US" smtClean="0"/>
              <a:t>18</a:t>
            </a:fld>
            <a:endParaRPr lang="en-US"/>
          </a:p>
        </p:txBody>
      </p:sp>
    </p:spTree>
    <p:extLst>
      <p:ext uri="{BB962C8B-B14F-4D97-AF65-F5344CB8AC3E}">
        <p14:creationId xmlns:p14="http://schemas.microsoft.com/office/powerpoint/2010/main" val="1124329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F17AEA-4CC1-4728-8F3A-28123F662E5E}"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180785875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2E627-95E0-4C42-8DA2-0B687BECEE93}"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122329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9B7985-F89F-4CEE-97FD-168D070DCD43}"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1CFE47D-349D-4B3B-BBC6-27279FEBF53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6633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437EDA3-E17C-4162-BEB7-3B29C129230D}" type="datetime1">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1076398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72BBA33-EEB6-48CC-96CD-A6270D736925}" type="datetime1">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CFE47D-349D-4B3B-BBC6-27279FEBF53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6288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0087831-A25A-40D2-BA22-B14A75BD2903}" type="datetime1">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1210625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EC9D78-EA6A-4ECF-8F48-2CC1FC6B4B30}"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1717160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AA763B-115F-4447-897C-DD6A8AB18A88}"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283993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4034A-6E68-4C8E-912E-5FE2E717AA78}"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208350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30217-4F36-4AAD-B275-E06A4C3AE855}" type="datetime1">
              <a:rPr lang="en-US" smtClean="0"/>
              <a:t>1/24/2017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64976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91DA00-0FA0-46CE-99B0-90C9AAA451C9}" type="datetime1">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69085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1F21F8-FBC2-41BE-99A9-102B0CC90638}" type="datetime1">
              <a:rPr lang="en-US" smtClean="0"/>
              <a:t>1/24/2017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183752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FBBBD9-756D-4E6A-A2BE-DA573C6D9120}" type="datetime1">
              <a:rPr lang="en-US" smtClean="0"/>
              <a:t>1/24/2017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28143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D0614-8225-4A91-B310-520132C4C8C1}" type="datetime1">
              <a:rPr lang="en-US" smtClean="0"/>
              <a:t>1/24/2017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139112272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8429CA-E709-4C1F-AF74-BE15E0728F62}" type="datetime1">
              <a:rPr lang="en-US" smtClean="0"/>
              <a:t>1/24/2017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945123765"/>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2B86B-6570-4416-8375-B58C885571B7}" type="datetime1">
              <a:rPr lang="en-US" smtClean="0"/>
              <a:t>1/24/2017</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1CFE47D-349D-4B3B-BBC6-27279FEBF53C}" type="slidenum">
              <a:rPr lang="en-US" smtClean="0"/>
              <a:t>‹#›</a:t>
            </a:fld>
            <a:endParaRPr lang="en-US"/>
          </a:p>
        </p:txBody>
      </p:sp>
    </p:spTree>
    <p:extLst>
      <p:ext uri="{BB962C8B-B14F-4D97-AF65-F5344CB8AC3E}">
        <p14:creationId xmlns:p14="http://schemas.microsoft.com/office/powerpoint/2010/main" val="190606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DFE73D8-5263-4E05-9387-71247AF5BF2B}" type="datetime1">
              <a:rPr lang="en-US" smtClean="0"/>
              <a:t>1/24/2017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1CFE47D-349D-4B3B-BBC6-27279FEBF53C}" type="slidenum">
              <a:rPr lang="en-US" smtClean="0"/>
              <a:t>‹#›</a:t>
            </a:fld>
            <a:endParaRPr lang="en-US"/>
          </a:p>
        </p:txBody>
      </p:sp>
    </p:spTree>
    <p:extLst>
      <p:ext uri="{BB962C8B-B14F-4D97-AF65-F5344CB8AC3E}">
        <p14:creationId xmlns:p14="http://schemas.microsoft.com/office/powerpoint/2010/main" val="1881184156"/>
      </p:ext>
    </p:extLst>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 id="2147484438" r:id="rId4"/>
    <p:sldLayoutId id="2147484439" r:id="rId5"/>
    <p:sldLayoutId id="2147484440" r:id="rId6"/>
    <p:sldLayoutId id="2147484441" r:id="rId7"/>
    <p:sldLayoutId id="2147484442" r:id="rId8"/>
    <p:sldLayoutId id="2147484443" r:id="rId9"/>
    <p:sldLayoutId id="2147484444" r:id="rId10"/>
    <p:sldLayoutId id="2147484445" r:id="rId11"/>
    <p:sldLayoutId id="2147484446" r:id="rId12"/>
    <p:sldLayoutId id="2147484447" r:id="rId13"/>
    <p:sldLayoutId id="2147484448" r:id="rId14"/>
    <p:sldLayoutId id="2147484449" r:id="rId15"/>
    <p:sldLayoutId id="2147484450"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Module 02: </a:t>
            </a:r>
            <a:br>
              <a:rPr lang="en-US" b="1" dirty="0"/>
            </a:br>
            <a:r>
              <a:rPr lang="en-US" b="1" dirty="0"/>
              <a:t>Operators, Functions and Regular Expressions</a:t>
            </a:r>
          </a:p>
        </p:txBody>
      </p:sp>
      <p:sp>
        <p:nvSpPr>
          <p:cNvPr id="3" name="Subtitle 2"/>
          <p:cNvSpPr>
            <a:spLocks noGrp="1"/>
          </p:cNvSpPr>
          <p:nvPr>
            <p:ph type="subTitle" idx="1"/>
          </p:nvPr>
        </p:nvSpPr>
        <p:spPr/>
        <p:txBody>
          <a:bodyPr/>
          <a:lstStyle/>
          <a:p>
            <a:r>
              <a:rPr lang="en-US" dirty="0"/>
              <a:t>Northeastern University</a:t>
            </a:r>
          </a:p>
          <a:p>
            <a:r>
              <a:rPr lang="en-US" dirty="0"/>
              <a:t>BINF6200 – January 24, 2017</a:t>
            </a:r>
          </a:p>
        </p:txBody>
      </p:sp>
      <p:sp>
        <p:nvSpPr>
          <p:cNvPr id="4" name="Slide Number Placeholder 3"/>
          <p:cNvSpPr>
            <a:spLocks noGrp="1"/>
          </p:cNvSpPr>
          <p:nvPr>
            <p:ph type="sldNum" sz="quarter" idx="12"/>
          </p:nvPr>
        </p:nvSpPr>
        <p:spPr/>
        <p:txBody>
          <a:bodyPr/>
          <a:lstStyle/>
          <a:p>
            <a:fld id="{E1CFE47D-349D-4B3B-BBC6-27279FEBF53C}" type="slidenum">
              <a:rPr lang="en-US" smtClean="0"/>
              <a:t>1</a:t>
            </a:fld>
            <a:endParaRPr lang="en-US"/>
          </a:p>
        </p:txBody>
      </p:sp>
    </p:spTree>
    <p:extLst>
      <p:ext uri="{BB962C8B-B14F-4D97-AF65-F5344CB8AC3E}">
        <p14:creationId xmlns:p14="http://schemas.microsoft.com/office/powerpoint/2010/main" val="3515623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6574536" cy="1259894"/>
          </a:xfrm>
        </p:spPr>
        <p:txBody>
          <a:bodyPr>
            <a:normAutofit/>
          </a:bodyPr>
          <a:lstStyle/>
          <a:p>
            <a:r>
              <a:rPr lang="en-US" b="1" dirty="0"/>
              <a:t>Refactoring with Eclipse</a:t>
            </a:r>
          </a:p>
        </p:txBody>
      </p:sp>
      <p:sp>
        <p:nvSpPr>
          <p:cNvPr id="3" name="Content Placeholder 2"/>
          <p:cNvSpPr>
            <a:spLocks noGrp="1"/>
          </p:cNvSpPr>
          <p:nvPr>
            <p:ph idx="1"/>
          </p:nvPr>
        </p:nvSpPr>
        <p:spPr>
          <a:xfrm>
            <a:off x="356013" y="1590419"/>
            <a:ext cx="2821339" cy="3759253"/>
          </a:xfrm>
        </p:spPr>
        <p:txBody>
          <a:bodyPr>
            <a:normAutofit/>
          </a:bodyPr>
          <a:lstStyle/>
          <a:p>
            <a:r>
              <a:rPr lang="en-US" sz="1400" dirty="0"/>
              <a:t>Refactoring is rearranging code to make it more readable, modular, and maintainable.</a:t>
            </a:r>
          </a:p>
          <a:p>
            <a:r>
              <a:rPr lang="en-US" sz="1400" dirty="0"/>
              <a:t>Especially important for object-oriented programming</a:t>
            </a:r>
          </a:p>
          <a:p>
            <a:r>
              <a:rPr lang="en-US" sz="1400" dirty="0"/>
              <a:t>Refactoring may bring variables out of their previous scope or require adjustments to previous data structures. </a:t>
            </a:r>
          </a:p>
          <a:p>
            <a:pPr lvl="1"/>
            <a:endParaRPr lang="en-US" dirty="0"/>
          </a:p>
        </p:txBody>
      </p:sp>
      <p:sp>
        <p:nvSpPr>
          <p:cNvPr id="4" name="Slide Number Placeholder 3"/>
          <p:cNvSpPr>
            <a:spLocks noGrp="1"/>
          </p:cNvSpPr>
          <p:nvPr>
            <p:ph type="sldNum" sz="quarter" idx="12"/>
          </p:nvPr>
        </p:nvSpPr>
        <p:spPr>
          <a:xfrm>
            <a:off x="0" y="6112422"/>
            <a:ext cx="779767" cy="365125"/>
          </a:xfrm>
        </p:spPr>
        <p:txBody>
          <a:bodyPr/>
          <a:lstStyle/>
          <a:p>
            <a:fld id="{E1CFE47D-349D-4B3B-BBC6-27279FEBF53C}" type="slidenum">
              <a:rPr lang="en-US" smtClean="0"/>
              <a:t>10</a:t>
            </a:fld>
            <a:endParaRPr lang="en-US" dirty="0"/>
          </a:p>
        </p:txBody>
      </p:sp>
      <p:sp>
        <p:nvSpPr>
          <p:cNvPr id="6" name="TextBox 5"/>
          <p:cNvSpPr txBox="1"/>
          <p:nvPr/>
        </p:nvSpPr>
        <p:spPr>
          <a:xfrm>
            <a:off x="519017" y="5039263"/>
            <a:ext cx="3037948" cy="769441"/>
          </a:xfrm>
          <a:prstGeom prst="rect">
            <a:avLst/>
          </a:prstGeom>
          <a:noFill/>
          <a:ln>
            <a:solidFill>
              <a:schemeClr val="tx1"/>
            </a:solidFill>
          </a:ln>
        </p:spPr>
        <p:txBody>
          <a:bodyPr wrap="square" rtlCol="0">
            <a:spAutoFit/>
          </a:bodyPr>
          <a:lstStyle/>
          <a:p>
            <a:r>
              <a:rPr lang="en-US" sz="1100" dirty="0">
                <a:solidFill>
                  <a:srgbClr val="0070C0"/>
                </a:solidFill>
              </a:rPr>
              <a:t>“my %</a:t>
            </a:r>
            <a:r>
              <a:rPr lang="en-US" sz="1100" dirty="0" err="1">
                <a:solidFill>
                  <a:srgbClr val="0070C0"/>
                </a:solidFill>
              </a:rPr>
              <a:t>goDesc</a:t>
            </a:r>
            <a:r>
              <a:rPr lang="en-US" sz="1100" dirty="0">
                <a:solidFill>
                  <a:srgbClr val="0070C0"/>
                </a:solidFill>
              </a:rPr>
              <a:t>” was previously declared in the main package name space. Cutting out that declaration will bring up error flags in the subroutine that uses it. </a:t>
            </a:r>
          </a:p>
        </p:txBody>
      </p:sp>
      <p:sp>
        <p:nvSpPr>
          <p:cNvPr id="15" name="TextBox 14"/>
          <p:cNvSpPr txBox="1"/>
          <p:nvPr/>
        </p:nvSpPr>
        <p:spPr>
          <a:xfrm>
            <a:off x="4078344" y="5910264"/>
            <a:ext cx="3037948" cy="600164"/>
          </a:xfrm>
          <a:prstGeom prst="rect">
            <a:avLst/>
          </a:prstGeom>
          <a:noFill/>
          <a:ln>
            <a:solidFill>
              <a:schemeClr val="tx1"/>
            </a:solidFill>
          </a:ln>
        </p:spPr>
        <p:txBody>
          <a:bodyPr wrap="square" rtlCol="0">
            <a:spAutoFit/>
          </a:bodyPr>
          <a:lstStyle/>
          <a:p>
            <a:r>
              <a:rPr lang="en-US" sz="1100" dirty="0">
                <a:solidFill>
                  <a:srgbClr val="0070C0"/>
                </a:solidFill>
              </a:rPr>
              <a:t>Pasting it into the subroutine (line 73) will clear the flags. But how can %</a:t>
            </a:r>
            <a:r>
              <a:rPr lang="en-US" sz="1100" dirty="0" err="1">
                <a:solidFill>
                  <a:srgbClr val="0070C0"/>
                </a:solidFill>
              </a:rPr>
              <a:t>goD</a:t>
            </a:r>
            <a:r>
              <a:rPr lang="en-US" sz="1100" i="1" dirty="0" err="1">
                <a:solidFill>
                  <a:srgbClr val="0070C0"/>
                </a:solidFill>
              </a:rPr>
              <a:t>esc</a:t>
            </a:r>
            <a:r>
              <a:rPr lang="en-US" sz="1100" i="1" dirty="0">
                <a:solidFill>
                  <a:srgbClr val="0070C0"/>
                </a:solidFill>
              </a:rPr>
              <a:t> </a:t>
            </a:r>
            <a:r>
              <a:rPr lang="en-US" sz="1100" dirty="0">
                <a:solidFill>
                  <a:srgbClr val="0070C0"/>
                </a:solidFill>
              </a:rPr>
              <a:t>be accessed outside of that subroutine?</a:t>
            </a:r>
          </a:p>
        </p:txBody>
      </p:sp>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3338240" y="1258064"/>
            <a:ext cx="6687659" cy="3605104"/>
          </a:xfrm>
          <a:prstGeom prst="rect">
            <a:avLst/>
          </a:prstGeom>
          <a:ln w="19050">
            <a:solidFill>
              <a:schemeClr val="tx1"/>
            </a:solidFill>
          </a:ln>
        </p:spPr>
      </p:pic>
      <p:pic>
        <p:nvPicPr>
          <p:cNvPr id="17" name="Picture 16"/>
          <p:cNvPicPr/>
          <p:nvPr/>
        </p:nvPicPr>
        <p:blipFill>
          <a:blip r:embed="rId4">
            <a:extLst>
              <a:ext uri="{28A0092B-C50C-407E-A947-70E740481C1C}">
                <a14:useLocalDpi xmlns:a14="http://schemas.microsoft.com/office/drawing/2010/main" val="0"/>
              </a:ext>
            </a:extLst>
          </a:blip>
          <a:stretch>
            <a:fillRect/>
          </a:stretch>
        </p:blipFill>
        <p:spPr>
          <a:xfrm>
            <a:off x="7251599" y="3274556"/>
            <a:ext cx="4805094" cy="3405149"/>
          </a:xfrm>
          <a:prstGeom prst="rect">
            <a:avLst/>
          </a:prstGeom>
          <a:ln w="19050">
            <a:solidFill>
              <a:schemeClr val="tx1"/>
            </a:solidFill>
          </a:ln>
        </p:spPr>
      </p:pic>
      <p:cxnSp>
        <p:nvCxnSpPr>
          <p:cNvPr id="9" name="Straight Arrow Connector 8"/>
          <p:cNvCxnSpPr>
            <a:cxnSpLocks/>
          </p:cNvCxnSpPr>
          <p:nvPr/>
        </p:nvCxnSpPr>
        <p:spPr>
          <a:xfrm flipV="1">
            <a:off x="2037991" y="3938157"/>
            <a:ext cx="1214364" cy="10389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84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Refactoring with vim Visual Mode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48788" y="1739900"/>
            <a:ext cx="6972141" cy="4573922"/>
          </a:xfrm>
          <a:prstGeom prst="rect">
            <a:avLst/>
          </a:prstGeom>
          <a:ln w="19050">
            <a:solidFill>
              <a:schemeClr val="tx1"/>
            </a:solidFill>
          </a:ln>
        </p:spPr>
      </p:pic>
      <p:sp>
        <p:nvSpPr>
          <p:cNvPr id="4" name="Slide Number Placeholder 3"/>
          <p:cNvSpPr>
            <a:spLocks noGrp="1"/>
          </p:cNvSpPr>
          <p:nvPr>
            <p:ph type="sldNum" sz="quarter" idx="12"/>
          </p:nvPr>
        </p:nvSpPr>
        <p:spPr/>
        <p:txBody>
          <a:bodyPr/>
          <a:lstStyle/>
          <a:p>
            <a:fld id="{E1CFE47D-349D-4B3B-BBC6-27279FEBF53C}" type="slidenum">
              <a:rPr lang="en-US" smtClean="0"/>
              <a:t>11</a:t>
            </a:fld>
            <a:endParaRPr lang="en-US"/>
          </a:p>
        </p:txBody>
      </p:sp>
    </p:spTree>
    <p:extLst>
      <p:ext uri="{BB962C8B-B14F-4D97-AF65-F5344CB8AC3E}">
        <p14:creationId xmlns:p14="http://schemas.microsoft.com/office/powerpoint/2010/main" val="305854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3" y="645106"/>
            <a:ext cx="7746631" cy="1259894"/>
          </a:xfrm>
        </p:spPr>
        <p:txBody>
          <a:bodyPr>
            <a:normAutofit/>
          </a:bodyPr>
          <a:lstStyle/>
          <a:p>
            <a:r>
              <a:rPr lang="en-US" b="1" dirty="0"/>
              <a:t>Pass Hash by Copy in Subroutine</a:t>
            </a:r>
            <a:endParaRPr lang="en-US" dirty="0"/>
          </a:p>
        </p:txBody>
      </p:sp>
      <p:sp>
        <p:nvSpPr>
          <p:cNvPr id="3" name="Content Placeholder 2"/>
          <p:cNvSpPr>
            <a:spLocks noGrp="1"/>
          </p:cNvSpPr>
          <p:nvPr>
            <p:ph idx="1"/>
          </p:nvPr>
        </p:nvSpPr>
        <p:spPr>
          <a:xfrm>
            <a:off x="649225" y="1756064"/>
            <a:ext cx="4457531" cy="4136789"/>
          </a:xfrm>
        </p:spPr>
        <p:txBody>
          <a:bodyPr>
            <a:normAutofit/>
          </a:bodyPr>
          <a:lstStyle/>
          <a:p>
            <a:pPr>
              <a:lnSpc>
                <a:spcPct val="90000"/>
              </a:lnSpc>
            </a:pPr>
            <a:r>
              <a:rPr lang="en-US" sz="1600" dirty="0"/>
              <a:t>Remember: When given an explicit return statement, a subroutine returns in void, scalar, or list context. Otherwise it returns the last expression evaluated.</a:t>
            </a:r>
          </a:p>
          <a:p>
            <a:pPr>
              <a:lnSpc>
                <a:spcPct val="90000"/>
              </a:lnSpc>
            </a:pPr>
            <a:r>
              <a:rPr lang="en-US" sz="1600" dirty="0"/>
              <a:t>What would happen if one subroutine returned two hashes?</a:t>
            </a:r>
          </a:p>
          <a:p>
            <a:pPr lvl="1">
              <a:lnSpc>
                <a:spcPct val="90000"/>
              </a:lnSpc>
            </a:pPr>
            <a:r>
              <a:rPr lang="en-US" dirty="0"/>
              <a:t>pass-by-copy would flatten them into a single hash</a:t>
            </a:r>
          </a:p>
          <a:p>
            <a:pPr>
              <a:lnSpc>
                <a:spcPct val="90000"/>
              </a:lnSpc>
            </a:pPr>
            <a:r>
              <a:rPr lang="en-US" sz="1600" b="1" dirty="0"/>
              <a:t>Solution</a:t>
            </a:r>
            <a:r>
              <a:rPr lang="en-US" sz="1600" dirty="0"/>
              <a:t>: pass a hash by reference from one subroutine to another. </a:t>
            </a:r>
          </a:p>
          <a:p>
            <a:pPr lvl="1">
              <a:lnSpc>
                <a:spcPct val="90000"/>
              </a:lnSpc>
            </a:pPr>
            <a:r>
              <a:rPr lang="en-US" dirty="0"/>
              <a:t>Requires less memory</a:t>
            </a:r>
          </a:p>
          <a:p>
            <a:pPr lvl="1">
              <a:lnSpc>
                <a:spcPct val="90000"/>
              </a:lnSpc>
            </a:pPr>
            <a:r>
              <a:rPr lang="en-US" dirty="0"/>
              <a:t>Returns hashes/arrays while maintaining </a:t>
            </a:r>
            <a:r>
              <a:rPr lang="en-US" sz="1700" dirty="0"/>
              <a:t>original data structure</a:t>
            </a:r>
          </a:p>
        </p:txBody>
      </p:sp>
      <p:sp>
        <p:nvSpPr>
          <p:cNvPr id="4" name="Slide Number Placeholder 3"/>
          <p:cNvSpPr>
            <a:spLocks noGrp="1"/>
          </p:cNvSpPr>
          <p:nvPr>
            <p:ph type="sldNum" sz="quarter" idx="12"/>
          </p:nvPr>
        </p:nvSpPr>
        <p:spPr>
          <a:xfrm>
            <a:off x="121514" y="6133610"/>
            <a:ext cx="779767" cy="365125"/>
          </a:xfrm>
        </p:spPr>
        <p:txBody>
          <a:bodyPr>
            <a:normAutofit/>
          </a:bodyPr>
          <a:lstStyle/>
          <a:p>
            <a:pPr>
              <a:lnSpc>
                <a:spcPct val="90000"/>
              </a:lnSpc>
            </a:pPr>
            <a:fld id="{E1CFE47D-349D-4B3B-BBC6-27279FEBF53C}" type="slidenum">
              <a:rPr lang="en-US" sz="1900" smtClean="0"/>
              <a:pPr>
                <a:lnSpc>
                  <a:spcPct val="90000"/>
                </a:lnSpc>
              </a:pPr>
              <a:t>12</a:t>
            </a:fld>
            <a:endParaRPr lang="en-US" sz="190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020" y="1571430"/>
            <a:ext cx="2762636" cy="1867161"/>
          </a:xfrm>
          <a:prstGeom prst="rect">
            <a:avLst/>
          </a:prstGeom>
          <a:ln w="19050">
            <a:solidFill>
              <a:schemeClr val="tx1"/>
            </a:solidFill>
          </a:ln>
        </p:spPr>
      </p:pic>
      <p:sp>
        <p:nvSpPr>
          <p:cNvPr id="12" name="TextBox 11"/>
          <p:cNvSpPr txBox="1"/>
          <p:nvPr/>
        </p:nvSpPr>
        <p:spPr>
          <a:xfrm>
            <a:off x="5266552" y="3552158"/>
            <a:ext cx="2451414" cy="492443"/>
          </a:xfrm>
          <a:prstGeom prst="rect">
            <a:avLst/>
          </a:prstGeom>
          <a:noFill/>
        </p:spPr>
        <p:txBody>
          <a:bodyPr wrap="square" rtlCol="0">
            <a:spAutoFit/>
          </a:bodyPr>
          <a:lstStyle/>
          <a:p>
            <a:r>
              <a:rPr lang="en-US" sz="1300" dirty="0">
                <a:solidFill>
                  <a:srgbClr val="0070C0"/>
                </a:solidFill>
              </a:rPr>
              <a:t>Pass by copy works for returning a single hash.</a:t>
            </a:r>
          </a:p>
        </p:txBody>
      </p:sp>
      <p:sp>
        <p:nvSpPr>
          <p:cNvPr id="13" name="TextBox 12"/>
          <p:cNvSpPr txBox="1"/>
          <p:nvPr/>
        </p:nvSpPr>
        <p:spPr>
          <a:xfrm>
            <a:off x="5738100" y="5829017"/>
            <a:ext cx="4332422" cy="492443"/>
          </a:xfrm>
          <a:prstGeom prst="rect">
            <a:avLst/>
          </a:prstGeom>
          <a:noFill/>
        </p:spPr>
        <p:txBody>
          <a:bodyPr wrap="square" rtlCol="0">
            <a:spAutoFit/>
          </a:bodyPr>
          <a:lstStyle/>
          <a:p>
            <a:r>
              <a:rPr lang="en-US" sz="1300" dirty="0">
                <a:solidFill>
                  <a:srgbClr val="0070C0"/>
                </a:solidFill>
              </a:rPr>
              <a:t>Pass by copy does not work for multiple hashes. What happened to adenine?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358" y="4971033"/>
            <a:ext cx="6106377" cy="790685"/>
          </a:xfrm>
          <a:prstGeom prst="rect">
            <a:avLst/>
          </a:prstGeom>
          <a:ln w="19050">
            <a:solidFill>
              <a:schemeClr val="tx1"/>
            </a:solidFill>
          </a:ln>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309" y="1571430"/>
            <a:ext cx="3772426" cy="3248478"/>
          </a:xfrm>
          <a:prstGeom prst="rect">
            <a:avLst/>
          </a:prstGeom>
          <a:ln w="19050">
            <a:solidFill>
              <a:schemeClr val="tx1"/>
            </a:solidFill>
          </a:ln>
        </p:spPr>
      </p:pic>
    </p:spTree>
    <p:extLst>
      <p:ext uri="{BB962C8B-B14F-4D97-AF65-F5344CB8AC3E}">
        <p14:creationId xmlns:p14="http://schemas.microsoft.com/office/powerpoint/2010/main" val="1633327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 Hash by Reference in Subroutine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3621" y="1780309"/>
            <a:ext cx="3224521" cy="631743"/>
          </a:xfrm>
          <a:prstGeom prst="rect">
            <a:avLst/>
          </a:prstGeom>
          <a:ln w="19050">
            <a:solidFill>
              <a:schemeClr val="tx1"/>
            </a:solidFill>
          </a:ln>
        </p:spPr>
      </p:pic>
      <p:sp>
        <p:nvSpPr>
          <p:cNvPr id="4" name="Slide Number Placeholder 3"/>
          <p:cNvSpPr>
            <a:spLocks noGrp="1"/>
          </p:cNvSpPr>
          <p:nvPr>
            <p:ph type="sldNum" sz="quarter" idx="12"/>
          </p:nvPr>
        </p:nvSpPr>
        <p:spPr/>
        <p:txBody>
          <a:bodyPr/>
          <a:lstStyle/>
          <a:p>
            <a:fld id="{E1CFE47D-349D-4B3B-BBC6-27279FEBF53C}" type="slidenum">
              <a:rPr lang="en-US" smtClean="0"/>
              <a:t>13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33" y="1775435"/>
            <a:ext cx="5244350" cy="4151293"/>
          </a:xfrm>
          <a:prstGeom prst="rect">
            <a:avLst/>
          </a:prstGeom>
          <a:ln w="19050">
            <a:solidFill>
              <a:schemeClr val="tx1"/>
            </a:solidFill>
          </a:ln>
        </p:spPr>
      </p:pic>
      <p:sp>
        <p:nvSpPr>
          <p:cNvPr id="8" name="Content Placeholder 2"/>
          <p:cNvSpPr txBox="1">
            <a:spLocks/>
          </p:cNvSpPr>
          <p:nvPr/>
        </p:nvSpPr>
        <p:spPr>
          <a:xfrm>
            <a:off x="6003621" y="3190009"/>
            <a:ext cx="5122652" cy="26600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700" dirty="0"/>
              <a:t>Return multiple hashes using hash references, </a:t>
            </a:r>
            <a:r>
              <a:rPr lang="en-US" sz="1700" dirty="0">
                <a:latin typeface="Courier New" panose="02070309020205020404" pitchFamily="49" charset="0"/>
                <a:cs typeface="Courier New" panose="02070309020205020404" pitchFamily="49" charset="0"/>
              </a:rPr>
              <a:t>\%</a:t>
            </a:r>
            <a:r>
              <a:rPr lang="en-US" sz="1700" dirty="0" err="1">
                <a:latin typeface="Courier New" panose="02070309020205020404" pitchFamily="49" charset="0"/>
                <a:cs typeface="Courier New" panose="02070309020205020404" pitchFamily="49" charset="0"/>
              </a:rPr>
              <a:t>hashName</a:t>
            </a:r>
            <a:endParaRPr lang="en-US" sz="1700" dirty="0">
              <a:latin typeface="Courier New" panose="02070309020205020404" pitchFamily="49" charset="0"/>
              <a:cs typeface="Courier New" panose="02070309020205020404" pitchFamily="49" charset="0"/>
            </a:endParaRPr>
          </a:p>
          <a:p>
            <a:pPr>
              <a:lnSpc>
                <a:spcPct val="90000"/>
              </a:lnSpc>
            </a:pPr>
            <a:r>
              <a:rPr lang="en-US" sz="1700" dirty="0"/>
              <a:t>Remember to dereference with dereferencing arrow </a:t>
            </a:r>
            <a:r>
              <a:rPr lang="en-US" sz="1700" dirty="0">
                <a:latin typeface="Courier New" panose="02070309020205020404" pitchFamily="49" charset="0"/>
                <a:cs typeface="Courier New" panose="02070309020205020404" pitchFamily="49" charset="0"/>
              </a:rPr>
              <a:t>-&gt;</a:t>
            </a:r>
          </a:p>
          <a:p>
            <a:pPr>
              <a:lnSpc>
                <a:spcPct val="90000"/>
              </a:lnSpc>
            </a:pPr>
            <a:r>
              <a:rPr lang="en-US" sz="1700" dirty="0"/>
              <a:t>Original hash key/value pairs can be retrieved</a:t>
            </a:r>
          </a:p>
        </p:txBody>
      </p:sp>
      <p:sp>
        <p:nvSpPr>
          <p:cNvPr id="9" name="TextBox 8"/>
          <p:cNvSpPr txBox="1"/>
          <p:nvPr/>
        </p:nvSpPr>
        <p:spPr>
          <a:xfrm>
            <a:off x="5889320" y="1430811"/>
            <a:ext cx="1612260" cy="338554"/>
          </a:xfrm>
          <a:prstGeom prst="rect">
            <a:avLst/>
          </a:prstGeom>
          <a:noFill/>
        </p:spPr>
        <p:txBody>
          <a:bodyPr wrap="square" rtlCol="0">
            <a:spAutoFit/>
          </a:bodyPr>
          <a:lstStyle/>
          <a:p>
            <a:r>
              <a:rPr lang="en-US" sz="1600" b="1" dirty="0"/>
              <a:t>Output:</a:t>
            </a:r>
          </a:p>
        </p:txBody>
      </p:sp>
    </p:spTree>
    <p:extLst>
      <p:ext uri="{BB962C8B-B14F-4D97-AF65-F5344CB8AC3E}">
        <p14:creationId xmlns:p14="http://schemas.microsoft.com/office/powerpoint/2010/main" val="26260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Freeform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3" y="645106"/>
            <a:ext cx="7746631" cy="1259894"/>
          </a:xfrm>
        </p:spPr>
        <p:txBody>
          <a:bodyPr>
            <a:normAutofit/>
          </a:bodyPr>
          <a:lstStyle/>
          <a:p>
            <a:r>
              <a:rPr lang="en-US" b="1" dirty="0"/>
              <a:t>Operators</a:t>
            </a:r>
            <a:endParaRPr lang="en-US" dirty="0"/>
          </a:p>
        </p:txBody>
      </p:sp>
      <p:sp>
        <p:nvSpPr>
          <p:cNvPr id="4" name="Slide Number Placeholder 3"/>
          <p:cNvSpPr>
            <a:spLocks noGrp="1"/>
          </p:cNvSpPr>
          <p:nvPr>
            <p:ph type="sldNum" sz="quarter" idx="12"/>
          </p:nvPr>
        </p:nvSpPr>
        <p:spPr>
          <a:xfrm>
            <a:off x="121514" y="6133610"/>
            <a:ext cx="779767" cy="365125"/>
          </a:xfrm>
        </p:spPr>
        <p:txBody>
          <a:bodyPr>
            <a:normAutofit/>
          </a:bodyPr>
          <a:lstStyle/>
          <a:p>
            <a:pPr>
              <a:lnSpc>
                <a:spcPct val="90000"/>
              </a:lnSpc>
            </a:pPr>
            <a:fld id="{E1CFE47D-349D-4B3B-BBC6-27279FEBF53C}" type="slidenum">
              <a:rPr lang="en-US" sz="1900" smtClean="0"/>
              <a:pPr>
                <a:lnSpc>
                  <a:spcPct val="90000"/>
                </a:lnSpc>
              </a:pPr>
              <a:t>14</a:t>
            </a:fld>
            <a:endParaRPr lang="en-US" sz="1900"/>
          </a:p>
        </p:txBody>
      </p:sp>
      <p:graphicFrame>
        <p:nvGraphicFramePr>
          <p:cNvPr id="16" name="Table 15"/>
          <p:cNvGraphicFramePr>
            <a:graphicFrameLocks noGrp="1"/>
          </p:cNvGraphicFramePr>
          <p:nvPr>
            <p:extLst>
              <p:ext uri="{D42A27DB-BD31-4B8C-83A1-F6EECF244321}">
                <p14:modId xmlns:p14="http://schemas.microsoft.com/office/powerpoint/2010/main" val="310141074"/>
              </p:ext>
            </p:extLst>
          </p:nvPr>
        </p:nvGraphicFramePr>
        <p:xfrm>
          <a:off x="681970" y="1550360"/>
          <a:ext cx="6861830" cy="3268675"/>
        </p:xfrm>
        <a:graphic>
          <a:graphicData uri="http://schemas.openxmlformats.org/drawingml/2006/table">
            <a:tbl>
              <a:tblPr firstRow="1" firstCol="1" bandRow="1">
                <a:tableStyleId>{9D7B26C5-4107-4FEC-AEDC-1716B250A1EF}</a:tableStyleId>
              </a:tblPr>
              <a:tblGrid>
                <a:gridCol w="1394665">
                  <a:extLst>
                    <a:ext uri="{9D8B030D-6E8A-4147-A177-3AD203B41FA5}">
                      <a16:colId xmlns:a16="http://schemas.microsoft.com/office/drawing/2014/main" val="2944656866"/>
                    </a:ext>
                  </a:extLst>
                </a:gridCol>
                <a:gridCol w="5467165">
                  <a:extLst>
                    <a:ext uri="{9D8B030D-6E8A-4147-A177-3AD203B41FA5}">
                      <a16:colId xmlns:a16="http://schemas.microsoft.com/office/drawing/2014/main" val="2760444379"/>
                    </a:ext>
                  </a:extLst>
                </a:gridCol>
              </a:tblGrid>
              <a:tr h="306316">
                <a:tc>
                  <a:txBody>
                    <a:bodyPr/>
                    <a:lstStyle/>
                    <a:p>
                      <a:pPr marL="0" marR="0" algn="l">
                        <a:spcBef>
                          <a:spcPts val="0"/>
                        </a:spcBef>
                        <a:spcAft>
                          <a:spcPts val="0"/>
                        </a:spcAft>
                      </a:pPr>
                      <a:r>
                        <a:rPr lang="en-US" sz="1800" dirty="0">
                          <a:effectLst/>
                        </a:rPr>
                        <a:t>Type</a:t>
                      </a:r>
                      <a:endParaRPr lang="en-US" sz="18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tc>
                <a:tc>
                  <a:txBody>
                    <a:bodyPr/>
                    <a:lstStyle/>
                    <a:p>
                      <a:pPr marL="0" marR="0">
                        <a:spcBef>
                          <a:spcPts val="0"/>
                        </a:spcBef>
                        <a:spcAft>
                          <a:spcPts val="0"/>
                        </a:spcAft>
                      </a:pPr>
                      <a:r>
                        <a:rPr lang="en-US" sz="1800" dirty="0">
                          <a:effectLst/>
                        </a:rPr>
                        <a:t> Operators</a:t>
                      </a:r>
                      <a:endParaRPr lang="en-US" sz="18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tc>
                <a:extLst>
                  <a:ext uri="{0D108BD9-81ED-4DB2-BD59-A6C34878D82A}">
                    <a16:rowId xmlns:a16="http://schemas.microsoft.com/office/drawing/2014/main" val="1913926545"/>
                  </a:ext>
                </a:extLst>
              </a:tr>
              <a:tr h="562231">
                <a:tc>
                  <a:txBody>
                    <a:bodyPr/>
                    <a:lstStyle/>
                    <a:p>
                      <a:pPr marL="0" marR="0">
                        <a:spcBef>
                          <a:spcPts val="0"/>
                        </a:spcBef>
                        <a:spcAft>
                          <a:spcPts val="0"/>
                        </a:spcAft>
                      </a:pPr>
                      <a:r>
                        <a:rPr lang="en-US" sz="1600" dirty="0">
                          <a:effectLst/>
                        </a:rPr>
                        <a:t>Numeric</a:t>
                      </a:r>
                      <a:endParaRPr lang="en-US" sz="16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tc>
                <a:tc>
                  <a:txBody>
                    <a:bodyPr/>
                    <a:lstStyle/>
                    <a:p>
                      <a:pPr marL="0" marR="0">
                        <a:spcBef>
                          <a:spcPts val="0"/>
                        </a:spcBef>
                        <a:spcAft>
                          <a:spcPts val="0"/>
                        </a:spcAft>
                      </a:pPr>
                      <a:r>
                        <a:rPr lang="en-US" sz="1600" i="0" dirty="0">
                          <a:effectLst/>
                          <a:latin typeface="Courier New" panose="02070309020205020404" pitchFamily="49" charset="0"/>
                          <a:cs typeface="Courier New" panose="02070309020205020404" pitchFamily="49" charset="0"/>
                        </a:rPr>
                        <a:t>+, -, *, /, **, %, +=, -=, *=, /=, **=, %=</a:t>
                      </a:r>
                      <a:endParaRPr lang="en-US" sz="1600" i="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1617571624"/>
                  </a:ext>
                </a:extLst>
              </a:tr>
              <a:tr h="306316">
                <a:tc>
                  <a:txBody>
                    <a:bodyPr/>
                    <a:lstStyle/>
                    <a:p>
                      <a:pPr marL="0" marR="0">
                        <a:spcBef>
                          <a:spcPts val="0"/>
                        </a:spcBef>
                        <a:spcAft>
                          <a:spcPts val="0"/>
                        </a:spcAft>
                      </a:pPr>
                      <a:r>
                        <a:rPr lang="en-US" sz="1600">
                          <a:effectLst/>
                        </a:rPr>
                        <a:t>String</a:t>
                      </a:r>
                      <a:endParaRPr lang="en-US" sz="16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tc>
                <a:tc>
                  <a:txBody>
                    <a:bodyPr/>
                    <a:lstStyle/>
                    <a:p>
                      <a:pPr marL="0" marR="0">
                        <a:spcBef>
                          <a:spcPts val="0"/>
                        </a:spcBef>
                        <a:spcAft>
                          <a:spcPts val="0"/>
                        </a:spcAft>
                      </a:pPr>
                      <a:r>
                        <a:rPr lang="en-US" sz="1600" i="0" dirty="0">
                          <a:effectLst/>
                          <a:latin typeface="Courier New" panose="02070309020205020404" pitchFamily="49" charset="0"/>
                          <a:cs typeface="Courier New" panose="02070309020205020404" pitchFamily="49" charset="0"/>
                        </a:rPr>
                        <a:t>=~, !~, .</a:t>
                      </a:r>
                      <a:endParaRPr lang="en-US" sz="1600" i="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876309526"/>
                  </a:ext>
                </a:extLst>
              </a:tr>
              <a:tr h="612633">
                <a:tc>
                  <a:txBody>
                    <a:bodyPr/>
                    <a:lstStyle/>
                    <a:p>
                      <a:pPr marL="0" marR="0">
                        <a:spcBef>
                          <a:spcPts val="0"/>
                        </a:spcBef>
                        <a:spcAft>
                          <a:spcPts val="0"/>
                        </a:spcAft>
                      </a:pPr>
                      <a:r>
                        <a:rPr lang="en-US" sz="1600" dirty="0">
                          <a:effectLst/>
                        </a:rPr>
                        <a:t>Numeric comparison</a:t>
                      </a:r>
                      <a:endParaRPr lang="en-US" sz="16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tc>
                <a:tc>
                  <a:txBody>
                    <a:bodyPr/>
                    <a:lstStyle/>
                    <a:p>
                      <a:pPr marL="0" marR="0">
                        <a:spcBef>
                          <a:spcPts val="0"/>
                        </a:spcBef>
                        <a:spcAft>
                          <a:spcPts val="0"/>
                        </a:spcAft>
                      </a:pPr>
                      <a:r>
                        <a:rPr lang="en-US" sz="1600" i="0" dirty="0">
                          <a:effectLst/>
                          <a:latin typeface="Courier New" panose="02070309020205020404" pitchFamily="49" charset="0"/>
                          <a:cs typeface="Courier New" panose="02070309020205020404" pitchFamily="49" charset="0"/>
                        </a:rPr>
                        <a:t>==, &gt;, &gt;=, &lt;, &lt;=, !=</a:t>
                      </a:r>
                      <a:endParaRPr lang="en-US" sz="1600" i="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2663052911"/>
                  </a:ext>
                </a:extLst>
              </a:tr>
              <a:tr h="562231">
                <a:tc>
                  <a:txBody>
                    <a:bodyPr/>
                    <a:lstStyle/>
                    <a:p>
                      <a:pPr marL="0" marR="0">
                        <a:spcBef>
                          <a:spcPts val="0"/>
                        </a:spcBef>
                        <a:spcAft>
                          <a:spcPts val="0"/>
                        </a:spcAft>
                      </a:pPr>
                      <a:r>
                        <a:rPr lang="en-US" sz="1600" dirty="0">
                          <a:effectLst/>
                        </a:rPr>
                        <a:t>String comparison</a:t>
                      </a:r>
                      <a:endParaRPr lang="en-US" sz="16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tc>
                <a:tc>
                  <a:txBody>
                    <a:bodyPr/>
                    <a:lstStyle/>
                    <a:p>
                      <a:pPr marL="0" marR="0">
                        <a:spcBef>
                          <a:spcPts val="0"/>
                        </a:spcBef>
                        <a:spcAft>
                          <a:spcPts val="0"/>
                        </a:spcAft>
                      </a:pPr>
                      <a:r>
                        <a:rPr lang="en-US" sz="1600" i="0" dirty="0" err="1">
                          <a:effectLst/>
                          <a:latin typeface="Courier New" panose="02070309020205020404" pitchFamily="49" charset="0"/>
                          <a:cs typeface="Courier New" panose="02070309020205020404" pitchFamily="49" charset="0"/>
                        </a:rPr>
                        <a:t>eq</a:t>
                      </a:r>
                      <a:r>
                        <a:rPr lang="en-US" sz="1600" i="0" dirty="0">
                          <a:effectLst/>
                          <a:latin typeface="Courier New" panose="02070309020205020404" pitchFamily="49" charset="0"/>
                          <a:cs typeface="Courier New" panose="02070309020205020404" pitchFamily="49" charset="0"/>
                        </a:rPr>
                        <a:t>, </a:t>
                      </a:r>
                      <a:r>
                        <a:rPr lang="en-US" sz="1600" i="0" dirty="0" err="1">
                          <a:effectLst/>
                          <a:latin typeface="Courier New" panose="02070309020205020404" pitchFamily="49" charset="0"/>
                          <a:cs typeface="Courier New" panose="02070309020205020404" pitchFamily="49" charset="0"/>
                        </a:rPr>
                        <a:t>gt</a:t>
                      </a:r>
                      <a:r>
                        <a:rPr lang="en-US" sz="1600" i="0" dirty="0">
                          <a:effectLst/>
                          <a:latin typeface="Courier New" panose="02070309020205020404" pitchFamily="49" charset="0"/>
                          <a:cs typeface="Courier New" panose="02070309020205020404" pitchFamily="49" charset="0"/>
                        </a:rPr>
                        <a:t>, </a:t>
                      </a:r>
                      <a:r>
                        <a:rPr lang="en-US" sz="1600" i="0" dirty="0" err="1">
                          <a:effectLst/>
                          <a:latin typeface="Courier New" panose="02070309020205020404" pitchFamily="49" charset="0"/>
                          <a:cs typeface="Courier New" panose="02070309020205020404" pitchFamily="49" charset="0"/>
                        </a:rPr>
                        <a:t>ge</a:t>
                      </a:r>
                      <a:r>
                        <a:rPr lang="en-US" sz="1600" i="0" dirty="0">
                          <a:effectLst/>
                          <a:latin typeface="Courier New" panose="02070309020205020404" pitchFamily="49" charset="0"/>
                          <a:cs typeface="Courier New" panose="02070309020205020404" pitchFamily="49" charset="0"/>
                        </a:rPr>
                        <a:t>, </a:t>
                      </a:r>
                      <a:r>
                        <a:rPr lang="en-US" sz="1600" i="0" dirty="0" err="1">
                          <a:effectLst/>
                          <a:latin typeface="Courier New" panose="02070309020205020404" pitchFamily="49" charset="0"/>
                          <a:cs typeface="Courier New" panose="02070309020205020404" pitchFamily="49" charset="0"/>
                        </a:rPr>
                        <a:t>lt</a:t>
                      </a:r>
                      <a:r>
                        <a:rPr lang="en-US" sz="1600" i="0" dirty="0">
                          <a:effectLst/>
                          <a:latin typeface="Courier New" panose="02070309020205020404" pitchFamily="49" charset="0"/>
                          <a:cs typeface="Courier New" panose="02070309020205020404" pitchFamily="49" charset="0"/>
                        </a:rPr>
                        <a:t>, le, ne, </a:t>
                      </a:r>
                      <a:r>
                        <a:rPr lang="en-US" sz="1600" i="0" dirty="0" err="1">
                          <a:effectLst/>
                          <a:latin typeface="Courier New" panose="02070309020205020404" pitchFamily="49" charset="0"/>
                          <a:cs typeface="Courier New" panose="02070309020205020404" pitchFamily="49" charset="0"/>
                        </a:rPr>
                        <a:t>cmp</a:t>
                      </a:r>
                      <a:endParaRPr lang="en-US" sz="1600" i="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45105749"/>
                  </a:ext>
                </a:extLst>
              </a:tr>
              <a:tr h="306316">
                <a:tc>
                  <a:txBody>
                    <a:bodyPr/>
                    <a:lstStyle/>
                    <a:p>
                      <a:pPr marL="0" marR="0">
                        <a:spcBef>
                          <a:spcPts val="0"/>
                        </a:spcBef>
                        <a:spcAft>
                          <a:spcPts val="0"/>
                        </a:spcAft>
                      </a:pPr>
                      <a:r>
                        <a:rPr lang="en-US" sz="1600" dirty="0">
                          <a:effectLst/>
                        </a:rPr>
                        <a:t>Logical</a:t>
                      </a:r>
                      <a:endParaRPr lang="en-US" sz="16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tc>
                <a:tc>
                  <a:txBody>
                    <a:bodyPr/>
                    <a:lstStyle/>
                    <a:p>
                      <a:pPr marL="0" marR="0">
                        <a:spcBef>
                          <a:spcPts val="0"/>
                        </a:spcBef>
                        <a:spcAft>
                          <a:spcPts val="0"/>
                        </a:spcAft>
                      </a:pPr>
                      <a:r>
                        <a:rPr lang="en-US" sz="1600" i="0" dirty="0">
                          <a:effectLst/>
                          <a:latin typeface="Courier New" panose="02070309020205020404" pitchFamily="49" charset="0"/>
                          <a:cs typeface="Courier New" panose="02070309020205020404" pitchFamily="49" charset="0"/>
                        </a:rPr>
                        <a:t>&amp;&amp;, ||, and, or, </a:t>
                      </a:r>
                      <a:r>
                        <a:rPr lang="en-US" sz="1600" i="0" dirty="0" err="1">
                          <a:effectLst/>
                          <a:latin typeface="Courier New" panose="02070309020205020404" pitchFamily="49" charset="0"/>
                          <a:cs typeface="Courier New" panose="02070309020205020404" pitchFamily="49" charset="0"/>
                        </a:rPr>
                        <a:t>xor</a:t>
                      </a:r>
                      <a:r>
                        <a:rPr lang="en-US" sz="1600" i="0" dirty="0">
                          <a:effectLst/>
                          <a:latin typeface="Courier New" panose="02070309020205020404" pitchFamily="49" charset="0"/>
                          <a:cs typeface="Courier New" panose="02070309020205020404" pitchFamily="49" charset="0"/>
                        </a:rPr>
                        <a:t>, //, ?:, !, not</a:t>
                      </a:r>
                      <a:endParaRPr lang="en-US" sz="1600" i="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2645868463"/>
                  </a:ext>
                </a:extLst>
              </a:tr>
              <a:tr h="306316">
                <a:tc>
                  <a:txBody>
                    <a:bodyPr/>
                    <a:lstStyle/>
                    <a:p>
                      <a:pPr marL="0" marR="0">
                        <a:spcBef>
                          <a:spcPts val="0"/>
                        </a:spcBef>
                        <a:spcAft>
                          <a:spcPts val="0"/>
                        </a:spcAft>
                      </a:pPr>
                      <a:r>
                        <a:rPr lang="en-US" sz="1600" dirty="0">
                          <a:effectLst/>
                        </a:rPr>
                        <a:t>Special</a:t>
                      </a:r>
                      <a:endParaRPr lang="en-US" sz="16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tc>
                <a:tc>
                  <a:txBody>
                    <a:bodyPr/>
                    <a:lstStyle/>
                    <a:p>
                      <a:pPr marL="0" marR="0">
                        <a:spcBef>
                          <a:spcPts val="0"/>
                        </a:spcBef>
                        <a:spcAft>
                          <a:spcPts val="0"/>
                        </a:spcAft>
                      </a:pPr>
                      <a:r>
                        <a:rPr lang="en-US" sz="1600" i="0" dirty="0">
                          <a:effectLst/>
                          <a:latin typeface="Courier New" panose="02070309020205020404" pitchFamily="49" charset="0"/>
                          <a:cs typeface="Courier New" panose="02070309020205020404" pitchFamily="49" charset="0"/>
                        </a:rPr>
                        <a:t>++, --, .., x, ,, =&gt;, …</a:t>
                      </a:r>
                      <a:endParaRPr lang="en-US" sz="1600" i="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1047297500"/>
                  </a:ext>
                </a:extLst>
              </a:tr>
              <a:tr h="306316">
                <a:tc>
                  <a:txBody>
                    <a:bodyPr/>
                    <a:lstStyle/>
                    <a:p>
                      <a:pPr marL="0" marR="0">
                        <a:spcBef>
                          <a:spcPts val="0"/>
                        </a:spcBef>
                        <a:spcAft>
                          <a:spcPts val="0"/>
                        </a:spcAft>
                      </a:pPr>
                      <a:r>
                        <a:rPr lang="en-US" sz="1600" dirty="0">
                          <a:effectLst/>
                        </a:rPr>
                        <a:t>Bitwise</a:t>
                      </a:r>
                      <a:endParaRPr lang="en-US" sz="16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tc>
                <a:tc>
                  <a:txBody>
                    <a:bodyPr/>
                    <a:lstStyle/>
                    <a:p>
                      <a:pPr marL="0" marR="0">
                        <a:spcBef>
                          <a:spcPts val="0"/>
                        </a:spcBef>
                        <a:spcAft>
                          <a:spcPts val="0"/>
                        </a:spcAft>
                      </a:pPr>
                      <a:r>
                        <a:rPr lang="en-US" sz="1600" i="0" dirty="0">
                          <a:effectLst/>
                          <a:latin typeface="Courier New" panose="02070309020205020404" pitchFamily="49" charset="0"/>
                          <a:cs typeface="Courier New" panose="02070309020205020404" pitchFamily="49" charset="0"/>
                        </a:rPr>
                        <a:t>&lt;&lt;, &gt;&gt;, &amp;, |, ^, &lt;&lt;=, &gt;&gt;=, &amp;=, |=, ^=</a:t>
                      </a:r>
                      <a:endParaRPr lang="en-US" sz="1600" i="0" dirty="0">
                        <a:effectLst/>
                        <a:latin typeface="Courier New" panose="02070309020205020404" pitchFamily="49" charset="0"/>
                        <a:ea typeface="SimSun" panose="02010600030101010101" pitchFamily="2" charset="-122"/>
                        <a:cs typeface="Courier New" panose="02070309020205020404" pitchFamily="49" charset="0"/>
                      </a:endParaRPr>
                    </a:p>
                  </a:txBody>
                  <a:tcPr marL="68580" marR="68580" marT="0" marB="0"/>
                </a:tc>
                <a:extLst>
                  <a:ext uri="{0D108BD9-81ED-4DB2-BD59-A6C34878D82A}">
                    <a16:rowId xmlns:a16="http://schemas.microsoft.com/office/drawing/2014/main" val="2970026588"/>
                  </a:ext>
                </a:extLst>
              </a:tr>
            </a:tbl>
          </a:graphicData>
        </a:graphic>
      </p:graphicFrame>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335" y="3293918"/>
            <a:ext cx="4103254" cy="2081505"/>
          </a:xfrm>
          <a:prstGeom prst="rect">
            <a:avLst/>
          </a:prstGeom>
          <a:ln w="19050">
            <a:solidFill>
              <a:schemeClr val="tx1"/>
            </a:solidFill>
          </a:ln>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335" y="5611091"/>
            <a:ext cx="2372446" cy="503246"/>
          </a:xfrm>
          <a:prstGeom prst="rect">
            <a:avLst/>
          </a:prstGeom>
          <a:ln w="19050">
            <a:solidFill>
              <a:schemeClr val="tx1"/>
            </a:solidFill>
          </a:ln>
        </p:spPr>
      </p:pic>
      <p:sp>
        <p:nvSpPr>
          <p:cNvPr id="19" name="Content Placeholder 2"/>
          <p:cNvSpPr>
            <a:spLocks noGrp="1"/>
          </p:cNvSpPr>
          <p:nvPr>
            <p:ph idx="1"/>
          </p:nvPr>
        </p:nvSpPr>
        <p:spPr>
          <a:xfrm>
            <a:off x="1331912" y="5375423"/>
            <a:ext cx="6669088" cy="1371600"/>
          </a:xfrm>
        </p:spPr>
        <p:txBody>
          <a:bodyPr>
            <a:normAutofit/>
          </a:bodyPr>
          <a:lstStyle/>
          <a:p>
            <a:r>
              <a:rPr lang="en-US" sz="1600" dirty="0"/>
              <a:t>The defined-or operator, //, tests whether the operand is defined, not if it’s true.</a:t>
            </a:r>
          </a:p>
          <a:p>
            <a:r>
              <a:rPr lang="en-US" sz="1600" dirty="0"/>
              <a:t>Read more about special cases in </a:t>
            </a:r>
            <a:r>
              <a:rPr lang="en-US" sz="1600" u="sng" dirty="0"/>
              <a:t>Modern Perl</a:t>
            </a:r>
            <a:r>
              <a:rPr lang="en-US" sz="1600" dirty="0"/>
              <a:t> Chapter 4</a:t>
            </a:r>
          </a:p>
        </p:txBody>
      </p:sp>
    </p:spTree>
    <p:extLst>
      <p:ext uri="{BB962C8B-B14F-4D97-AF65-F5344CB8AC3E}">
        <p14:creationId xmlns:p14="http://schemas.microsoft.com/office/powerpoint/2010/main" val="7980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Regular Expression Named Capture</a:t>
            </a:r>
          </a:p>
        </p:txBody>
      </p:sp>
      <p:pic>
        <p:nvPicPr>
          <p:cNvPr id="5" name="Picture 4" descr="Screen Shot 2016-01-26 at 12.37.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09" y="2955868"/>
            <a:ext cx="9126682" cy="1122306"/>
          </a:xfrm>
          <a:prstGeom prst="rect">
            <a:avLst/>
          </a:prstGeom>
          <a:ln w="19050">
            <a:solidFill>
              <a:schemeClr val="tx1"/>
            </a:solidFill>
          </a:ln>
        </p:spPr>
      </p:pic>
      <p:pic>
        <p:nvPicPr>
          <p:cNvPr id="6" name="Picture 5" descr="Screen Shot 2016-01-26 at 12.38.2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609" y="4132409"/>
            <a:ext cx="11582400" cy="946421"/>
          </a:xfrm>
          <a:prstGeom prst="rect">
            <a:avLst/>
          </a:prstGeom>
          <a:ln w="19050">
            <a:solidFill>
              <a:schemeClr val="tx1"/>
            </a:solidFill>
          </a:ln>
        </p:spPr>
      </p:pic>
      <p:sp>
        <p:nvSpPr>
          <p:cNvPr id="2" name="Slide Number Placeholder 1"/>
          <p:cNvSpPr>
            <a:spLocks noGrp="1"/>
          </p:cNvSpPr>
          <p:nvPr>
            <p:ph type="sldNum" sz="quarter" idx="12"/>
          </p:nvPr>
        </p:nvSpPr>
        <p:spPr/>
        <p:txBody>
          <a:bodyPr/>
          <a:lstStyle/>
          <a:p>
            <a:fld id="{E1CFE47D-349D-4B3B-BBC6-27279FEBF53C}" type="slidenum">
              <a:rPr lang="en-US" smtClean="0"/>
              <a:t>15</a:t>
            </a:fld>
            <a:endParaRPr lang="en-US"/>
          </a:p>
        </p:txBody>
      </p:sp>
      <p:sp>
        <p:nvSpPr>
          <p:cNvPr id="7" name="TextBox 6"/>
          <p:cNvSpPr txBox="1"/>
          <p:nvPr/>
        </p:nvSpPr>
        <p:spPr>
          <a:xfrm>
            <a:off x="914400" y="5694218"/>
            <a:ext cx="5133109" cy="369332"/>
          </a:xfrm>
          <a:prstGeom prst="rect">
            <a:avLst/>
          </a:prstGeom>
          <a:noFill/>
        </p:spPr>
        <p:txBody>
          <a:bodyPr wrap="square" rtlCol="0">
            <a:spAutoFit/>
          </a:bodyPr>
          <a:lstStyle/>
          <a:p>
            <a:endParaRPr lang="en-US" dirty="0"/>
          </a:p>
        </p:txBody>
      </p:sp>
      <p:sp>
        <p:nvSpPr>
          <p:cNvPr id="8" name="Content Placeholder 2"/>
          <p:cNvSpPr>
            <a:spLocks noGrp="1"/>
          </p:cNvSpPr>
          <p:nvPr>
            <p:ph idx="1"/>
          </p:nvPr>
        </p:nvSpPr>
        <p:spPr>
          <a:xfrm>
            <a:off x="2272146" y="5320148"/>
            <a:ext cx="8420100" cy="1371600"/>
          </a:xfrm>
        </p:spPr>
        <p:txBody>
          <a:bodyPr>
            <a:normAutofit/>
          </a:bodyPr>
          <a:lstStyle/>
          <a:p>
            <a:r>
              <a:rPr lang="en-US" sz="1600" dirty="0"/>
              <a:t>Name the capture with </a:t>
            </a:r>
            <a:r>
              <a:rPr lang="en-US" sz="1600" dirty="0">
                <a:latin typeface="Courier New" panose="02070309020205020404" pitchFamily="49" charset="0"/>
                <a:cs typeface="Courier New" panose="02070309020205020404" pitchFamily="49" charset="0"/>
              </a:rPr>
              <a:t>?&lt;name&gt; </a:t>
            </a:r>
            <a:r>
              <a:rPr lang="en-US" sz="1600" dirty="0"/>
              <a:t>within the parentheses used to capture.</a:t>
            </a:r>
          </a:p>
          <a:p>
            <a:r>
              <a:rPr lang="en-US" sz="1600" dirty="0"/>
              <a:t>Retrieve with </a:t>
            </a:r>
            <a:r>
              <a:rPr lang="en-US" sz="1600" dirty="0">
                <a:latin typeface="Courier New" panose="02070309020205020404" pitchFamily="49" charset="0"/>
                <a:cs typeface="Courier New" panose="02070309020205020404" pitchFamily="49" charset="0"/>
              </a:rPr>
              <a:t>$+{name} </a:t>
            </a:r>
          </a:p>
          <a:p>
            <a:r>
              <a:rPr lang="en-US" sz="1600" dirty="0"/>
              <a:t>Use x modifier so you can insert line breaks and comments in your regular expression.</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609" y="1396065"/>
            <a:ext cx="10058400" cy="1220408"/>
          </a:xfrm>
          <a:prstGeom prst="rect">
            <a:avLst/>
          </a:prstGeom>
          <a:ln w="19050">
            <a:solidFill>
              <a:schemeClr val="tx1"/>
            </a:solidFill>
          </a:ln>
        </p:spPr>
      </p:pic>
    </p:spTree>
    <p:extLst>
      <p:ext uri="{BB962C8B-B14F-4D97-AF65-F5344CB8AC3E}">
        <p14:creationId xmlns:p14="http://schemas.microsoft.com/office/powerpoint/2010/main" val="373566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41867" y="787400"/>
            <a:ext cx="7145866" cy="778933"/>
          </a:xfrm>
        </p:spPr>
        <p:txBody>
          <a:bodyPr anchor="ctr">
            <a:normAutofit/>
          </a:bodyPr>
          <a:lstStyle/>
          <a:p>
            <a:pPr>
              <a:lnSpc>
                <a:spcPct val="80000"/>
              </a:lnSpc>
            </a:pPr>
            <a:r>
              <a:rPr lang="en-US" sz="2700" b="1" dirty="0">
                <a:solidFill>
                  <a:srgbClr val="FEFFFF"/>
                </a:solidFill>
              </a:rPr>
              <a:t>Assignment  </a:t>
            </a:r>
            <a:br>
              <a:rPr lang="en-US" sz="2700" b="1" dirty="0">
                <a:solidFill>
                  <a:srgbClr val="FEFFFF"/>
                </a:solidFill>
              </a:rPr>
            </a:br>
            <a:r>
              <a:rPr lang="en-US" sz="2700" b="1" dirty="0">
                <a:solidFill>
                  <a:srgbClr val="FEFFFF"/>
                </a:solidFill>
              </a:rPr>
              <a:t>Task 1: Refactoring and Hash References</a:t>
            </a:r>
          </a:p>
        </p:txBody>
      </p:sp>
      <p:sp>
        <p:nvSpPr>
          <p:cNvPr id="3" name="Content Placeholder 2"/>
          <p:cNvSpPr>
            <a:spLocks noGrp="1"/>
          </p:cNvSpPr>
          <p:nvPr>
            <p:ph idx="1"/>
          </p:nvPr>
        </p:nvSpPr>
        <p:spPr>
          <a:xfrm>
            <a:off x="541866" y="2243469"/>
            <a:ext cx="7145867" cy="4007379"/>
          </a:xfrm>
        </p:spPr>
        <p:txBody>
          <a:bodyPr>
            <a:normAutofit fontScale="85000" lnSpcReduction="10000"/>
          </a:bodyPr>
          <a:lstStyle/>
          <a:p>
            <a:r>
              <a:rPr lang="en-US" dirty="0">
                <a:solidFill>
                  <a:srgbClr val="FEFFFF"/>
                </a:solidFill>
              </a:rPr>
              <a:t>Using refactoring, hash references, and the defined-or operator modify DiffExpAnnotation2.pl and rename it </a:t>
            </a:r>
            <a:r>
              <a:rPr lang="en-US" b="1" dirty="0">
                <a:solidFill>
                  <a:srgbClr val="FEFFFF"/>
                </a:solidFill>
                <a:latin typeface="Courier New" panose="02070309020205020404" pitchFamily="49" charset="0"/>
                <a:cs typeface="Courier New" panose="02070309020205020404" pitchFamily="49" charset="0"/>
              </a:rPr>
              <a:t>DiffExpAnnotation3.pl </a:t>
            </a:r>
            <a:r>
              <a:rPr lang="en-US" dirty="0">
                <a:solidFill>
                  <a:srgbClr val="FEFFFF"/>
                </a:solidFill>
              </a:rPr>
              <a:t>so that:</a:t>
            </a:r>
          </a:p>
          <a:p>
            <a:pPr lvl="1"/>
            <a:r>
              <a:rPr lang="en-US" dirty="0">
                <a:solidFill>
                  <a:srgbClr val="FEFFFF"/>
                </a:solidFill>
              </a:rPr>
              <a:t>There are no variables declared in the main package name space.</a:t>
            </a:r>
          </a:p>
          <a:p>
            <a:pPr lvl="1"/>
            <a:r>
              <a:rPr lang="en-US" dirty="0">
                <a:solidFill>
                  <a:srgbClr val="FEFFFF"/>
                </a:solidFill>
              </a:rPr>
              <a:t>There is only one subroutine call at the top of the program: </a:t>
            </a:r>
            <a:r>
              <a:rPr lang="en-US" dirty="0" err="1">
                <a:solidFill>
                  <a:srgbClr val="FEFFFF"/>
                </a:solidFill>
              </a:rPr>
              <a:t>printReport</a:t>
            </a:r>
            <a:r>
              <a:rPr lang="en-US" dirty="0">
                <a:solidFill>
                  <a:srgbClr val="FEFFFF"/>
                </a:solidFill>
              </a:rPr>
              <a:t>();</a:t>
            </a:r>
          </a:p>
          <a:p>
            <a:r>
              <a:rPr lang="en-US" dirty="0">
                <a:solidFill>
                  <a:srgbClr val="FEFFFF"/>
                </a:solidFill>
              </a:rPr>
              <a:t>Start slowly with the code changes, changing just one subroutine at a time, testing to make sure your program still works before changing other subroutines.</a:t>
            </a:r>
          </a:p>
          <a:p>
            <a:r>
              <a:rPr lang="en-US" dirty="0">
                <a:solidFill>
                  <a:srgbClr val="FEFFFF"/>
                </a:solidFill>
              </a:rPr>
              <a:t>Move variables , including </a:t>
            </a:r>
            <a:r>
              <a:rPr lang="en-US" dirty="0" err="1">
                <a:solidFill>
                  <a:srgbClr val="FEFFFF"/>
                </a:solidFill>
              </a:rPr>
              <a:t>filehandles</a:t>
            </a:r>
            <a:r>
              <a:rPr lang="en-US" dirty="0">
                <a:solidFill>
                  <a:srgbClr val="FEFFFF"/>
                </a:solidFill>
              </a:rPr>
              <a:t>, into the subroutines where they are used</a:t>
            </a:r>
          </a:p>
          <a:p>
            <a:r>
              <a:rPr lang="en-US" dirty="0">
                <a:solidFill>
                  <a:srgbClr val="FEFFFF"/>
                </a:solidFill>
              </a:rPr>
              <a:t>Initialize hashes in the subroutines where they are updated.</a:t>
            </a:r>
          </a:p>
          <a:p>
            <a:r>
              <a:rPr lang="en-US" dirty="0">
                <a:solidFill>
                  <a:srgbClr val="FEFFFF"/>
                </a:solidFill>
              </a:rPr>
              <a:t>Return a reference to the hash at the end of the subroutine.</a:t>
            </a:r>
          </a:p>
          <a:p>
            <a:r>
              <a:rPr lang="en-US" dirty="0">
                <a:solidFill>
                  <a:srgbClr val="FEFFFF"/>
                </a:solidFill>
              </a:rPr>
              <a:t>To get access to a hash, call the subroutine that creates it from inside the subroutine that reads it.</a:t>
            </a:r>
          </a:p>
          <a:p>
            <a:endParaRPr lang="en-US" dirty="0">
              <a:solidFill>
                <a:srgbClr val="FEFFFF"/>
              </a:solidFill>
            </a:endParaRPr>
          </a:p>
          <a:p>
            <a:endParaRPr lang="en-US" dirty="0">
              <a:solidFill>
                <a:srgbClr val="FEFFFF"/>
              </a:solidFill>
            </a:endParaRPr>
          </a:p>
          <a:p>
            <a:endParaRPr lang="en-US" dirty="0">
              <a:solidFill>
                <a:srgbClr val="FEFFFF"/>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313" y="1751327"/>
            <a:ext cx="3504972" cy="5044777"/>
          </a:xfrm>
          <a:prstGeom prst="rect">
            <a:avLst/>
          </a:prstGeom>
          <a:ln w="19050">
            <a:solidFill>
              <a:schemeClr val="tx1"/>
            </a:solidFill>
          </a:ln>
        </p:spPr>
      </p:pic>
      <p:sp>
        <p:nvSpPr>
          <p:cNvPr id="10" name="Slide Number Placeholder 9"/>
          <p:cNvSpPr>
            <a:spLocks noGrp="1"/>
          </p:cNvSpPr>
          <p:nvPr>
            <p:ph type="sldNum" sz="quarter" idx="12"/>
          </p:nvPr>
        </p:nvSpPr>
        <p:spPr>
          <a:xfrm>
            <a:off x="-237901" y="6369488"/>
            <a:ext cx="779767" cy="365125"/>
          </a:xfrm>
        </p:spPr>
        <p:txBody>
          <a:bodyPr/>
          <a:lstStyle/>
          <a:p>
            <a:fld id="{E1CFE47D-349D-4B3B-BBC6-27279FEBF53C}" type="slidenum">
              <a:rPr lang="en-US" smtClean="0"/>
              <a:t>16</a:t>
            </a:fld>
            <a:endParaRPr lang="en-US" dirty="0"/>
          </a:p>
        </p:txBody>
      </p:sp>
      <p:sp>
        <p:nvSpPr>
          <p:cNvPr id="11" name="TextBox 10"/>
          <p:cNvSpPr txBox="1"/>
          <p:nvPr/>
        </p:nvSpPr>
        <p:spPr>
          <a:xfrm>
            <a:off x="9193791" y="955515"/>
            <a:ext cx="2847109" cy="738664"/>
          </a:xfrm>
          <a:prstGeom prst="rect">
            <a:avLst/>
          </a:prstGeom>
          <a:noFill/>
        </p:spPr>
        <p:txBody>
          <a:bodyPr wrap="square" rtlCol="0">
            <a:spAutoFit/>
          </a:bodyPr>
          <a:lstStyle/>
          <a:p>
            <a:r>
              <a:rPr lang="en-US" sz="1400" dirty="0">
                <a:solidFill>
                  <a:srgbClr val="0070C0"/>
                </a:solidFill>
              </a:rPr>
              <a:t>Besides </a:t>
            </a:r>
            <a:r>
              <a:rPr lang="en-US" sz="1400" dirty="0" err="1">
                <a:solidFill>
                  <a:srgbClr val="0070C0"/>
                </a:solidFill>
              </a:rPr>
              <a:t>printReport</a:t>
            </a:r>
            <a:r>
              <a:rPr lang="en-US" sz="1400" dirty="0">
                <a:solidFill>
                  <a:srgbClr val="0070C0"/>
                </a:solidFill>
              </a:rPr>
              <a:t>(), there should be no code outside of a subroutine!</a:t>
            </a:r>
          </a:p>
        </p:txBody>
      </p:sp>
    </p:spTree>
    <p:extLst>
      <p:ext uri="{BB962C8B-B14F-4D97-AF65-F5344CB8AC3E}">
        <p14:creationId xmlns:p14="http://schemas.microsoft.com/office/powerpoint/2010/main" val="218501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 name="Straight Connector 8"/>
          <p:cNvCxnSpPr>
            <a:cxnSpLocks noGrp="1" noRot="1" noChangeAspect="1" noMove="1" noResize="1" noEditPoints="1" noAdjustHandles="1" noChangeArrowheads="1" noChangeShapeType="1"/>
            <a:stCxn id="37" idx="3"/>
          </p:cNvCxnSpPr>
          <p:nvPr>
            <p:extLst>
              <p:ext uri="{386F3935-93C4-4BCD-93E2-E3B085C9AB24}">
                <p16:designElem xmlns:p16="http://schemas.microsoft.com/office/powerpoint/2015/main" val="1"/>
              </p:ext>
            </p:extLst>
          </p:nvPr>
        </p:nvCxnSpPr>
        <p:spPr>
          <a:xfrm flipV="1">
            <a:off x="8229599" y="3426234"/>
            <a:ext cx="3962401" cy="2766"/>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541867" y="787400"/>
            <a:ext cx="7145866" cy="778933"/>
          </a:xfrm>
        </p:spPr>
        <p:txBody>
          <a:bodyPr anchor="ctr">
            <a:normAutofit/>
          </a:bodyPr>
          <a:lstStyle/>
          <a:p>
            <a:pPr>
              <a:lnSpc>
                <a:spcPct val="80000"/>
              </a:lnSpc>
            </a:pPr>
            <a:r>
              <a:rPr lang="en-US" sz="2700" b="1" dirty="0">
                <a:solidFill>
                  <a:srgbClr val="FEFFFF"/>
                </a:solidFill>
              </a:rPr>
              <a:t>Task 2: Regular Expressions</a:t>
            </a:r>
            <a:endParaRPr lang="en-US" sz="2700" dirty="0">
              <a:solidFill>
                <a:srgbClr val="FEFFFF"/>
              </a:solidFill>
            </a:endParaRPr>
          </a:p>
        </p:txBody>
      </p:sp>
      <p:sp>
        <p:nvSpPr>
          <p:cNvPr id="3" name="Content Placeholder 2"/>
          <p:cNvSpPr>
            <a:spLocks noGrp="1"/>
          </p:cNvSpPr>
          <p:nvPr>
            <p:ph idx="1"/>
          </p:nvPr>
        </p:nvSpPr>
        <p:spPr>
          <a:xfrm>
            <a:off x="541866" y="2032000"/>
            <a:ext cx="7145867" cy="3879222"/>
          </a:xfrm>
        </p:spPr>
        <p:txBody>
          <a:bodyPr>
            <a:normAutofit lnSpcReduction="10000"/>
          </a:bodyPr>
          <a:lstStyle/>
          <a:p>
            <a:pPr>
              <a:lnSpc>
                <a:spcPct val="90000"/>
              </a:lnSpc>
            </a:pPr>
            <a:r>
              <a:rPr lang="en-US" sz="1700" dirty="0">
                <a:solidFill>
                  <a:srgbClr val="FEFFFF"/>
                </a:solidFill>
              </a:rPr>
              <a:t>Use the </a:t>
            </a:r>
            <a:r>
              <a:rPr lang="en-US" sz="1700" dirty="0">
                <a:solidFill>
                  <a:srgbClr val="FEFFFF"/>
                </a:solidFill>
                <a:latin typeface="Courier New" panose="02070309020205020404" pitchFamily="49" charset="0"/>
                <a:cs typeface="Courier New" panose="02070309020205020404" pitchFamily="49" charset="0"/>
              </a:rPr>
              <a:t>x</a:t>
            </a:r>
            <a:r>
              <a:rPr lang="en-US" sz="1700" dirty="0">
                <a:solidFill>
                  <a:srgbClr val="FEFFFF"/>
                </a:solidFill>
              </a:rPr>
              <a:t> regular expression modifier, </a:t>
            </a:r>
            <a:r>
              <a:rPr lang="en-US" sz="1700" dirty="0" err="1">
                <a:solidFill>
                  <a:srgbClr val="FEFFFF"/>
                </a:solidFill>
                <a:latin typeface="Courier New" panose="02070309020205020404" pitchFamily="49" charset="0"/>
                <a:cs typeface="Courier New" panose="02070309020205020404" pitchFamily="49" charset="0"/>
              </a:rPr>
              <a:t>qr</a:t>
            </a:r>
            <a:r>
              <a:rPr lang="en-US" sz="1700" dirty="0">
                <a:solidFill>
                  <a:srgbClr val="FEFFFF"/>
                </a:solidFill>
                <a:latin typeface="Courier New" panose="02070309020205020404" pitchFamily="49" charset="0"/>
                <a:cs typeface="Courier New" panose="02070309020205020404" pitchFamily="49" charset="0"/>
              </a:rPr>
              <a:t> </a:t>
            </a:r>
            <a:r>
              <a:rPr lang="en-US" sz="1700" dirty="0">
                <a:solidFill>
                  <a:srgbClr val="FEFFFF"/>
                </a:solidFill>
              </a:rPr>
              <a:t>operator, and named capture to fill in missing code in ParseGoRegEx.pl. ParseGoRegEx.pl should parse /scratch/go-</a:t>
            </a:r>
            <a:r>
              <a:rPr lang="en-US" sz="1700" dirty="0" err="1">
                <a:solidFill>
                  <a:srgbClr val="FEFFFF"/>
                </a:solidFill>
              </a:rPr>
              <a:t>basic.obo</a:t>
            </a:r>
            <a:r>
              <a:rPr lang="en-US" sz="1700" dirty="0">
                <a:solidFill>
                  <a:srgbClr val="FEFFFF"/>
                </a:solidFill>
              </a:rPr>
              <a:t> with three regular expressions to extract:</a:t>
            </a:r>
          </a:p>
          <a:p>
            <a:pPr>
              <a:lnSpc>
                <a:spcPct val="90000"/>
              </a:lnSpc>
            </a:pPr>
            <a:endParaRPr lang="en-US" sz="200" dirty="0">
              <a:solidFill>
                <a:srgbClr val="FEFFFF"/>
              </a:solidFill>
            </a:endParaRPr>
          </a:p>
          <a:p>
            <a:pPr lvl="2">
              <a:lnSpc>
                <a:spcPct val="90000"/>
              </a:lnSpc>
              <a:spcBef>
                <a:spcPts val="0"/>
              </a:spcBef>
              <a:buFont typeface="Arial" panose="020B0604020202020204" pitchFamily="34" charset="0"/>
              <a:buChar char="•"/>
            </a:pPr>
            <a:r>
              <a:rPr lang="en-US" sz="1700" dirty="0">
                <a:solidFill>
                  <a:srgbClr val="FEFFFF"/>
                </a:solidFill>
              </a:rPr>
              <a:t>id</a:t>
            </a:r>
          </a:p>
          <a:p>
            <a:pPr lvl="2">
              <a:lnSpc>
                <a:spcPct val="90000"/>
              </a:lnSpc>
              <a:spcBef>
                <a:spcPts val="0"/>
              </a:spcBef>
              <a:buFont typeface="Arial" panose="020B0604020202020204" pitchFamily="34" charset="0"/>
              <a:buChar char="•"/>
            </a:pPr>
            <a:r>
              <a:rPr lang="en-US" sz="1700" dirty="0">
                <a:solidFill>
                  <a:srgbClr val="FEFFFF"/>
                </a:solidFill>
              </a:rPr>
              <a:t>name</a:t>
            </a:r>
          </a:p>
          <a:p>
            <a:pPr lvl="2">
              <a:lnSpc>
                <a:spcPct val="90000"/>
              </a:lnSpc>
              <a:spcBef>
                <a:spcPts val="0"/>
              </a:spcBef>
              <a:buFont typeface="Arial" panose="020B0604020202020204" pitchFamily="34" charset="0"/>
              <a:buChar char="•"/>
            </a:pPr>
            <a:r>
              <a:rPr lang="en-US" sz="1700" dirty="0">
                <a:solidFill>
                  <a:srgbClr val="FEFFFF"/>
                </a:solidFill>
              </a:rPr>
              <a:t>namespace</a:t>
            </a:r>
          </a:p>
          <a:p>
            <a:pPr lvl="2">
              <a:lnSpc>
                <a:spcPct val="90000"/>
              </a:lnSpc>
              <a:spcBef>
                <a:spcPts val="0"/>
              </a:spcBef>
              <a:buFont typeface="Arial" panose="020B0604020202020204" pitchFamily="34" charset="0"/>
              <a:buChar char="•"/>
            </a:pPr>
            <a:r>
              <a:rPr lang="en-US" sz="1700" dirty="0">
                <a:solidFill>
                  <a:srgbClr val="FEFFFF"/>
                </a:solidFill>
              </a:rPr>
              <a:t>def</a:t>
            </a:r>
          </a:p>
          <a:p>
            <a:pPr lvl="2">
              <a:lnSpc>
                <a:spcPct val="90000"/>
              </a:lnSpc>
              <a:spcBef>
                <a:spcPts val="0"/>
              </a:spcBef>
              <a:buFont typeface="Arial" panose="020B0604020202020204" pitchFamily="34" charset="0"/>
              <a:buChar char="•"/>
            </a:pPr>
            <a:r>
              <a:rPr lang="en-US" sz="1700" dirty="0">
                <a:solidFill>
                  <a:srgbClr val="FEFFFF"/>
                </a:solidFill>
              </a:rPr>
              <a:t>multiple </a:t>
            </a:r>
            <a:r>
              <a:rPr lang="en-US" sz="1700" dirty="0" err="1">
                <a:solidFill>
                  <a:srgbClr val="FEFFFF"/>
                </a:solidFill>
              </a:rPr>
              <a:t>alt_id</a:t>
            </a:r>
            <a:r>
              <a:rPr lang="en-US" sz="1700" dirty="0">
                <a:solidFill>
                  <a:srgbClr val="FEFFFF"/>
                </a:solidFill>
              </a:rPr>
              <a:t> entries</a:t>
            </a:r>
          </a:p>
          <a:p>
            <a:pPr lvl="2">
              <a:lnSpc>
                <a:spcPct val="90000"/>
              </a:lnSpc>
              <a:spcBef>
                <a:spcPts val="0"/>
              </a:spcBef>
              <a:buFont typeface="Arial" panose="020B0604020202020204" pitchFamily="34" charset="0"/>
              <a:buChar char="•"/>
            </a:pPr>
            <a:r>
              <a:rPr lang="en-US" sz="1700" dirty="0">
                <a:solidFill>
                  <a:srgbClr val="FEFFFF"/>
                </a:solidFill>
              </a:rPr>
              <a:t>multiple </a:t>
            </a:r>
            <a:r>
              <a:rPr lang="en-US" sz="1700" dirty="0" err="1">
                <a:solidFill>
                  <a:srgbClr val="FEFFFF"/>
                </a:solidFill>
              </a:rPr>
              <a:t>is_a</a:t>
            </a:r>
            <a:r>
              <a:rPr lang="en-US" sz="1700" dirty="0">
                <a:solidFill>
                  <a:srgbClr val="FEFFFF"/>
                </a:solidFill>
              </a:rPr>
              <a:t> entries</a:t>
            </a:r>
          </a:p>
          <a:p>
            <a:pPr>
              <a:lnSpc>
                <a:spcPct val="90000"/>
              </a:lnSpc>
            </a:pPr>
            <a:r>
              <a:rPr lang="en-US" sz="1700" dirty="0">
                <a:solidFill>
                  <a:srgbClr val="FEFFFF"/>
                </a:solidFill>
              </a:rPr>
              <a:t>ParseGoRegEx.pl will be part of an object you'll create in the next module. </a:t>
            </a:r>
          </a:p>
          <a:p>
            <a:pPr>
              <a:lnSpc>
                <a:spcPct val="90000"/>
              </a:lnSpc>
            </a:pPr>
            <a:r>
              <a:rPr lang="en-US" sz="1700" dirty="0">
                <a:solidFill>
                  <a:srgbClr val="FEFFFF"/>
                </a:solidFill>
              </a:rPr>
              <a:t>When I ran the solution using the command:</a:t>
            </a:r>
          </a:p>
          <a:p>
            <a:pPr marL="0" indent="0">
              <a:lnSpc>
                <a:spcPct val="90000"/>
              </a:lnSpc>
              <a:buNone/>
            </a:pPr>
            <a:r>
              <a:rPr lang="en-US" sz="1700" dirty="0">
                <a:solidFill>
                  <a:srgbClr val="FEFFFF"/>
                </a:solidFill>
                <a:latin typeface="Courier New" panose="02070309020205020404" pitchFamily="49" charset="0"/>
                <a:cs typeface="Courier New" panose="02070309020205020404" pitchFamily="49" charset="0"/>
              </a:rPr>
              <a:t>	./ParseGoRegEx.pl 1&gt;parsed.txt 2&gt;not_parsed.txt</a:t>
            </a:r>
          </a:p>
          <a:p>
            <a:pPr>
              <a:lnSpc>
                <a:spcPct val="90000"/>
              </a:lnSpc>
            </a:pPr>
            <a:endParaRPr lang="en-US" sz="1700" dirty="0">
              <a:solidFill>
                <a:srgbClr val="FEFFFF"/>
              </a:solidFill>
            </a:endParaRPr>
          </a:p>
          <a:p>
            <a:pPr>
              <a:lnSpc>
                <a:spcPct val="90000"/>
              </a:lnSpc>
            </a:pPr>
            <a:endParaRPr lang="en-US" sz="1700" dirty="0">
              <a:solidFill>
                <a:srgbClr val="FEFFFF"/>
              </a:solidFill>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r="1853" b="-4"/>
          <a:stretch/>
        </p:blipFill>
        <p:spPr>
          <a:xfrm>
            <a:off x="8370480" y="3702344"/>
            <a:ext cx="3674988" cy="3094972"/>
          </a:xfrm>
          <a:prstGeom prst="rect">
            <a:avLst/>
          </a:prstGeom>
          <a:ln w="19050">
            <a:solidFill>
              <a:schemeClr val="tx1"/>
            </a:solidFill>
          </a:ln>
        </p:spPr>
      </p:pic>
      <p:sp>
        <p:nvSpPr>
          <p:cNvPr id="7" name="TextBox 6"/>
          <p:cNvSpPr txBox="1"/>
          <p:nvPr/>
        </p:nvSpPr>
        <p:spPr>
          <a:xfrm>
            <a:off x="8282760" y="10632"/>
            <a:ext cx="2806995" cy="292388"/>
          </a:xfrm>
          <a:prstGeom prst="rect">
            <a:avLst/>
          </a:prstGeom>
          <a:noFill/>
        </p:spPr>
        <p:txBody>
          <a:bodyPr wrap="square" rtlCol="0">
            <a:spAutoFit/>
          </a:bodyPr>
          <a:lstStyle/>
          <a:p>
            <a:r>
              <a:rPr lang="en-US" sz="1300" dirty="0">
                <a:latin typeface="Courier New" panose="02070309020205020404" pitchFamily="49" charset="0"/>
                <a:cs typeface="Courier New" panose="02070309020205020404" pitchFamily="49" charset="0"/>
              </a:rPr>
              <a:t>parsed.txt</a:t>
            </a:r>
          </a:p>
        </p:txBody>
      </p:sp>
      <p:pic>
        <p:nvPicPr>
          <p:cNvPr id="4" name="Picture 3"/>
          <p:cNvPicPr/>
          <p:nvPr/>
        </p:nvPicPr>
        <p:blipFill rotWithShape="1">
          <a:blip r:embed="rId3">
            <a:extLst>
              <a:ext uri="{28A0092B-C50C-407E-A947-70E740481C1C}">
                <a14:useLocalDpi xmlns:a14="http://schemas.microsoft.com/office/drawing/2010/main" val="0"/>
              </a:ext>
            </a:extLst>
          </a:blip>
          <a:srcRect b="1581"/>
          <a:stretch/>
        </p:blipFill>
        <p:spPr>
          <a:xfrm>
            <a:off x="8370480" y="305733"/>
            <a:ext cx="3680638" cy="2942862"/>
          </a:xfrm>
          <a:prstGeom prst="rect">
            <a:avLst/>
          </a:prstGeom>
          <a:ln w="19050">
            <a:solidFill>
              <a:schemeClr val="tx1"/>
            </a:solidFill>
          </a:ln>
        </p:spPr>
      </p:pic>
      <p:sp>
        <p:nvSpPr>
          <p:cNvPr id="12" name="Rectangle 11"/>
          <p:cNvSpPr/>
          <p:nvPr/>
        </p:nvSpPr>
        <p:spPr>
          <a:xfrm>
            <a:off x="8272127" y="3415832"/>
            <a:ext cx="1576072" cy="292388"/>
          </a:xfrm>
          <a:prstGeom prst="rect">
            <a:avLst/>
          </a:prstGeom>
        </p:spPr>
        <p:txBody>
          <a:bodyPr wrap="none">
            <a:spAutoFit/>
          </a:bodyPr>
          <a:lstStyle/>
          <a:p>
            <a:r>
              <a:rPr lang="en-US" sz="1300" dirty="0">
                <a:latin typeface="Courier New" panose="02070309020205020404" pitchFamily="49" charset="0"/>
                <a:cs typeface="Courier New" panose="02070309020205020404" pitchFamily="49" charset="0"/>
              </a:rPr>
              <a:t>not_parsed.txt</a:t>
            </a:r>
          </a:p>
        </p:txBody>
      </p:sp>
      <p:sp>
        <p:nvSpPr>
          <p:cNvPr id="13" name="Slide Number Placeholder 12"/>
          <p:cNvSpPr>
            <a:spLocks noGrp="1"/>
          </p:cNvSpPr>
          <p:nvPr>
            <p:ph type="sldNum" sz="quarter" idx="12"/>
          </p:nvPr>
        </p:nvSpPr>
        <p:spPr>
          <a:xfrm>
            <a:off x="-237901" y="6361536"/>
            <a:ext cx="779767" cy="365125"/>
          </a:xfrm>
        </p:spPr>
        <p:txBody>
          <a:bodyPr/>
          <a:lstStyle/>
          <a:p>
            <a:fld id="{E1CFE47D-349D-4B3B-BBC6-27279FEBF53C}" type="slidenum">
              <a:rPr lang="en-US" smtClean="0"/>
              <a:t>17</a:t>
            </a:fld>
            <a:endParaRPr lang="en-US" dirty="0"/>
          </a:p>
        </p:txBody>
      </p:sp>
    </p:spTree>
    <p:extLst>
      <p:ext uri="{BB962C8B-B14F-4D97-AF65-F5344CB8AC3E}">
        <p14:creationId xmlns:p14="http://schemas.microsoft.com/office/powerpoint/2010/main" val="724677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229599" y="2152984"/>
            <a:ext cx="3962401" cy="1775637"/>
          </a:xfrm>
          <a:prstGeom prst="rect">
            <a:avLst/>
          </a:prstGeom>
          <a:ln w="19050">
            <a:solidFill>
              <a:schemeClr val="tx1"/>
            </a:solidFill>
          </a:ln>
        </p:spPr>
      </p:pic>
      <p:sp>
        <p:nvSpPr>
          <p:cNvPr id="2" name="Title 1"/>
          <p:cNvSpPr>
            <a:spLocks noGrp="1"/>
          </p:cNvSpPr>
          <p:nvPr>
            <p:ph type="title"/>
          </p:nvPr>
        </p:nvSpPr>
        <p:spPr>
          <a:xfrm>
            <a:off x="541867" y="787400"/>
            <a:ext cx="7145866" cy="778933"/>
          </a:xfrm>
        </p:spPr>
        <p:txBody>
          <a:bodyPr anchor="ctr">
            <a:normAutofit/>
          </a:bodyPr>
          <a:lstStyle/>
          <a:p>
            <a:r>
              <a:rPr lang="en-US" sz="2700" b="1" dirty="0">
                <a:solidFill>
                  <a:srgbClr val="FEFFFF"/>
                </a:solidFill>
              </a:rPr>
              <a:t>Task 3: Regular Expressions</a:t>
            </a:r>
            <a:endParaRPr lang="en-US" sz="2700" dirty="0">
              <a:solidFill>
                <a:srgbClr val="FEFFFF"/>
              </a:solidFill>
            </a:endParaRPr>
          </a:p>
        </p:txBody>
      </p:sp>
      <p:sp>
        <p:nvSpPr>
          <p:cNvPr id="3" name="Content Placeholder 2"/>
          <p:cNvSpPr>
            <a:spLocks noGrp="1"/>
          </p:cNvSpPr>
          <p:nvPr>
            <p:ph idx="1"/>
          </p:nvPr>
        </p:nvSpPr>
        <p:spPr>
          <a:xfrm>
            <a:off x="541866" y="2032000"/>
            <a:ext cx="7145867" cy="3879222"/>
          </a:xfrm>
        </p:spPr>
        <p:txBody>
          <a:bodyPr>
            <a:normAutofit/>
          </a:bodyPr>
          <a:lstStyle/>
          <a:p>
            <a:pPr>
              <a:lnSpc>
                <a:spcPct val="90000"/>
              </a:lnSpc>
            </a:pPr>
            <a:r>
              <a:rPr lang="en-US" sz="1500" dirty="0">
                <a:solidFill>
                  <a:srgbClr val="FEFFFF"/>
                </a:solidFill>
              </a:rPr>
              <a:t>Next, write a similar program (parseBlast.pl) that parses /scratch/</a:t>
            </a:r>
            <a:r>
              <a:rPr lang="en-US" sz="1500" dirty="0" err="1">
                <a:solidFill>
                  <a:srgbClr val="FEFFFF"/>
                </a:solidFill>
              </a:rPr>
              <a:t>RNASeq</a:t>
            </a:r>
            <a:r>
              <a:rPr lang="en-US" sz="1500" dirty="0">
                <a:solidFill>
                  <a:srgbClr val="FEFFFF"/>
                </a:solidFill>
              </a:rPr>
              <a:t>/blastp.outfmt6 completely with a regular expression, printing a tabular output file with these fields: </a:t>
            </a:r>
          </a:p>
          <a:p>
            <a:pPr>
              <a:lnSpc>
                <a:spcPct val="90000"/>
              </a:lnSpc>
            </a:pPr>
            <a:endParaRPr lang="en-US" sz="200" dirty="0">
              <a:solidFill>
                <a:srgbClr val="FEFFFF"/>
              </a:solidFill>
            </a:endParaRPr>
          </a:p>
          <a:p>
            <a:pPr lvl="2">
              <a:lnSpc>
                <a:spcPct val="90000"/>
              </a:lnSpc>
              <a:spcBef>
                <a:spcPts val="0"/>
              </a:spcBef>
              <a:buFont typeface="Arial" panose="020B0604020202020204" pitchFamily="34" charset="0"/>
              <a:buChar char="•"/>
            </a:pPr>
            <a:r>
              <a:rPr lang="en-US" dirty="0">
                <a:solidFill>
                  <a:srgbClr val="FEFFFF"/>
                </a:solidFill>
              </a:rPr>
              <a:t>transcript (c1000_g1_i1 in sample line below)</a:t>
            </a:r>
          </a:p>
          <a:p>
            <a:pPr lvl="2">
              <a:lnSpc>
                <a:spcPct val="90000"/>
              </a:lnSpc>
              <a:spcBef>
                <a:spcPts val="0"/>
              </a:spcBef>
              <a:buFont typeface="Arial" panose="020B0604020202020204" pitchFamily="34" charset="0"/>
              <a:buChar char="•"/>
            </a:pPr>
            <a:r>
              <a:rPr lang="en-US" dirty="0">
                <a:solidFill>
                  <a:srgbClr val="FEFFFF"/>
                </a:solidFill>
              </a:rPr>
              <a:t>isoform (m.799 in sample line below)</a:t>
            </a:r>
          </a:p>
          <a:p>
            <a:pPr lvl="2">
              <a:lnSpc>
                <a:spcPct val="90000"/>
              </a:lnSpc>
              <a:spcBef>
                <a:spcPts val="0"/>
              </a:spcBef>
              <a:buFont typeface="Arial" panose="020B0604020202020204" pitchFamily="34" charset="0"/>
              <a:buChar char="•"/>
            </a:pPr>
            <a:r>
              <a:rPr lang="en-US" dirty="0" err="1">
                <a:solidFill>
                  <a:srgbClr val="FEFFFF"/>
                </a:solidFill>
              </a:rPr>
              <a:t>gi</a:t>
            </a:r>
            <a:r>
              <a:rPr lang="en-US" dirty="0">
                <a:solidFill>
                  <a:srgbClr val="FEFFFF"/>
                </a:solidFill>
              </a:rPr>
              <a:t> (48474761 in sample line below)</a:t>
            </a:r>
          </a:p>
          <a:p>
            <a:pPr lvl="2">
              <a:lnSpc>
                <a:spcPct val="90000"/>
              </a:lnSpc>
              <a:spcBef>
                <a:spcPts val="0"/>
              </a:spcBef>
              <a:buFont typeface="Arial" panose="020B0604020202020204" pitchFamily="34" charset="0"/>
              <a:buChar char="•"/>
            </a:pPr>
            <a:r>
              <a:rPr lang="en-US" dirty="0" err="1">
                <a:solidFill>
                  <a:srgbClr val="FEFFFF"/>
                </a:solidFill>
              </a:rPr>
              <a:t>sp</a:t>
            </a:r>
            <a:r>
              <a:rPr lang="en-US" dirty="0">
                <a:solidFill>
                  <a:srgbClr val="FEFFFF"/>
                </a:solidFill>
              </a:rPr>
              <a:t> (O94288.1 in sample line below)</a:t>
            </a:r>
          </a:p>
          <a:p>
            <a:pPr lvl="2">
              <a:lnSpc>
                <a:spcPct val="90000"/>
              </a:lnSpc>
              <a:spcBef>
                <a:spcPts val="0"/>
              </a:spcBef>
              <a:buFont typeface="Arial" panose="020B0604020202020204" pitchFamily="34" charset="0"/>
              <a:buChar char="•"/>
            </a:pPr>
            <a:r>
              <a:rPr lang="en-US" dirty="0" err="1">
                <a:solidFill>
                  <a:srgbClr val="FEFFFF"/>
                </a:solidFill>
              </a:rPr>
              <a:t>prot</a:t>
            </a:r>
            <a:r>
              <a:rPr lang="en-US" dirty="0">
                <a:solidFill>
                  <a:srgbClr val="FEFFFF"/>
                </a:solidFill>
              </a:rPr>
              <a:t> (NOC3_SCHPO in sample line below)</a:t>
            </a:r>
          </a:p>
          <a:p>
            <a:pPr lvl="2">
              <a:lnSpc>
                <a:spcPct val="90000"/>
              </a:lnSpc>
              <a:spcBef>
                <a:spcPts val="0"/>
              </a:spcBef>
              <a:buFont typeface="Arial" panose="020B0604020202020204" pitchFamily="34" charset="0"/>
              <a:buChar char="•"/>
            </a:pPr>
            <a:r>
              <a:rPr lang="en-US" dirty="0" err="1">
                <a:solidFill>
                  <a:srgbClr val="FEFFFF"/>
                </a:solidFill>
              </a:rPr>
              <a:t>pident</a:t>
            </a:r>
            <a:r>
              <a:rPr lang="en-US" dirty="0">
                <a:solidFill>
                  <a:srgbClr val="FEFFFF"/>
                </a:solidFill>
              </a:rPr>
              <a:t> (100.00 in sample line below)</a:t>
            </a:r>
          </a:p>
          <a:p>
            <a:pPr lvl="2">
              <a:lnSpc>
                <a:spcPct val="90000"/>
              </a:lnSpc>
              <a:spcBef>
                <a:spcPts val="0"/>
              </a:spcBef>
              <a:buFont typeface="Arial" panose="020B0604020202020204" pitchFamily="34" charset="0"/>
              <a:buChar char="•"/>
            </a:pPr>
            <a:r>
              <a:rPr lang="en-US" dirty="0">
                <a:solidFill>
                  <a:srgbClr val="FEFFFF"/>
                </a:solidFill>
              </a:rPr>
              <a:t>length (747 in sample line below)</a:t>
            </a:r>
          </a:p>
          <a:p>
            <a:pPr lvl="2">
              <a:lnSpc>
                <a:spcPct val="90000"/>
              </a:lnSpc>
              <a:spcBef>
                <a:spcPts val="0"/>
              </a:spcBef>
              <a:buFont typeface="Arial" panose="020B0604020202020204" pitchFamily="34" charset="0"/>
              <a:buChar char="•"/>
            </a:pPr>
            <a:r>
              <a:rPr lang="en-US" dirty="0">
                <a:solidFill>
                  <a:srgbClr val="FEFFFF"/>
                </a:solidFill>
              </a:rPr>
              <a:t>mismatch (0 in sample line below)</a:t>
            </a:r>
          </a:p>
          <a:p>
            <a:pPr lvl="2">
              <a:lnSpc>
                <a:spcPct val="90000"/>
              </a:lnSpc>
              <a:spcBef>
                <a:spcPts val="0"/>
              </a:spcBef>
              <a:buFont typeface="Arial" panose="020B0604020202020204" pitchFamily="34" charset="0"/>
              <a:buChar char="•"/>
            </a:pPr>
            <a:r>
              <a:rPr lang="en-US" dirty="0" err="1">
                <a:solidFill>
                  <a:srgbClr val="FEFFFF"/>
                </a:solidFill>
              </a:rPr>
              <a:t>gapopen</a:t>
            </a:r>
            <a:r>
              <a:rPr lang="en-US" dirty="0">
                <a:solidFill>
                  <a:srgbClr val="FEFFFF"/>
                </a:solidFill>
              </a:rPr>
              <a:t> (2 in sample line below)</a:t>
            </a:r>
          </a:p>
          <a:p>
            <a:pPr marL="0" indent="0">
              <a:lnSpc>
                <a:spcPct val="90000"/>
              </a:lnSpc>
              <a:buNone/>
            </a:pPr>
            <a:r>
              <a:rPr lang="en-US" sz="1400" dirty="0">
                <a:solidFill>
                  <a:srgbClr val="FEFFFF"/>
                </a:solidFill>
                <a:latin typeface="Courier New" panose="02070309020205020404" pitchFamily="49" charset="0"/>
                <a:cs typeface="Courier New" panose="02070309020205020404" pitchFamily="49" charset="0"/>
              </a:rPr>
              <a:t>c1000_g1_i1|m.799 gi|48474761|sp|O94288.1|NOC3_SCHPO 100.00 747 0 2 5 751 1 740.0 1506</a:t>
            </a:r>
          </a:p>
          <a:p>
            <a:pPr>
              <a:lnSpc>
                <a:spcPct val="90000"/>
              </a:lnSpc>
            </a:pPr>
            <a:r>
              <a:rPr lang="en-US" sz="1500" dirty="0">
                <a:solidFill>
                  <a:srgbClr val="FEFFFF"/>
                </a:solidFill>
              </a:rPr>
              <a:t>Remember to escape | in your regular expression (\|). </a:t>
            </a:r>
          </a:p>
          <a:p>
            <a:pPr>
              <a:lnSpc>
                <a:spcPct val="90000"/>
              </a:lnSpc>
            </a:pPr>
            <a:r>
              <a:rPr lang="en-US" sz="1500" dirty="0">
                <a:solidFill>
                  <a:srgbClr val="FEFFFF"/>
                </a:solidFill>
              </a:rPr>
              <a:t>./parseBlast.pl 1&gt;parsedBlast.txt 2&gt;notParsedBlast.txt</a:t>
            </a:r>
          </a:p>
          <a:p>
            <a:pPr>
              <a:lnSpc>
                <a:spcPct val="90000"/>
              </a:lnSpc>
            </a:pPr>
            <a:endParaRPr lang="en-US" sz="1500" dirty="0">
              <a:solidFill>
                <a:srgbClr val="FEFFFF"/>
              </a:solidFill>
            </a:endParaRPr>
          </a:p>
          <a:p>
            <a:pPr>
              <a:lnSpc>
                <a:spcPct val="90000"/>
              </a:lnSpc>
            </a:pPr>
            <a:endParaRPr lang="en-US" sz="1500" dirty="0">
              <a:solidFill>
                <a:srgbClr val="FEFFFF"/>
              </a:solidFill>
            </a:endParaRPr>
          </a:p>
        </p:txBody>
      </p:sp>
      <p:sp>
        <p:nvSpPr>
          <p:cNvPr id="5" name="Rectangle 4"/>
          <p:cNvSpPr/>
          <p:nvPr/>
        </p:nvSpPr>
        <p:spPr>
          <a:xfrm>
            <a:off x="8144849" y="1769693"/>
            <a:ext cx="1795684" cy="307777"/>
          </a:xfrm>
          <a:prstGeom prst="rect">
            <a:avLst/>
          </a:prstGeom>
        </p:spPr>
        <p:txBody>
          <a:bodyPr wrap="none">
            <a:spAutoFit/>
          </a:bodyPr>
          <a:lstStyle/>
          <a:p>
            <a:r>
              <a:rPr lang="en-US" sz="1400" dirty="0">
                <a:latin typeface="Courier New" panose="02070309020205020404" pitchFamily="49" charset="0"/>
                <a:cs typeface="Courier New" panose="02070309020205020404" pitchFamily="49" charset="0"/>
              </a:rPr>
              <a:t>parsedBlast.txt</a:t>
            </a:r>
          </a:p>
        </p:txBody>
      </p:sp>
      <p:sp>
        <p:nvSpPr>
          <p:cNvPr id="9" name="Rectangle 8"/>
          <p:cNvSpPr/>
          <p:nvPr/>
        </p:nvSpPr>
        <p:spPr>
          <a:xfrm>
            <a:off x="8144849" y="4529753"/>
            <a:ext cx="2225289" cy="538609"/>
          </a:xfrm>
          <a:prstGeom prst="rect">
            <a:avLst/>
          </a:prstGeom>
        </p:spPr>
        <p:txBody>
          <a:bodyPr wrap="none">
            <a:spAutoFit/>
          </a:bodyPr>
          <a:lstStyle/>
          <a:p>
            <a:r>
              <a:rPr lang="en-US" sz="1400" dirty="0">
                <a:latin typeface="Courier New" panose="02070309020205020404" pitchFamily="49" charset="0"/>
                <a:cs typeface="Courier New" panose="02070309020205020404" pitchFamily="49" charset="0"/>
              </a:rPr>
              <a:t>notParsedBlast.txt </a:t>
            </a:r>
          </a:p>
          <a:p>
            <a:r>
              <a:rPr lang="en-US" sz="1400" dirty="0">
                <a:latin typeface="Courier New" panose="02070309020205020404" pitchFamily="49" charset="0"/>
                <a:cs typeface="Courier New" panose="02070309020205020404" pitchFamily="49" charset="0"/>
              </a:rPr>
              <a:t>- </a:t>
            </a:r>
            <a:r>
              <a:rPr lang="en-US" sz="1500" dirty="0"/>
              <a:t>should be empty</a:t>
            </a:r>
          </a:p>
        </p:txBody>
      </p:sp>
      <p:sp>
        <p:nvSpPr>
          <p:cNvPr id="39" name="Slide Number Placeholder 38"/>
          <p:cNvSpPr>
            <a:spLocks noGrp="1"/>
          </p:cNvSpPr>
          <p:nvPr>
            <p:ph type="sldNum" sz="quarter" idx="12"/>
          </p:nvPr>
        </p:nvSpPr>
        <p:spPr>
          <a:xfrm>
            <a:off x="-227510" y="6383213"/>
            <a:ext cx="779767" cy="365125"/>
          </a:xfrm>
        </p:spPr>
        <p:txBody>
          <a:bodyPr/>
          <a:lstStyle/>
          <a:p>
            <a:fld id="{E1CFE47D-349D-4B3B-BBC6-27279FEBF53C}" type="slidenum">
              <a:rPr lang="en-US" smtClean="0"/>
              <a:t>18</a:t>
            </a:fld>
            <a:endParaRPr lang="en-US" dirty="0"/>
          </a:p>
        </p:txBody>
      </p:sp>
    </p:spTree>
    <p:extLst>
      <p:ext uri="{BB962C8B-B14F-4D97-AF65-F5344CB8AC3E}">
        <p14:creationId xmlns:p14="http://schemas.microsoft.com/office/powerpoint/2010/main" val="78444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sz="4000" b="1" dirty="0"/>
              <a:t>This week</a:t>
            </a:r>
          </a:p>
        </p:txBody>
      </p:sp>
      <p:sp>
        <p:nvSpPr>
          <p:cNvPr id="3" name="Content Placeholder 2"/>
          <p:cNvSpPr>
            <a:spLocks noGrp="1"/>
          </p:cNvSpPr>
          <p:nvPr>
            <p:ph idx="1"/>
          </p:nvPr>
        </p:nvSpPr>
        <p:spPr>
          <a:xfrm>
            <a:off x="2589212" y="1905000"/>
            <a:ext cx="8915400" cy="4006222"/>
          </a:xfrm>
        </p:spPr>
        <p:txBody>
          <a:bodyPr>
            <a:normAutofit/>
          </a:bodyPr>
          <a:lstStyle/>
          <a:p>
            <a:r>
              <a:rPr lang="en-US" sz="2400" dirty="0"/>
              <a:t>Review</a:t>
            </a:r>
          </a:p>
          <a:p>
            <a:pPr lvl="1"/>
            <a:r>
              <a:rPr lang="en-US" sz="2000" dirty="0"/>
              <a:t>Bracket alignment</a:t>
            </a:r>
          </a:p>
          <a:p>
            <a:pPr lvl="1"/>
            <a:r>
              <a:rPr lang="en-US" sz="2000" dirty="0"/>
              <a:t>Runaway code</a:t>
            </a:r>
          </a:p>
          <a:p>
            <a:r>
              <a:rPr lang="en-US" sz="2400" dirty="0"/>
              <a:t>Refactoring</a:t>
            </a:r>
          </a:p>
          <a:p>
            <a:r>
              <a:rPr lang="en-US" sz="2400" dirty="0"/>
              <a:t>Pass hash reference in subroutine</a:t>
            </a:r>
          </a:p>
          <a:p>
            <a:r>
              <a:rPr lang="en-US" sz="2400" dirty="0"/>
              <a:t>Defined-or operator</a:t>
            </a:r>
          </a:p>
          <a:p>
            <a:r>
              <a:rPr lang="en-US" sz="2400" dirty="0"/>
              <a:t>Regular expression named capture</a:t>
            </a:r>
          </a:p>
        </p:txBody>
      </p:sp>
      <p:sp>
        <p:nvSpPr>
          <p:cNvPr id="4" name="Slide Number Placeholder 3"/>
          <p:cNvSpPr>
            <a:spLocks noGrp="1"/>
          </p:cNvSpPr>
          <p:nvPr>
            <p:ph type="sldNum" sz="quarter" idx="12"/>
          </p:nvPr>
        </p:nvSpPr>
        <p:spPr>
          <a:xfrm>
            <a:off x="531812" y="787782"/>
            <a:ext cx="779767" cy="365125"/>
          </a:xfrm>
        </p:spPr>
        <p:txBody>
          <a:bodyPr/>
          <a:lstStyle/>
          <a:p>
            <a:fld id="{E1CFE47D-349D-4B3B-BBC6-27279FEBF53C}" type="slidenum">
              <a:rPr lang="en-US" smtClean="0"/>
              <a:t>2</a:t>
            </a:fld>
            <a:endParaRPr lang="en-US"/>
          </a:p>
        </p:txBody>
      </p:sp>
    </p:spTree>
    <p:extLst>
      <p:ext uri="{BB962C8B-B14F-4D97-AF65-F5344CB8AC3E}">
        <p14:creationId xmlns:p14="http://schemas.microsoft.com/office/powerpoint/2010/main" val="61873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b="1" dirty="0">
                <a:latin typeface="Helvetica" charset="0"/>
              </a:rPr>
              <a:t>Bracket Alignment and Indentation</a:t>
            </a:r>
          </a:p>
        </p:txBody>
      </p:sp>
      <p:pic>
        <p:nvPicPr>
          <p:cNvPr id="2" name="Picture 1" descr="Screen Shot 2016-01-25 at 9.03.2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821543"/>
            <a:ext cx="9245600" cy="4706299"/>
          </a:xfrm>
          <a:prstGeom prst="rect">
            <a:avLst/>
          </a:prstGeom>
          <a:ln w="19050">
            <a:solidFill>
              <a:schemeClr val="tx1"/>
            </a:solidFill>
          </a:ln>
        </p:spPr>
      </p:pic>
      <p:sp>
        <p:nvSpPr>
          <p:cNvPr id="6" name="Multiply 5"/>
          <p:cNvSpPr/>
          <p:nvPr/>
        </p:nvSpPr>
        <p:spPr>
          <a:xfrm>
            <a:off x="7783367" y="3875808"/>
            <a:ext cx="3721245" cy="2485778"/>
          </a:xfrm>
          <a:prstGeom prst="mathMultiply">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Slide Number Placeholder 2"/>
          <p:cNvSpPr>
            <a:spLocks noGrp="1"/>
          </p:cNvSpPr>
          <p:nvPr>
            <p:ph type="sldNum" sz="quarter" idx="12"/>
          </p:nvPr>
        </p:nvSpPr>
        <p:spPr/>
        <p:txBody>
          <a:bodyPr/>
          <a:lstStyle/>
          <a:p>
            <a:fld id="{E1CFE47D-349D-4B3B-BBC6-27279FEBF53C}" type="slidenum">
              <a:rPr lang="en-US" smtClean="0"/>
              <a:t>3</a:t>
            </a:fld>
            <a:endParaRPr lang="en-US"/>
          </a:p>
        </p:txBody>
      </p:sp>
      <p:sp>
        <p:nvSpPr>
          <p:cNvPr id="5" name="TextBox 4"/>
          <p:cNvSpPr txBox="1"/>
          <p:nvPr/>
        </p:nvSpPr>
        <p:spPr>
          <a:xfrm>
            <a:off x="8624459" y="3875808"/>
            <a:ext cx="2379518" cy="338554"/>
          </a:xfrm>
          <a:prstGeom prst="rect">
            <a:avLst/>
          </a:prstGeom>
          <a:noFill/>
        </p:spPr>
        <p:txBody>
          <a:bodyPr wrap="square" rtlCol="0">
            <a:spAutoFit/>
          </a:bodyPr>
          <a:lstStyle/>
          <a:p>
            <a:r>
              <a:rPr lang="en-US" sz="1600" dirty="0">
                <a:solidFill>
                  <a:srgbClr val="0070C0"/>
                </a:solidFill>
              </a:rPr>
              <a:t>No indentation at all</a:t>
            </a:r>
          </a:p>
        </p:txBody>
      </p:sp>
    </p:spTree>
    <p:extLst>
      <p:ext uri="{BB962C8B-B14F-4D97-AF65-F5344CB8AC3E}">
        <p14:creationId xmlns:p14="http://schemas.microsoft.com/office/powerpoint/2010/main" val="414638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1-25 at 9.20.1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02989"/>
            <a:ext cx="9144000" cy="4540569"/>
          </a:xfrm>
          <a:prstGeom prst="rect">
            <a:avLst/>
          </a:prstGeom>
          <a:ln w="19050">
            <a:solidFill>
              <a:schemeClr val="tx1"/>
            </a:solidFill>
          </a:ln>
        </p:spPr>
      </p:pic>
      <p:sp>
        <p:nvSpPr>
          <p:cNvPr id="14338" name="Title 2"/>
          <p:cNvSpPr>
            <a:spLocks noGrp="1"/>
          </p:cNvSpPr>
          <p:nvPr>
            <p:ph type="title"/>
          </p:nvPr>
        </p:nvSpPr>
        <p:spPr/>
        <p:txBody>
          <a:bodyPr/>
          <a:lstStyle/>
          <a:p>
            <a:r>
              <a:rPr lang="en-US" b="1" dirty="0">
                <a:latin typeface="Helvetica" charset="0"/>
              </a:rPr>
              <a:t>Bracket Alignment and Indentation</a:t>
            </a:r>
          </a:p>
        </p:txBody>
      </p:sp>
      <p:sp>
        <p:nvSpPr>
          <p:cNvPr id="6" name="Multiply 5"/>
          <p:cNvSpPr/>
          <p:nvPr/>
        </p:nvSpPr>
        <p:spPr>
          <a:xfrm>
            <a:off x="7684511" y="3771898"/>
            <a:ext cx="3996748" cy="2613153"/>
          </a:xfrm>
          <a:prstGeom prst="mathMultiply">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2" name="Slide Number Placeholder 1"/>
          <p:cNvSpPr>
            <a:spLocks noGrp="1"/>
          </p:cNvSpPr>
          <p:nvPr>
            <p:ph type="sldNum" sz="quarter" idx="12"/>
          </p:nvPr>
        </p:nvSpPr>
        <p:spPr/>
        <p:txBody>
          <a:bodyPr/>
          <a:lstStyle/>
          <a:p>
            <a:fld id="{E1CFE47D-349D-4B3B-BBC6-27279FEBF53C}" type="slidenum">
              <a:rPr lang="en-US" smtClean="0"/>
              <a:t>4</a:t>
            </a:fld>
            <a:endParaRPr lang="en-US"/>
          </a:p>
        </p:txBody>
      </p:sp>
      <p:sp>
        <p:nvSpPr>
          <p:cNvPr id="7" name="TextBox 6"/>
          <p:cNvSpPr txBox="1"/>
          <p:nvPr/>
        </p:nvSpPr>
        <p:spPr>
          <a:xfrm>
            <a:off x="8406249" y="3771898"/>
            <a:ext cx="2379518" cy="338554"/>
          </a:xfrm>
          <a:prstGeom prst="rect">
            <a:avLst/>
          </a:prstGeom>
          <a:noFill/>
        </p:spPr>
        <p:txBody>
          <a:bodyPr wrap="square" rtlCol="0">
            <a:spAutoFit/>
          </a:bodyPr>
          <a:lstStyle/>
          <a:p>
            <a:r>
              <a:rPr lang="en-US" sz="1600" dirty="0">
                <a:solidFill>
                  <a:srgbClr val="0070C0"/>
                </a:solidFill>
              </a:rPr>
              <a:t>Too much indentation</a:t>
            </a:r>
          </a:p>
        </p:txBody>
      </p:sp>
    </p:spTree>
    <p:extLst>
      <p:ext uri="{BB962C8B-B14F-4D97-AF65-F5344CB8AC3E}">
        <p14:creationId xmlns:p14="http://schemas.microsoft.com/office/powerpoint/2010/main" val="107663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b="1" dirty="0">
                <a:latin typeface="Helvetica" charset="0"/>
              </a:rPr>
              <a:t>Bracket Alignment and Indentation</a:t>
            </a:r>
          </a:p>
        </p:txBody>
      </p:sp>
      <p:pic>
        <p:nvPicPr>
          <p:cNvPr id="2" name="Picture 1" descr="Screen Shot 2016-01-25 at 9.21.5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5" y="1800110"/>
            <a:ext cx="11606645" cy="3574744"/>
          </a:xfrm>
          <a:prstGeom prst="rect">
            <a:avLst/>
          </a:prstGeom>
          <a:ln w="19050">
            <a:solidFill>
              <a:schemeClr val="tx1"/>
            </a:solidFill>
          </a:ln>
        </p:spPr>
      </p:pic>
      <p:pic>
        <p:nvPicPr>
          <p:cNvPr id="5" name="Picture 4"/>
          <p:cNvPicPr>
            <a:picLocks noChangeAspect="1"/>
          </p:cNvPicPr>
          <p:nvPr/>
        </p:nvPicPr>
        <p:blipFill>
          <a:blip r:embed="rId3"/>
          <a:stretch>
            <a:fillRect/>
          </a:stretch>
        </p:blipFill>
        <p:spPr>
          <a:xfrm>
            <a:off x="9405940" y="3742138"/>
            <a:ext cx="2190315" cy="2279919"/>
          </a:xfrm>
          <a:prstGeom prst="rect">
            <a:avLst/>
          </a:prstGeom>
        </p:spPr>
      </p:pic>
      <p:sp>
        <p:nvSpPr>
          <p:cNvPr id="3" name="Slide Number Placeholder 2"/>
          <p:cNvSpPr>
            <a:spLocks noGrp="1"/>
          </p:cNvSpPr>
          <p:nvPr>
            <p:ph type="sldNum" sz="quarter" idx="12"/>
          </p:nvPr>
        </p:nvSpPr>
        <p:spPr/>
        <p:txBody>
          <a:bodyPr/>
          <a:lstStyle/>
          <a:p>
            <a:fld id="{E1CFE47D-349D-4B3B-BBC6-27279FEBF53C}" type="slidenum">
              <a:rPr lang="en-US" smtClean="0"/>
              <a:t>5</a:t>
            </a:fld>
            <a:endParaRPr lang="en-US"/>
          </a:p>
        </p:txBody>
      </p:sp>
    </p:spTree>
    <p:extLst>
      <p:ext uri="{BB962C8B-B14F-4D97-AF65-F5344CB8AC3E}">
        <p14:creationId xmlns:p14="http://schemas.microsoft.com/office/powerpoint/2010/main" val="151543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Align Brackets with Eclipse</a:t>
            </a:r>
          </a:p>
        </p:txBody>
      </p:sp>
      <p:pic>
        <p:nvPicPr>
          <p:cNvPr id="2" name="Picture 1" descr="eclipseForma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497" y="1647048"/>
            <a:ext cx="9448800" cy="4644505"/>
          </a:xfrm>
          <a:prstGeom prst="rect">
            <a:avLst/>
          </a:prstGeom>
          <a:ln w="19050">
            <a:solidFill>
              <a:schemeClr val="tx1"/>
            </a:solidFill>
          </a:ln>
        </p:spPr>
      </p:pic>
      <p:sp>
        <p:nvSpPr>
          <p:cNvPr id="5" name="Slide Number Placeholder 4"/>
          <p:cNvSpPr>
            <a:spLocks noGrp="1"/>
          </p:cNvSpPr>
          <p:nvPr>
            <p:ph type="sldNum" sz="quarter" idx="12"/>
          </p:nvPr>
        </p:nvSpPr>
        <p:spPr/>
        <p:txBody>
          <a:bodyPr/>
          <a:lstStyle/>
          <a:p>
            <a:fld id="{E1CFE47D-349D-4B3B-BBC6-27279FEBF53C}" type="slidenum">
              <a:rPr lang="en-US" smtClean="0"/>
              <a:t>6</a:t>
            </a:fld>
            <a:endParaRPr lang="en-US"/>
          </a:p>
        </p:txBody>
      </p:sp>
      <p:sp>
        <p:nvSpPr>
          <p:cNvPr id="6" name="TextBox 5"/>
          <p:cNvSpPr txBox="1"/>
          <p:nvPr/>
        </p:nvSpPr>
        <p:spPr>
          <a:xfrm>
            <a:off x="9085406" y="464616"/>
            <a:ext cx="2473036" cy="646331"/>
          </a:xfrm>
          <a:prstGeom prst="rect">
            <a:avLst/>
          </a:prstGeom>
          <a:noFill/>
          <a:ln>
            <a:solidFill>
              <a:schemeClr val="tx1"/>
            </a:solidFill>
          </a:ln>
        </p:spPr>
        <p:txBody>
          <a:bodyPr wrap="square" rtlCol="0">
            <a:spAutoFit/>
          </a:bodyPr>
          <a:lstStyle/>
          <a:p>
            <a:r>
              <a:rPr lang="en-US" dirty="0">
                <a:solidFill>
                  <a:srgbClr val="0070C0"/>
                </a:solidFill>
              </a:rPr>
              <a:t>In vim use gg=G in command mode</a:t>
            </a:r>
          </a:p>
        </p:txBody>
      </p:sp>
    </p:spTree>
    <p:extLst>
      <p:ext uri="{BB962C8B-B14F-4D97-AF65-F5344CB8AC3E}">
        <p14:creationId xmlns:p14="http://schemas.microsoft.com/office/powerpoint/2010/main" val="580104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b="1" dirty="0">
                <a:latin typeface="Helvetica" charset="0"/>
              </a:rPr>
              <a:t>Runaway Code (Bad!)</a:t>
            </a:r>
          </a:p>
        </p:txBody>
      </p:sp>
      <p:pic>
        <p:nvPicPr>
          <p:cNvPr id="2" name="Picture 1" descr="Screen Shot 2016-01-25 at 11.37.1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29" y="1905000"/>
            <a:ext cx="11679139" cy="4515132"/>
          </a:xfrm>
          <a:prstGeom prst="rect">
            <a:avLst/>
          </a:prstGeom>
          <a:ln w="19050">
            <a:solidFill>
              <a:schemeClr val="tx1"/>
            </a:solidFill>
          </a:ln>
        </p:spPr>
      </p:pic>
      <p:sp>
        <p:nvSpPr>
          <p:cNvPr id="5" name="Multiply 4"/>
          <p:cNvSpPr/>
          <p:nvPr/>
        </p:nvSpPr>
        <p:spPr>
          <a:xfrm>
            <a:off x="8998785" y="2402958"/>
            <a:ext cx="2824620" cy="2259934"/>
          </a:xfrm>
          <a:prstGeom prst="mathMultiply">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sz="2400"/>
          </a:p>
        </p:txBody>
      </p:sp>
      <p:sp>
        <p:nvSpPr>
          <p:cNvPr id="3" name="Rectangle 2"/>
          <p:cNvSpPr/>
          <p:nvPr/>
        </p:nvSpPr>
        <p:spPr>
          <a:xfrm>
            <a:off x="1162723" y="4885900"/>
            <a:ext cx="10660681" cy="10845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E1CFE47D-349D-4B3B-BBC6-27279FEBF53C}" type="slidenum">
              <a:rPr lang="en-US" smtClean="0"/>
              <a:t>7</a:t>
            </a:fld>
            <a:endParaRPr lang="en-US"/>
          </a:p>
        </p:txBody>
      </p:sp>
    </p:spTree>
    <p:extLst>
      <p:ext uri="{BB962C8B-B14F-4D97-AF65-F5344CB8AC3E}">
        <p14:creationId xmlns:p14="http://schemas.microsoft.com/office/powerpoint/2010/main" val="1012003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b="1" dirty="0">
                <a:latin typeface="Helvetica" charset="0"/>
              </a:rPr>
              <a:t>Runaway Code Fixed</a:t>
            </a:r>
          </a:p>
        </p:txBody>
      </p:sp>
      <p:pic>
        <p:nvPicPr>
          <p:cNvPr id="3" name="Picture 2" descr="Screen Shot 2016-01-25 at 11.41.0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90" y="1891669"/>
            <a:ext cx="11819756" cy="4485978"/>
          </a:xfrm>
          <a:prstGeom prst="rect">
            <a:avLst/>
          </a:prstGeom>
          <a:ln w="19050">
            <a:solidFill>
              <a:schemeClr val="tx1"/>
            </a:solidFill>
          </a:ln>
        </p:spPr>
      </p:pic>
      <p:pic>
        <p:nvPicPr>
          <p:cNvPr id="5" name="Picture 4"/>
          <p:cNvPicPr>
            <a:picLocks noChangeAspect="1"/>
          </p:cNvPicPr>
          <p:nvPr/>
        </p:nvPicPr>
        <p:blipFill>
          <a:blip r:embed="rId3"/>
          <a:stretch>
            <a:fillRect/>
          </a:stretch>
        </p:blipFill>
        <p:spPr>
          <a:xfrm>
            <a:off x="9249959" y="2880353"/>
            <a:ext cx="1774212" cy="1846793"/>
          </a:xfrm>
          <a:prstGeom prst="rect">
            <a:avLst/>
          </a:prstGeom>
        </p:spPr>
      </p:pic>
      <p:sp>
        <p:nvSpPr>
          <p:cNvPr id="2" name="TextBox 1"/>
          <p:cNvSpPr txBox="1"/>
          <p:nvPr/>
        </p:nvSpPr>
        <p:spPr>
          <a:xfrm>
            <a:off x="8455631" y="5260369"/>
            <a:ext cx="3441843" cy="738664"/>
          </a:xfrm>
          <a:prstGeom prst="rect">
            <a:avLst/>
          </a:prstGeom>
          <a:noFill/>
          <a:ln>
            <a:solidFill>
              <a:schemeClr val="tx1"/>
            </a:solidFill>
          </a:ln>
        </p:spPr>
        <p:txBody>
          <a:bodyPr wrap="square" rtlCol="0">
            <a:spAutoFit/>
          </a:bodyPr>
          <a:lstStyle/>
          <a:p>
            <a:r>
              <a:rPr lang="en-US" sz="1400" dirty="0" err="1">
                <a:solidFill>
                  <a:srgbClr val="0070C0"/>
                </a:solidFill>
              </a:rPr>
              <a:t>Foreach</a:t>
            </a:r>
            <a:r>
              <a:rPr lang="en-US" sz="1400" dirty="0">
                <a:solidFill>
                  <a:srgbClr val="0070C0"/>
                </a:solidFill>
              </a:rPr>
              <a:t> loop that reads hash keys is moved out of the while loop that initializes value in the hash</a:t>
            </a:r>
          </a:p>
        </p:txBody>
      </p:sp>
      <p:sp>
        <p:nvSpPr>
          <p:cNvPr id="6" name="Slide Number Placeholder 5"/>
          <p:cNvSpPr>
            <a:spLocks noGrp="1"/>
          </p:cNvSpPr>
          <p:nvPr>
            <p:ph type="sldNum" sz="quarter" idx="12"/>
          </p:nvPr>
        </p:nvSpPr>
        <p:spPr/>
        <p:txBody>
          <a:bodyPr/>
          <a:lstStyle/>
          <a:p>
            <a:fld id="{E1CFE47D-349D-4B3B-BBC6-27279FEBF53C}" type="slidenum">
              <a:rPr lang="en-US" smtClean="0"/>
              <a:t>8</a:t>
            </a:fld>
            <a:endParaRPr lang="en-US"/>
          </a:p>
        </p:txBody>
      </p:sp>
    </p:spTree>
    <p:extLst>
      <p:ext uri="{BB962C8B-B14F-4D97-AF65-F5344CB8AC3E}">
        <p14:creationId xmlns:p14="http://schemas.microsoft.com/office/powerpoint/2010/main" val="400447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Eclipse Perl Perspective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31" y="1246288"/>
            <a:ext cx="11976769" cy="5548212"/>
          </a:xfrm>
          <a:prstGeom prst="rect">
            <a:avLst/>
          </a:prstGeom>
          <a:ln w="19050">
            <a:solidFill>
              <a:schemeClr val="tx1"/>
            </a:solidFill>
          </a:ln>
        </p:spPr>
      </p:pic>
      <p:sp>
        <p:nvSpPr>
          <p:cNvPr id="6" name="TextBox 5"/>
          <p:cNvSpPr txBox="1"/>
          <p:nvPr/>
        </p:nvSpPr>
        <p:spPr>
          <a:xfrm>
            <a:off x="9982578" y="4320765"/>
            <a:ext cx="2018922" cy="1169551"/>
          </a:xfrm>
          <a:prstGeom prst="rect">
            <a:avLst/>
          </a:prstGeom>
          <a:noFill/>
          <a:ln>
            <a:solidFill>
              <a:schemeClr val="tx1"/>
            </a:solidFill>
          </a:ln>
        </p:spPr>
        <p:txBody>
          <a:bodyPr wrap="square" rtlCol="0">
            <a:spAutoFit/>
          </a:bodyPr>
          <a:lstStyle/>
          <a:p>
            <a:r>
              <a:rPr lang="en-US" sz="1400" dirty="0">
                <a:solidFill>
                  <a:srgbClr val="0070C0"/>
                </a:solidFill>
              </a:rPr>
              <a:t>Outline panel lists subroutines in the program. Navigate through by clicking on subroutine name.</a:t>
            </a:r>
          </a:p>
        </p:txBody>
      </p:sp>
      <p:sp>
        <p:nvSpPr>
          <p:cNvPr id="3" name="Slide Number Placeholder 2"/>
          <p:cNvSpPr>
            <a:spLocks noGrp="1"/>
          </p:cNvSpPr>
          <p:nvPr>
            <p:ph type="sldNum" sz="quarter" idx="12"/>
          </p:nvPr>
        </p:nvSpPr>
        <p:spPr/>
        <p:txBody>
          <a:bodyPr/>
          <a:lstStyle/>
          <a:p>
            <a:fld id="{E1CFE47D-349D-4B3B-BBC6-27279FEBF53C}" type="slidenum">
              <a:rPr lang="en-US" smtClean="0"/>
              <a:t>9</a:t>
            </a:fld>
            <a:endParaRPr lang="en-US"/>
          </a:p>
        </p:txBody>
      </p:sp>
    </p:spTree>
    <p:extLst>
      <p:ext uri="{BB962C8B-B14F-4D97-AF65-F5344CB8AC3E}">
        <p14:creationId xmlns:p14="http://schemas.microsoft.com/office/powerpoint/2010/main" val="38587056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2711</TotalTime>
  <Words>1256</Words>
  <Application>Microsoft Office PowerPoint</Application>
  <PresentationFormat>Widescreen</PresentationFormat>
  <Paragraphs>230</Paragraphs>
  <Slides>18</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SimSun</vt:lpstr>
      <vt:lpstr>Arial</vt:lpstr>
      <vt:lpstr>Calibri</vt:lpstr>
      <vt:lpstr>Century Gothic</vt:lpstr>
      <vt:lpstr>Cordia New</vt:lpstr>
      <vt:lpstr>Courier New</vt:lpstr>
      <vt:lpstr>Helvetica</vt:lpstr>
      <vt:lpstr>Mangal</vt:lpstr>
      <vt:lpstr>Wingdings 3</vt:lpstr>
      <vt:lpstr>Wisp</vt:lpstr>
      <vt:lpstr>Module 02:  Operators, Functions and Regular Expressions</vt:lpstr>
      <vt:lpstr>This week</vt:lpstr>
      <vt:lpstr>Bracket Alignment and Indentation</vt:lpstr>
      <vt:lpstr>Bracket Alignment and Indentation</vt:lpstr>
      <vt:lpstr>Bracket Alignment and Indentation</vt:lpstr>
      <vt:lpstr>Align Brackets with Eclipse</vt:lpstr>
      <vt:lpstr>Runaway Code (Bad!)</vt:lpstr>
      <vt:lpstr>Runaway Code Fixed</vt:lpstr>
      <vt:lpstr>Eclipse Perl Perspective</vt:lpstr>
      <vt:lpstr>Refactoring with Eclipse</vt:lpstr>
      <vt:lpstr>Refactoring with vim Visual Mode</vt:lpstr>
      <vt:lpstr>Pass Hash by Copy in Subroutine</vt:lpstr>
      <vt:lpstr>Pass Hash by Reference in Subroutine</vt:lpstr>
      <vt:lpstr>Operators</vt:lpstr>
      <vt:lpstr>Regular Expression Named Capture</vt:lpstr>
      <vt:lpstr>Assignment   Task 1: Refactoring and Hash References</vt:lpstr>
      <vt:lpstr>Task 2: Regular Expressions</vt:lpstr>
      <vt:lpstr>Task 3: Regular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Operators, Functions and Regular Expressions</dc:title>
  <dc:creator>Melisa Vannachaivong</dc:creator>
  <cp:lastModifiedBy>Melisa Vannachaivong</cp:lastModifiedBy>
  <cp:revision>82</cp:revision>
  <dcterms:created xsi:type="dcterms:W3CDTF">2017-01-20T02:27:08Z</dcterms:created>
  <dcterms:modified xsi:type="dcterms:W3CDTF">2017-01-25T00:46:48Z</dcterms:modified>
</cp:coreProperties>
</file>