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8" r:id="rId3"/>
    <p:sldId id="266" r:id="rId4"/>
    <p:sldId id="260" r:id="rId5"/>
    <p:sldId id="280" r:id="rId6"/>
    <p:sldId id="279" r:id="rId7"/>
    <p:sldId id="286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 autoAdjust="0"/>
    <p:restoredTop sz="95324" autoAdjust="0"/>
  </p:normalViewPr>
  <p:slideViewPr>
    <p:cSldViewPr snapToGrid="0">
      <p:cViewPr varScale="1">
        <p:scale>
          <a:sx n="75" d="100"/>
          <a:sy n="75" d="100"/>
        </p:scale>
        <p:origin x="73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4/16/2015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4/16/2015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7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7227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583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36890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6569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7502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5819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8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July 22,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Footer text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2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157" y="26369"/>
            <a:ext cx="8301686" cy="1981200"/>
          </a:xfrm>
        </p:spPr>
        <p:txBody>
          <a:bodyPr/>
          <a:lstStyle/>
          <a:p>
            <a:pPr algn="ctr"/>
            <a:r>
              <a:rPr lang="en-US" sz="2800" dirty="0"/>
              <a:t>Agricultural </a:t>
            </a:r>
            <a:r>
              <a:rPr lang="en-US" sz="2800" dirty="0" smtClean="0"/>
              <a:t>Species Diversity </a:t>
            </a:r>
            <a:r>
              <a:rPr lang="en-US" sz="2800" dirty="0"/>
              <a:t>to </a:t>
            </a:r>
            <a:r>
              <a:rPr lang="en-US" sz="2800" dirty="0" smtClean="0"/>
              <a:t>Mitigate Aspergillus Crop Infection </a:t>
            </a:r>
            <a:r>
              <a:rPr lang="en-US" sz="2800" dirty="0"/>
              <a:t>and Aflatoxin 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Human Exposure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944" y="5571251"/>
            <a:ext cx="8825658" cy="762319"/>
          </a:xfrm>
        </p:spPr>
        <p:txBody>
          <a:bodyPr>
            <a:normAutofit/>
          </a:bodyPr>
          <a:lstStyle/>
          <a:p>
            <a:r>
              <a:rPr lang="en-US" dirty="0" smtClean="0"/>
              <a:t>A MOST POTENT CARCINOGEN, PRODUCED BY </a:t>
            </a:r>
            <a:r>
              <a:rPr lang="en-US" dirty="0" smtClean="0">
                <a:latin typeface="+mn-lt"/>
              </a:rPr>
              <a:t>Aspergillus flavus, </a:t>
            </a:r>
            <a:r>
              <a:rPr lang="en-US" dirty="0" smtClean="0"/>
              <a:t>AND A TECHNIQUE TO LIMIT EXPOSURE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4" y="2507137"/>
            <a:ext cx="3849077" cy="3064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72" y="2508724"/>
            <a:ext cx="4092170" cy="3062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307" y="2507137"/>
            <a:ext cx="2181649" cy="306411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2007569"/>
            <a:ext cx="12192000" cy="7623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dirty="0" smtClean="0"/>
              <a:t>Clint valentine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421335" y="6502012"/>
            <a:ext cx="1003528" cy="3720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562475"/>
            <a:ext cx="8946541" cy="1685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27112" y="2047876"/>
            <a:ext cx="8946541" cy="397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Using this model with 8 randomly generated crops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Run two coupled simulations for 100 iterations.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First simulation uses a tightly spread random parameter space, simulating multiple crops of the same species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Second simulation </a:t>
            </a:r>
            <a:r>
              <a:rPr lang="en-US" dirty="0"/>
              <a:t>uses a </a:t>
            </a:r>
            <a:r>
              <a:rPr lang="en-US" dirty="0" smtClean="0"/>
              <a:t>broadly spread </a:t>
            </a:r>
            <a:r>
              <a:rPr lang="en-US" dirty="0"/>
              <a:t>parameter space, simulating multiple crops of </a:t>
            </a:r>
            <a:r>
              <a:rPr lang="en-US" dirty="0" smtClean="0"/>
              <a:t>different species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The crop in focus was kept at a maximum infection rate parameter</a:t>
            </a:r>
            <a:endParaRPr lang="en-US" dirty="0"/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/>
              <a:t>Through 100 simulations the crop in focus remained the highest in infection prevalence, however, this prevalence was reduced by 93% when compared to the tightly coupled simulations</a:t>
            </a:r>
          </a:p>
        </p:txBody>
      </p:sp>
    </p:spTree>
    <p:extLst>
      <p:ext uri="{BB962C8B-B14F-4D97-AF65-F5344CB8AC3E}">
        <p14:creationId xmlns:p14="http://schemas.microsoft.com/office/powerpoint/2010/main" val="86595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Intentions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562475"/>
            <a:ext cx="8946541" cy="1685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27112" y="2047876"/>
            <a:ext cx="8946541" cy="397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This model, in it’s preliminary state supports the hypothesis that local biodiversity helps the overall community to resist infectious disease through variable infection rates</a:t>
            </a:r>
            <a:endParaRPr lang="en-US" dirty="0"/>
          </a:p>
          <a:p>
            <a:r>
              <a:rPr lang="en-US" dirty="0" smtClean="0"/>
              <a:t>At the moment this research weakly supports the need for diversity in agriculture in developing countries</a:t>
            </a:r>
          </a:p>
          <a:p>
            <a:r>
              <a:rPr lang="en-US" dirty="0" smtClean="0"/>
              <a:t>Improvements to the model include:</a:t>
            </a:r>
          </a:p>
          <a:p>
            <a:pPr lvl="1"/>
            <a:r>
              <a:rPr lang="en-US" dirty="0" smtClean="0"/>
              <a:t>Refactoring to include current </a:t>
            </a:r>
            <a:r>
              <a:rPr lang="en-US" i="1" dirty="0" smtClean="0"/>
              <a:t>A. flavus</a:t>
            </a:r>
            <a:r>
              <a:rPr lang="en-US" dirty="0" smtClean="0"/>
              <a:t> pathology and prevalence</a:t>
            </a:r>
          </a:p>
          <a:p>
            <a:pPr lvl="1"/>
            <a:r>
              <a:rPr lang="en-US" dirty="0" smtClean="0"/>
              <a:t>Spatial characteristics as suggested by the primary literature</a:t>
            </a:r>
          </a:p>
          <a:p>
            <a:pPr lvl="1"/>
            <a:r>
              <a:rPr lang="en-US" dirty="0" smtClean="0"/>
              <a:t>Parameterizing the model with available data</a:t>
            </a:r>
          </a:p>
          <a:p>
            <a:pPr lvl="1"/>
            <a:r>
              <a:rPr lang="en-US" dirty="0" smtClean="0"/>
              <a:t>Output to inform the agricultural community</a:t>
            </a:r>
          </a:p>
        </p:txBody>
      </p:sp>
    </p:spTree>
    <p:extLst>
      <p:ext uri="{BB962C8B-B14F-4D97-AF65-F5344CB8AC3E}">
        <p14:creationId xmlns:p14="http://schemas.microsoft.com/office/powerpoint/2010/main" val="33465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Impact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121964" y="1577975"/>
            <a:ext cx="4396339" cy="4195763"/>
          </a:xfrm>
        </p:spPr>
        <p:txBody>
          <a:bodyPr>
            <a:normAutofit/>
          </a:bodyPr>
          <a:lstStyle/>
          <a:p>
            <a:r>
              <a:rPr lang="en-US" dirty="0"/>
              <a:t>10,000+ Publications</a:t>
            </a:r>
          </a:p>
          <a:p>
            <a:endParaRPr lang="en-US" dirty="0"/>
          </a:p>
          <a:p>
            <a:r>
              <a:rPr lang="en-US" dirty="0" smtClean="0"/>
              <a:t>Africa</a:t>
            </a:r>
          </a:p>
          <a:p>
            <a:pPr lvl="1"/>
            <a:r>
              <a:rPr lang="en-US" sz="2000" dirty="0" smtClean="0"/>
              <a:t>Kenya</a:t>
            </a:r>
          </a:p>
          <a:p>
            <a:r>
              <a:rPr lang="en-US" dirty="0" smtClean="0"/>
              <a:t>Southeast Asia</a:t>
            </a:r>
          </a:p>
          <a:p>
            <a:r>
              <a:rPr lang="en-US" dirty="0" smtClean="0"/>
              <a:t>Worldwide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80" y="1390330"/>
            <a:ext cx="2639620" cy="2221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8" y="2757639"/>
            <a:ext cx="2631553" cy="2445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02" y="4096888"/>
            <a:ext cx="2639620" cy="2431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15864" y="1975763"/>
            <a:ext cx="5163503" cy="39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Contamination and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Aflatoxin-producing </a:t>
            </a:r>
            <a:r>
              <a:rPr lang="en-US" i="1" dirty="0" smtClean="0"/>
              <a:t>A. flavus </a:t>
            </a:r>
            <a:r>
              <a:rPr lang="en-US" dirty="0" smtClean="0"/>
              <a:t>spores are found throughout the world in soils and the atmosphere</a:t>
            </a:r>
          </a:p>
          <a:p>
            <a:r>
              <a:rPr lang="en-US" i="1" dirty="0" smtClean="0"/>
              <a:t>Aspergillus </a:t>
            </a:r>
            <a:r>
              <a:rPr lang="en-US" dirty="0" smtClean="0"/>
              <a:t>infects cereal grains, legumes, and tree nuts</a:t>
            </a:r>
            <a:r>
              <a:rPr lang="en-US" i="1" dirty="0"/>
              <a:t> </a:t>
            </a:r>
            <a:r>
              <a:rPr lang="en-US" dirty="0" smtClean="0"/>
              <a:t>during: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Harvest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Storage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Transportation</a:t>
            </a:r>
          </a:p>
          <a:p>
            <a:r>
              <a:rPr lang="en-US" i="1" dirty="0" smtClean="0"/>
              <a:t>A. flavus</a:t>
            </a:r>
            <a:r>
              <a:rPr lang="en-US" dirty="0" smtClean="0"/>
              <a:t> grows throughout a temperature range of 54°-118°C and experiences rapid growth around 98.6°C</a:t>
            </a:r>
          </a:p>
          <a:p>
            <a:r>
              <a:rPr lang="en-US" dirty="0" smtClean="0"/>
              <a:t>High soil moisture, drought conditions, increased insect herbivory, and other crop stressors increase </a:t>
            </a:r>
            <a:r>
              <a:rPr lang="en-US" i="1" dirty="0" smtClean="0"/>
              <a:t>A. flavus</a:t>
            </a:r>
            <a:r>
              <a:rPr lang="en-US" dirty="0"/>
              <a:t> </a:t>
            </a:r>
            <a:r>
              <a:rPr lang="en-US" dirty="0" smtClean="0"/>
              <a:t>prevalence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8862422" y="3136147"/>
            <a:ext cx="3859795" cy="483102"/>
          </a:xfrm>
        </p:spPr>
        <p:txBody>
          <a:bodyPr/>
          <a:lstStyle/>
          <a:p>
            <a:r>
              <a:rPr lang="en-US" dirty="0"/>
              <a:t>Schmidt, Charles W. 2013. “Breaking the Mold New Strategies for Fighting Aflatoxins.” Environmental Health Perspectives 121(9):270–75.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Aflatoxin exposure has been linked with: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Acute hepatic necrosis and cirrhosis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Carcinoma of the liver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Stunting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Immune suppression</a:t>
            </a:r>
          </a:p>
          <a:p>
            <a:r>
              <a:rPr lang="en-US" dirty="0" smtClean="0"/>
              <a:t>Immune suppression in HIV positive individuals poses a multiplicative risk and affects many in African nations</a:t>
            </a:r>
          </a:p>
          <a:p>
            <a:r>
              <a:rPr lang="en-US" dirty="0" smtClean="0"/>
              <a:t>Recent studies show teratogenesis  of aflatoxin 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611964" y="2885689"/>
            <a:ext cx="3859795" cy="984018"/>
          </a:xfrm>
        </p:spPr>
        <p:txBody>
          <a:bodyPr/>
          <a:lstStyle/>
          <a:p>
            <a:r>
              <a:rPr lang="en-US" dirty="0"/>
              <a:t>Fiala, J. L. A., Egner, P. A., </a:t>
            </a:r>
            <a:r>
              <a:rPr lang="en-US" dirty="0" err="1"/>
              <a:t>Wiriyachan</a:t>
            </a:r>
            <a:r>
              <a:rPr lang="en-US" dirty="0"/>
              <a:t>, N., </a:t>
            </a:r>
            <a:r>
              <a:rPr lang="en-US" dirty="0" err="1"/>
              <a:t>Ruchirawat</a:t>
            </a:r>
            <a:r>
              <a:rPr lang="en-US" dirty="0"/>
              <a:t>, M., Kensler, K. H., Wogan, G. N., … Essigmann, J. M. (2011). </a:t>
            </a:r>
            <a:r>
              <a:rPr lang="en-US" dirty="0" err="1"/>
              <a:t>Sulforaphane</a:t>
            </a:r>
            <a:r>
              <a:rPr lang="en-US" dirty="0"/>
              <a:t>-mediated reduction of aflatoxin B1-N7-guanine in rat liver DNA: Impacts of strain and sex. Toxicological Sciences, 121(1), 57–62. doi:10.1093/</a:t>
            </a:r>
            <a:r>
              <a:rPr lang="en-US" dirty="0" err="1"/>
              <a:t>toxsci</a:t>
            </a:r>
            <a:r>
              <a:rPr lang="en-US" dirty="0"/>
              <a:t>/kfr026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 smtClean="0"/>
              <a:t>Population Susceptibility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20" y="2078318"/>
            <a:ext cx="4437434" cy="27571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667037" y="2940762"/>
            <a:ext cx="3859795" cy="873871"/>
          </a:xfrm>
        </p:spPr>
        <p:txBody>
          <a:bodyPr/>
          <a:lstStyle/>
          <a:p>
            <a:r>
              <a:rPr lang="en-US" dirty="0"/>
              <a:t>Groopman, John D., Thomas W. Kensler, and Christopher P. Wild. 2008. “Protective Interventions to Prevent Aflatoxin-Induced Carcinogenesis in Developing Countries.” Annual review of public health 29:187–203.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9559" y="2078318"/>
            <a:ext cx="4230687" cy="4976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Acute outbreaks of aflatoxin can claim 100s of lives. Kenyan outbreak of 2004-05 had a sum of 150 fatalities</a:t>
            </a:r>
          </a:p>
          <a:p>
            <a:r>
              <a:rPr lang="en-US" sz="2400" dirty="0" smtClean="0"/>
              <a:t>US CDC estimates 4.5 billion people chronically exposed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59411" y="4951618"/>
            <a:ext cx="4565043" cy="1013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Age-standardized incidence rate of liver cancer per 100,000 men worldwide (Groopman, 2008). Data shows a high degree of correlation between aflatoxin exposure and liver cancer rates.</a:t>
            </a:r>
            <a:endParaRPr lang="en-US" sz="2000" dirty="0" smtClean="0"/>
          </a:p>
          <a:p>
            <a:pPr marL="457200" indent="-457200">
              <a:buFont typeface="+mj-lt"/>
              <a:buAutoNum type="roman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03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expect to model and support the hypothesis that, under the same spatial dimensions, a diversity of crop species with varying infection and transmission rates will have a lower prevalence of infection </a:t>
            </a:r>
            <a:r>
              <a:rPr lang="en-US" dirty="0" smtClean="0"/>
              <a:t>compared to a monoculture of crop.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examine this we have developed a mathematical model based up with components of the predator-prey model in discrete time and components of the logistic map.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will also keep one crop with a maximal infection and transmission rate constant throughout both studies to better compare the results.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assumptions were made to simplify the dynamics:</a:t>
            </a:r>
          </a:p>
          <a:p>
            <a:r>
              <a:rPr lang="en-US" dirty="0" smtClean="0"/>
              <a:t>Aspergillus spores are ubiquitous in all soils at high levels</a:t>
            </a:r>
          </a:p>
          <a:p>
            <a:r>
              <a:rPr lang="en-US" dirty="0" smtClean="0"/>
              <a:t>Spores travel easily in non-moist windy conditions and contribute to a common </a:t>
            </a:r>
            <a:r>
              <a:rPr lang="en-US" i="1" dirty="0" smtClean="0"/>
              <a:t>spore pool</a:t>
            </a:r>
            <a:endParaRPr lang="en-US" dirty="0" smtClean="0"/>
          </a:p>
          <a:p>
            <a:r>
              <a:rPr lang="en-US" dirty="0" smtClean="0"/>
              <a:t>Spores have an equal chance of landing on a crop but an unequal chance of infecting different species of crop</a:t>
            </a:r>
          </a:p>
          <a:p>
            <a:r>
              <a:rPr lang="en-US" dirty="0" smtClean="0"/>
              <a:t>Crop infections can create more spores which contribute to a common </a:t>
            </a:r>
            <a:r>
              <a:rPr lang="en-US" i="1" dirty="0" smtClean="0"/>
              <a:t>spore pool</a:t>
            </a:r>
            <a:r>
              <a:rPr lang="en-US" dirty="0" smtClean="0"/>
              <a:t> at a rate proportional to the amount of infection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Time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Infections in crops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crops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 = spore Pool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 = sporulation rate from all infected crops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 = infection rate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carrying capacities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= crop recovery rate (negative rate)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562475"/>
            <a:ext cx="8946541" cy="1685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0175"/>
            <a:ext cx="6853715" cy="4848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2875" y="1462087"/>
            <a:ext cx="3705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X-axis: Time</a:t>
            </a:r>
          </a:p>
          <a:p>
            <a:r>
              <a:rPr lang="en-US" dirty="0" smtClean="0"/>
              <a:t>Y-axis: Prevalence of Spores/Infection</a:t>
            </a:r>
          </a:p>
          <a:p>
            <a:endParaRPr lang="en-US" dirty="0"/>
          </a:p>
          <a:p>
            <a:r>
              <a:rPr lang="en-US" dirty="0" smtClean="0"/>
              <a:t>Spore pool is marginally impacted in a diverse situation. </a:t>
            </a:r>
          </a:p>
          <a:p>
            <a:endParaRPr lang="en-US" dirty="0"/>
          </a:p>
          <a:p>
            <a:r>
              <a:rPr lang="en-US" dirty="0" smtClean="0"/>
              <a:t>This is extremely attenuated in the parameters I chose </a:t>
            </a:r>
            <a:r>
              <a:rPr lang="en-US" smtClean="0"/>
              <a:t>to plot.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maximum prevalence of infection in the </a:t>
            </a:r>
            <a:r>
              <a:rPr lang="en-US" b="1" dirty="0" smtClean="0"/>
              <a:t>Diverse</a:t>
            </a:r>
            <a:r>
              <a:rPr lang="en-US" dirty="0" smtClean="0"/>
              <a:t> set is always less than that of the </a:t>
            </a:r>
            <a:r>
              <a:rPr lang="en-US" b="1" dirty="0" smtClean="0"/>
              <a:t>Plain</a:t>
            </a:r>
            <a:r>
              <a:rPr lang="en-US" dirty="0" smtClean="0"/>
              <a:t> set.</a:t>
            </a:r>
          </a:p>
        </p:txBody>
      </p:sp>
    </p:spTree>
    <p:extLst>
      <p:ext uri="{BB962C8B-B14F-4D97-AF65-F5344CB8AC3E}">
        <p14:creationId xmlns:p14="http://schemas.microsoft.com/office/powerpoint/2010/main" val="858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70532A-D598-4F6B-B05D-F62B681804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753</Words>
  <Application>Microsoft Office PowerPoint</Application>
  <PresentationFormat>Widescreen</PresentationFormat>
  <Paragraphs>93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Century Gothic</vt:lpstr>
      <vt:lpstr>Corbel</vt:lpstr>
      <vt:lpstr>Wingdings 3</vt:lpstr>
      <vt:lpstr>Ion</vt:lpstr>
      <vt:lpstr>Agricultural Species Diversity to Mitigate Aspergillus Crop Infection and Aflatoxin B1 Human Exposure</vt:lpstr>
      <vt:lpstr>Global Impact</vt:lpstr>
      <vt:lpstr>Contamination and Vulnerability</vt:lpstr>
      <vt:lpstr>Pathology</vt:lpstr>
      <vt:lpstr>Population Susceptibility</vt:lpstr>
      <vt:lpstr>Hypothesis and Methods</vt:lpstr>
      <vt:lpstr>Model Assumptions</vt:lpstr>
      <vt:lpstr>Discrete Time Model</vt:lpstr>
      <vt:lpstr>Results</vt:lpstr>
      <vt:lpstr>Statistics</vt:lpstr>
      <vt:lpstr>Conclusions and Future Intentions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2015-02-26T00:01:13Z</dcterms:created>
  <dcterms:modified xsi:type="dcterms:W3CDTF">2015-04-17T17:38:43Z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TC030988899991</vt:lpwstr>
  </property>
</Properties>
</file>