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4FE4AE-2E8B-465E-BFA2-EEE5F98895FE}" v="330" dt="2022-12-11T05:10:57.286"/>
    <p1510:client id="{C744B751-E80B-4E01-B14D-5398BEC779E2}" v="483" dt="2022-12-11T20:29:07.837"/>
    <p1510:client id="{EEDEF884-9274-46E7-B5FF-8349FE2941D3}" v="59" dt="2022-12-11T13:14:52.068"/>
    <p1510:client id="{F72F6355-541A-49D9-A29C-6B4D0E28B448}" v="973" dt="2022-12-16T23:02:10.3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12/16/2022</a:t>
            </a:fld>
            <a:endParaRPr lang="en-US"/>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08165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12/16/2022</a:t>
            </a:fld>
            <a:endParaRPr lang="en-US"/>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38687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12/16/2022</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969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12/16/2022</a:t>
            </a:fld>
            <a:endParaRPr lang="en-US"/>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4134033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12/16/2022</a:t>
            </a:fld>
            <a:endParaRPr lang="en-US"/>
          </a:p>
        </p:txBody>
      </p:sp>
    </p:spTree>
    <p:extLst>
      <p:ext uri="{BB962C8B-B14F-4D97-AF65-F5344CB8AC3E}">
        <p14:creationId xmlns:p14="http://schemas.microsoft.com/office/powerpoint/2010/main" val="367774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12/16/2022</a:t>
            </a:fld>
            <a:endParaRPr lang="en-US"/>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94378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12/16/2022</a:t>
            </a:fld>
            <a:endParaRPr lang="en-US"/>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30041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12/16/2022</a:t>
            </a:fld>
            <a:endParaRPr lang="en-US"/>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3572574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12/16/2022</a:t>
            </a:fld>
            <a:endParaRPr lang="en-US"/>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151372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12/16/2022</a:t>
            </a:fld>
            <a:endParaRPr lang="en-US"/>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539658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12/16/2022</a:t>
            </a:fld>
            <a:endParaRPr lang="en-US"/>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3210750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12/16/2022</a:t>
            </a:fld>
            <a:endParaRPr lang="en-US"/>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7617900"/>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687" r:id="rId3"/>
    <p:sldLayoutId id="2147483686" r:id="rId4"/>
    <p:sldLayoutId id="2147483685" r:id="rId5"/>
    <p:sldLayoutId id="2147483684" r:id="rId6"/>
    <p:sldLayoutId id="2147483683" r:id="rId7"/>
    <p:sldLayoutId id="2147483682" r:id="rId8"/>
    <p:sldLayoutId id="2147483681" r:id="rId9"/>
    <p:sldLayoutId id="2147483680" r:id="rId10"/>
    <p:sldLayoutId id="2147483679"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descr="Wine barrels">
            <a:extLst>
              <a:ext uri="{FF2B5EF4-FFF2-40B4-BE49-F238E27FC236}">
                <a16:creationId xmlns:a16="http://schemas.microsoft.com/office/drawing/2014/main" id="{37B4A0B9-1380-25B7-D223-463C7F82D249}"/>
              </a:ext>
            </a:extLst>
          </p:cNvPr>
          <p:cNvPicPr>
            <a:picLocks noChangeAspect="1"/>
          </p:cNvPicPr>
          <p:nvPr/>
        </p:nvPicPr>
        <p:blipFill rotWithShape="1">
          <a:blip r:embed="rId2"/>
          <a:srcRect t="1953" r="6" b="13636"/>
          <a:stretch/>
        </p:blipFill>
        <p:spPr>
          <a:xfrm>
            <a:off x="1524" y="10"/>
            <a:ext cx="12188952" cy="6857990"/>
          </a:xfrm>
          <a:prstGeom prst="rect">
            <a:avLst/>
          </a:prstGeom>
        </p:spPr>
      </p:pic>
      <p:sp>
        <p:nvSpPr>
          <p:cNvPr id="11" name="Freeform: Shape 10">
            <a:extLst>
              <a:ext uri="{FF2B5EF4-FFF2-40B4-BE49-F238E27FC236}">
                <a16:creationId xmlns:a16="http://schemas.microsoft.com/office/drawing/2014/main" id="{391F8D69-709A-4575-A393-B4C26481A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C87A50C4-1191-461A-9E09-C8057F2AF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035" y="0"/>
            <a:ext cx="2265453" cy="6858000"/>
          </a:xfrm>
          <a:custGeom>
            <a:avLst/>
            <a:gdLst>
              <a:gd name="connsiteX0" fmla="*/ 1117108 w 2265453"/>
              <a:gd name="connsiteY0" fmla="*/ 0 h 6858000"/>
              <a:gd name="connsiteX1" fmla="*/ 1099628 w 2265453"/>
              <a:gd name="connsiteY1" fmla="*/ 0 h 6858000"/>
              <a:gd name="connsiteX2" fmla="*/ 1175238 w 2265453"/>
              <a:gd name="connsiteY2" fmla="*/ 82371 h 6858000"/>
              <a:gd name="connsiteX3" fmla="*/ 2240276 w 2265453"/>
              <a:gd name="connsiteY3" fmla="*/ 3734791 h 6858000"/>
              <a:gd name="connsiteX4" fmla="*/ 274951 w 2265453"/>
              <a:gd name="connsiteY4" fmla="*/ 6634678 h 6858000"/>
              <a:gd name="connsiteX5" fmla="*/ 12802 w 2265453"/>
              <a:gd name="connsiteY5" fmla="*/ 6848127 h 6858000"/>
              <a:gd name="connsiteX6" fmla="*/ 0 w 2265453"/>
              <a:gd name="connsiteY6" fmla="*/ 6858000 h 6858000"/>
              <a:gd name="connsiteX7" fmla="*/ 19410 w 2265453"/>
              <a:gd name="connsiteY7" fmla="*/ 6858000 h 6858000"/>
              <a:gd name="connsiteX8" fmla="*/ 31082 w 2265453"/>
              <a:gd name="connsiteY8" fmla="*/ 6848998 h 6858000"/>
              <a:gd name="connsiteX9" fmla="*/ 293230 w 2265453"/>
              <a:gd name="connsiteY9" fmla="*/ 6635549 h 6858000"/>
              <a:gd name="connsiteX10" fmla="*/ 2258555 w 2265453"/>
              <a:gd name="connsiteY10" fmla="*/ 3735662 h 6858000"/>
              <a:gd name="connsiteX11" fmla="*/ 1193518 w 2265453"/>
              <a:gd name="connsiteY11" fmla="*/ 83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5453" h="6858000">
                <a:moveTo>
                  <a:pt x="1117108" y="0"/>
                </a:moveTo>
                <a:lnTo>
                  <a:pt x="1099628" y="0"/>
                </a:lnTo>
                <a:lnTo>
                  <a:pt x="1175238" y="82371"/>
                </a:lnTo>
                <a:cubicBezTo>
                  <a:pt x="1926546" y="957940"/>
                  <a:pt x="2303836" y="2277119"/>
                  <a:pt x="2240276" y="3734791"/>
                </a:cubicBezTo>
                <a:cubicBezTo>
                  <a:pt x="2176522" y="5196911"/>
                  <a:pt x="1237280" y="5841173"/>
                  <a:pt x="274951" y="6634678"/>
                </a:cubicBezTo>
                <a:cubicBezTo>
                  <a:pt x="187328" y="6706930"/>
                  <a:pt x="100126" y="6778421"/>
                  <a:pt x="12802" y="6848127"/>
                </a:cubicBezTo>
                <a:lnTo>
                  <a:pt x="0" y="6858000"/>
                </a:lnTo>
                <a:lnTo>
                  <a:pt x="19410" y="6858000"/>
                </a:lnTo>
                <a:lnTo>
                  <a:pt x="31082" y="6848998"/>
                </a:lnTo>
                <a:cubicBezTo>
                  <a:pt x="118405" y="6779292"/>
                  <a:pt x="205608" y="6707801"/>
                  <a:pt x="293230" y="6635549"/>
                </a:cubicBezTo>
                <a:cubicBezTo>
                  <a:pt x="1255560" y="5842045"/>
                  <a:pt x="2194802" y="5197782"/>
                  <a:pt x="2258555" y="3735662"/>
                </a:cubicBezTo>
                <a:cubicBezTo>
                  <a:pt x="2322115" y="2277991"/>
                  <a:pt x="1944825" y="958811"/>
                  <a:pt x="1193518" y="8324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BC87DA9F-8DB2-4D48-8716-A928FBB8A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03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195EA065-AC5D-431D-927E-87FF05884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46934B3C-D73F-4CD0-95B1-0244D662D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292"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1C751A34-CAF4-8534-9767-963CF820B6F9}"/>
              </a:ext>
            </a:extLst>
          </p:cNvPr>
          <p:cNvSpPr>
            <a:spLocks noGrp="1"/>
          </p:cNvSpPr>
          <p:nvPr>
            <p:ph type="ctrTitle"/>
          </p:nvPr>
        </p:nvSpPr>
        <p:spPr>
          <a:xfrm>
            <a:off x="2193542" y="2337329"/>
            <a:ext cx="7810500" cy="3125338"/>
          </a:xfrm>
        </p:spPr>
        <p:txBody>
          <a:bodyPr anchor="b">
            <a:normAutofit/>
          </a:bodyPr>
          <a:lstStyle/>
          <a:p>
            <a:pPr algn="ctr"/>
            <a:r>
              <a:rPr lang="en-US" sz="7200">
                <a:latin typeface="Century Gothic"/>
              </a:rPr>
              <a:t>Bacchus Winery</a:t>
            </a:r>
            <a:br>
              <a:rPr lang="en-US" sz="7200">
                <a:latin typeface="Century Gothic"/>
              </a:rPr>
            </a:br>
            <a:r>
              <a:rPr lang="en-US" sz="7200">
                <a:latin typeface="Century Gothic"/>
                <a:ea typeface="Meiryo"/>
              </a:rPr>
              <a:t>Case Study</a:t>
            </a:r>
          </a:p>
        </p:txBody>
      </p:sp>
      <p:pic>
        <p:nvPicPr>
          <p:cNvPr id="8" name="Picture 9">
            <a:extLst>
              <a:ext uri="{FF2B5EF4-FFF2-40B4-BE49-F238E27FC236}">
                <a16:creationId xmlns:a16="http://schemas.microsoft.com/office/drawing/2014/main" id="{20DD0BA6-A8D1-40ED-034A-1BB1B075B947}"/>
              </a:ext>
            </a:extLst>
          </p:cNvPr>
          <p:cNvPicPr>
            <a:picLocks noChangeAspect="1"/>
          </p:cNvPicPr>
          <p:nvPr/>
        </p:nvPicPr>
        <p:blipFill>
          <a:blip r:embed="rId3"/>
          <a:stretch>
            <a:fillRect/>
          </a:stretch>
        </p:blipFill>
        <p:spPr>
          <a:xfrm>
            <a:off x="5116497" y="260747"/>
            <a:ext cx="1959007" cy="2149204"/>
          </a:xfrm>
          <a:prstGeom prst="rect">
            <a:avLst/>
          </a:prstGeom>
        </p:spPr>
      </p:pic>
    </p:spTree>
    <p:extLst>
      <p:ext uri="{BB962C8B-B14F-4D97-AF65-F5344CB8AC3E}">
        <p14:creationId xmlns:p14="http://schemas.microsoft.com/office/powerpoint/2010/main" val="42961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057A-9989-DCAF-AC05-481884BB2853}"/>
              </a:ext>
            </a:extLst>
          </p:cNvPr>
          <p:cNvSpPr>
            <a:spLocks noGrp="1"/>
          </p:cNvSpPr>
          <p:nvPr>
            <p:ph type="title"/>
          </p:nvPr>
        </p:nvSpPr>
        <p:spPr>
          <a:xfrm>
            <a:off x="1955194" y="552470"/>
            <a:ext cx="8770571" cy="1345269"/>
          </a:xfrm>
        </p:spPr>
        <p:txBody>
          <a:bodyPr/>
          <a:lstStyle/>
          <a:p>
            <a:r>
              <a:rPr lang="en-US">
                <a:ea typeface="Meiryo"/>
              </a:rPr>
              <a:t>Assumptions</a:t>
            </a:r>
            <a:endParaRPr lang="en-US"/>
          </a:p>
        </p:txBody>
      </p:sp>
      <p:sp>
        <p:nvSpPr>
          <p:cNvPr id="3" name="Content Placeholder 2">
            <a:extLst>
              <a:ext uri="{FF2B5EF4-FFF2-40B4-BE49-F238E27FC236}">
                <a16:creationId xmlns:a16="http://schemas.microsoft.com/office/drawing/2014/main" id="{A5DFBFEF-41AE-0B43-AB55-570AEC131A95}"/>
              </a:ext>
            </a:extLst>
          </p:cNvPr>
          <p:cNvSpPr>
            <a:spLocks noGrp="1"/>
          </p:cNvSpPr>
          <p:nvPr>
            <p:ph idx="1"/>
          </p:nvPr>
        </p:nvSpPr>
        <p:spPr>
          <a:xfrm>
            <a:off x="67320" y="2356133"/>
            <a:ext cx="11972066" cy="3607647"/>
          </a:xfrm>
        </p:spPr>
        <p:txBody>
          <a:bodyPr vert="horz" lIns="109728" tIns="109728" rIns="109728" bIns="91440" rtlCol="0" anchor="t">
            <a:noAutofit/>
          </a:bodyPr>
          <a:lstStyle/>
          <a:p>
            <a:pPr marL="285750" indent="-285750">
              <a:buFont typeface="Arial" panose="020B0503020204020204" pitchFamily="34" charset="0"/>
              <a:buChar char="•"/>
            </a:pPr>
            <a:r>
              <a:rPr lang="en-US" sz="1000" dirty="0">
                <a:latin typeface="Century Gothic"/>
                <a:ea typeface="+mn-lt"/>
                <a:cs typeface="+mn-lt"/>
              </a:rPr>
              <a:t>A large amount of financial strain would come from the overstocking of specific brands that didn't sell as well as anticipated by the size of the orders.</a:t>
            </a:r>
            <a:endParaRPr lang="en-US" sz="1000" dirty="0">
              <a:latin typeface="Century Gothic"/>
              <a:ea typeface="Meiryo"/>
            </a:endParaRPr>
          </a:p>
          <a:p>
            <a:pPr marL="285750" indent="-285750">
              <a:buFont typeface="Arial" panose="020B0503020204020204" pitchFamily="34" charset="0"/>
              <a:buChar char="•"/>
            </a:pPr>
            <a:r>
              <a:rPr lang="en-US" sz="1000" dirty="0">
                <a:latin typeface="Century Gothic"/>
                <a:ea typeface="+mn-lt"/>
                <a:cs typeface="+mn-lt"/>
              </a:rPr>
              <a:t>Each order from the distributor was only for one kind of wine. If they order different wines they have to make a separate order per wine type.</a:t>
            </a:r>
            <a:endParaRPr lang="en-US" sz="1000" dirty="0">
              <a:latin typeface="Century Gothic"/>
              <a:ea typeface="Meiryo"/>
            </a:endParaRPr>
          </a:p>
          <a:p>
            <a:pPr marL="285750" indent="-285750">
              <a:buFont typeface="Arial" panose="020B0503020204020204" pitchFamily="34" charset="0"/>
              <a:buChar char="•"/>
            </a:pPr>
            <a:r>
              <a:rPr lang="en-US" sz="1000" dirty="0">
                <a:latin typeface="Century Gothic"/>
                <a:ea typeface="+mn-lt"/>
                <a:cs typeface="+mn-lt"/>
              </a:rPr>
              <a:t>The uneven spread of hours for each employee could lead to employee burnout if not corrected. Which could lead to a higher turnover rate.</a:t>
            </a:r>
            <a:endParaRPr lang="en-US" sz="1000" dirty="0">
              <a:latin typeface="Century Gothic"/>
              <a:ea typeface="Meiryo"/>
            </a:endParaRPr>
          </a:p>
          <a:p>
            <a:pPr marL="285750" indent="-285750">
              <a:buFont typeface="Arial" panose="020B0503020204020204" pitchFamily="34" charset="0"/>
              <a:buChar char="•"/>
            </a:pPr>
            <a:r>
              <a:rPr lang="en-US" sz="1000" dirty="0">
                <a:latin typeface="Century Gothic"/>
                <a:ea typeface="+mn-lt"/>
                <a:cs typeface="+mn-lt"/>
              </a:rPr>
              <a:t>Distributors purchase wine by cases, or units, as opposed to individual bottles</a:t>
            </a:r>
            <a:endParaRPr lang="en-US" sz="1000" dirty="0">
              <a:latin typeface="Century Gothic"/>
              <a:ea typeface="Meiryo"/>
            </a:endParaRPr>
          </a:p>
          <a:p>
            <a:pPr marL="285750" indent="-285750">
              <a:buFont typeface="Arial" panose="020B0503020204020204" pitchFamily="34" charset="0"/>
              <a:buChar char="•"/>
            </a:pPr>
            <a:r>
              <a:rPr lang="en-US" sz="1000" dirty="0">
                <a:latin typeface="Century Gothic"/>
                <a:ea typeface="+mn-lt"/>
                <a:cs typeface="+mn-lt"/>
              </a:rPr>
              <a:t>A unit of wine contains the standard US amount of 12 bottles</a:t>
            </a:r>
            <a:endParaRPr lang="en-US" sz="1000" dirty="0">
              <a:latin typeface="Century Gothic"/>
              <a:ea typeface="Meiryo"/>
            </a:endParaRPr>
          </a:p>
          <a:p>
            <a:pPr marL="285750" indent="-285750">
              <a:buFont typeface="Arial" panose="020B0503020204020204" pitchFamily="34" charset="0"/>
              <a:buChar char="•"/>
            </a:pPr>
            <a:r>
              <a:rPr lang="en-US" sz="1000" dirty="0">
                <a:latin typeface="Century Gothic"/>
                <a:ea typeface="+mn-lt"/>
                <a:cs typeface="+mn-lt"/>
              </a:rPr>
              <a:t>The amount of hours an employee works is calculated over the entire quarter, as opposed to a monthly time frame</a:t>
            </a:r>
            <a:endParaRPr lang="en-US" sz="1000" dirty="0">
              <a:latin typeface="Century Gothic"/>
              <a:ea typeface="Meiryo"/>
            </a:endParaRPr>
          </a:p>
          <a:p>
            <a:pPr marL="285750" indent="-285750">
              <a:buFont typeface="Arial" panose="020B0503020204020204" pitchFamily="34" charset="0"/>
              <a:buChar char="•"/>
            </a:pPr>
            <a:r>
              <a:rPr lang="en-US" sz="1000" dirty="0">
                <a:latin typeface="Century Gothic"/>
                <a:ea typeface="+mn-lt"/>
                <a:cs typeface="+mn-lt"/>
              </a:rPr>
              <a:t>The expected supplier minimum on-time delivery performance should be no lower than 80%</a:t>
            </a:r>
            <a:endParaRPr lang="en-US" sz="1000" dirty="0">
              <a:latin typeface="Century Gothic"/>
              <a:ea typeface="Meiryo"/>
            </a:endParaRPr>
          </a:p>
          <a:p>
            <a:pPr marL="285750" indent="-285750">
              <a:buFont typeface="Arial" panose="020B0503020204020204" pitchFamily="34" charset="0"/>
              <a:buChar char="•"/>
            </a:pPr>
            <a:r>
              <a:rPr lang="en-US" sz="1000" dirty="0">
                <a:latin typeface="Century Gothic"/>
                <a:ea typeface="+mn-lt"/>
                <a:cs typeface="+mn-lt"/>
              </a:rPr>
              <a:t>Shipments are able to be tracked by Maria using wine order id.</a:t>
            </a:r>
            <a:endParaRPr lang="en-US" sz="1000" dirty="0">
              <a:latin typeface="Century Gothic"/>
              <a:ea typeface="Meiryo"/>
            </a:endParaRPr>
          </a:p>
          <a:p>
            <a:pPr marL="285750" indent="-285750">
              <a:buFont typeface="Arial" panose="020B0503020204020204" pitchFamily="34" charset="0"/>
              <a:buChar char="•"/>
            </a:pPr>
            <a:r>
              <a:rPr lang="en-US" sz="1000" dirty="0">
                <a:latin typeface="Century Gothic"/>
                <a:ea typeface="+mn-lt"/>
                <a:cs typeface="+mn-lt"/>
              </a:rPr>
              <a:t>Stan and Davis can keep track of deliveries using delivery id.</a:t>
            </a:r>
            <a:endParaRPr lang="en-US" sz="1000" dirty="0">
              <a:latin typeface="Century Gothic"/>
              <a:ea typeface="Meiryo"/>
            </a:endParaRPr>
          </a:p>
          <a:p>
            <a:pPr marL="285750" indent="-285750">
              <a:buFont typeface="Arial" panose="020B0503020204020204" pitchFamily="34" charset="0"/>
              <a:buChar char="•"/>
            </a:pPr>
            <a:r>
              <a:rPr lang="en-US" sz="1000" dirty="0">
                <a:latin typeface="Century Gothic"/>
                <a:ea typeface="+mn-lt"/>
                <a:cs typeface="+mn-lt"/>
              </a:rPr>
              <a:t>A Stock Keeping Unit or SKU is the typical number that retailers will use to differentiate products</a:t>
            </a:r>
            <a:endParaRPr lang="en-US" sz="1000" dirty="0">
              <a:latin typeface="Century Gothic"/>
              <a:ea typeface="Meiryo"/>
            </a:endParaRPr>
          </a:p>
          <a:p>
            <a:pPr marL="285750" indent="-285750">
              <a:buFont typeface="Arial" panose="020B0503020204020204" pitchFamily="34" charset="0"/>
              <a:buChar char="•"/>
            </a:pPr>
            <a:r>
              <a:rPr lang="en-US" sz="1000" dirty="0">
                <a:latin typeface="Century Gothic"/>
                <a:ea typeface="+mn-lt"/>
                <a:cs typeface="+mn-lt"/>
              </a:rPr>
              <a:t>Time clocks or time sheets are one of the more common methods to monitor employees time</a:t>
            </a:r>
            <a:endParaRPr lang="en-US" sz="1000" dirty="0">
              <a:latin typeface="Century Gothic"/>
              <a:ea typeface="Meiryo"/>
            </a:endParaRPr>
          </a:p>
          <a:p>
            <a:pPr marL="285750" indent="-285750">
              <a:buFont typeface="Arial" panose="020B0503020204020204" pitchFamily="34" charset="0"/>
              <a:buChar char="•"/>
            </a:pPr>
            <a:r>
              <a:rPr lang="en-US" sz="1000" dirty="0">
                <a:latin typeface="Century Gothic"/>
                <a:ea typeface="+mn-lt"/>
                <a:cs typeface="+mn-lt"/>
              </a:rPr>
              <a:t>Each order is only for one kind of wine</a:t>
            </a:r>
            <a:endParaRPr lang="en-US" sz="1000" dirty="0">
              <a:latin typeface="Century Gothic"/>
              <a:ea typeface="Meiryo"/>
            </a:endParaRPr>
          </a:p>
          <a:p>
            <a:endParaRPr lang="en-US" sz="1000">
              <a:ea typeface="Meiryo"/>
            </a:endParaRPr>
          </a:p>
        </p:txBody>
      </p:sp>
      <p:pic>
        <p:nvPicPr>
          <p:cNvPr id="4" name="Picture 4" descr="A picture containing wine, table, glass, half&#10;&#10;Description automatically generated">
            <a:extLst>
              <a:ext uri="{FF2B5EF4-FFF2-40B4-BE49-F238E27FC236}">
                <a16:creationId xmlns:a16="http://schemas.microsoft.com/office/drawing/2014/main" id="{DAAE5CDF-4F40-A1AF-B8E9-C610AC2DD6D8}"/>
              </a:ext>
            </a:extLst>
          </p:cNvPr>
          <p:cNvPicPr>
            <a:picLocks noChangeAspect="1"/>
          </p:cNvPicPr>
          <p:nvPr/>
        </p:nvPicPr>
        <p:blipFill>
          <a:blip r:embed="rId2"/>
          <a:stretch>
            <a:fillRect/>
          </a:stretch>
        </p:blipFill>
        <p:spPr>
          <a:xfrm>
            <a:off x="10480089" y="94111"/>
            <a:ext cx="1559511" cy="1920223"/>
          </a:xfrm>
          <a:prstGeom prst="rect">
            <a:avLst/>
          </a:prstGeom>
        </p:spPr>
      </p:pic>
    </p:spTree>
    <p:extLst>
      <p:ext uri="{BB962C8B-B14F-4D97-AF65-F5344CB8AC3E}">
        <p14:creationId xmlns:p14="http://schemas.microsoft.com/office/powerpoint/2010/main" val="32489526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AECE-752D-D026-0298-E9BC0E8C8CF8}"/>
              </a:ext>
            </a:extLst>
          </p:cNvPr>
          <p:cNvSpPr>
            <a:spLocks noGrp="1"/>
          </p:cNvSpPr>
          <p:nvPr>
            <p:ph type="title"/>
          </p:nvPr>
        </p:nvSpPr>
        <p:spPr/>
        <p:txBody>
          <a:bodyPr>
            <a:normAutofit/>
          </a:bodyPr>
          <a:lstStyle/>
          <a:p>
            <a:r>
              <a:rPr lang="en-US" sz="4400">
                <a:latin typeface="Century Gothic"/>
                <a:ea typeface="Meiryo"/>
              </a:rPr>
              <a:t>Group 2</a:t>
            </a:r>
            <a:endParaRPr lang="en-US" sz="4400">
              <a:latin typeface="Century Gothic"/>
            </a:endParaRPr>
          </a:p>
        </p:txBody>
      </p:sp>
      <p:sp>
        <p:nvSpPr>
          <p:cNvPr id="3" name="Content Placeholder 2">
            <a:extLst>
              <a:ext uri="{FF2B5EF4-FFF2-40B4-BE49-F238E27FC236}">
                <a16:creationId xmlns:a16="http://schemas.microsoft.com/office/drawing/2014/main" id="{FEAE65BA-A876-8A31-D4B4-FD05F39A896B}"/>
              </a:ext>
            </a:extLst>
          </p:cNvPr>
          <p:cNvSpPr>
            <a:spLocks noGrp="1"/>
          </p:cNvSpPr>
          <p:nvPr>
            <p:ph idx="1"/>
          </p:nvPr>
        </p:nvSpPr>
        <p:spPr/>
        <p:txBody>
          <a:bodyPr vert="horz" lIns="109728" tIns="109728" rIns="109728" bIns="91440" rtlCol="0" anchor="t">
            <a:normAutofit/>
          </a:bodyPr>
          <a:lstStyle/>
          <a:p>
            <a:pPr marL="285750" indent="-285750">
              <a:buFont typeface="Arial" panose="020B0503020204020204" pitchFamily="34" charset="0"/>
              <a:buChar char="•"/>
            </a:pPr>
            <a:r>
              <a:rPr lang="en-US" sz="2800">
                <a:latin typeface="Century Gothic"/>
                <a:ea typeface="Meiryo"/>
              </a:rPr>
              <a:t>The members of Group 2 include:</a:t>
            </a:r>
            <a:endParaRPr lang="en-US" sz="2800">
              <a:latin typeface="Century Gothic"/>
            </a:endParaRPr>
          </a:p>
          <a:p>
            <a:pPr marL="285750" indent="-285750">
              <a:buFont typeface="Arial" panose="020B0503020204020204" pitchFamily="34" charset="0"/>
              <a:buChar char="•"/>
            </a:pPr>
            <a:r>
              <a:rPr lang="en-US" sz="2800">
                <a:latin typeface="Century Gothic"/>
                <a:ea typeface="+mn-lt"/>
                <a:cs typeface="+mn-lt"/>
              </a:rPr>
              <a:t>Rachel </a:t>
            </a:r>
            <a:r>
              <a:rPr lang="en-US" sz="2800" err="1">
                <a:latin typeface="Century Gothic"/>
                <a:ea typeface="+mn-lt"/>
                <a:cs typeface="+mn-lt"/>
              </a:rPr>
              <a:t>Cewe</a:t>
            </a:r>
            <a:endParaRPr lang="en-US" sz="2800">
              <a:latin typeface="Century Gothic"/>
              <a:ea typeface="Meiryo"/>
            </a:endParaRPr>
          </a:p>
          <a:p>
            <a:pPr marL="285750" indent="-285750">
              <a:buFont typeface="Arial" panose="020B0503020204020204" pitchFamily="34" charset="0"/>
              <a:buChar char="•"/>
            </a:pPr>
            <a:r>
              <a:rPr lang="en-US" sz="2800">
                <a:latin typeface="Century Gothic"/>
                <a:ea typeface="+mn-lt"/>
                <a:cs typeface="+mn-lt"/>
              </a:rPr>
              <a:t> Elizabeth Fung</a:t>
            </a:r>
            <a:endParaRPr lang="en-US" sz="2800">
              <a:latin typeface="Century Gothic"/>
              <a:ea typeface="Meiryo"/>
            </a:endParaRPr>
          </a:p>
          <a:p>
            <a:pPr marL="285750" indent="-285750">
              <a:buFont typeface="Arial" panose="020B0503020204020204" pitchFamily="34" charset="0"/>
              <a:buChar char="•"/>
            </a:pPr>
            <a:r>
              <a:rPr lang="en-US" sz="2800">
                <a:latin typeface="Century Gothic"/>
                <a:ea typeface="+mn-lt"/>
                <a:cs typeface="+mn-lt"/>
              </a:rPr>
              <a:t> Scott Jenks</a:t>
            </a:r>
            <a:endParaRPr lang="en-US" sz="2800">
              <a:latin typeface="Century Gothic"/>
              <a:ea typeface="Meiryo"/>
            </a:endParaRPr>
          </a:p>
          <a:p>
            <a:pPr marL="285750" indent="-285750">
              <a:buFont typeface="Arial" panose="020B0503020204020204" pitchFamily="34" charset="0"/>
              <a:buChar char="•"/>
            </a:pPr>
            <a:r>
              <a:rPr lang="en-US" sz="2800">
                <a:latin typeface="Century Gothic"/>
                <a:ea typeface="+mn-lt"/>
                <a:cs typeface="+mn-lt"/>
              </a:rPr>
              <a:t> Clint Steadman</a:t>
            </a:r>
            <a:endParaRPr lang="en-US" sz="2800">
              <a:latin typeface="Century Gothic"/>
              <a:ea typeface="Meiryo"/>
            </a:endParaRPr>
          </a:p>
          <a:p>
            <a:endParaRPr lang="en-US"/>
          </a:p>
          <a:p>
            <a:endParaRPr lang="en-US"/>
          </a:p>
          <a:p>
            <a:endParaRPr lang="en-US"/>
          </a:p>
          <a:p>
            <a:endParaRPr lang="en-US"/>
          </a:p>
          <a:p>
            <a:endParaRPr lang="en-US">
              <a:ea typeface="Meiryo"/>
            </a:endParaRPr>
          </a:p>
        </p:txBody>
      </p:sp>
      <p:pic>
        <p:nvPicPr>
          <p:cNvPr id="4" name="Picture 4" descr="A picture containing food, beverage, alcohol&#10;&#10;Description automatically generated">
            <a:extLst>
              <a:ext uri="{FF2B5EF4-FFF2-40B4-BE49-F238E27FC236}">
                <a16:creationId xmlns:a16="http://schemas.microsoft.com/office/drawing/2014/main" id="{7FA3DF20-E36C-9B64-3159-756EF1F9A31F}"/>
              </a:ext>
            </a:extLst>
          </p:cNvPr>
          <p:cNvPicPr>
            <a:picLocks noChangeAspect="1"/>
          </p:cNvPicPr>
          <p:nvPr/>
        </p:nvPicPr>
        <p:blipFill>
          <a:blip r:embed="rId2"/>
          <a:stretch>
            <a:fillRect/>
          </a:stretch>
        </p:blipFill>
        <p:spPr>
          <a:xfrm>
            <a:off x="9249198" y="2836415"/>
            <a:ext cx="1372790" cy="3049480"/>
          </a:xfrm>
          <a:prstGeom prst="rect">
            <a:avLst/>
          </a:prstGeom>
        </p:spPr>
      </p:pic>
    </p:spTree>
    <p:extLst>
      <p:ext uri="{BB962C8B-B14F-4D97-AF65-F5344CB8AC3E}">
        <p14:creationId xmlns:p14="http://schemas.microsoft.com/office/powerpoint/2010/main" val="39902822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3CEDD-F1E4-8C10-E7D9-7C78195E35F6}"/>
              </a:ext>
            </a:extLst>
          </p:cNvPr>
          <p:cNvSpPr>
            <a:spLocks noGrp="1"/>
          </p:cNvSpPr>
          <p:nvPr>
            <p:ph type="title"/>
          </p:nvPr>
        </p:nvSpPr>
        <p:spPr>
          <a:xfrm>
            <a:off x="1832300" y="1065332"/>
            <a:ext cx="8533834" cy="960570"/>
          </a:xfrm>
        </p:spPr>
        <p:txBody>
          <a:bodyPr>
            <a:normAutofit/>
          </a:bodyPr>
          <a:lstStyle/>
          <a:p>
            <a:pPr algn="ctr"/>
            <a:r>
              <a:rPr lang="en-US" sz="4000" b="0">
                <a:latin typeface="Century Gothic"/>
                <a:ea typeface="+mj-lt"/>
                <a:cs typeface="+mj-lt"/>
              </a:rPr>
              <a:t>Case Study</a:t>
            </a:r>
            <a:endParaRPr lang="en-US" sz="4000">
              <a:latin typeface="Century Gothic"/>
            </a:endParaRPr>
          </a:p>
        </p:txBody>
      </p:sp>
      <p:sp>
        <p:nvSpPr>
          <p:cNvPr id="3" name="Content Placeholder 2">
            <a:extLst>
              <a:ext uri="{FF2B5EF4-FFF2-40B4-BE49-F238E27FC236}">
                <a16:creationId xmlns:a16="http://schemas.microsoft.com/office/drawing/2014/main" id="{7E3AF315-FC97-20C4-A29C-98D03D9512F3}"/>
              </a:ext>
            </a:extLst>
          </p:cNvPr>
          <p:cNvSpPr>
            <a:spLocks noGrp="1"/>
          </p:cNvSpPr>
          <p:nvPr>
            <p:ph idx="1"/>
          </p:nvPr>
        </p:nvSpPr>
        <p:spPr>
          <a:xfrm>
            <a:off x="1013630" y="2114902"/>
            <a:ext cx="10409589" cy="4240975"/>
          </a:xfrm>
        </p:spPr>
        <p:txBody>
          <a:bodyPr vert="horz" lIns="109728" tIns="109728" rIns="109728" bIns="91440" rtlCol="0" anchor="t">
            <a:noAutofit/>
          </a:bodyPr>
          <a:lstStyle/>
          <a:p>
            <a:pPr marL="285750" indent="-285750">
              <a:buFont typeface="Arial" panose="020B0503020204020204" pitchFamily="34" charset="0"/>
              <a:buChar char="•"/>
            </a:pPr>
            <a:r>
              <a:rPr lang="en-US" sz="1400">
                <a:ea typeface="+mn-lt"/>
                <a:cs typeface="+mn-lt"/>
              </a:rPr>
              <a:t>For this case study in association with Bacchus Winery, our team was tasked with looking through the records of the company and making an analysis of the delivery, distribution, sales, cost, hours of labor and inventory using databases to discover discrepancies, gaps in time, over-abundance of hours and anything else that could be making them less efficient and profitable. The steps that were taken to discover and remedy their financial hardships were as follows.</a:t>
            </a:r>
            <a:endParaRPr lang="en-US" sz="1400">
              <a:ea typeface="Meiryo"/>
            </a:endParaRPr>
          </a:p>
          <a:p>
            <a:pPr marL="285750" indent="-285750">
              <a:buFont typeface="Arial" panose="020B0503020204020204" pitchFamily="34" charset="0"/>
              <a:buChar char="•"/>
            </a:pPr>
            <a:r>
              <a:rPr lang="en-US" sz="1400">
                <a:ea typeface="+mn-lt"/>
                <a:cs typeface="+mn-lt"/>
              </a:rPr>
              <a:t>ERD- to create a layout and plan for the elements and values that are to be looked at and inputted into an algorithm.</a:t>
            </a:r>
            <a:endParaRPr lang="en-US" sz="1400">
              <a:ea typeface="Meiryo"/>
            </a:endParaRPr>
          </a:p>
          <a:p>
            <a:pPr marL="285750" indent="-285750">
              <a:buFont typeface="Arial" panose="020B0503020204020204" pitchFamily="34" charset="0"/>
              <a:buChar char="•"/>
            </a:pPr>
            <a:r>
              <a:rPr lang="en-US" sz="1400">
                <a:ea typeface="+mn-lt"/>
                <a:cs typeface="+mn-lt"/>
              </a:rPr>
              <a:t>Databases- Tables using the information given by the company to input into the layout of the ERD, as database tables are made to show in a comprehensive and easy to visually analyze how the company is run, what resources are being used and at what rate.</a:t>
            </a:r>
            <a:endParaRPr lang="en-US" sz="1400">
              <a:ea typeface="Meiryo"/>
            </a:endParaRPr>
          </a:p>
          <a:p>
            <a:pPr marL="285750" indent="-285750">
              <a:buFont typeface="Arial" panose="020B0503020204020204" pitchFamily="34" charset="0"/>
              <a:buChar char="•"/>
            </a:pPr>
            <a:r>
              <a:rPr lang="en-US" sz="1400">
                <a:ea typeface="+mn-lt"/>
                <a:cs typeface="+mn-lt"/>
              </a:rPr>
              <a:t>Generate Reports- Reports are made using to show the important information that would be beneficial to discovering where the company's losses are coming from using the databases as they generate specific requested information and analyses.  </a:t>
            </a:r>
            <a:endParaRPr lang="en-US" sz="1400">
              <a:ea typeface="Meiryo"/>
            </a:endParaRPr>
          </a:p>
          <a:p>
            <a:endParaRPr lang="en-US">
              <a:ea typeface="Meiryo"/>
            </a:endParaRPr>
          </a:p>
        </p:txBody>
      </p:sp>
    </p:spTree>
    <p:extLst>
      <p:ext uri="{BB962C8B-B14F-4D97-AF65-F5344CB8AC3E}">
        <p14:creationId xmlns:p14="http://schemas.microsoft.com/office/powerpoint/2010/main" val="350074803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AC4CE3C4-3600-4353-9FE1-B32D06BEF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F0A7344-2342-11DF-1539-C291BF8BB0C1}"/>
              </a:ext>
            </a:extLst>
          </p:cNvPr>
          <p:cNvSpPr>
            <a:spLocks noGrp="1"/>
          </p:cNvSpPr>
          <p:nvPr>
            <p:ph type="title"/>
          </p:nvPr>
        </p:nvSpPr>
        <p:spPr>
          <a:xfrm>
            <a:off x="992518" y="442913"/>
            <a:ext cx="5185645" cy="1639888"/>
          </a:xfrm>
        </p:spPr>
        <p:txBody>
          <a:bodyPr anchor="b">
            <a:normAutofit/>
          </a:bodyPr>
          <a:lstStyle/>
          <a:p>
            <a:r>
              <a:rPr lang="en-US">
                <a:latin typeface="Century Gothic"/>
                <a:ea typeface="Meiryo"/>
              </a:rPr>
              <a:t>ERD</a:t>
            </a:r>
            <a:endParaRPr lang="en-US">
              <a:latin typeface="Century Gothic"/>
            </a:endParaRPr>
          </a:p>
        </p:txBody>
      </p:sp>
      <p:sp>
        <p:nvSpPr>
          <p:cNvPr id="3" name="Content Placeholder 2">
            <a:extLst>
              <a:ext uri="{FF2B5EF4-FFF2-40B4-BE49-F238E27FC236}">
                <a16:creationId xmlns:a16="http://schemas.microsoft.com/office/drawing/2014/main" id="{27CB4B10-FFD8-0123-C434-FEBD86548C77}"/>
              </a:ext>
            </a:extLst>
          </p:cNvPr>
          <p:cNvSpPr>
            <a:spLocks noGrp="1"/>
          </p:cNvSpPr>
          <p:nvPr>
            <p:ph idx="1"/>
          </p:nvPr>
        </p:nvSpPr>
        <p:spPr>
          <a:xfrm>
            <a:off x="992519" y="2312988"/>
            <a:ext cx="5296964" cy="3651250"/>
          </a:xfrm>
        </p:spPr>
        <p:txBody>
          <a:bodyPr vert="horz" lIns="109728" tIns="109728" rIns="109728" bIns="91440" rtlCol="0" anchor="t">
            <a:normAutofit/>
          </a:bodyPr>
          <a:lstStyle/>
          <a:p>
            <a:pPr marL="285750" indent="-285750">
              <a:lnSpc>
                <a:spcPct val="130000"/>
              </a:lnSpc>
              <a:buFont typeface="Arial" panose="020B0503020204020204" pitchFamily="34" charset="0"/>
              <a:buChar char="•"/>
            </a:pPr>
            <a:r>
              <a:rPr lang="en-US" sz="1000">
                <a:latin typeface="Century Gothic"/>
                <a:ea typeface="+mn-lt"/>
                <a:cs typeface="+mn-lt"/>
              </a:rPr>
              <a:t>An ERD was created to breakdown and layout the Relationships between the embedded documents. </a:t>
            </a:r>
            <a:endParaRPr lang="en-US" sz="1000">
              <a:latin typeface="Century Gothic"/>
              <a:ea typeface="Meiryo"/>
            </a:endParaRPr>
          </a:p>
          <a:p>
            <a:pPr marL="285750" indent="-285750">
              <a:lnSpc>
                <a:spcPct val="130000"/>
              </a:lnSpc>
              <a:buFont typeface="Arial" panose="020B0503020204020204" pitchFamily="34" charset="0"/>
              <a:buChar char="•"/>
            </a:pPr>
            <a:r>
              <a:rPr lang="en-US" sz="1000">
                <a:latin typeface="Century Gothic"/>
                <a:ea typeface="+mn-lt"/>
                <a:cs typeface="+mn-lt"/>
              </a:rPr>
              <a:t>The ERD relations consisted of a one-to-many relationship between suppliers and delivery metrics as well as with the Wine to Distributors for suppliers and wine each had multiple distributors and delivery variables each. </a:t>
            </a:r>
            <a:endParaRPr lang="en-US" sz="1000">
              <a:latin typeface="Century Gothic"/>
              <a:ea typeface="Meiryo"/>
            </a:endParaRPr>
          </a:p>
          <a:p>
            <a:pPr marL="285750" indent="-285750">
              <a:lnSpc>
                <a:spcPct val="130000"/>
              </a:lnSpc>
              <a:buFont typeface="Arial" panose="020B0503020204020204" pitchFamily="34" charset="0"/>
              <a:buChar char="•"/>
            </a:pPr>
            <a:r>
              <a:rPr lang="en-US" sz="1000">
                <a:latin typeface="Century Gothic"/>
                <a:ea typeface="+mn-lt"/>
                <a:cs typeface="+mn-lt"/>
              </a:rPr>
              <a:t>The Employees and the Time sheets on the other hand were made up of one-to-one relationships meaning that each employee possessed only one time sheet each. </a:t>
            </a:r>
            <a:endParaRPr lang="en-US" sz="1000">
              <a:latin typeface="Century Gothic"/>
              <a:ea typeface="Meiryo"/>
            </a:endParaRPr>
          </a:p>
          <a:p>
            <a:pPr marL="285750" indent="-285750">
              <a:lnSpc>
                <a:spcPct val="130000"/>
              </a:lnSpc>
              <a:buFont typeface="Arial" panose="020B0503020204020204" pitchFamily="34" charset="0"/>
              <a:buChar char="•"/>
            </a:pPr>
            <a:r>
              <a:rPr lang="en-US" sz="1000">
                <a:latin typeface="Century Gothic"/>
                <a:ea typeface="+mn-lt"/>
                <a:cs typeface="+mn-lt"/>
              </a:rPr>
              <a:t>Then these variables and relationships were each plugged into a database code with the proper inserting of each of the needed items. These databases would use the variables within to calculate and show the expenditures as well as profits and time gaps and losses posed by each of the tables by generating Reports.</a:t>
            </a:r>
            <a:endParaRPr lang="en-US" sz="1000">
              <a:latin typeface="Century Gothic"/>
              <a:ea typeface="Meiryo"/>
            </a:endParaRPr>
          </a:p>
          <a:p>
            <a:pPr>
              <a:lnSpc>
                <a:spcPct val="130000"/>
              </a:lnSpc>
            </a:pPr>
            <a:endParaRPr lang="en-US" sz="1000">
              <a:ea typeface="Meiryo"/>
            </a:endParaRPr>
          </a:p>
        </p:txBody>
      </p:sp>
      <p:pic>
        <p:nvPicPr>
          <p:cNvPr id="11" name="Picture 11" descr="Diagram&#10;&#10;Description automatically generated">
            <a:extLst>
              <a:ext uri="{FF2B5EF4-FFF2-40B4-BE49-F238E27FC236}">
                <a16:creationId xmlns:a16="http://schemas.microsoft.com/office/drawing/2014/main" id="{6779F9F1-CF13-8123-1B38-CB9CA5E0DDAD}"/>
              </a:ext>
            </a:extLst>
          </p:cNvPr>
          <p:cNvPicPr>
            <a:picLocks noChangeAspect="1"/>
          </p:cNvPicPr>
          <p:nvPr/>
        </p:nvPicPr>
        <p:blipFill>
          <a:blip r:embed="rId2"/>
          <a:stretch>
            <a:fillRect/>
          </a:stretch>
        </p:blipFill>
        <p:spPr>
          <a:xfrm>
            <a:off x="6891521" y="862846"/>
            <a:ext cx="5208095" cy="5664968"/>
          </a:xfrm>
          <a:prstGeom prst="rect">
            <a:avLst/>
          </a:prstGeom>
        </p:spPr>
      </p:pic>
      <p:pic>
        <p:nvPicPr>
          <p:cNvPr id="4" name="Picture 4" descr="Shape, icon&#10;&#10;Description automatically generated">
            <a:extLst>
              <a:ext uri="{FF2B5EF4-FFF2-40B4-BE49-F238E27FC236}">
                <a16:creationId xmlns:a16="http://schemas.microsoft.com/office/drawing/2014/main" id="{8E64180C-4870-8930-9FFE-771186EC8193}"/>
              </a:ext>
            </a:extLst>
          </p:cNvPr>
          <p:cNvPicPr>
            <a:picLocks noChangeAspect="1"/>
          </p:cNvPicPr>
          <p:nvPr/>
        </p:nvPicPr>
        <p:blipFill>
          <a:blip r:embed="rId3"/>
          <a:stretch>
            <a:fillRect/>
          </a:stretch>
        </p:blipFill>
        <p:spPr>
          <a:xfrm>
            <a:off x="10716827" y="4749700"/>
            <a:ext cx="1248793" cy="1494113"/>
          </a:xfrm>
          <a:prstGeom prst="rect">
            <a:avLst/>
          </a:prstGeom>
        </p:spPr>
      </p:pic>
    </p:spTree>
    <p:extLst>
      <p:ext uri="{BB962C8B-B14F-4D97-AF65-F5344CB8AC3E}">
        <p14:creationId xmlns:p14="http://schemas.microsoft.com/office/powerpoint/2010/main" val="7160812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7F40-E5B2-5430-27BA-231C00ED9548}"/>
              </a:ext>
            </a:extLst>
          </p:cNvPr>
          <p:cNvSpPr>
            <a:spLocks noGrp="1"/>
          </p:cNvSpPr>
          <p:nvPr>
            <p:ph type="title"/>
          </p:nvPr>
        </p:nvSpPr>
        <p:spPr/>
        <p:txBody>
          <a:bodyPr/>
          <a:lstStyle/>
          <a:p>
            <a:r>
              <a:rPr lang="en-US">
                <a:latin typeface="Century Gothic"/>
                <a:ea typeface="Meiryo"/>
              </a:rPr>
              <a:t>Generated Reports</a:t>
            </a:r>
            <a:endParaRPr lang="en-US">
              <a:latin typeface="Century Gothic"/>
            </a:endParaRPr>
          </a:p>
        </p:txBody>
      </p:sp>
      <p:sp>
        <p:nvSpPr>
          <p:cNvPr id="3" name="Content Placeholder 2">
            <a:extLst>
              <a:ext uri="{FF2B5EF4-FFF2-40B4-BE49-F238E27FC236}">
                <a16:creationId xmlns:a16="http://schemas.microsoft.com/office/drawing/2014/main" id="{3588317C-B74E-28E4-414C-8CC508749CBE}"/>
              </a:ext>
            </a:extLst>
          </p:cNvPr>
          <p:cNvSpPr>
            <a:spLocks noGrp="1"/>
          </p:cNvSpPr>
          <p:nvPr>
            <p:ph idx="1"/>
          </p:nvPr>
        </p:nvSpPr>
        <p:spPr/>
        <p:txBody>
          <a:bodyPr vert="horz" lIns="109728" tIns="109728" rIns="109728" bIns="91440" rtlCol="0" anchor="t">
            <a:normAutofit/>
          </a:bodyPr>
          <a:lstStyle/>
          <a:p>
            <a:pPr marL="285750" indent="-285750">
              <a:buFont typeface="Arial" panose="020B0503020204020204" pitchFamily="34" charset="0"/>
              <a:buChar char="•"/>
            </a:pPr>
            <a:r>
              <a:rPr lang="en-US">
                <a:latin typeface="Century Gothic"/>
                <a:ea typeface="+mn-lt"/>
                <a:cs typeface="+mn-lt"/>
              </a:rPr>
              <a:t>Report concepts, based on case study needs, were created to comprehensively </a:t>
            </a:r>
            <a:r>
              <a:rPr lang="en-US">
                <a:ea typeface="+mn-lt"/>
                <a:cs typeface="+mn-lt"/>
              </a:rPr>
              <a:t>show </a:t>
            </a:r>
            <a:r>
              <a:rPr lang="en-US">
                <a:latin typeface="Century Gothic"/>
                <a:ea typeface="+mn-lt"/>
                <a:cs typeface="+mn-lt"/>
              </a:rPr>
              <a:t>what are the over-arching costs and expenditures that would most affect the company</a:t>
            </a:r>
            <a:endParaRPr lang="en-US">
              <a:latin typeface="Century Gothic"/>
              <a:ea typeface="Meiryo"/>
            </a:endParaRPr>
          </a:p>
          <a:p>
            <a:pPr marL="285750" indent="-285750">
              <a:buFont typeface="Arial" panose="020B0503020204020204" pitchFamily="34" charset="0"/>
              <a:buChar char="•"/>
            </a:pPr>
            <a:r>
              <a:rPr lang="en-US">
                <a:latin typeface="Century Gothic"/>
                <a:ea typeface="+mn-lt"/>
                <a:cs typeface="+mn-lt"/>
              </a:rPr>
              <a:t>Create a month-to-month report of delivery times to see where there are gaps</a:t>
            </a:r>
            <a:endParaRPr lang="en-US">
              <a:latin typeface="Century Gothic"/>
              <a:ea typeface="Meiryo"/>
            </a:endParaRPr>
          </a:p>
          <a:p>
            <a:pPr marL="285750" indent="-285750">
              <a:buFont typeface="Arial" panose="020B0503020204020204" pitchFamily="34" charset="0"/>
              <a:buChar char="•"/>
            </a:pPr>
            <a:r>
              <a:rPr lang="en-US">
                <a:latin typeface="Century Gothic"/>
                <a:ea typeface="+mn-lt"/>
                <a:cs typeface="+mn-lt"/>
              </a:rPr>
              <a:t>Create a sales report to see which wine is selling the most</a:t>
            </a:r>
            <a:endParaRPr lang="en-US">
              <a:latin typeface="Century Gothic"/>
              <a:ea typeface="Meiryo"/>
            </a:endParaRPr>
          </a:p>
          <a:p>
            <a:pPr marL="285750" indent="-285750">
              <a:buFont typeface="Arial" panose="020B0503020204020204" pitchFamily="34" charset="0"/>
              <a:buChar char="•"/>
            </a:pPr>
            <a:r>
              <a:rPr lang="en-US">
                <a:latin typeface="Century Gothic"/>
                <a:ea typeface="+mn-lt"/>
                <a:cs typeface="+mn-lt"/>
              </a:rPr>
              <a:t>Create a timesheet report that totals number of hours each employee worked</a:t>
            </a:r>
            <a:endParaRPr lang="en-US">
              <a:latin typeface="Century Gothic"/>
              <a:ea typeface="Meiryo"/>
            </a:endParaRPr>
          </a:p>
          <a:p>
            <a:endParaRPr lang="en-US"/>
          </a:p>
          <a:p>
            <a:endParaRPr lang="en-US">
              <a:ea typeface="Meiryo"/>
            </a:endParaRPr>
          </a:p>
        </p:txBody>
      </p:sp>
    </p:spTree>
    <p:extLst>
      <p:ext uri="{BB962C8B-B14F-4D97-AF65-F5344CB8AC3E}">
        <p14:creationId xmlns:p14="http://schemas.microsoft.com/office/powerpoint/2010/main" val="120821923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6D98A31B-A4FA-4CB3-A836-ECC91F6BE850}"/>
              </a:ext>
            </a:extLst>
          </p:cNvPr>
          <p:cNvSpPr>
            <a:spLocks noGrp="1"/>
          </p:cNvSpPr>
          <p:nvPr>
            <p:ph type="title"/>
          </p:nvPr>
        </p:nvSpPr>
        <p:spPr>
          <a:xfrm>
            <a:off x="7587615" y="1045596"/>
            <a:ext cx="4148511" cy="1944371"/>
          </a:xfrm>
        </p:spPr>
        <p:txBody>
          <a:bodyPr anchor="b">
            <a:normAutofit/>
          </a:bodyPr>
          <a:lstStyle/>
          <a:p>
            <a:r>
              <a:rPr lang="en-US">
                <a:latin typeface="Century Gothic"/>
                <a:ea typeface="Meiryo"/>
              </a:rPr>
              <a:t>Report #1-Suppliers</a:t>
            </a:r>
            <a:endParaRPr lang="en-US">
              <a:latin typeface="Century Gothic"/>
            </a:endParaRPr>
          </a:p>
        </p:txBody>
      </p:sp>
      <p:sp>
        <p:nvSpPr>
          <p:cNvPr id="3" name="Content Placeholder 2">
            <a:extLst>
              <a:ext uri="{FF2B5EF4-FFF2-40B4-BE49-F238E27FC236}">
                <a16:creationId xmlns:a16="http://schemas.microsoft.com/office/drawing/2014/main" id="{E5879CA8-3230-C382-2B96-A292AE866CA5}"/>
              </a:ext>
            </a:extLst>
          </p:cNvPr>
          <p:cNvSpPr>
            <a:spLocks noGrp="1"/>
          </p:cNvSpPr>
          <p:nvPr>
            <p:ph idx="1"/>
          </p:nvPr>
        </p:nvSpPr>
        <p:spPr>
          <a:xfrm>
            <a:off x="7657106" y="3220279"/>
            <a:ext cx="4023361" cy="2385392"/>
          </a:xfrm>
        </p:spPr>
        <p:txBody>
          <a:bodyPr vert="horz" lIns="109728" tIns="109728" rIns="109728" bIns="91440" rtlCol="0" anchor="t">
            <a:normAutofit fontScale="47500" lnSpcReduction="20000"/>
          </a:bodyPr>
          <a:lstStyle/>
          <a:p>
            <a:pPr>
              <a:lnSpc>
                <a:spcPct val="130000"/>
              </a:lnSpc>
            </a:pPr>
            <a:r>
              <a:rPr lang="en-US" sz="1500" dirty="0">
                <a:ea typeface="+mn-lt"/>
                <a:cs typeface="+mn-lt"/>
              </a:rPr>
              <a:t>Displays expected supplies that have been delivered late or on time and any large delivery gaps. This report displays information for all 12 months.</a:t>
            </a:r>
          </a:p>
          <a:p>
            <a:pPr marL="285750" indent="-285750">
              <a:buFont typeface="Arial"/>
              <a:buChar char="•"/>
            </a:pPr>
            <a:r>
              <a:rPr lang="en-US" sz="1500" dirty="0">
                <a:ea typeface="+mn-lt"/>
                <a:cs typeface="+mn-lt"/>
              </a:rPr>
              <a:t>According to these reports most supplies deliver late and with a couple large gaps. The delivery timing difference shows how many days the delivery is late</a:t>
            </a:r>
            <a:endParaRPr lang="en-US" sz="1500" dirty="0">
              <a:ea typeface="Meiryo"/>
            </a:endParaRPr>
          </a:p>
          <a:p>
            <a:pPr marL="285750" indent="-285750">
              <a:buFont typeface="Arial"/>
              <a:buChar char="•"/>
            </a:pPr>
            <a:r>
              <a:rPr lang="en-US" sz="1500" dirty="0">
                <a:ea typeface="+mn-lt"/>
                <a:cs typeface="+mn-lt"/>
              </a:rPr>
              <a:t>March saw the delivery 26 days late</a:t>
            </a:r>
          </a:p>
          <a:p>
            <a:pPr marL="285750" lvl="1" indent="-285750">
              <a:buFont typeface="Arial"/>
              <a:buChar char="•"/>
            </a:pPr>
            <a:r>
              <a:rPr lang="en-US" sz="1500" dirty="0">
                <a:ea typeface="+mn-lt"/>
                <a:cs typeface="+mn-lt"/>
              </a:rPr>
              <a:t>October saw the delivery 31 days late</a:t>
            </a:r>
            <a:endParaRPr lang="en-US" dirty="0"/>
          </a:p>
          <a:p>
            <a:pPr marL="285750" lvl="1" indent="-285750">
              <a:buFont typeface="Arial"/>
              <a:buChar char="•"/>
            </a:pPr>
            <a:r>
              <a:rPr lang="en-US" sz="1500" dirty="0">
                <a:ea typeface="+mn-lt"/>
                <a:cs typeface="+mn-lt"/>
              </a:rPr>
              <a:t>The June and December deliveries didn’t arrive at all which resulted in understocked supplies and a re-delivery or refund required.</a:t>
            </a:r>
            <a:endParaRPr lang="en-US" dirty="0"/>
          </a:p>
          <a:p>
            <a:pPr>
              <a:lnSpc>
                <a:spcPct val="130000"/>
              </a:lnSpc>
            </a:pPr>
            <a:endParaRPr lang="en-US" sz="1500">
              <a:ea typeface="Meiryo"/>
            </a:endParaRPr>
          </a:p>
        </p:txBody>
      </p:sp>
      <p:pic>
        <p:nvPicPr>
          <p:cNvPr id="5" name="Picture 5">
            <a:extLst>
              <a:ext uri="{FF2B5EF4-FFF2-40B4-BE49-F238E27FC236}">
                <a16:creationId xmlns:a16="http://schemas.microsoft.com/office/drawing/2014/main" id="{0EB6618A-8861-2CEB-267F-AD5BD1187254}"/>
              </a:ext>
            </a:extLst>
          </p:cNvPr>
          <p:cNvPicPr>
            <a:picLocks noChangeAspect="1"/>
          </p:cNvPicPr>
          <p:nvPr/>
        </p:nvPicPr>
        <p:blipFill>
          <a:blip r:embed="rId2"/>
          <a:stretch>
            <a:fillRect/>
          </a:stretch>
        </p:blipFill>
        <p:spPr>
          <a:xfrm>
            <a:off x="10058401" y="1413027"/>
            <a:ext cx="1944210" cy="1620176"/>
          </a:xfrm>
          <a:prstGeom prst="rect">
            <a:avLst/>
          </a:prstGeom>
        </p:spPr>
      </p:pic>
      <p:pic>
        <p:nvPicPr>
          <p:cNvPr id="7" name="Picture 7" descr="Text&#10;&#10;Description automatically generated">
            <a:extLst>
              <a:ext uri="{FF2B5EF4-FFF2-40B4-BE49-F238E27FC236}">
                <a16:creationId xmlns:a16="http://schemas.microsoft.com/office/drawing/2014/main" id="{E886448E-C971-0CD7-41D8-CF4F063BAE13}"/>
              </a:ext>
            </a:extLst>
          </p:cNvPr>
          <p:cNvPicPr>
            <a:picLocks noChangeAspect="1"/>
          </p:cNvPicPr>
          <p:nvPr/>
        </p:nvPicPr>
        <p:blipFill>
          <a:blip r:embed="rId3"/>
          <a:stretch>
            <a:fillRect/>
          </a:stretch>
        </p:blipFill>
        <p:spPr>
          <a:xfrm>
            <a:off x="633274" y="3495237"/>
            <a:ext cx="2136560" cy="3211448"/>
          </a:xfrm>
          <a:prstGeom prst="rect">
            <a:avLst/>
          </a:prstGeom>
        </p:spPr>
      </p:pic>
      <p:pic>
        <p:nvPicPr>
          <p:cNvPr id="8" name="Picture 9" descr="Text&#10;&#10;Description automatically generated">
            <a:extLst>
              <a:ext uri="{FF2B5EF4-FFF2-40B4-BE49-F238E27FC236}">
                <a16:creationId xmlns:a16="http://schemas.microsoft.com/office/drawing/2014/main" id="{F088EFFF-CF6C-2C21-60A3-3919B78B418A}"/>
              </a:ext>
            </a:extLst>
          </p:cNvPr>
          <p:cNvPicPr>
            <a:picLocks noChangeAspect="1"/>
          </p:cNvPicPr>
          <p:nvPr/>
        </p:nvPicPr>
        <p:blipFill>
          <a:blip r:embed="rId4"/>
          <a:stretch>
            <a:fillRect/>
          </a:stretch>
        </p:blipFill>
        <p:spPr>
          <a:xfrm>
            <a:off x="3377953" y="3493892"/>
            <a:ext cx="2062580" cy="2933012"/>
          </a:xfrm>
          <a:prstGeom prst="rect">
            <a:avLst/>
          </a:prstGeom>
        </p:spPr>
      </p:pic>
      <p:pic>
        <p:nvPicPr>
          <p:cNvPr id="10" name="Picture 11" descr="Text&#10;&#10;Description automatically generated">
            <a:extLst>
              <a:ext uri="{FF2B5EF4-FFF2-40B4-BE49-F238E27FC236}">
                <a16:creationId xmlns:a16="http://schemas.microsoft.com/office/drawing/2014/main" id="{C4FCC772-41A0-703C-7D11-6745879E5769}"/>
              </a:ext>
            </a:extLst>
          </p:cNvPr>
          <p:cNvPicPr>
            <a:picLocks noChangeAspect="1"/>
          </p:cNvPicPr>
          <p:nvPr/>
        </p:nvPicPr>
        <p:blipFill>
          <a:blip r:embed="rId5"/>
          <a:stretch>
            <a:fillRect/>
          </a:stretch>
        </p:blipFill>
        <p:spPr>
          <a:xfrm>
            <a:off x="634684" y="173114"/>
            <a:ext cx="2133739" cy="3219635"/>
          </a:xfrm>
          <a:prstGeom prst="rect">
            <a:avLst/>
          </a:prstGeom>
        </p:spPr>
      </p:pic>
      <p:pic>
        <p:nvPicPr>
          <p:cNvPr id="12" name="Picture 13" descr="Text&#10;&#10;Description automatically generated">
            <a:extLst>
              <a:ext uri="{FF2B5EF4-FFF2-40B4-BE49-F238E27FC236}">
                <a16:creationId xmlns:a16="http://schemas.microsoft.com/office/drawing/2014/main" id="{81C3F211-91FC-A144-8508-2F1796F32D81}"/>
              </a:ext>
            </a:extLst>
          </p:cNvPr>
          <p:cNvPicPr>
            <a:picLocks noChangeAspect="1"/>
          </p:cNvPicPr>
          <p:nvPr/>
        </p:nvPicPr>
        <p:blipFill>
          <a:blip r:embed="rId6"/>
          <a:stretch>
            <a:fillRect/>
          </a:stretch>
        </p:blipFill>
        <p:spPr>
          <a:xfrm>
            <a:off x="3372401" y="173115"/>
            <a:ext cx="2066287" cy="3212237"/>
          </a:xfrm>
          <a:prstGeom prst="rect">
            <a:avLst/>
          </a:prstGeom>
        </p:spPr>
      </p:pic>
    </p:spTree>
    <p:extLst>
      <p:ext uri="{BB962C8B-B14F-4D97-AF65-F5344CB8AC3E}">
        <p14:creationId xmlns:p14="http://schemas.microsoft.com/office/powerpoint/2010/main" val="19286445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1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8D2F74C-10EB-DA20-FE7B-8D59C5CAEF78}"/>
              </a:ext>
            </a:extLst>
          </p:cNvPr>
          <p:cNvSpPr>
            <a:spLocks noGrp="1"/>
          </p:cNvSpPr>
          <p:nvPr>
            <p:ph type="title"/>
          </p:nvPr>
        </p:nvSpPr>
        <p:spPr>
          <a:xfrm>
            <a:off x="992518" y="442913"/>
            <a:ext cx="5183986" cy="1639888"/>
          </a:xfrm>
        </p:spPr>
        <p:txBody>
          <a:bodyPr anchor="b">
            <a:normAutofit/>
          </a:bodyPr>
          <a:lstStyle/>
          <a:p>
            <a:r>
              <a:rPr lang="en-US">
                <a:latin typeface="Century Gothic"/>
                <a:ea typeface="Meiryo"/>
              </a:rPr>
              <a:t>Report #2-Wine Distribution</a:t>
            </a:r>
            <a:endParaRPr lang="en-US">
              <a:latin typeface="Century Gothic"/>
            </a:endParaRPr>
          </a:p>
        </p:txBody>
      </p:sp>
      <p:sp>
        <p:nvSpPr>
          <p:cNvPr id="3" name="Content Placeholder 2">
            <a:extLst>
              <a:ext uri="{FF2B5EF4-FFF2-40B4-BE49-F238E27FC236}">
                <a16:creationId xmlns:a16="http://schemas.microsoft.com/office/drawing/2014/main" id="{AE0FF28E-A209-E960-F227-922A4C8EE63C}"/>
              </a:ext>
            </a:extLst>
          </p:cNvPr>
          <p:cNvSpPr>
            <a:spLocks noGrp="1"/>
          </p:cNvSpPr>
          <p:nvPr>
            <p:ph idx="1"/>
          </p:nvPr>
        </p:nvSpPr>
        <p:spPr>
          <a:xfrm>
            <a:off x="992519" y="2312988"/>
            <a:ext cx="5183986" cy="3651250"/>
          </a:xfrm>
        </p:spPr>
        <p:txBody>
          <a:bodyPr vert="horz" lIns="109728" tIns="109728" rIns="109728" bIns="91440" rtlCol="0" anchor="t">
            <a:normAutofit fontScale="40000" lnSpcReduction="20000"/>
          </a:bodyPr>
          <a:lstStyle/>
          <a:p>
            <a:r>
              <a:rPr lang="en-US">
                <a:latin typeface="Century Gothic"/>
                <a:ea typeface="+mn-lt"/>
                <a:cs typeface="+mn-lt"/>
              </a:rPr>
              <a:t>Distributor Names and offered wine</a:t>
            </a:r>
          </a:p>
          <a:p>
            <a:pPr marL="285750" indent="-285750">
              <a:buFont typeface="Arial"/>
              <a:buChar char="•"/>
            </a:pPr>
            <a:r>
              <a:rPr lang="en-US" b="1">
                <a:ea typeface="+mn-lt"/>
                <a:cs typeface="+mn-lt"/>
              </a:rPr>
              <a:t>Wines to Go</a:t>
            </a:r>
            <a:endParaRPr lang="en-US"/>
          </a:p>
          <a:p>
            <a:pPr marL="285750" lvl="1" indent="-285750">
              <a:buFont typeface="Arial"/>
              <a:buChar char="•"/>
            </a:pPr>
            <a:r>
              <a:rPr lang="en-US">
                <a:ea typeface="+mn-lt"/>
                <a:cs typeface="+mn-lt"/>
              </a:rPr>
              <a:t>Merlot</a:t>
            </a:r>
            <a:endParaRPr lang="en-US"/>
          </a:p>
          <a:p>
            <a:pPr marL="285750" lvl="1" indent="-285750">
              <a:buFont typeface="Arial"/>
              <a:buChar char="•"/>
            </a:pPr>
            <a:r>
              <a:rPr lang="en-US">
                <a:ea typeface="+mn-lt"/>
                <a:cs typeface="+mn-lt"/>
              </a:rPr>
              <a:t>Cabernet</a:t>
            </a:r>
            <a:endParaRPr lang="en-US"/>
          </a:p>
          <a:p>
            <a:pPr marL="285750" lvl="1" indent="-285750">
              <a:buFont typeface="Arial"/>
              <a:buChar char="•"/>
            </a:pPr>
            <a:r>
              <a:rPr lang="en-US">
                <a:ea typeface="+mn-lt"/>
                <a:cs typeface="+mn-lt"/>
              </a:rPr>
              <a:t>Chablis</a:t>
            </a:r>
            <a:endParaRPr lang="en-US"/>
          </a:p>
          <a:p>
            <a:pPr marL="285750" lvl="1" indent="-285750">
              <a:buFont typeface="Arial"/>
              <a:buChar char="•"/>
            </a:pPr>
            <a:r>
              <a:rPr lang="en-US">
                <a:ea typeface="+mn-lt"/>
                <a:cs typeface="+mn-lt"/>
              </a:rPr>
              <a:t>Chardonnay</a:t>
            </a:r>
            <a:endParaRPr lang="en-US"/>
          </a:p>
          <a:p>
            <a:pPr marL="285750" indent="-285750">
              <a:buFont typeface="Arial"/>
              <a:buChar char="•"/>
            </a:pPr>
            <a:r>
              <a:rPr lang="en-US" b="1">
                <a:ea typeface="+mn-lt"/>
                <a:cs typeface="+mn-lt"/>
              </a:rPr>
              <a:t>Partners in Wine</a:t>
            </a:r>
            <a:endParaRPr lang="en-US"/>
          </a:p>
          <a:p>
            <a:pPr marL="285750" lvl="1" indent="-285750">
              <a:buFont typeface="Arial"/>
              <a:buChar char="•"/>
            </a:pPr>
            <a:r>
              <a:rPr lang="en-US">
                <a:ea typeface="+mn-lt"/>
                <a:cs typeface="+mn-lt"/>
              </a:rPr>
              <a:t>Merlot</a:t>
            </a:r>
            <a:endParaRPr lang="en-US"/>
          </a:p>
          <a:p>
            <a:pPr marL="285750" lvl="1" indent="-285750">
              <a:buFont typeface="Arial"/>
              <a:buChar char="•"/>
            </a:pPr>
            <a:r>
              <a:rPr lang="en-US">
                <a:ea typeface="+mn-lt"/>
                <a:cs typeface="+mn-lt"/>
              </a:rPr>
              <a:t>Cabernet</a:t>
            </a:r>
            <a:endParaRPr lang="en-US"/>
          </a:p>
          <a:p>
            <a:pPr marL="285750" lvl="1" indent="-285750">
              <a:buFont typeface="Arial"/>
              <a:buChar char="•"/>
            </a:pPr>
            <a:r>
              <a:rPr lang="en-US">
                <a:ea typeface="+mn-lt"/>
                <a:cs typeface="+mn-lt"/>
              </a:rPr>
              <a:t>Chardonnay</a:t>
            </a:r>
            <a:endParaRPr lang="en-US"/>
          </a:p>
          <a:p>
            <a:pPr marL="285750" indent="-285750">
              <a:buFont typeface="Arial"/>
              <a:buChar char="•"/>
            </a:pPr>
            <a:r>
              <a:rPr lang="en-US" b="1">
                <a:ea typeface="+mn-lt"/>
                <a:cs typeface="+mn-lt"/>
              </a:rPr>
              <a:t>Sip Happens Co.</a:t>
            </a:r>
            <a:endParaRPr lang="en-US"/>
          </a:p>
          <a:p>
            <a:pPr marL="285750" lvl="1" indent="-285750">
              <a:buFont typeface="Arial"/>
              <a:buChar char="•"/>
            </a:pPr>
            <a:r>
              <a:rPr lang="en-US">
                <a:ea typeface="+mn-lt"/>
                <a:cs typeface="+mn-lt"/>
              </a:rPr>
              <a:t>Merlot</a:t>
            </a:r>
            <a:endParaRPr lang="en-US"/>
          </a:p>
          <a:p>
            <a:pPr marL="285750" lvl="1" indent="-285750">
              <a:buFont typeface="Arial"/>
              <a:buChar char="•"/>
            </a:pPr>
            <a:r>
              <a:rPr lang="en-US">
                <a:ea typeface="+mn-lt"/>
                <a:cs typeface="+mn-lt"/>
              </a:rPr>
              <a:t>Cabernet</a:t>
            </a:r>
            <a:endParaRPr lang="en-US"/>
          </a:p>
          <a:p>
            <a:pPr lvl="1" indent="-285750">
              <a:buFont typeface="Arial"/>
              <a:buChar char="•"/>
            </a:pPr>
            <a:r>
              <a:rPr lang="en-US">
                <a:ea typeface="+mn-lt"/>
                <a:cs typeface="+mn-lt"/>
              </a:rPr>
              <a:t>Chardonnay</a:t>
            </a:r>
            <a:endParaRPr lang="en-US">
              <a:ea typeface="Meiryo"/>
            </a:endParaRPr>
          </a:p>
          <a:p>
            <a:endParaRPr lang="en-US">
              <a:latin typeface="Meiryo"/>
              <a:ea typeface="Meiryo"/>
            </a:endParaRPr>
          </a:p>
          <a:p>
            <a:endParaRPr lang="en-US">
              <a:latin typeface="Century Gothic"/>
              <a:ea typeface="Meiryo"/>
            </a:endParaRPr>
          </a:p>
        </p:txBody>
      </p:sp>
      <p:sp>
        <p:nvSpPr>
          <p:cNvPr id="34" name="Freeform: Shape 2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2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6" name="Freeform: Shape 2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5" descr="Text&#10;&#10;Description automatically generated">
            <a:extLst>
              <a:ext uri="{FF2B5EF4-FFF2-40B4-BE49-F238E27FC236}">
                <a16:creationId xmlns:a16="http://schemas.microsoft.com/office/drawing/2014/main" id="{44097738-F608-FDEE-22B2-3D2E27A37616}"/>
              </a:ext>
            </a:extLst>
          </p:cNvPr>
          <p:cNvPicPr>
            <a:picLocks noChangeAspect="1"/>
          </p:cNvPicPr>
          <p:nvPr/>
        </p:nvPicPr>
        <p:blipFill>
          <a:blip r:embed="rId2"/>
          <a:stretch>
            <a:fillRect/>
          </a:stretch>
        </p:blipFill>
        <p:spPr>
          <a:xfrm>
            <a:off x="5831046" y="1438183"/>
            <a:ext cx="2749323" cy="4277556"/>
          </a:xfrm>
          <a:prstGeom prst="rect">
            <a:avLst/>
          </a:prstGeom>
        </p:spPr>
      </p:pic>
      <p:pic>
        <p:nvPicPr>
          <p:cNvPr id="6" name="Picture 6" descr="Text&#10;&#10;Description automatically generated">
            <a:extLst>
              <a:ext uri="{FF2B5EF4-FFF2-40B4-BE49-F238E27FC236}">
                <a16:creationId xmlns:a16="http://schemas.microsoft.com/office/drawing/2014/main" id="{86365339-43E3-1E26-BBED-81E20794B580}"/>
              </a:ext>
            </a:extLst>
          </p:cNvPr>
          <p:cNvPicPr>
            <a:picLocks noChangeAspect="1"/>
          </p:cNvPicPr>
          <p:nvPr/>
        </p:nvPicPr>
        <p:blipFill>
          <a:blip r:embed="rId3"/>
          <a:stretch>
            <a:fillRect/>
          </a:stretch>
        </p:blipFill>
        <p:spPr>
          <a:xfrm>
            <a:off x="8672414" y="91736"/>
            <a:ext cx="2718710" cy="4307149"/>
          </a:xfrm>
          <a:prstGeom prst="rect">
            <a:avLst/>
          </a:prstGeom>
        </p:spPr>
      </p:pic>
      <p:pic>
        <p:nvPicPr>
          <p:cNvPr id="7" name="Picture 7" descr="Text&#10;&#10;Description automatically generated">
            <a:extLst>
              <a:ext uri="{FF2B5EF4-FFF2-40B4-BE49-F238E27FC236}">
                <a16:creationId xmlns:a16="http://schemas.microsoft.com/office/drawing/2014/main" id="{26D46192-0849-B1EE-5886-14E84C7F341A}"/>
              </a:ext>
            </a:extLst>
          </p:cNvPr>
          <p:cNvPicPr>
            <a:picLocks noChangeAspect="1"/>
          </p:cNvPicPr>
          <p:nvPr/>
        </p:nvPicPr>
        <p:blipFill>
          <a:blip r:embed="rId4"/>
          <a:stretch>
            <a:fillRect/>
          </a:stretch>
        </p:blipFill>
        <p:spPr>
          <a:xfrm>
            <a:off x="8674964" y="4463925"/>
            <a:ext cx="2743200" cy="2250613"/>
          </a:xfrm>
          <a:prstGeom prst="rect">
            <a:avLst/>
          </a:prstGeom>
        </p:spPr>
      </p:pic>
      <p:sp>
        <p:nvSpPr>
          <p:cNvPr id="8" name="TextBox 7">
            <a:extLst>
              <a:ext uri="{FF2B5EF4-FFF2-40B4-BE49-F238E27FC236}">
                <a16:creationId xmlns:a16="http://schemas.microsoft.com/office/drawing/2014/main" id="{5A81CB36-87D5-87F0-985A-F78FD6C4A4D6}"/>
              </a:ext>
            </a:extLst>
          </p:cNvPr>
          <p:cNvSpPr txBox="1"/>
          <p:nvPr/>
        </p:nvSpPr>
        <p:spPr>
          <a:xfrm>
            <a:off x="3166368" y="2870446"/>
            <a:ext cx="241176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eiryo"/>
              </a:rPr>
              <a:t>Wine Distribution Report shows us:</a:t>
            </a:r>
          </a:p>
          <a:p>
            <a:r>
              <a:rPr lang="en-US" dirty="0">
                <a:ea typeface="Meiryo"/>
              </a:rPr>
              <a:t>- Order #</a:t>
            </a:r>
          </a:p>
          <a:p>
            <a:r>
              <a:rPr lang="en-US" dirty="0">
                <a:ea typeface="Meiryo"/>
              </a:rPr>
              <a:t>- Distributor name</a:t>
            </a:r>
          </a:p>
          <a:p>
            <a:r>
              <a:rPr lang="en-US" dirty="0">
                <a:ea typeface="Meiryo"/>
              </a:rPr>
              <a:t>- Order date</a:t>
            </a:r>
          </a:p>
          <a:p>
            <a:r>
              <a:rPr lang="en-US" dirty="0">
                <a:ea typeface="Meiryo"/>
              </a:rPr>
              <a:t>- Wine ordered</a:t>
            </a:r>
          </a:p>
          <a:p>
            <a:r>
              <a:rPr lang="en-US" dirty="0">
                <a:ea typeface="Meiryo"/>
              </a:rPr>
              <a:t>- Amount ordered</a:t>
            </a:r>
          </a:p>
        </p:txBody>
      </p:sp>
    </p:spTree>
    <p:extLst>
      <p:ext uri="{BB962C8B-B14F-4D97-AF65-F5344CB8AC3E}">
        <p14:creationId xmlns:p14="http://schemas.microsoft.com/office/powerpoint/2010/main" val="27921424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631A9878-C276-5B54-52AC-1E169C90B774}"/>
              </a:ext>
            </a:extLst>
          </p:cNvPr>
          <p:cNvSpPr>
            <a:spLocks noGrp="1"/>
          </p:cNvSpPr>
          <p:nvPr>
            <p:ph type="title"/>
          </p:nvPr>
        </p:nvSpPr>
        <p:spPr>
          <a:xfrm>
            <a:off x="7587615" y="1045596"/>
            <a:ext cx="4148511" cy="1944371"/>
          </a:xfrm>
        </p:spPr>
        <p:txBody>
          <a:bodyPr anchor="b">
            <a:normAutofit/>
          </a:bodyPr>
          <a:lstStyle/>
          <a:p>
            <a:r>
              <a:rPr lang="en-US">
                <a:latin typeface="Century Gothic"/>
                <a:ea typeface="Meiryo"/>
              </a:rPr>
              <a:t>Report #3- Wine Distribution</a:t>
            </a:r>
            <a:endParaRPr lang="en-US">
              <a:latin typeface="Century Gothic"/>
            </a:endParaRPr>
          </a:p>
        </p:txBody>
      </p:sp>
      <p:sp>
        <p:nvSpPr>
          <p:cNvPr id="3" name="Content Placeholder 2">
            <a:extLst>
              <a:ext uri="{FF2B5EF4-FFF2-40B4-BE49-F238E27FC236}">
                <a16:creationId xmlns:a16="http://schemas.microsoft.com/office/drawing/2014/main" id="{849EAFB8-E793-7EE9-CE3E-CF9DE070B592}"/>
              </a:ext>
            </a:extLst>
          </p:cNvPr>
          <p:cNvSpPr>
            <a:spLocks noGrp="1"/>
          </p:cNvSpPr>
          <p:nvPr>
            <p:ph idx="1"/>
          </p:nvPr>
        </p:nvSpPr>
        <p:spPr>
          <a:xfrm>
            <a:off x="6927671" y="2985817"/>
            <a:ext cx="4752796" cy="2619854"/>
          </a:xfrm>
        </p:spPr>
        <p:txBody>
          <a:bodyPr vert="horz" lIns="109728" tIns="109728" rIns="109728" bIns="91440" rtlCol="0" anchor="t">
            <a:normAutofit fontScale="70000" lnSpcReduction="20000"/>
          </a:bodyPr>
          <a:lstStyle/>
          <a:p>
            <a:endParaRPr lang="en-US">
              <a:ea typeface="Meiryo"/>
            </a:endParaRPr>
          </a:p>
          <a:p>
            <a:pPr marL="285750" indent="-285750">
              <a:buFont typeface="Arial,Sans-Serif"/>
              <a:buChar char="•"/>
            </a:pPr>
            <a:r>
              <a:rPr lang="en-US" dirty="0">
                <a:ea typeface="+mn-lt"/>
                <a:cs typeface="+mn-lt"/>
              </a:rPr>
              <a:t>Displays which wine is selling and how much:</a:t>
            </a:r>
          </a:p>
          <a:p>
            <a:pPr marL="285750" lvl="2">
              <a:buFont typeface="Arial,Sans-Serif"/>
              <a:buChar char="•"/>
            </a:pPr>
            <a:r>
              <a:rPr lang="en-US" dirty="0">
                <a:ea typeface="+mn-lt"/>
                <a:cs typeface="+mn-lt"/>
              </a:rPr>
              <a:t>Chablis - 42 sales </a:t>
            </a:r>
            <a:endParaRPr lang="en-US" i="0" dirty="0">
              <a:ea typeface="+mn-lt"/>
              <a:cs typeface="+mn-lt"/>
            </a:endParaRPr>
          </a:p>
          <a:p>
            <a:pPr marL="285750" lvl="2">
              <a:buFont typeface="Arial,Sans-Serif"/>
              <a:buChar char="•"/>
            </a:pPr>
            <a:r>
              <a:rPr lang="en-US" dirty="0">
                <a:ea typeface="+mn-lt"/>
                <a:cs typeface="+mn-lt"/>
              </a:rPr>
              <a:t>Cabernet - 60 sales</a:t>
            </a:r>
            <a:endParaRPr lang="en-US" i="0" dirty="0">
              <a:ea typeface="+mn-lt"/>
              <a:cs typeface="+mn-lt"/>
            </a:endParaRPr>
          </a:p>
          <a:p>
            <a:pPr marL="285750" lvl="2">
              <a:buFont typeface="Arial,Sans-Serif"/>
              <a:buChar char="•"/>
            </a:pPr>
            <a:r>
              <a:rPr lang="en-US" dirty="0">
                <a:ea typeface="+mn-lt"/>
                <a:cs typeface="+mn-lt"/>
              </a:rPr>
              <a:t>Chardonnay - 35 sales (tied Merlot for lease sold)</a:t>
            </a:r>
            <a:endParaRPr lang="en-US" i="0" dirty="0">
              <a:ea typeface="+mn-lt"/>
              <a:cs typeface="+mn-lt"/>
            </a:endParaRPr>
          </a:p>
          <a:p>
            <a:pPr marL="285750" lvl="2">
              <a:buFont typeface="Arial,Sans-Serif"/>
              <a:buChar char="•"/>
            </a:pPr>
            <a:r>
              <a:rPr lang="en-US" dirty="0">
                <a:ea typeface="+mn-lt"/>
                <a:cs typeface="+mn-lt"/>
              </a:rPr>
              <a:t>Merlot - 35 sales (tied Chardonnay for least sold)</a:t>
            </a:r>
            <a:endParaRPr lang="en-US" i="0" dirty="0">
              <a:ea typeface="Meiryo"/>
            </a:endParaRPr>
          </a:p>
          <a:p>
            <a:endParaRPr lang="en-US">
              <a:ea typeface="Meiryo"/>
            </a:endParaRPr>
          </a:p>
          <a:p>
            <a:endParaRPr lang="en-US">
              <a:ea typeface="Meiryo"/>
            </a:endParaRPr>
          </a:p>
        </p:txBody>
      </p:sp>
      <p:pic>
        <p:nvPicPr>
          <p:cNvPr id="5" name="Picture 5" descr="Text&#10;&#10;Description automatically generated">
            <a:extLst>
              <a:ext uri="{FF2B5EF4-FFF2-40B4-BE49-F238E27FC236}">
                <a16:creationId xmlns:a16="http://schemas.microsoft.com/office/drawing/2014/main" id="{6BDAFD65-BAE0-38FF-8858-D800C5DF9249}"/>
              </a:ext>
            </a:extLst>
          </p:cNvPr>
          <p:cNvPicPr>
            <a:picLocks noChangeAspect="1"/>
          </p:cNvPicPr>
          <p:nvPr/>
        </p:nvPicPr>
        <p:blipFill>
          <a:blip r:embed="rId2"/>
          <a:stretch>
            <a:fillRect/>
          </a:stretch>
        </p:blipFill>
        <p:spPr>
          <a:xfrm>
            <a:off x="611080" y="1228573"/>
            <a:ext cx="4000869" cy="4985302"/>
          </a:xfrm>
          <a:prstGeom prst="rect">
            <a:avLst/>
          </a:prstGeom>
        </p:spPr>
      </p:pic>
      <p:pic>
        <p:nvPicPr>
          <p:cNvPr id="6" name="Picture 6" descr="Text&#10;&#10;Description automatically generated">
            <a:extLst>
              <a:ext uri="{FF2B5EF4-FFF2-40B4-BE49-F238E27FC236}">
                <a16:creationId xmlns:a16="http://schemas.microsoft.com/office/drawing/2014/main" id="{90B0B894-5817-5D2E-A7D9-A8068B350180}"/>
              </a:ext>
            </a:extLst>
          </p:cNvPr>
          <p:cNvPicPr>
            <a:picLocks noChangeAspect="1"/>
          </p:cNvPicPr>
          <p:nvPr/>
        </p:nvPicPr>
        <p:blipFill>
          <a:blip r:embed="rId3"/>
          <a:stretch>
            <a:fillRect/>
          </a:stretch>
        </p:blipFill>
        <p:spPr>
          <a:xfrm>
            <a:off x="3045039" y="2141770"/>
            <a:ext cx="2684014" cy="3528810"/>
          </a:xfrm>
          <a:prstGeom prst="rect">
            <a:avLst/>
          </a:prstGeom>
        </p:spPr>
      </p:pic>
    </p:spTree>
    <p:extLst>
      <p:ext uri="{BB962C8B-B14F-4D97-AF65-F5344CB8AC3E}">
        <p14:creationId xmlns:p14="http://schemas.microsoft.com/office/powerpoint/2010/main" val="32701345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CD1F27BD-F51E-411C-9344-17CEAC38C0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15834" y="0"/>
            <a:ext cx="6076015" cy="6858000"/>
          </a:xfrm>
          <a:custGeom>
            <a:avLst/>
            <a:gdLst>
              <a:gd name="connsiteX0" fmla="*/ 4886429 w 6076015"/>
              <a:gd name="connsiteY0" fmla="*/ 0 h 6858000"/>
              <a:gd name="connsiteX1" fmla="*/ 0 w 6076015"/>
              <a:gd name="connsiteY1" fmla="*/ 0 h 6858000"/>
              <a:gd name="connsiteX2" fmla="*/ 0 w 6076015"/>
              <a:gd name="connsiteY2" fmla="*/ 6858000 h 6858000"/>
              <a:gd name="connsiteX3" fmla="*/ 4822874 w 6076015"/>
              <a:gd name="connsiteY3" fmla="*/ 6858000 h 6858000"/>
              <a:gd name="connsiteX4" fmla="*/ 4901813 w 6076015"/>
              <a:gd name="connsiteY4" fmla="*/ 6776023 h 6858000"/>
              <a:gd name="connsiteX5" fmla="*/ 6076015 w 6076015"/>
              <a:gd name="connsiteY5" fmla="*/ 4056238 h 6858000"/>
              <a:gd name="connsiteX6" fmla="*/ 5011843 w 6076015"/>
              <a:gd name="connsiteY6" fmla="*/ 1631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76015" h="6858000">
                <a:moveTo>
                  <a:pt x="4886429" y="0"/>
                </a:moveTo>
                <a:lnTo>
                  <a:pt x="0" y="0"/>
                </a:lnTo>
                <a:lnTo>
                  <a:pt x="0" y="6858000"/>
                </a:lnTo>
                <a:lnTo>
                  <a:pt x="4822874" y="6858000"/>
                </a:lnTo>
                <a:lnTo>
                  <a:pt x="4901813" y="6776023"/>
                </a:lnTo>
                <a:cubicBezTo>
                  <a:pt x="5557294" y="6070738"/>
                  <a:pt x="6076015" y="5313164"/>
                  <a:pt x="6076015" y="4056238"/>
                </a:cubicBezTo>
                <a:cubicBezTo>
                  <a:pt x="6076015" y="2511674"/>
                  <a:pt x="5699932" y="1123038"/>
                  <a:pt x="5011843" y="16317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041A5130-ACCA-4228-ACBF-A8E15AF04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9592" y="0"/>
            <a:ext cx="1255863" cy="6858000"/>
          </a:xfrm>
          <a:custGeom>
            <a:avLst/>
            <a:gdLst>
              <a:gd name="connsiteX0" fmla="*/ 336988 w 1255863"/>
              <a:gd name="connsiteY0" fmla="*/ 0 h 6858000"/>
              <a:gd name="connsiteX1" fmla="*/ 319322 w 1255863"/>
              <a:gd name="connsiteY1" fmla="*/ 0 h 6858000"/>
              <a:gd name="connsiteX2" fmla="*/ 446066 w 1255863"/>
              <a:gd name="connsiteY2" fmla="*/ 215025 h 6858000"/>
              <a:gd name="connsiteX3" fmla="*/ 1230686 w 1255863"/>
              <a:gd name="connsiteY3" fmla="*/ 4126866 h 6858000"/>
              <a:gd name="connsiteX4" fmla="*/ 293291 w 1255863"/>
              <a:gd name="connsiteY4" fmla="*/ 6535527 h 6858000"/>
              <a:gd name="connsiteX5" fmla="*/ 0 w 1255863"/>
              <a:gd name="connsiteY5" fmla="*/ 6858000 h 6858000"/>
              <a:gd name="connsiteX6" fmla="*/ 19225 w 1255863"/>
              <a:gd name="connsiteY6" fmla="*/ 6858000 h 6858000"/>
              <a:gd name="connsiteX7" fmla="*/ 311570 w 1255863"/>
              <a:gd name="connsiteY7" fmla="*/ 6536566 h 6858000"/>
              <a:gd name="connsiteX8" fmla="*/ 1248965 w 1255863"/>
              <a:gd name="connsiteY8" fmla="*/ 4127905 h 6858000"/>
              <a:gd name="connsiteX9" fmla="*/ 464345 w 1255863"/>
              <a:gd name="connsiteY9" fmla="*/ 2160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5863" h="6858000">
                <a:moveTo>
                  <a:pt x="336988" y="0"/>
                </a:moveTo>
                <a:lnTo>
                  <a:pt x="319322" y="0"/>
                </a:lnTo>
                <a:lnTo>
                  <a:pt x="446066" y="215025"/>
                </a:lnTo>
                <a:cubicBezTo>
                  <a:pt x="1009729" y="1236925"/>
                  <a:pt x="1285771" y="2619851"/>
                  <a:pt x="1230686" y="4126866"/>
                </a:cubicBezTo>
                <a:cubicBezTo>
                  <a:pt x="1190840" y="5216972"/>
                  <a:pt x="809006" y="5925974"/>
                  <a:pt x="293291" y="6535527"/>
                </a:cubicBezTo>
                <a:lnTo>
                  <a:pt x="0" y="6858000"/>
                </a:lnTo>
                <a:lnTo>
                  <a:pt x="19225" y="6858000"/>
                </a:lnTo>
                <a:lnTo>
                  <a:pt x="311570" y="6536566"/>
                </a:lnTo>
                <a:cubicBezTo>
                  <a:pt x="827286" y="5927014"/>
                  <a:pt x="1209119" y="5218011"/>
                  <a:pt x="1248965" y="4127905"/>
                </a:cubicBezTo>
                <a:cubicBezTo>
                  <a:pt x="1304050" y="2620891"/>
                  <a:pt x="1028009" y="1237965"/>
                  <a:pt x="464345" y="216065"/>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5A465555-810D-E1A9-629D-42D2EB8C4493}"/>
              </a:ext>
            </a:extLst>
          </p:cNvPr>
          <p:cNvSpPr>
            <a:spLocks noGrp="1"/>
          </p:cNvSpPr>
          <p:nvPr>
            <p:ph type="title"/>
          </p:nvPr>
        </p:nvSpPr>
        <p:spPr>
          <a:xfrm>
            <a:off x="914400" y="442913"/>
            <a:ext cx="4914973" cy="1639888"/>
          </a:xfrm>
        </p:spPr>
        <p:txBody>
          <a:bodyPr anchor="b">
            <a:normAutofit/>
          </a:bodyPr>
          <a:lstStyle/>
          <a:p>
            <a:r>
              <a:rPr lang="en-US">
                <a:latin typeface="Century Gothic"/>
                <a:ea typeface="Meiryo"/>
              </a:rPr>
              <a:t>Report #4- Employee Times</a:t>
            </a:r>
            <a:endParaRPr lang="en-US">
              <a:latin typeface="Century Gothic"/>
            </a:endParaRPr>
          </a:p>
        </p:txBody>
      </p:sp>
      <p:sp>
        <p:nvSpPr>
          <p:cNvPr id="3" name="Content Placeholder 2">
            <a:extLst>
              <a:ext uri="{FF2B5EF4-FFF2-40B4-BE49-F238E27FC236}">
                <a16:creationId xmlns:a16="http://schemas.microsoft.com/office/drawing/2014/main" id="{2EC4B16E-1FEE-A3D0-FFAD-E16CD06A6AF0}"/>
              </a:ext>
            </a:extLst>
          </p:cNvPr>
          <p:cNvSpPr>
            <a:spLocks noGrp="1"/>
          </p:cNvSpPr>
          <p:nvPr>
            <p:ph idx="1"/>
          </p:nvPr>
        </p:nvSpPr>
        <p:spPr>
          <a:xfrm>
            <a:off x="192298" y="2123231"/>
            <a:ext cx="4498739" cy="2387763"/>
          </a:xfrm>
        </p:spPr>
        <p:txBody>
          <a:bodyPr vert="horz" lIns="109728" tIns="109728" rIns="109728" bIns="91440" rtlCol="0" anchor="t">
            <a:normAutofit/>
          </a:bodyPr>
          <a:lstStyle/>
          <a:p>
            <a:pPr marL="285750" indent="-285750">
              <a:lnSpc>
                <a:spcPct val="130000"/>
              </a:lnSpc>
              <a:buFont typeface="Arial" panose="020B0503020204020204" pitchFamily="34" charset="0"/>
              <a:buChar char="•"/>
            </a:pPr>
            <a:r>
              <a:rPr lang="en-US" sz="1100" dirty="0">
                <a:latin typeface="Century Gothic"/>
                <a:ea typeface="+mn-lt"/>
                <a:cs typeface="+mn-lt"/>
              </a:rPr>
              <a:t>In order to determine how many hours each employee has worked within each quarter, this report will generate a table of employee records that has kept track of the hours clocked. Therefore, the employers may see if the work has been equally/unequally shared amongst their employees.</a:t>
            </a:r>
            <a:endParaRPr lang="en-US" sz="1100" dirty="0">
              <a:latin typeface="Century Gothic"/>
              <a:ea typeface="Meiryo"/>
            </a:endParaRPr>
          </a:p>
          <a:p>
            <a:pPr marL="285750" indent="-285750">
              <a:lnSpc>
                <a:spcPct val="130000"/>
              </a:lnSpc>
              <a:buFont typeface="Arial" panose="020B0503020204020204" pitchFamily="34" charset="0"/>
              <a:buChar char="•"/>
            </a:pPr>
            <a:r>
              <a:rPr lang="en-US" sz="1100" dirty="0">
                <a:latin typeface="Century Gothic"/>
                <a:ea typeface="+mn-lt"/>
                <a:cs typeface="+mn-lt"/>
              </a:rPr>
              <a:t>The results give us valuable info for the time each employee worked. For example:</a:t>
            </a:r>
          </a:p>
          <a:p>
            <a:pPr lvl="1">
              <a:lnSpc>
                <a:spcPct val="130000"/>
              </a:lnSpc>
            </a:pPr>
            <a:endParaRPr lang="en-US" sz="1100" dirty="0">
              <a:latin typeface="Century Gothic"/>
              <a:ea typeface="Meiryo"/>
            </a:endParaRPr>
          </a:p>
          <a:p>
            <a:pPr>
              <a:lnSpc>
                <a:spcPct val="130000"/>
              </a:lnSpc>
            </a:pPr>
            <a:endParaRPr lang="en-US" sz="1100">
              <a:ea typeface="Meiryo"/>
            </a:endParaRPr>
          </a:p>
        </p:txBody>
      </p:sp>
      <p:sp>
        <p:nvSpPr>
          <p:cNvPr id="19" name="Freeform: Shape 18">
            <a:extLst>
              <a:ext uri="{FF2B5EF4-FFF2-40B4-BE49-F238E27FC236}">
                <a16:creationId xmlns:a16="http://schemas.microsoft.com/office/drawing/2014/main" id="{36F5E9E8-A8DB-43E7-A844-ED53DF57F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5182" y="0"/>
            <a:ext cx="1286738" cy="6858000"/>
          </a:xfrm>
          <a:custGeom>
            <a:avLst/>
            <a:gdLst>
              <a:gd name="connsiteX0" fmla="*/ 97701 w 1286738"/>
              <a:gd name="connsiteY0" fmla="*/ 0 h 6858000"/>
              <a:gd name="connsiteX1" fmla="*/ 64021 w 1286738"/>
              <a:gd name="connsiteY1" fmla="*/ 0 h 6858000"/>
              <a:gd name="connsiteX2" fmla="*/ 181323 w 1286738"/>
              <a:gd name="connsiteY2" fmla="*/ 152009 h 6858000"/>
              <a:gd name="connsiteX3" fmla="*/ 1253058 w 1286738"/>
              <a:gd name="connsiteY3" fmla="*/ 4056972 h 6858000"/>
              <a:gd name="connsiteX4" fmla="*/ 70511 w 1286738"/>
              <a:gd name="connsiteY4" fmla="*/ 6785070 h 6858000"/>
              <a:gd name="connsiteX5" fmla="*/ 0 w 1286738"/>
              <a:gd name="connsiteY5" fmla="*/ 6858000 h 6858000"/>
              <a:gd name="connsiteX6" fmla="*/ 33680 w 1286738"/>
              <a:gd name="connsiteY6" fmla="*/ 6858000 h 6858000"/>
              <a:gd name="connsiteX7" fmla="*/ 104191 w 1286738"/>
              <a:gd name="connsiteY7" fmla="*/ 6785070 h 6858000"/>
              <a:gd name="connsiteX8" fmla="*/ 1286738 w 1286738"/>
              <a:gd name="connsiteY8" fmla="*/ 4056972 h 6858000"/>
              <a:gd name="connsiteX9" fmla="*/ 215003 w 1286738"/>
              <a:gd name="connsiteY9" fmla="*/ 15200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6738" h="6858000">
                <a:moveTo>
                  <a:pt x="97701" y="0"/>
                </a:moveTo>
                <a:lnTo>
                  <a:pt x="64021" y="0"/>
                </a:lnTo>
                <a:lnTo>
                  <a:pt x="181323" y="152009"/>
                </a:lnTo>
                <a:cubicBezTo>
                  <a:pt x="874303" y="1114805"/>
                  <a:pt x="1253058" y="2507685"/>
                  <a:pt x="1253058" y="4056972"/>
                </a:cubicBezTo>
                <a:cubicBezTo>
                  <a:pt x="1253058" y="5317740"/>
                  <a:pt x="730650" y="6077629"/>
                  <a:pt x="70511" y="6785070"/>
                </a:cubicBezTo>
                <a:lnTo>
                  <a:pt x="0" y="6858000"/>
                </a:lnTo>
                <a:lnTo>
                  <a:pt x="33680" y="6858000"/>
                </a:lnTo>
                <a:lnTo>
                  <a:pt x="104191" y="6785070"/>
                </a:lnTo>
                <a:cubicBezTo>
                  <a:pt x="764330" y="6077629"/>
                  <a:pt x="1286738" y="5317740"/>
                  <a:pt x="1286738" y="4056972"/>
                </a:cubicBezTo>
                <a:cubicBezTo>
                  <a:pt x="1286738" y="2507685"/>
                  <a:pt x="907983" y="1114805"/>
                  <a:pt x="215003" y="15200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24" name="Group 23">
            <a:extLst>
              <a:ext uri="{FF2B5EF4-FFF2-40B4-BE49-F238E27FC236}">
                <a16:creationId xmlns:a16="http://schemas.microsoft.com/office/drawing/2014/main" id="{538B1BEA-B02C-95E0-C15C-3C005DCC6EDC}"/>
              </a:ext>
            </a:extLst>
          </p:cNvPr>
          <p:cNvGrpSpPr/>
          <p:nvPr/>
        </p:nvGrpSpPr>
        <p:grpSpPr>
          <a:xfrm>
            <a:off x="4802630" y="697708"/>
            <a:ext cx="7209147" cy="5912080"/>
            <a:chOff x="4776579" y="723759"/>
            <a:chExt cx="7209147" cy="5912080"/>
          </a:xfrm>
        </p:grpSpPr>
        <p:sp>
          <p:nvSpPr>
            <p:cNvPr id="22" name="Rectangle 21">
              <a:extLst>
                <a:ext uri="{FF2B5EF4-FFF2-40B4-BE49-F238E27FC236}">
                  <a16:creationId xmlns:a16="http://schemas.microsoft.com/office/drawing/2014/main" id="{1E143EEE-B0AB-AE2C-CE6C-29D5744FB383}"/>
                </a:ext>
              </a:extLst>
            </p:cNvPr>
            <p:cNvSpPr/>
            <p:nvPr/>
          </p:nvSpPr>
          <p:spPr>
            <a:xfrm rot="18180000">
              <a:off x="5652554" y="914558"/>
              <a:ext cx="2702820" cy="44547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Text&#10;&#10;Description automatically generated">
              <a:extLst>
                <a:ext uri="{FF2B5EF4-FFF2-40B4-BE49-F238E27FC236}">
                  <a16:creationId xmlns:a16="http://schemas.microsoft.com/office/drawing/2014/main" id="{3B1BEBDE-5A85-9335-871B-DF0672E719AA}"/>
                </a:ext>
              </a:extLst>
            </p:cNvPr>
            <p:cNvPicPr>
              <a:picLocks noChangeAspect="1"/>
            </p:cNvPicPr>
            <p:nvPr/>
          </p:nvPicPr>
          <p:blipFill>
            <a:blip r:embed="rId2"/>
            <a:stretch>
              <a:fillRect/>
            </a:stretch>
          </p:blipFill>
          <p:spPr>
            <a:xfrm rot="18180000">
              <a:off x="5455130" y="1112474"/>
              <a:ext cx="2543453" cy="3676066"/>
            </a:xfrm>
            <a:prstGeom prst="rect">
              <a:avLst/>
            </a:prstGeom>
          </p:spPr>
        </p:pic>
        <p:sp>
          <p:nvSpPr>
            <p:cNvPr id="21" name="Rectangle 20">
              <a:extLst>
                <a:ext uri="{FF2B5EF4-FFF2-40B4-BE49-F238E27FC236}">
                  <a16:creationId xmlns:a16="http://schemas.microsoft.com/office/drawing/2014/main" id="{8AA73743-F6B2-64FA-2DFA-64D5CC62C678}"/>
                </a:ext>
              </a:extLst>
            </p:cNvPr>
            <p:cNvSpPr/>
            <p:nvPr/>
          </p:nvSpPr>
          <p:spPr>
            <a:xfrm rot="19080000">
              <a:off x="6224078" y="723759"/>
              <a:ext cx="2631179" cy="4448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descr="Text&#10;&#10;Description automatically generated">
              <a:extLst>
                <a:ext uri="{FF2B5EF4-FFF2-40B4-BE49-F238E27FC236}">
                  <a16:creationId xmlns:a16="http://schemas.microsoft.com/office/drawing/2014/main" id="{1EAFD691-9E3E-D0BA-33F8-2AB0FEA7A167}"/>
                </a:ext>
              </a:extLst>
            </p:cNvPr>
            <p:cNvPicPr>
              <a:picLocks noChangeAspect="1"/>
            </p:cNvPicPr>
            <p:nvPr/>
          </p:nvPicPr>
          <p:blipFill>
            <a:blip r:embed="rId3"/>
            <a:stretch>
              <a:fillRect/>
            </a:stretch>
          </p:blipFill>
          <p:spPr>
            <a:xfrm rot="19080000">
              <a:off x="6113742" y="844826"/>
              <a:ext cx="2519039" cy="3892859"/>
            </a:xfrm>
            <a:prstGeom prst="rect">
              <a:avLst/>
            </a:prstGeom>
          </p:spPr>
        </p:pic>
        <p:sp>
          <p:nvSpPr>
            <p:cNvPr id="20" name="Rectangle 19">
              <a:extLst>
                <a:ext uri="{FF2B5EF4-FFF2-40B4-BE49-F238E27FC236}">
                  <a16:creationId xmlns:a16="http://schemas.microsoft.com/office/drawing/2014/main" id="{49A8B4F8-CB02-4CE3-5C9F-7E2781D0D427}"/>
                </a:ext>
              </a:extLst>
            </p:cNvPr>
            <p:cNvSpPr/>
            <p:nvPr/>
          </p:nvSpPr>
          <p:spPr>
            <a:xfrm rot="20160000">
              <a:off x="6859625" y="855631"/>
              <a:ext cx="2624666" cy="42268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3" descr="Text&#10;&#10;Description automatically generated">
              <a:extLst>
                <a:ext uri="{FF2B5EF4-FFF2-40B4-BE49-F238E27FC236}">
                  <a16:creationId xmlns:a16="http://schemas.microsoft.com/office/drawing/2014/main" id="{032C522B-5D46-134C-9AB8-D88F98FBD8BE}"/>
                </a:ext>
              </a:extLst>
            </p:cNvPr>
            <p:cNvPicPr>
              <a:picLocks noChangeAspect="1"/>
            </p:cNvPicPr>
            <p:nvPr/>
          </p:nvPicPr>
          <p:blipFill>
            <a:blip r:embed="rId4"/>
            <a:stretch>
              <a:fillRect/>
            </a:stretch>
          </p:blipFill>
          <p:spPr>
            <a:xfrm rot="20160000">
              <a:off x="6900567" y="890727"/>
              <a:ext cx="2546805" cy="4114800"/>
            </a:xfrm>
            <a:prstGeom prst="rect">
              <a:avLst/>
            </a:prstGeom>
            <a:ln>
              <a:solidFill>
                <a:schemeClr val="bg1"/>
              </a:solidFill>
            </a:ln>
          </p:spPr>
        </p:pic>
        <p:sp>
          <p:nvSpPr>
            <p:cNvPr id="18" name="Rectangle 17">
              <a:extLst>
                <a:ext uri="{FF2B5EF4-FFF2-40B4-BE49-F238E27FC236}">
                  <a16:creationId xmlns:a16="http://schemas.microsoft.com/office/drawing/2014/main" id="{7B960B78-5D18-F34C-FA4E-9B24327D9BE2}"/>
                </a:ext>
              </a:extLst>
            </p:cNvPr>
            <p:cNvSpPr/>
            <p:nvPr/>
          </p:nvSpPr>
          <p:spPr>
            <a:xfrm rot="20940000">
              <a:off x="7540507" y="998569"/>
              <a:ext cx="3230358" cy="47087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5" descr="Text&#10;&#10;Description automatically generated">
              <a:extLst>
                <a:ext uri="{FF2B5EF4-FFF2-40B4-BE49-F238E27FC236}">
                  <a16:creationId xmlns:a16="http://schemas.microsoft.com/office/drawing/2014/main" id="{E8C0991D-9F7F-2B5E-3D7B-AF211E40C284}"/>
                </a:ext>
              </a:extLst>
            </p:cNvPr>
            <p:cNvPicPr>
              <a:picLocks noChangeAspect="1"/>
            </p:cNvPicPr>
            <p:nvPr/>
          </p:nvPicPr>
          <p:blipFill>
            <a:blip r:embed="rId5"/>
            <a:stretch>
              <a:fillRect/>
            </a:stretch>
          </p:blipFill>
          <p:spPr>
            <a:xfrm rot="20940000">
              <a:off x="7580752" y="1037840"/>
              <a:ext cx="3127899" cy="4602911"/>
            </a:xfrm>
            <a:prstGeom prst="rect">
              <a:avLst/>
            </a:prstGeom>
          </p:spPr>
        </p:pic>
        <p:sp>
          <p:nvSpPr>
            <p:cNvPr id="16" name="Rectangle 15">
              <a:extLst>
                <a:ext uri="{FF2B5EF4-FFF2-40B4-BE49-F238E27FC236}">
                  <a16:creationId xmlns:a16="http://schemas.microsoft.com/office/drawing/2014/main" id="{9AF465D9-90A2-0A82-D986-927294C26246}"/>
                </a:ext>
              </a:extLst>
            </p:cNvPr>
            <p:cNvSpPr/>
            <p:nvPr/>
          </p:nvSpPr>
          <p:spPr>
            <a:xfrm>
              <a:off x="8088922" y="1836615"/>
              <a:ext cx="2631179" cy="44417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Text&#10;&#10;Description automatically generated">
              <a:extLst>
                <a:ext uri="{FF2B5EF4-FFF2-40B4-BE49-F238E27FC236}">
                  <a16:creationId xmlns:a16="http://schemas.microsoft.com/office/drawing/2014/main" id="{4942EA27-88CA-AE15-9A4A-05868041662A}"/>
                </a:ext>
              </a:extLst>
            </p:cNvPr>
            <p:cNvPicPr>
              <a:picLocks noChangeAspect="1"/>
            </p:cNvPicPr>
            <p:nvPr/>
          </p:nvPicPr>
          <p:blipFill>
            <a:blip r:embed="rId6"/>
            <a:stretch>
              <a:fillRect/>
            </a:stretch>
          </p:blipFill>
          <p:spPr>
            <a:xfrm>
              <a:off x="8125420" y="1879008"/>
              <a:ext cx="3860306" cy="4756831"/>
            </a:xfrm>
            <a:prstGeom prst="rect">
              <a:avLst/>
            </a:prstGeom>
          </p:spPr>
        </p:pic>
      </p:grpSp>
      <p:grpSp>
        <p:nvGrpSpPr>
          <p:cNvPr id="29" name="Group 28">
            <a:extLst>
              <a:ext uri="{FF2B5EF4-FFF2-40B4-BE49-F238E27FC236}">
                <a16:creationId xmlns:a16="http://schemas.microsoft.com/office/drawing/2014/main" id="{8572A687-46E1-BE97-1078-59C10BD3D3AA}"/>
              </a:ext>
            </a:extLst>
          </p:cNvPr>
          <p:cNvGrpSpPr/>
          <p:nvPr/>
        </p:nvGrpSpPr>
        <p:grpSpPr>
          <a:xfrm>
            <a:off x="104205" y="1836615"/>
            <a:ext cx="7698153" cy="4832512"/>
            <a:chOff x="104205" y="1836615"/>
            <a:chExt cx="7698153" cy="4832512"/>
          </a:xfrm>
        </p:grpSpPr>
        <p:sp>
          <p:nvSpPr>
            <p:cNvPr id="26" name="TextBox 25">
              <a:extLst>
                <a:ext uri="{FF2B5EF4-FFF2-40B4-BE49-F238E27FC236}">
                  <a16:creationId xmlns:a16="http://schemas.microsoft.com/office/drawing/2014/main" id="{11372429-1B6B-7547-BE44-08B0B3FD3CD1}"/>
                </a:ext>
              </a:extLst>
            </p:cNvPr>
            <p:cNvSpPr txBox="1"/>
            <p:nvPr/>
          </p:nvSpPr>
          <p:spPr>
            <a:xfrm>
              <a:off x="104205" y="4552461"/>
              <a:ext cx="4376615"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Mary worked for far less time than Stan had (for this example, let's imagine Stan is a regular employee like Mary is). In order to even the spread of hours Mary will need to take over some of the hours Stan typically works. This will provide better equal time worked among staff. </a:t>
              </a:r>
            </a:p>
            <a:p>
              <a:r>
                <a:rPr lang="en-US" sz="1050" dirty="0">
                  <a:ea typeface="+mn-lt"/>
                  <a:cs typeface="+mn-lt"/>
                </a:rPr>
                <a:t>Note: Reports were made for all employees</a:t>
              </a:r>
              <a:endParaRPr lang="en-US" sz="1050" dirty="0">
                <a:ea typeface="Meiryo"/>
              </a:endParaRPr>
            </a:p>
          </p:txBody>
        </p:sp>
        <p:sp>
          <p:nvSpPr>
            <p:cNvPr id="28" name="Rectangle 27">
              <a:extLst>
                <a:ext uri="{FF2B5EF4-FFF2-40B4-BE49-F238E27FC236}">
                  <a16:creationId xmlns:a16="http://schemas.microsoft.com/office/drawing/2014/main" id="{50C90450-C72E-05A9-18A8-AB41FB3DE240}"/>
                </a:ext>
              </a:extLst>
            </p:cNvPr>
            <p:cNvSpPr/>
            <p:nvPr/>
          </p:nvSpPr>
          <p:spPr>
            <a:xfrm>
              <a:off x="4676205" y="1836615"/>
              <a:ext cx="3126153" cy="4832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7" descr="Text&#10;&#10;Description automatically generated">
              <a:extLst>
                <a:ext uri="{FF2B5EF4-FFF2-40B4-BE49-F238E27FC236}">
                  <a16:creationId xmlns:a16="http://schemas.microsoft.com/office/drawing/2014/main" id="{EC39A2F9-551D-C80E-456B-2FD1B9A6E345}"/>
                </a:ext>
              </a:extLst>
            </p:cNvPr>
            <p:cNvPicPr>
              <a:picLocks noChangeAspect="1"/>
            </p:cNvPicPr>
            <p:nvPr/>
          </p:nvPicPr>
          <p:blipFill>
            <a:blip r:embed="rId7"/>
            <a:stretch>
              <a:fillRect/>
            </a:stretch>
          </p:blipFill>
          <p:spPr>
            <a:xfrm>
              <a:off x="4760022" y="1892625"/>
              <a:ext cx="2997594" cy="4727005"/>
            </a:xfrm>
            <a:prstGeom prst="rect">
              <a:avLst/>
            </a:prstGeom>
          </p:spPr>
        </p:pic>
      </p:grpSp>
    </p:spTree>
    <p:extLst>
      <p:ext uri="{BB962C8B-B14F-4D97-AF65-F5344CB8AC3E}">
        <p14:creationId xmlns:p14="http://schemas.microsoft.com/office/powerpoint/2010/main" val="280153283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0-#ppt_w/2"/>
                                          </p:val>
                                        </p:tav>
                                        <p:tav tm="100000">
                                          <p:val>
                                            <p:strVal val="#ppt_x"/>
                                          </p:val>
                                        </p:tav>
                                      </p:tavLst>
                                    </p:anim>
                                    <p:anim calcmode="lin" valueType="num">
                                      <p:cBhvr additive="base">
                                        <p:cTn id="14"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1+#ppt_w/2"/>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SketchLinesVTI">
  <a:themeElements>
    <a:clrScheme name="AnalogousFromLightSeedRightStep">
      <a:dk1>
        <a:srgbClr val="000000"/>
      </a:dk1>
      <a:lt1>
        <a:srgbClr val="FFFFFF"/>
      </a:lt1>
      <a:dk2>
        <a:srgbClr val="413324"/>
      </a:dk2>
      <a:lt2>
        <a:srgbClr val="E2E8E7"/>
      </a:lt2>
      <a:accent1>
        <a:srgbClr val="C696A2"/>
      </a:accent1>
      <a:accent2>
        <a:srgbClr val="BA897F"/>
      </a:accent2>
      <a:accent3>
        <a:srgbClr val="B9A07D"/>
      </a:accent3>
      <a:accent4>
        <a:srgbClr val="A6A772"/>
      </a:accent4>
      <a:accent5>
        <a:srgbClr val="98A980"/>
      </a:accent5>
      <a:accent6>
        <a:srgbClr val="80AE77"/>
      </a:accent6>
      <a:hlink>
        <a:srgbClr val="568F81"/>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SketchLinesVTI</vt:lpstr>
      <vt:lpstr>Bacchus Winery Case Study</vt:lpstr>
      <vt:lpstr>Group 2</vt:lpstr>
      <vt:lpstr>Case Study</vt:lpstr>
      <vt:lpstr>ERD</vt:lpstr>
      <vt:lpstr>Generated Reports</vt:lpstr>
      <vt:lpstr>Report #1-Suppliers</vt:lpstr>
      <vt:lpstr>Report #2-Wine Distribution</vt:lpstr>
      <vt:lpstr>Report #3- Wine Distribution</vt:lpstr>
      <vt:lpstr>Report #4- Employee Times</vt:lpstr>
      <vt:lpstr>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Bacchus Winery</dc:title>
  <dc:creator>clint steadman</dc:creator>
  <cp:revision>312</cp:revision>
  <dcterms:created xsi:type="dcterms:W3CDTF">2022-12-09T21:30:37Z</dcterms:created>
  <dcterms:modified xsi:type="dcterms:W3CDTF">2022-12-16T23:03:19Z</dcterms:modified>
</cp:coreProperties>
</file>