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31"/>
  </p:notesMasterIdLst>
  <p:handoutMasterIdLst>
    <p:handoutMasterId r:id="rId32"/>
  </p:handoutMasterIdLst>
  <p:sldIdLst>
    <p:sldId id="256" r:id="rId3"/>
    <p:sldId id="257" r:id="rId4"/>
    <p:sldId id="307" r:id="rId5"/>
    <p:sldId id="308" r:id="rId6"/>
    <p:sldId id="318" r:id="rId7"/>
    <p:sldId id="321" r:id="rId8"/>
    <p:sldId id="324" r:id="rId9"/>
    <p:sldId id="325" r:id="rId10"/>
    <p:sldId id="326" r:id="rId11"/>
    <p:sldId id="327" r:id="rId12"/>
    <p:sldId id="328" r:id="rId13"/>
    <p:sldId id="329" r:id="rId14"/>
    <p:sldId id="331" r:id="rId15"/>
    <p:sldId id="332" r:id="rId16"/>
    <p:sldId id="333" r:id="rId17"/>
    <p:sldId id="334" r:id="rId18"/>
    <p:sldId id="342" r:id="rId19"/>
    <p:sldId id="335" r:id="rId20"/>
    <p:sldId id="336" r:id="rId21"/>
    <p:sldId id="338" r:id="rId22"/>
    <p:sldId id="337" r:id="rId23"/>
    <p:sldId id="340" r:id="rId24"/>
    <p:sldId id="341" r:id="rId25"/>
    <p:sldId id="343" r:id="rId26"/>
    <p:sldId id="344" r:id="rId27"/>
    <p:sldId id="314" r:id="rId28"/>
    <p:sldId id="312" r:id="rId29"/>
    <p:sldId id="271"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D1"/>
    <a:srgbClr val="807400"/>
    <a:srgbClr val="DF4D00"/>
    <a:srgbClr val="005E23"/>
    <a:srgbClr val="820000"/>
    <a:srgbClr val="033180"/>
    <a:srgbClr val="FFE700"/>
    <a:srgbClr val="E64F00"/>
    <a:srgbClr val="88AAFF"/>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2" autoAdjust="0"/>
    <p:restoredTop sz="69713" autoAdjust="0"/>
  </p:normalViewPr>
  <p:slideViewPr>
    <p:cSldViewPr snapToGrid="0">
      <p:cViewPr>
        <p:scale>
          <a:sx n="51" d="100"/>
          <a:sy n="51" d="100"/>
        </p:scale>
        <p:origin x="-1026" y="-594"/>
      </p:cViewPr>
      <p:guideLst>
        <p:guide orient="horz" pos="144"/>
        <p:guide orient="horz" pos="1200"/>
        <p:guide orient="horz" pos="2736"/>
        <p:guide orient="horz" pos="4176"/>
        <p:guide orient="horz" pos="1488"/>
        <p:guide orient="horz" pos="912"/>
        <p:guide pos="3839"/>
        <p:guide pos="335"/>
        <p:guide pos="1190"/>
        <p:guide pos="7343"/>
        <p:guide pos="7063"/>
        <p:guide pos="611"/>
      </p:guideLst>
    </p:cSldViewPr>
  </p:slideViewPr>
  <p:notesTextViewPr>
    <p:cViewPr>
      <p:scale>
        <a:sx n="100" d="100"/>
        <a:sy n="100" d="100"/>
      </p:scale>
      <p:origin x="0" y="0"/>
    </p:cViewPr>
  </p:notesTextViewPr>
  <p:sorterViewPr>
    <p:cViewPr>
      <p:scale>
        <a:sx n="100" d="100"/>
        <a:sy n="100" d="100"/>
      </p:scale>
      <p:origin x="0" y="1296"/>
    </p:cViewPr>
  </p:sorterViewPr>
  <p:notesViewPr>
    <p:cSldViewPr snapToGrid="0" showGuides="1">
      <p:cViewPr varScale="1">
        <p:scale>
          <a:sx n="86" d="100"/>
          <a:sy n="86" d="100"/>
        </p:scale>
        <p:origin x="-309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EE Forum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6/4/2010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01388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EE Forum 2010</a:t>
            </a:r>
            <a:endParaRPr lang="en-US" dirty="0">
              <a:latin typeface="Segoe UI"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6/4/2010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61778871"/>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what we do is create a little Empty </a:t>
            </a:r>
            <a:r>
              <a:rPr lang="en-US" baseline="0" dirty="0" err="1" smtClean="0"/>
              <a:t>struct</a:t>
            </a:r>
            <a:r>
              <a:rPr lang="en-US" baseline="0" dirty="0" smtClean="0"/>
              <a:t>.</a:t>
            </a:r>
          </a:p>
          <a:p>
            <a:endParaRPr lang="en-US" baseline="0" dirty="0" smtClean="0"/>
          </a:p>
          <a:p>
            <a:r>
              <a:rPr lang="en-US" baseline="0" dirty="0" smtClean="0"/>
              <a:t>Then we change the </a:t>
            </a:r>
            <a:r>
              <a:rPr lang="en-US" baseline="0" dirty="0" err="1" smtClean="0"/>
              <a:t>Foo</a:t>
            </a:r>
            <a:r>
              <a:rPr lang="en-US" baseline="0" dirty="0" smtClean="0"/>
              <a:t> class into a template named </a:t>
            </a:r>
            <a:r>
              <a:rPr lang="en-US" baseline="0" dirty="0" err="1" smtClean="0"/>
              <a:t>FooT</a:t>
            </a:r>
            <a:r>
              <a:rPr lang="en-US" baseline="0" dirty="0" smtClean="0"/>
              <a:t>, a common convention.  This </a:t>
            </a:r>
            <a:r>
              <a:rPr lang="en-US" baseline="0" dirty="0" err="1" smtClean="0"/>
              <a:t>FooT</a:t>
            </a:r>
            <a:r>
              <a:rPr lang="en-US" baseline="0" dirty="0" smtClean="0"/>
              <a:t> template class derives off of the template parameter type, Base.  Now the real source will use the Empty </a:t>
            </a:r>
            <a:r>
              <a:rPr lang="en-US" baseline="0" dirty="0" err="1" smtClean="0"/>
              <a:t>struct</a:t>
            </a:r>
            <a:r>
              <a:rPr lang="en-US" baseline="0" dirty="0" smtClean="0"/>
              <a:t> as the Base, and so we add a “convenience </a:t>
            </a:r>
            <a:r>
              <a:rPr lang="en-US" baseline="0" dirty="0" err="1" smtClean="0"/>
              <a:t>typedef</a:t>
            </a:r>
            <a:r>
              <a:rPr lang="en-US" baseline="0" dirty="0" smtClean="0"/>
              <a:t>”, where the </a:t>
            </a:r>
            <a:r>
              <a:rPr lang="en-US" baseline="0" dirty="0" err="1" smtClean="0"/>
              <a:t>FooT</a:t>
            </a:r>
            <a:r>
              <a:rPr lang="en-US" baseline="0" dirty="0" smtClean="0"/>
              <a:t> class derives from the Empty </a:t>
            </a:r>
            <a:r>
              <a:rPr lang="en-US" baseline="0" dirty="0" err="1" smtClean="0"/>
              <a:t>struct</a:t>
            </a:r>
            <a:r>
              <a:rPr lang="en-US" baseline="0" dirty="0" smtClean="0"/>
              <a:t>, and we’ll call it </a:t>
            </a:r>
            <a:r>
              <a:rPr lang="en-US" baseline="0" dirty="0" err="1" smtClean="0"/>
              <a:t>Foo</a:t>
            </a:r>
            <a:r>
              <a:rPr lang="en-US" baseline="0" dirty="0" smtClean="0"/>
              <a:t>.  So all the existing code will compile just fine.</a:t>
            </a:r>
          </a:p>
          <a:p>
            <a:endParaRPr lang="en-US" baseline="0" dirty="0" smtClean="0"/>
          </a:p>
          <a:p>
            <a:r>
              <a:rPr lang="en-US" baseline="0" dirty="0" smtClean="0"/>
              <a:t>And in fact, the compiler can do the “Empty Base Class Optimization”, so this refactoring costs us very little.</a:t>
            </a:r>
          </a:p>
          <a:p>
            <a:endParaRPr lang="en-US" baseline="0" dirty="0" smtClean="0"/>
          </a:p>
          <a:p>
            <a:r>
              <a:rPr lang="en-US" baseline="0" dirty="0" smtClean="0"/>
              <a:t>(Everyone with me so far?)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if </a:t>
            </a:r>
            <a:r>
              <a:rPr lang="en-US" baseline="0" dirty="0" err="1" smtClean="0"/>
              <a:t>Foo</a:t>
            </a:r>
            <a:r>
              <a:rPr lang="en-US" baseline="0" dirty="0" smtClean="0"/>
              <a:t> were a real class deriving from </a:t>
            </a:r>
            <a:r>
              <a:rPr lang="en-US" baseline="0" dirty="0" err="1" smtClean="0"/>
              <a:t>TestBase</a:t>
            </a:r>
            <a:r>
              <a:rPr lang="en-US" baseline="0" dirty="0" smtClean="0"/>
              <a:t>, here’s what would happen when the compiler saw the </a:t>
            </a:r>
            <a:r>
              <a:rPr lang="en-US" baseline="0" dirty="0" err="1" smtClean="0"/>
              <a:t>CoCreateInstance</a:t>
            </a:r>
            <a:r>
              <a:rPr lang="en-US" baseline="0" dirty="0" smtClean="0"/>
              <a:t> name and tried to resolve it:</a:t>
            </a:r>
          </a:p>
          <a:p>
            <a:pPr marL="228600" indent="-228600">
              <a:buFont typeface="+mj-lt"/>
              <a:buAutoNum type="arabicPeriod"/>
            </a:pPr>
            <a:endParaRPr lang="en-US" baseline="0" dirty="0" smtClean="0"/>
          </a:p>
          <a:p>
            <a:pPr marL="228600" indent="-228600">
              <a:buFont typeface="+mj-lt"/>
              <a:buAutoNum type="arabicPeriod"/>
            </a:pPr>
            <a:r>
              <a:rPr lang="en-US" baseline="0" dirty="0" smtClean="0"/>
              <a:t>First, it would look in the </a:t>
            </a:r>
            <a:r>
              <a:rPr lang="en-US" baseline="0" dirty="0" err="1" smtClean="0"/>
              <a:t>Foo</a:t>
            </a:r>
            <a:r>
              <a:rPr lang="en-US" baseline="0" dirty="0" smtClean="0"/>
              <a:t> class itself, looking for a method called </a:t>
            </a:r>
            <a:r>
              <a:rPr lang="en-US" baseline="0" dirty="0" err="1" smtClean="0"/>
              <a:t>CoCreateInstance</a:t>
            </a:r>
            <a:r>
              <a:rPr lang="en-US" baseline="0" dirty="0" smtClean="0"/>
              <a:t>; it doesn’t find one, so it continues by …</a:t>
            </a:r>
          </a:p>
          <a:p>
            <a:pPr marL="228600" indent="-228600">
              <a:buFont typeface="+mj-lt"/>
              <a:buAutoNum type="arabicPeriod"/>
            </a:pPr>
            <a:r>
              <a:rPr lang="en-US" baseline="0" dirty="0" smtClean="0"/>
              <a:t>… by searching in any base classes for a method of that name, and it finds one, inside </a:t>
            </a:r>
            <a:r>
              <a:rPr lang="en-US" baseline="0" dirty="0" err="1" smtClean="0"/>
              <a:t>TestBase</a:t>
            </a:r>
            <a:r>
              <a:rPr lang="en-US" baseline="0" dirty="0" smtClean="0"/>
              <a:t> with the right name.  So it doesn’t search any further.</a:t>
            </a:r>
          </a:p>
          <a:p>
            <a:pPr marL="228600" indent="-228600">
              <a:buFont typeface="+mj-lt"/>
              <a:buAutoNum type="arabicPeriod"/>
            </a:pPr>
            <a:r>
              <a:rPr lang="en-US" baseline="0" dirty="0" smtClean="0"/>
              <a:t>Now, if it hadn’t found one, it would have continued on to free functions in the same namespace and if it still didn’t find a match, it would look in the global namespace.</a:t>
            </a:r>
          </a:p>
          <a:p>
            <a:pPr marL="228600" indent="-228600">
              <a:buFont typeface="+mj-lt"/>
              <a:buAutoNum type="arabicPeriod"/>
            </a:pPr>
            <a:endParaRPr lang="en-US" baseline="0" dirty="0" smtClean="0"/>
          </a:p>
          <a:p>
            <a:pPr marL="228600" indent="-228600">
              <a:buFont typeface="+mj-lt"/>
              <a:buNone/>
            </a:pPr>
            <a:r>
              <a:rPr lang="en-US" baseline="0" dirty="0" smtClean="0"/>
              <a:t>Notice that you can use the ellipsis (…) in the method here, because the compiler will use the base class method, because once it’s found a match, it won’t continue searching, </a:t>
            </a:r>
            <a:r>
              <a:rPr lang="en-US" b="1" i="1" baseline="0" dirty="0" smtClean="0"/>
              <a:t>even if there is a better match in the global namespace</a:t>
            </a:r>
            <a:r>
              <a:rPr lang="en-US" baseline="0" dirty="0" smtClean="0"/>
              <a:t>. So, if I don’t care about any of the [in] parameters, I often use the ellipsis (…)</a:t>
            </a:r>
          </a:p>
          <a:p>
            <a:pPr marL="228600" indent="-228600">
              <a:buFont typeface="+mj-lt"/>
              <a:buNone/>
            </a:pPr>
            <a:endParaRPr lang="en-US" baseline="0" dirty="0" smtClean="0"/>
          </a:p>
          <a:p>
            <a:pPr marL="228600" indent="-228600">
              <a:buFont typeface="+mj-lt"/>
              <a:buNone/>
            </a:pPr>
            <a:r>
              <a:rPr lang="en-US" baseline="0" dirty="0" smtClean="0"/>
              <a:t>Great.  But this isn’t actually a class, it’s a template where the name resolution rules are slightly different. I’ll talk about that shortly.</a:t>
            </a:r>
          </a:p>
          <a:p>
            <a:pPr marL="228600" indent="-22860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if </a:t>
            </a:r>
            <a:r>
              <a:rPr lang="en-US" baseline="0" dirty="0" err="1" smtClean="0"/>
              <a:t>Foo</a:t>
            </a:r>
            <a:r>
              <a:rPr lang="en-US" baseline="0" dirty="0" smtClean="0"/>
              <a:t> were a real class deriving from </a:t>
            </a:r>
            <a:r>
              <a:rPr lang="en-US" baseline="0" dirty="0" err="1" smtClean="0"/>
              <a:t>TestBase</a:t>
            </a:r>
            <a:r>
              <a:rPr lang="en-US" baseline="0" dirty="0" smtClean="0"/>
              <a:t>, here’s what would happen when the compiler saw the </a:t>
            </a:r>
            <a:r>
              <a:rPr lang="en-US" baseline="0" dirty="0" err="1" smtClean="0"/>
              <a:t>CoCreateInstance</a:t>
            </a:r>
            <a:r>
              <a:rPr lang="en-US" baseline="0" dirty="0" smtClean="0"/>
              <a:t> name and tried to resolve it:</a:t>
            </a:r>
          </a:p>
          <a:p>
            <a:pPr marL="228600" indent="-228600">
              <a:buFont typeface="+mj-lt"/>
              <a:buAutoNum type="arabicPeriod"/>
            </a:pPr>
            <a:endParaRPr lang="en-US" baseline="0" dirty="0" smtClean="0"/>
          </a:p>
          <a:p>
            <a:pPr marL="228600" indent="-228600">
              <a:buFont typeface="+mj-lt"/>
              <a:buAutoNum type="arabicPeriod"/>
            </a:pPr>
            <a:r>
              <a:rPr lang="en-US" baseline="0" dirty="0" smtClean="0"/>
              <a:t>First, it would look in the </a:t>
            </a:r>
            <a:r>
              <a:rPr lang="en-US" baseline="0" dirty="0" err="1" smtClean="0"/>
              <a:t>Foo</a:t>
            </a:r>
            <a:r>
              <a:rPr lang="en-US" baseline="0" dirty="0" smtClean="0"/>
              <a:t> class itself, looking for a method called </a:t>
            </a:r>
            <a:r>
              <a:rPr lang="en-US" baseline="0" dirty="0" err="1" smtClean="0"/>
              <a:t>CoCreateInstance</a:t>
            </a:r>
            <a:r>
              <a:rPr lang="en-US" baseline="0" dirty="0" smtClean="0"/>
              <a:t>; it doesn’t find one, so it continues by …</a:t>
            </a:r>
          </a:p>
          <a:p>
            <a:pPr marL="228600" indent="-228600">
              <a:buFont typeface="+mj-lt"/>
              <a:buAutoNum type="arabicPeriod"/>
            </a:pPr>
            <a:r>
              <a:rPr lang="en-US" baseline="0" dirty="0" smtClean="0"/>
              <a:t>… by searching in any base classes for a method of that name, and it finds one, inside </a:t>
            </a:r>
            <a:r>
              <a:rPr lang="en-US" baseline="0" dirty="0" err="1" smtClean="0"/>
              <a:t>TestBase</a:t>
            </a:r>
            <a:r>
              <a:rPr lang="en-US" baseline="0" dirty="0" smtClean="0"/>
              <a:t> with the right name.  So it doesn’t search any further.</a:t>
            </a:r>
          </a:p>
          <a:p>
            <a:pPr marL="228600" indent="-228600">
              <a:buFont typeface="+mj-lt"/>
              <a:buAutoNum type="arabicPeriod"/>
            </a:pPr>
            <a:r>
              <a:rPr lang="en-US" baseline="0" dirty="0" smtClean="0"/>
              <a:t>Now, if it hadn’t found one, it would have continued on to free functions in the same namespace and if it still didn’t find a match, it would look in the global namespace.</a:t>
            </a:r>
          </a:p>
          <a:p>
            <a:pPr marL="228600" indent="-228600">
              <a:buFont typeface="+mj-lt"/>
              <a:buAutoNum type="arabicPeriod"/>
            </a:pPr>
            <a:endParaRPr lang="en-US" baseline="0" dirty="0" smtClean="0"/>
          </a:p>
          <a:p>
            <a:pPr marL="228600" indent="-228600">
              <a:buFont typeface="+mj-lt"/>
              <a:buNone/>
            </a:pPr>
            <a:r>
              <a:rPr lang="en-US" baseline="0" dirty="0" smtClean="0"/>
              <a:t>This time, instead of finding a static method, the compiler finds a non-static method.  So, if you put some data on the class, you can return pointers to it, or whatever you want.</a:t>
            </a:r>
          </a:p>
          <a:p>
            <a:pPr marL="228600" indent="-228600">
              <a:buFont typeface="+mj-lt"/>
              <a:buNone/>
            </a:pPr>
            <a:endParaRPr lang="en-US" baseline="0" dirty="0" smtClean="0"/>
          </a:p>
          <a:p>
            <a:pPr marL="228600" indent="-22860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suppose you have this code.</a:t>
            </a:r>
          </a:p>
          <a:p>
            <a:endParaRPr lang="en-US" baseline="0" dirty="0" smtClean="0"/>
          </a:p>
          <a:p>
            <a:r>
              <a:rPr lang="en-US" baseline="0" dirty="0" smtClean="0"/>
              <a:t>Mocking an automatic variable type is especially hard.  Especially if the code doesn’t belong to you, like ATL::</a:t>
            </a:r>
            <a:r>
              <a:rPr lang="en-US" baseline="0" dirty="0" err="1" smtClean="0"/>
              <a:t>CRegKey</a:t>
            </a:r>
            <a:r>
              <a:rPr lang="en-US" baseline="0" dirty="0" smtClean="0"/>
              <a:t>, for example.  You’d have to wrap it, extract an interface, and then do some kind of dependency injection – a ton of work.</a:t>
            </a:r>
          </a:p>
          <a:p>
            <a:endParaRPr lang="en-US" baseline="0" dirty="0" smtClean="0"/>
          </a:p>
          <a:p>
            <a:r>
              <a:rPr lang="en-US" dirty="0" smtClean="0"/>
              <a:t>Another way is to</a:t>
            </a:r>
            <a:r>
              <a:rPr lang="en-US" baseline="0" dirty="0" smtClean="0"/>
              <a:t> change </a:t>
            </a:r>
            <a:r>
              <a:rPr lang="en-US" baseline="0" dirty="0" err="1" smtClean="0"/>
              <a:t>Foo</a:t>
            </a:r>
            <a:r>
              <a:rPr lang="en-US" baseline="0" dirty="0" smtClean="0"/>
              <a:t> into a template and add a template parameter calls </a:t>
            </a:r>
            <a:r>
              <a:rPr lang="en-US" baseline="0" dirty="0" err="1" smtClean="0"/>
              <a:t>Baz</a:t>
            </a:r>
            <a:r>
              <a:rPr lang="en-US" baseline="0" dirty="0" smtClean="0"/>
              <a:t>.  That works, but scales badly:  you need another template parameter type for each type of automatic variable you want to mock, and that gets unwieldy, fast.</a:t>
            </a:r>
          </a:p>
          <a:p>
            <a:endParaRPr lang="en-US" baseline="0" dirty="0" smtClean="0"/>
          </a:p>
          <a:p>
            <a:r>
              <a:rPr lang="en-US" baseline="0" dirty="0" smtClean="0"/>
              <a:t>Instead, I now use the TBCI pattern, like this: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like before:  we’ve changed </a:t>
            </a:r>
            <a:r>
              <a:rPr lang="en-US" baseline="0" dirty="0" err="1" smtClean="0"/>
              <a:t>Foo</a:t>
            </a:r>
            <a:r>
              <a:rPr lang="en-US" baseline="0" dirty="0" smtClean="0"/>
              <a:t> into a template, </a:t>
            </a:r>
            <a:r>
              <a:rPr lang="en-US" baseline="0" dirty="0" err="1" smtClean="0"/>
              <a:t>FooT</a:t>
            </a:r>
            <a:r>
              <a:rPr lang="en-US" baseline="0" dirty="0" smtClean="0"/>
              <a:t>, where the template parameter type is the Base class of </a:t>
            </a:r>
            <a:r>
              <a:rPr lang="en-US" baseline="0" dirty="0" err="1" smtClean="0"/>
              <a:t>FooT</a:t>
            </a:r>
            <a:r>
              <a:rPr lang="en-US" baseline="0" dirty="0" smtClean="0"/>
              <a:t>.  And we add the convenience </a:t>
            </a:r>
            <a:r>
              <a:rPr lang="en-US" baseline="0" dirty="0" err="1" smtClean="0"/>
              <a:t>typedef</a:t>
            </a:r>
            <a:r>
              <a:rPr lang="en-US" baseline="0" dirty="0" smtClean="0"/>
              <a:t>, so that all the existing code still compiles.</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r>
              <a:rPr lang="en-US" baseline="0" dirty="0" smtClean="0"/>
              <a:t>Just like before, if this were a real class deriving from </a:t>
            </a:r>
            <a:r>
              <a:rPr lang="en-US" baseline="0" dirty="0" err="1" smtClean="0"/>
              <a:t>TestBase</a:t>
            </a:r>
            <a:r>
              <a:rPr lang="en-US" baseline="0" dirty="0" smtClean="0"/>
              <a:t>, when the complier sees the </a:t>
            </a:r>
            <a:r>
              <a:rPr lang="en-US" baseline="0" dirty="0" err="1" smtClean="0"/>
              <a:t>Baz</a:t>
            </a:r>
            <a:r>
              <a:rPr lang="en-US" baseline="0" dirty="0" smtClean="0"/>
              <a:t> name, it will first look in the </a:t>
            </a:r>
            <a:r>
              <a:rPr lang="en-US" baseline="0" dirty="0" err="1" smtClean="0"/>
              <a:t>Foo</a:t>
            </a:r>
            <a:r>
              <a:rPr lang="en-US" baseline="0" dirty="0" smtClean="0"/>
              <a:t> class itself, looking for a nested class with that name.  It doesn’t find one, so it continues searching through any base classes.  And here, in </a:t>
            </a:r>
            <a:r>
              <a:rPr lang="en-US" baseline="0" dirty="0" err="1" smtClean="0"/>
              <a:t>TestBase</a:t>
            </a:r>
            <a:r>
              <a:rPr lang="en-US" baseline="0" dirty="0" smtClean="0"/>
              <a:t>, it finds a </a:t>
            </a:r>
            <a:r>
              <a:rPr lang="en-US" baseline="0" dirty="0" err="1" smtClean="0"/>
              <a:t>struct</a:t>
            </a:r>
            <a:r>
              <a:rPr lang="en-US" baseline="0" dirty="0" smtClean="0"/>
              <a:t> named </a:t>
            </a:r>
            <a:r>
              <a:rPr lang="en-US" baseline="0" dirty="0" err="1" smtClean="0"/>
              <a:t>Baz</a:t>
            </a:r>
            <a:r>
              <a:rPr lang="en-US" baseline="0" dirty="0" smtClean="0"/>
              <a:t>.</a:t>
            </a:r>
          </a:p>
          <a:p>
            <a:pPr marL="228600" indent="-228600">
              <a:buFont typeface="+mj-lt"/>
              <a:buNone/>
            </a:pPr>
            <a:r>
              <a:rPr lang="en-US" baseline="0" dirty="0" smtClean="0"/>
              <a:t>The compiler stops there. Had it not, it would have continued looking, next in the namespace where </a:t>
            </a:r>
            <a:r>
              <a:rPr lang="en-US" baseline="0" dirty="0" err="1" smtClean="0"/>
              <a:t>Foo</a:t>
            </a:r>
            <a:r>
              <a:rPr lang="en-US" baseline="0" dirty="0" smtClean="0"/>
              <a:t> lives and then in the global namespace.</a:t>
            </a:r>
          </a:p>
          <a:p>
            <a:pPr marL="228600" indent="-228600">
              <a:buFont typeface="+mj-lt"/>
              <a:buNone/>
            </a:pPr>
            <a:endParaRPr lang="en-US" baseline="0" dirty="0" smtClean="0"/>
          </a:p>
          <a:p>
            <a:pPr marL="228600" indent="-228600">
              <a:buFont typeface="+mj-lt"/>
              <a:buNone/>
            </a:pPr>
            <a:r>
              <a:rPr lang="en-US" baseline="0" dirty="0" smtClean="0"/>
              <a:t>Mocking up an automatic variable is really easy!  </a:t>
            </a:r>
          </a:p>
          <a:p>
            <a:pPr marL="228600" indent="-228600">
              <a:buFont typeface="+mj-lt"/>
              <a:buNone/>
            </a:pPr>
            <a:endParaRPr lang="en-US" baseline="0" dirty="0" smtClean="0"/>
          </a:p>
          <a:p>
            <a:pPr marL="228600" indent="-228600">
              <a:buFont typeface="+mj-lt"/>
              <a:buNone/>
            </a:pPr>
            <a:r>
              <a:rPr lang="en-US" baseline="0" dirty="0" smtClean="0"/>
              <a:t>The same technique works for mocking parameter types and return types.</a:t>
            </a:r>
          </a:p>
          <a:p>
            <a:pPr marL="228600" indent="-22860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r>
              <a:rPr lang="en-US" baseline="0" dirty="0" smtClean="0"/>
              <a:t>You may also want to composite mocks, reusing them, rather than writing new </a:t>
            </a:r>
            <a:r>
              <a:rPr lang="en-US" baseline="0" dirty="0" err="1" smtClean="0"/>
              <a:t>TestBase</a:t>
            </a:r>
            <a:r>
              <a:rPr lang="en-US" baseline="0" dirty="0" smtClean="0"/>
              <a:t> classes all the time.</a:t>
            </a:r>
          </a:p>
          <a:p>
            <a:pPr marL="228600" indent="-228600">
              <a:buFont typeface="+mj-lt"/>
              <a:buNone/>
            </a:pPr>
            <a:endParaRPr lang="en-US" baseline="0" dirty="0" smtClean="0"/>
          </a:p>
          <a:p>
            <a:pPr marL="228600" indent="-228600">
              <a:buFont typeface="+mj-lt"/>
              <a:buNone/>
            </a:pPr>
            <a:r>
              <a:rPr lang="en-US" baseline="0" dirty="0" smtClean="0"/>
              <a:t>Suppose you also have 2 versions each of </a:t>
            </a:r>
            <a:r>
              <a:rPr lang="en-US" baseline="0" dirty="0" err="1" smtClean="0"/>
              <a:t>Abc</a:t>
            </a:r>
            <a:r>
              <a:rPr lang="en-US" baseline="0" dirty="0" smtClean="0"/>
              <a:t> and Def, ones that return S_OK and ones that return E_FAIL.  Rather than defining them over and over again, we can do something like this: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r>
              <a:rPr lang="en-US" baseline="0" dirty="0" smtClean="0"/>
              <a:t>You may also want to composite mocks, reusing them, rather than writing new </a:t>
            </a:r>
            <a:r>
              <a:rPr lang="en-US" baseline="0" dirty="0" err="1" smtClean="0"/>
              <a:t>TestBase</a:t>
            </a:r>
            <a:r>
              <a:rPr lang="en-US" baseline="0" dirty="0" smtClean="0"/>
              <a:t> classes all the time.</a:t>
            </a:r>
          </a:p>
          <a:p>
            <a:pPr marL="228600" indent="-228600">
              <a:buFont typeface="+mj-lt"/>
              <a:buNone/>
            </a:pPr>
            <a:endParaRPr lang="en-US" baseline="0" dirty="0" smtClean="0"/>
          </a:p>
          <a:p>
            <a:pPr marL="228600" indent="-228600">
              <a:buFont typeface="+mj-lt"/>
              <a:buNone/>
            </a:pPr>
            <a:r>
              <a:rPr lang="en-US" baseline="0" dirty="0" smtClean="0"/>
              <a:t>Suppose you also have 2 versions each of </a:t>
            </a:r>
            <a:r>
              <a:rPr lang="en-US" baseline="0" dirty="0" err="1" smtClean="0"/>
              <a:t>Abc</a:t>
            </a:r>
            <a:r>
              <a:rPr lang="en-US" baseline="0" dirty="0" smtClean="0"/>
              <a:t> and Def, ones that return S_OK and ones that return E_FAIL.  Rather than defining them over and over again, we can do something like this: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r>
              <a:rPr lang="en-US" baseline="0" dirty="0" smtClean="0"/>
              <a:t>You can create a </a:t>
            </a:r>
            <a:r>
              <a:rPr lang="en-US" baseline="0" dirty="0" err="1" smtClean="0"/>
              <a:t>TestBase</a:t>
            </a:r>
            <a:r>
              <a:rPr lang="en-US" baseline="0" dirty="0" smtClean="0"/>
              <a:t> class that’s actually a template, and using a </a:t>
            </a:r>
            <a:r>
              <a:rPr lang="en-US" baseline="0" dirty="0" err="1" smtClean="0"/>
              <a:t>typedef</a:t>
            </a:r>
            <a:r>
              <a:rPr lang="en-US" baseline="0" dirty="0" smtClean="0"/>
              <a:t>, bring the name of each mock inside the base class, rather than writing similar base classes over and over again.</a:t>
            </a:r>
          </a:p>
          <a:p>
            <a:pPr marL="228600" indent="-228600">
              <a:buFont typeface="+mj-lt"/>
              <a:buNone/>
            </a:pPr>
            <a:endParaRPr lang="en-US" baseline="0" dirty="0" smtClean="0"/>
          </a:p>
          <a:p>
            <a:pPr marL="228600" indent="-228600">
              <a:buFont typeface="+mj-lt"/>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to David Lin, who pointed out the problem.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to David Lin, who pointed out the problem.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The</a:t>
            </a:r>
            <a:r>
              <a:rPr lang="en-US" baseline="0" dirty="0" smtClean="0"/>
              <a:t> good news is that the problem is easy to fix, with a few “using </a:t>
            </a:r>
            <a:r>
              <a:rPr lang="en-US" baseline="0" dirty="0" err="1" smtClean="0"/>
              <a:t>typename”s</a:t>
            </a:r>
            <a:r>
              <a:rPr lang="en-US" baseline="0" dirty="0" smtClean="0"/>
              <a:t>.</a:t>
            </a:r>
          </a:p>
          <a:p>
            <a:endParaRPr lang="en-US" baseline="0" dirty="0" smtClean="0"/>
          </a:p>
          <a:p>
            <a:r>
              <a:rPr lang="en-US" baseline="0" dirty="0" smtClean="0"/>
              <a:t>One question is:  should you bother?  Probably, but:</a:t>
            </a:r>
          </a:p>
          <a:p>
            <a:endParaRPr lang="en-US" baseline="0" dirty="0" smtClean="0"/>
          </a:p>
          <a:p>
            <a:pPr marL="228600" indent="-228600">
              <a:buFont typeface="+mj-lt"/>
              <a:buAutoNum type="arabicPeriod"/>
            </a:pPr>
            <a:r>
              <a:rPr lang="en-US" baseline="0" dirty="0" smtClean="0"/>
              <a:t>it’s only test code</a:t>
            </a:r>
          </a:p>
          <a:p>
            <a:pPr marL="228600" indent="-228600">
              <a:buFont typeface="+mj-lt"/>
              <a:buAutoNum type="arabicPeriod"/>
            </a:pPr>
            <a:r>
              <a:rPr lang="en-US" baseline="0" dirty="0" smtClean="0"/>
              <a:t>If the VC guys ever fix this, they’re probably keep a switch around so you can have the old behavior</a:t>
            </a:r>
          </a:p>
          <a:p>
            <a:pPr marL="228600" indent="-228600">
              <a:buFont typeface="+mj-lt"/>
              <a:buAutoNum type="arabicPeriod"/>
            </a:pPr>
            <a:r>
              <a:rPr lang="en-US" baseline="0" dirty="0" smtClean="0"/>
              <a:t>It’s easy to fix</a:t>
            </a:r>
          </a:p>
          <a:p>
            <a:endParaRPr lang="en-US" baseline="0" dirty="0" smtClean="0"/>
          </a:p>
          <a:p>
            <a:r>
              <a:rPr lang="en-US" dirty="0" smtClean="0"/>
              <a:t>Note:  tested with </a:t>
            </a:r>
            <a:r>
              <a:rPr lang="en-US" dirty="0" err="1" smtClean="0"/>
              <a:t>Comeau</a:t>
            </a:r>
            <a:r>
              <a:rPr lang="en-US" baseline="0" dirty="0" smtClean="0"/>
              <a:t> and g++ on the Mac (special thanks to David Lin for helping out!)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Fixing up the TBCI for an automatic variable is two one-liners, one’s a using, the other’s a </a:t>
            </a:r>
            <a:r>
              <a:rPr lang="en-US" baseline="0" dirty="0" err="1" smtClean="0"/>
              <a:t>typedef</a:t>
            </a:r>
            <a:r>
              <a:rPr lang="en-US" baseline="0" dirty="0" smtClean="0"/>
              <a:t>:</a:t>
            </a:r>
          </a:p>
          <a:p>
            <a:endParaRPr lang="en-US" baseline="0" dirty="0" smtClean="0"/>
          </a:p>
          <a:p>
            <a:r>
              <a:rPr lang="en-US" baseline="0" dirty="0" smtClean="0"/>
              <a:t>Added </a:t>
            </a:r>
            <a:r>
              <a:rPr lang="en-US" baseline="0" dirty="0" err="1" smtClean="0"/>
              <a:t>typedef</a:t>
            </a:r>
            <a:r>
              <a:rPr lang="en-US" baseline="0" dirty="0" smtClean="0"/>
              <a:t> to </a:t>
            </a:r>
            <a:r>
              <a:rPr lang="en-US" baseline="0" dirty="0" err="1" smtClean="0"/>
              <a:t>struct</a:t>
            </a:r>
            <a:r>
              <a:rPr lang="en-US" baseline="0" dirty="0" smtClean="0"/>
              <a:t> Empty( </a:t>
            </a:r>
            <a:r>
              <a:rPr lang="en-US" u="sng" baseline="0" dirty="0" err="1" smtClean="0"/>
              <a:t>typedef</a:t>
            </a:r>
            <a:r>
              <a:rPr lang="en-US" u="sng" baseline="0" dirty="0" smtClean="0"/>
              <a:t> ::</a:t>
            </a:r>
            <a:r>
              <a:rPr lang="en-US" u="sng" baseline="0" dirty="0" err="1" smtClean="0"/>
              <a:t>Baz</a:t>
            </a:r>
            <a:r>
              <a:rPr lang="en-US" u="sng" baseline="0" dirty="0" smtClean="0"/>
              <a:t> </a:t>
            </a:r>
            <a:r>
              <a:rPr lang="en-US" u="sng" baseline="0" dirty="0" err="1" smtClean="0"/>
              <a:t>Baz</a:t>
            </a:r>
            <a:r>
              <a:rPr lang="en-US" u="sng" baseline="0" dirty="0" smtClean="0"/>
              <a:t>;</a:t>
            </a:r>
            <a:r>
              <a:rPr lang="en-US" baseline="0" dirty="0" smtClean="0"/>
              <a:t> };</a:t>
            </a:r>
          </a:p>
          <a:p>
            <a:r>
              <a:rPr lang="en-US" baseline="0" dirty="0" smtClean="0"/>
              <a:t>and</a:t>
            </a:r>
          </a:p>
          <a:p>
            <a:r>
              <a:rPr lang="en-US" baseline="0" dirty="0" smtClean="0"/>
              <a:t>a “</a:t>
            </a:r>
            <a:r>
              <a:rPr lang="en-US" u="sng" baseline="0" dirty="0" smtClean="0"/>
              <a:t>using </a:t>
            </a:r>
            <a:r>
              <a:rPr lang="en-US" u="sng" baseline="0" dirty="0" err="1" smtClean="0"/>
              <a:t>typename</a:t>
            </a:r>
            <a:r>
              <a:rPr lang="en-US" u="sng" baseline="0" dirty="0" smtClean="0"/>
              <a:t> Base::</a:t>
            </a:r>
            <a:r>
              <a:rPr lang="en-US" u="sng" baseline="0" dirty="0" err="1" smtClean="0"/>
              <a:t>Baz</a:t>
            </a:r>
            <a:r>
              <a:rPr lang="en-US" u="sng" baseline="0" dirty="0" smtClean="0"/>
              <a:t>;</a:t>
            </a:r>
            <a:r>
              <a:rPr lang="en-US" baseline="0" dirty="0" smtClean="0"/>
              <a:t>” to </a:t>
            </a:r>
            <a:r>
              <a:rPr lang="en-US" baseline="0" dirty="0" err="1" smtClean="0"/>
              <a:t>FooT</a:t>
            </a:r>
            <a:endParaRPr lang="en-US" baseline="0" dirty="0" smtClean="0"/>
          </a:p>
          <a:p>
            <a:endParaRPr lang="en-US" baseline="0" dirty="0" smtClean="0"/>
          </a:p>
          <a:p>
            <a:r>
              <a:rPr lang="en-US" baseline="0" dirty="0" smtClean="0"/>
              <a:t>That’s not too bad, eh?</a:t>
            </a:r>
          </a:p>
          <a:p>
            <a:endParaRPr lang="en-US" baseline="0" dirty="0" smtClean="0"/>
          </a:p>
          <a:p>
            <a:r>
              <a:rPr lang="en-US" baseline="0" dirty="0" smtClean="0"/>
              <a:t>Same exact thing works for return value types and argument types.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The template (</a:t>
            </a:r>
            <a:r>
              <a:rPr lang="en-US" b="1" baseline="0" dirty="0" smtClean="0"/>
              <a:t>CLICK</a:t>
            </a:r>
            <a:r>
              <a:rPr lang="en-US" baseline="0" dirty="0" smtClean="0"/>
              <a:t>) looks mostly the same;</a:t>
            </a:r>
          </a:p>
          <a:p>
            <a:r>
              <a:rPr lang="en-US" baseline="0" dirty="0" smtClean="0"/>
              <a:t>we just add a one-line (</a:t>
            </a:r>
            <a:r>
              <a:rPr lang="en-US" b="1" baseline="0" dirty="0" smtClean="0"/>
              <a:t>CLICK</a:t>
            </a:r>
            <a:r>
              <a:rPr lang="en-US" baseline="0" dirty="0" smtClean="0"/>
              <a:t>) “using Base::</a:t>
            </a:r>
            <a:r>
              <a:rPr lang="en-US" dirty="0" err="1" smtClean="0">
                <a:solidFill>
                  <a:prstClr val="black"/>
                </a:solidFill>
                <a:latin typeface="Consolas"/>
              </a:rPr>
              <a:t>CoCreateInstance</a:t>
            </a:r>
            <a:r>
              <a:rPr lang="en-US" dirty="0" smtClean="0">
                <a:solidFill>
                  <a:prstClr val="black"/>
                </a:solidFill>
                <a:latin typeface="Consolas"/>
              </a:rPr>
              <a:t>” statement, to make </a:t>
            </a:r>
            <a:r>
              <a:rPr lang="en-US" dirty="0" err="1" smtClean="0">
                <a:solidFill>
                  <a:prstClr val="black"/>
                </a:solidFill>
                <a:latin typeface="Consolas"/>
              </a:rPr>
              <a:t>CoCreateInstance</a:t>
            </a:r>
            <a:r>
              <a:rPr lang="en-US" dirty="0" smtClean="0">
                <a:solidFill>
                  <a:prstClr val="black"/>
                </a:solidFill>
                <a:latin typeface="Consolas"/>
              </a:rPr>
              <a:t> a dependent name.</a:t>
            </a:r>
          </a:p>
          <a:p>
            <a:endParaRPr lang="en-US" baseline="0" dirty="0" smtClean="0">
              <a:solidFill>
                <a:prstClr val="black"/>
              </a:solidFill>
              <a:latin typeface="Consolas"/>
            </a:endParaRPr>
          </a:p>
          <a:p>
            <a:r>
              <a:rPr lang="en-US" baseline="0" dirty="0" smtClean="0">
                <a:solidFill>
                  <a:prstClr val="black"/>
                </a:solidFill>
                <a:latin typeface="Consolas"/>
              </a:rPr>
              <a:t>The rest of the template (</a:t>
            </a:r>
            <a:r>
              <a:rPr lang="en-US" b="1" baseline="0" dirty="0" smtClean="0">
                <a:solidFill>
                  <a:prstClr val="black"/>
                </a:solidFill>
                <a:latin typeface="Consolas"/>
              </a:rPr>
              <a:t>CLICK</a:t>
            </a:r>
            <a:r>
              <a:rPr lang="en-US" baseline="0" dirty="0" smtClean="0">
                <a:solidFill>
                  <a:prstClr val="black"/>
                </a:solidFill>
                <a:latin typeface="Consolas"/>
              </a:rPr>
              <a:t>) is exactly the same. </a:t>
            </a:r>
            <a:endParaRPr lang="en-US" baseline="0" dirty="0" smtClean="0"/>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the (</a:t>
            </a:r>
            <a:r>
              <a:rPr lang="en-US" b="1" baseline="0" dirty="0" smtClean="0"/>
              <a:t>CLICK</a:t>
            </a:r>
            <a:r>
              <a:rPr lang="en-US" baseline="0" dirty="0" smtClean="0"/>
              <a:t>) Empty </a:t>
            </a:r>
            <a:r>
              <a:rPr lang="en-US" baseline="0" dirty="0" err="1" smtClean="0"/>
              <a:t>struct</a:t>
            </a:r>
            <a:r>
              <a:rPr lang="en-US" baseline="0" dirty="0" smtClean="0"/>
              <a:t> isn’t really empty any more; it’s a one-line delegator, marked static and inline.  Still the </a:t>
            </a:r>
            <a:r>
              <a:rPr lang="en-US" baseline="0" dirty="0" err="1" smtClean="0"/>
              <a:t>sizeof</a:t>
            </a:r>
            <a:r>
              <a:rPr lang="en-US" baseline="0" dirty="0" smtClean="0"/>
              <a:t> the Empty </a:t>
            </a:r>
            <a:r>
              <a:rPr lang="en-US" baseline="0" dirty="0" err="1" smtClean="0"/>
              <a:t>struct</a:t>
            </a:r>
            <a:r>
              <a:rPr lang="en-US" baseline="0" dirty="0" smtClean="0"/>
              <a:t> is </a:t>
            </a:r>
            <a:r>
              <a:rPr lang="en-US" baseline="0" dirty="0" err="1" smtClean="0"/>
              <a:t>stil</a:t>
            </a:r>
            <a:r>
              <a:rPr lang="en-US" baseline="0" dirty="0" smtClean="0"/>
              <a:t> 0, so there’s no run-time cost.</a:t>
            </a:r>
          </a:p>
          <a:p>
            <a:endParaRPr lang="en-US" baseline="0" dirty="0" smtClean="0"/>
          </a:p>
          <a:p>
            <a:r>
              <a:rPr lang="en-US" baseline="0" dirty="0" smtClean="0"/>
              <a:t>Cost:  a one-line method delegator and a one-line using statement.  Not too bad.</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use it</a:t>
            </a:r>
            <a:r>
              <a:rPr lang="en-US" baseline="0" dirty="0" smtClean="0"/>
              <a:t> for everything.  Works great.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2:30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2:31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There are lots of Java- </a:t>
            </a:r>
            <a:r>
              <a:rPr lang="en-US" baseline="0" dirty="0" smtClean="0"/>
              <a:t>or C#-</a:t>
            </a:r>
            <a:r>
              <a:rPr lang="en-US" dirty="0" smtClean="0"/>
              <a:t>specific</a:t>
            </a:r>
            <a:r>
              <a:rPr lang="en-US" baseline="0" dirty="0" smtClean="0"/>
              <a:t> literature on TDD, which led me to:</a:t>
            </a:r>
          </a:p>
          <a:p>
            <a:pPr marL="272125" indent="-272125">
              <a:buFont typeface="+mj-lt"/>
              <a:buAutoNum type="arabicPeriod"/>
            </a:pPr>
            <a:r>
              <a:rPr lang="en-US" baseline="0" dirty="0" smtClean="0"/>
              <a:t>First article was for C code, not even C++, so they used static function pointers and “link seams” (in WELC terms).</a:t>
            </a:r>
          </a:p>
          <a:p>
            <a:pPr marL="272125" indent="-272125">
              <a:buFont typeface="+mj-lt"/>
              <a:buAutoNum type="arabicPeriod"/>
            </a:pPr>
            <a:endParaRPr lang="en-US" baseline="0" dirty="0" smtClean="0"/>
          </a:p>
          <a:p>
            <a:pPr marL="272125" indent="-272125">
              <a:buFont typeface="+mj-lt"/>
              <a:buAutoNum type="arabicPeriod"/>
            </a:pPr>
            <a:r>
              <a:rPr lang="en-US" baseline="0" dirty="0" smtClean="0"/>
              <a:t>To mock up an API call,</a:t>
            </a:r>
          </a:p>
          <a:p>
            <a:pPr marL="816376" lvl="1" indent="-272125">
              <a:buFont typeface="+mj-lt"/>
              <a:buAutoNum type="arabicPeriod"/>
            </a:pPr>
            <a:r>
              <a:rPr lang="en-US" baseline="0" dirty="0" smtClean="0"/>
              <a:t>Wrap the API call in a class;</a:t>
            </a:r>
          </a:p>
          <a:p>
            <a:pPr marL="816376" lvl="1" indent="-272125">
              <a:buFont typeface="+mj-lt"/>
              <a:buAutoNum type="arabicPeriod"/>
            </a:pPr>
            <a:r>
              <a:rPr lang="en-US" baseline="0" dirty="0" smtClean="0"/>
              <a:t>“Extract Interface” to put the call in a virtual method;</a:t>
            </a:r>
          </a:p>
          <a:p>
            <a:pPr marL="816376" lvl="1" indent="-272125">
              <a:buFont typeface="+mj-lt"/>
              <a:buAutoNum type="arabicPeriod"/>
            </a:pPr>
            <a:r>
              <a:rPr lang="en-US" baseline="0" dirty="0" smtClean="0"/>
              <a:t>Pass that interface to the system-under-test (either directly to the method or indirectly via the </a:t>
            </a:r>
            <a:r>
              <a:rPr lang="en-US" baseline="0" dirty="0" err="1" smtClean="0"/>
              <a:t>ctor</a:t>
            </a:r>
            <a:r>
              <a:rPr lang="en-US" baseline="0" dirty="0" smtClean="0"/>
              <a:t>);</a:t>
            </a:r>
          </a:p>
          <a:p>
            <a:pPr marL="816376" lvl="1" indent="-272125">
              <a:buFont typeface="+mj-lt"/>
              <a:buAutoNum type="arabicPeriod"/>
            </a:pPr>
            <a:r>
              <a:rPr lang="en-US" baseline="0" dirty="0" smtClean="0"/>
              <a:t>Implement a mock version of the interface, in my test code.</a:t>
            </a:r>
          </a:p>
          <a:p>
            <a:pPr marL="816376" lvl="1" indent="-272125">
              <a:buFont typeface="+mj-lt"/>
              <a:buAutoNum type="arabicPeriod"/>
            </a:pPr>
            <a:endParaRPr lang="en-US" baseline="0" dirty="0" smtClean="0"/>
          </a:p>
          <a:p>
            <a:pPr marL="272125" indent="-272125">
              <a:buFont typeface="+mj-lt"/>
              <a:buAutoNum type="arabicPeriod"/>
            </a:pPr>
            <a:r>
              <a:rPr lang="en-US" baseline="0" dirty="0" smtClean="0"/>
              <a:t>Lots of effort</a:t>
            </a:r>
          </a:p>
          <a:p>
            <a:pPr marL="816376" lvl="1" indent="-272125">
              <a:buFont typeface="+mj-lt"/>
              <a:buAutoNum type="arabicPeriod"/>
            </a:pPr>
            <a:r>
              <a:rPr lang="en-US" baseline="0" dirty="0" smtClean="0"/>
              <a:t>touches the system-under-test rather heavily, i.e., </a:t>
            </a:r>
          </a:p>
          <a:p>
            <a:pPr marL="816376" lvl="1" indent="-272125">
              <a:buFont typeface="+mj-lt"/>
              <a:buAutoNum type="arabicPeriod"/>
            </a:pPr>
            <a:r>
              <a:rPr lang="en-US" baseline="0" dirty="0" smtClean="0"/>
              <a:t>the production code looks rather different than it would have otherwise</a:t>
            </a:r>
          </a:p>
          <a:p>
            <a:pPr marL="816376" lvl="1" indent="-272125"/>
            <a:endParaRPr lang="en-US" baseline="0" dirty="0" smtClean="0"/>
          </a:p>
          <a:p>
            <a:pPr marL="272125" indent="-272125">
              <a:buFont typeface="+mj-lt"/>
              <a:buAutoNum type="arabicPeriod"/>
            </a:pPr>
            <a:r>
              <a:rPr lang="en-US" baseline="0" dirty="0" smtClean="0"/>
              <a:t>Then, WELC!</a:t>
            </a:r>
          </a:p>
          <a:p>
            <a:pPr marL="816376" lvl="1" indent="-272125">
              <a:buFont typeface="+mj-lt"/>
              <a:buAutoNum type="arabicPeriod"/>
            </a:pPr>
            <a:r>
              <a:rPr lang="en-US" baseline="0" dirty="0" smtClean="0"/>
              <a:t>“Subclass and Override” – brilliant !</a:t>
            </a:r>
          </a:p>
          <a:p>
            <a:pPr marL="816376" lvl="1" indent="-272125">
              <a:buFont typeface="+mj-lt"/>
              <a:buAutoNum type="arabicPeriod"/>
            </a:pP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6/4/2010 9:43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a:t>
            </a:r>
            <a:r>
              <a:rPr lang="en-US" dirty="0" err="1" smtClean="0"/>
              <a:t>CoCreating</a:t>
            </a:r>
            <a:r>
              <a:rPr lang="en-US" baseline="0" dirty="0" smtClean="0"/>
              <a:t> some object and if it succeeds you do one thing, but if it fails you do something else.</a:t>
            </a:r>
          </a:p>
          <a:p>
            <a:endParaRPr lang="en-US" baseline="0" dirty="0" smtClean="0"/>
          </a:p>
          <a:p>
            <a:r>
              <a:rPr lang="en-US" baseline="0" dirty="0" smtClean="0"/>
              <a:t>Now, when you write unit tests, you want to drive the code down both paths.  Here you can do that by mucking around with the registry.  At least, you can make it fail by removing the appropriate CLSID </a:t>
            </a:r>
            <a:r>
              <a:rPr lang="en-US" baseline="0" dirty="0" err="1" smtClean="0"/>
              <a:t>regkeys</a:t>
            </a:r>
            <a:r>
              <a:rPr lang="en-US" baseline="0" dirty="0" smtClean="0"/>
              <a:t>.  But if you want to make it fail in a particular way, that’s much harder.</a:t>
            </a:r>
          </a:p>
          <a:p>
            <a:endParaRPr lang="en-US" baseline="0" dirty="0" smtClean="0"/>
          </a:p>
          <a:p>
            <a:r>
              <a:rPr lang="en-US" baseline="0" dirty="0" smtClean="0"/>
              <a:t>The usual way to fix this is “subclass and override” (from WELC, by Michael Feathers) (a.k.a., “test subclass”, from </a:t>
            </a:r>
            <a:r>
              <a:rPr lang="en-US" baseline="0" dirty="0" err="1" smtClean="0"/>
              <a:t>xTP</a:t>
            </a:r>
            <a:r>
              <a:rPr lang="en-US" baseline="0" dirty="0" smtClean="0"/>
              <a:t>, by Gerard </a:t>
            </a:r>
            <a:r>
              <a:rPr lang="en-US" baseline="0" dirty="0" err="1" smtClean="0"/>
              <a:t>Meszaros</a:t>
            </a:r>
            <a:r>
              <a:rPr lang="en-US" baseline="0" dirty="0" smtClean="0"/>
              <a:t>).  And that will work fine here, something like this (next slide).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But there are times when “test subclass” won’t work:  static methods and constructors.  It doesn’t work with static methods because you can’t get </a:t>
            </a:r>
            <a:r>
              <a:rPr lang="en-US" baseline="0" dirty="0" err="1" smtClean="0"/>
              <a:t>ahold</a:t>
            </a:r>
            <a:r>
              <a:rPr lang="en-US" baseline="0" dirty="0" smtClean="0"/>
              <a:t> of the </a:t>
            </a:r>
            <a:r>
              <a:rPr lang="en-US" baseline="0" dirty="0" err="1" smtClean="0"/>
              <a:t>vtable</a:t>
            </a:r>
            <a:r>
              <a:rPr lang="en-US" baseline="0" dirty="0" smtClean="0"/>
              <a:t> (no ‘this’, either), and it won’t work in </a:t>
            </a:r>
            <a:r>
              <a:rPr lang="en-US" baseline="0" dirty="0" err="1" smtClean="0"/>
              <a:t>ctors</a:t>
            </a:r>
            <a:r>
              <a:rPr lang="en-US" baseline="0" dirty="0" smtClean="0"/>
              <a:t>, because of the order of construction:  you’ll just stay inside the </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usual way to handle this is “subclass and override” (from WELC, by Michael Feathers) (a.k.a., “test subclass”, from </a:t>
            </a:r>
            <a:r>
              <a:rPr lang="en-US" baseline="0" dirty="0" err="1" smtClean="0"/>
              <a:t>xTP</a:t>
            </a:r>
            <a:r>
              <a:rPr lang="en-US" baseline="0" dirty="0" smtClean="0"/>
              <a:t>, by Gerard </a:t>
            </a:r>
            <a:r>
              <a:rPr lang="en-US" baseline="0" dirty="0" err="1" smtClean="0"/>
              <a:t>Meszaros</a:t>
            </a:r>
            <a:r>
              <a:rPr lang="en-US" baseline="0" dirty="0" smtClean="0"/>
              <a:t>).  And that will work fine here, something like this.</a:t>
            </a:r>
          </a:p>
          <a:p>
            <a:endParaRPr lang="en-US" baseline="0" dirty="0" smtClean="0"/>
          </a:p>
          <a:p>
            <a:r>
              <a:rPr lang="en-US" baseline="0" dirty="0" smtClean="0"/>
              <a:t>We make a private virtual method with the exact same signature as the API we want to mock up, and by default, it just calls that global API.  When the compiler see the “</a:t>
            </a:r>
            <a:r>
              <a:rPr lang="en-US" baseline="0" dirty="0" err="1" smtClean="0"/>
              <a:t>CoCreateInstance</a:t>
            </a:r>
            <a:r>
              <a:rPr lang="en-US" baseline="0" dirty="0" smtClean="0"/>
              <a:t>” call, the C++name resolution rules say to look in its own class first, to see if there is a method with that name.  And sure enough, it sees our private virtual method and uses that.</a:t>
            </a:r>
          </a:p>
          <a:p>
            <a:endParaRPr lang="en-US" baseline="0" dirty="0" smtClean="0"/>
          </a:p>
          <a:p>
            <a:r>
              <a:rPr lang="en-US" baseline="0" dirty="0" smtClean="0"/>
              <a:t>Then in our test code, we can do something like this:</a:t>
            </a:r>
          </a:p>
          <a:p>
            <a:endParaRPr lang="en-US" baseline="0" dirty="0" smtClean="0"/>
          </a:p>
          <a:p>
            <a:endParaRPr lang="en-US" baseline="0" dirty="0" smtClean="0"/>
          </a:p>
          <a:p>
            <a:endParaRPr lang="en-US" baseline="0" dirty="0" smtClean="0"/>
          </a:p>
          <a:p>
            <a:endParaRPr lang="en-US" baseline="0" dirty="0" smtClean="0"/>
          </a:p>
          <a:p>
            <a:r>
              <a:rPr lang="en-US" baseline="0" dirty="0" smtClean="0"/>
              <a:t>But there are times when “test subclass” won’t work:  static methods and constructors.  It doesn’t work with static methods because you can’t get </a:t>
            </a:r>
            <a:r>
              <a:rPr lang="en-US" baseline="0" dirty="0" err="1" smtClean="0"/>
              <a:t>ahold</a:t>
            </a:r>
            <a:r>
              <a:rPr lang="en-US" baseline="0" dirty="0" smtClean="0"/>
              <a:t> of the </a:t>
            </a:r>
            <a:r>
              <a:rPr lang="en-US" baseline="0" dirty="0" err="1" smtClean="0"/>
              <a:t>vtable</a:t>
            </a:r>
            <a:r>
              <a:rPr lang="en-US" baseline="0" dirty="0" smtClean="0"/>
              <a:t> (no ‘this’, either), and it won’t work in </a:t>
            </a:r>
            <a:r>
              <a:rPr lang="en-US" baseline="0" dirty="0" err="1" smtClean="0"/>
              <a:t>ctors</a:t>
            </a:r>
            <a:r>
              <a:rPr lang="en-US" baseline="0" dirty="0" smtClean="0"/>
              <a:t>, because of the order of construction:  you’ll just stay inside the </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Then in our test code, we can do something like this.  We derive a test </a:t>
            </a:r>
            <a:r>
              <a:rPr lang="en-US" baseline="0" dirty="0" err="1" smtClean="0"/>
              <a:t>clsas</a:t>
            </a:r>
            <a:r>
              <a:rPr lang="en-US" baseline="0" dirty="0" smtClean="0"/>
              <a:t> off </a:t>
            </a:r>
            <a:r>
              <a:rPr lang="en-US" baseline="0" dirty="0" err="1" smtClean="0"/>
              <a:t>Foo</a:t>
            </a:r>
            <a:r>
              <a:rPr lang="en-US" baseline="0" dirty="0" smtClean="0"/>
              <a:t> and only implement </a:t>
            </a:r>
            <a:r>
              <a:rPr lang="en-US" baseline="0" dirty="0" err="1" smtClean="0"/>
              <a:t>CoCreateInstance</a:t>
            </a:r>
            <a:r>
              <a:rPr lang="en-US" baseline="0" dirty="0" smtClean="0"/>
              <a:t> differently:  everything else is exactly the same.  So when we test the </a:t>
            </a:r>
            <a:r>
              <a:rPr lang="en-US" baseline="0" dirty="0" err="1" smtClean="0"/>
              <a:t>TestFoo</a:t>
            </a:r>
            <a:r>
              <a:rPr lang="en-US" baseline="0" dirty="0" smtClean="0"/>
              <a:t> class, it’s just like testing the real class, except for the mocked up API.  </a:t>
            </a:r>
          </a:p>
          <a:p>
            <a:endParaRPr lang="en-US" baseline="0" dirty="0" smtClean="0"/>
          </a:p>
          <a:p>
            <a:r>
              <a:rPr lang="en-US" baseline="0" dirty="0" smtClean="0"/>
              <a:t>Works great, mostly.  But there are times when “test subclass” won’t work:  static methods and constructors.  It doesn’t work with static methods because you can’t get </a:t>
            </a:r>
            <a:r>
              <a:rPr lang="en-US" baseline="0" dirty="0" err="1" smtClean="0"/>
              <a:t>ahold</a:t>
            </a:r>
            <a:r>
              <a:rPr lang="en-US" baseline="0" dirty="0" smtClean="0"/>
              <a:t> of the </a:t>
            </a:r>
            <a:r>
              <a:rPr lang="en-US" baseline="0" dirty="0" err="1" smtClean="0"/>
              <a:t>vtable</a:t>
            </a:r>
            <a:r>
              <a:rPr lang="en-US" baseline="0" dirty="0" smtClean="0"/>
              <a:t> (no ‘this’, either), and it won’t work in </a:t>
            </a:r>
            <a:r>
              <a:rPr lang="en-US" baseline="0" dirty="0" err="1" smtClean="0"/>
              <a:t>ctors</a:t>
            </a:r>
            <a:r>
              <a:rPr lang="en-US" baseline="0" dirty="0" smtClean="0"/>
              <a:t>, because of the order of construction:  you’ll just stay inside the </a:t>
            </a:r>
            <a:r>
              <a:rPr lang="en-US" baseline="0" dirty="0" err="1" smtClean="0"/>
              <a:t>Foo</a:t>
            </a:r>
            <a:r>
              <a:rPr lang="en-US" baseline="0" dirty="0" smtClean="0"/>
              <a:t> class.</a:t>
            </a:r>
          </a:p>
          <a:p>
            <a:endParaRPr lang="en-US" baseline="0" dirty="0" smtClean="0"/>
          </a:p>
          <a:p>
            <a:r>
              <a:rPr lang="en-US" baseline="0" dirty="0" smtClean="0"/>
              <a:t>For those situations, we need something else.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here’s a case where “Test Subclass” won’t work, because Bar is static.  It also wouldn’t work for </a:t>
            </a:r>
            <a:r>
              <a:rPr lang="en-US" baseline="0" dirty="0" err="1" smtClean="0"/>
              <a:t>ctors</a:t>
            </a:r>
            <a:r>
              <a:rPr lang="en-US" baseline="0" dirty="0" smtClean="0"/>
              <a:t>.</a:t>
            </a:r>
          </a:p>
          <a:p>
            <a:endParaRPr lang="en-US" baseline="0" dirty="0" smtClean="0"/>
          </a:p>
          <a:p>
            <a:r>
              <a:rPr lang="en-US" baseline="0" dirty="0" smtClean="0"/>
              <a:t>Instead, we’ll use a sort of “Test </a:t>
            </a:r>
            <a:r>
              <a:rPr lang="en-US" baseline="0" dirty="0" err="1" smtClean="0"/>
              <a:t>Superclass</a:t>
            </a:r>
            <a:r>
              <a:rPr lang="en-US" baseline="0" dirty="0" smtClean="0"/>
              <a:t>” refactoring, what I’m calling “Test Base Class Injection”.</a:t>
            </a:r>
          </a:p>
          <a:p>
            <a:endParaRPr lang="en-US" baseline="0" dirty="0" smtClean="0"/>
          </a:p>
          <a:p>
            <a:r>
              <a:rPr lang="en-US" baseline="0" dirty="0" smtClean="0"/>
              <a:t>First, we refactor the code a bit: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1905003"/>
            <a:ext cx="10242549" cy="1523497"/>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31812" y="4343404"/>
            <a:ext cx="10242551" cy="463255"/>
          </a:xfrm>
        </p:spPr>
        <p:txBody>
          <a:bodyPr>
            <a:noAutofit/>
          </a:bodyPr>
          <a:lstStyle>
            <a:lvl1pPr marL="0" indent="0" algn="l">
              <a:lnSpc>
                <a:spcPct val="90000"/>
              </a:lnSpc>
              <a:spcBef>
                <a:spcPts val="0"/>
              </a:spcBef>
              <a:buNone/>
              <a:defRPr>
                <a:gradFill>
                  <a:gsLst>
                    <a:gs pos="0">
                      <a:srgbClr val="88AAFF"/>
                    </a:gs>
                    <a:gs pos="86000">
                      <a:srgbClr val="88AAFF"/>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80"/>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2" y="2667506"/>
            <a:ext cx="9323387"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31814" y="4491339"/>
            <a:ext cx="9323389" cy="461665"/>
          </a:xfrm>
        </p:spPr>
        <p:txBody>
          <a:bodyPr>
            <a:noAutofit/>
          </a:bodyPr>
          <a:lstStyle>
            <a:lvl1pPr marL="0" indent="0" algn="l" defTabSz="914363" rtl="0" eaLnBrk="1" latinLnBrk="0" hangingPunct="1">
              <a:lnSpc>
                <a:spcPct val="90000"/>
              </a:lnSpc>
              <a:spcBef>
                <a:spcPts val="0"/>
              </a:spcBef>
              <a:buFontTx/>
              <a:buNone/>
              <a:defRPr lang="en-US" sz="2800" kern="1200" dirty="0">
                <a:gradFill>
                  <a:gsLst>
                    <a:gs pos="0">
                      <a:srgbClr val="88AAFF"/>
                    </a:gs>
                    <a:gs pos="86000">
                      <a:srgbClr val="88AAFF"/>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31812" y="1288356"/>
            <a:ext cx="10242551"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6600" b="1" u="none" strike="noStrike" kern="1200" cap="none" spc="-150" normalizeH="0" baseline="0" noProof="0" dirty="0" smtClean="0">
                <a:ln w="3175">
                  <a:noFill/>
                </a:ln>
                <a:gradFill flip="none" rotWithShape="1">
                  <a:gsLst>
                    <a:gs pos="0">
                      <a:schemeClr val="tx1">
                        <a:lumMod val="75000"/>
                      </a:schemeClr>
                    </a:gs>
                    <a:gs pos="36000">
                      <a:schemeClr val="tx1"/>
                    </a:gs>
                    <a:gs pos="86000">
                      <a:srgbClr val="88AAFF"/>
                    </a:gs>
                  </a:gsLst>
                  <a:lin ang="5400000" scaled="0"/>
                  <a:tileRect/>
                </a:gradFill>
                <a:effectLst/>
                <a:uLnTx/>
                <a:uFillTx/>
                <a:latin typeface="Segoe" pitchFamily="34" charset="0"/>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6"/>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133602"/>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6"/>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3"/>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66638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4"/>
          <p:cNvSpPr txBox="1">
            <a:spLocks noChangeArrowheads="1"/>
          </p:cNvSpPr>
          <p:nvPr/>
        </p:nvSpPr>
        <p:spPr bwMode="auto">
          <a:xfrm>
            <a:off x="7451732" y="6355724"/>
            <a:ext cx="4465637" cy="260071"/>
          </a:xfrm>
          <a:prstGeom prst="rect">
            <a:avLst/>
          </a:prstGeom>
          <a:noFill/>
          <a:ln w="3175">
            <a:noFill/>
            <a:miter lim="800000"/>
            <a:headEnd/>
            <a:tailEnd/>
          </a:ln>
          <a:effectLst/>
        </p:spPr>
        <p:txBody>
          <a:bodyPr lIns="0" tIns="0" rIns="0" bIns="0">
            <a:spAutoFit/>
          </a:bodyPr>
          <a:lstStyle/>
          <a:p>
            <a:pPr algn="r">
              <a:lnSpc>
                <a:spcPct val="80000"/>
              </a:lnSpc>
              <a:spcBef>
                <a:spcPct val="0"/>
              </a:spcBef>
              <a:spcAft>
                <a:spcPct val="20000"/>
              </a:spcAft>
            </a:pPr>
            <a:r>
              <a:rPr lang="en-US" sz="1050" dirty="0" smtClean="0">
                <a:gradFill>
                  <a:gsLst>
                    <a:gs pos="0">
                      <a:schemeClr val="tx1">
                        <a:lumMod val="50000"/>
                      </a:schemeClr>
                    </a:gs>
                    <a:gs pos="86000">
                      <a:schemeClr val="tx1">
                        <a:lumMod val="50000"/>
                      </a:schemeClr>
                    </a:gs>
                  </a:gsLst>
                  <a:lin ang="5400000" scaled="0"/>
                </a:gradFill>
                <a:effectLst/>
              </a:rPr>
              <a:t>Engineering is only as good as the engineer. Be a better engineer.</a:t>
            </a:r>
          </a:p>
          <a:p>
            <a:pPr algn="r">
              <a:lnSpc>
                <a:spcPct val="80000"/>
              </a:lnSpc>
              <a:spcBef>
                <a:spcPct val="0"/>
              </a:spcBef>
              <a:spcAft>
                <a:spcPct val="20000"/>
              </a:spcAft>
            </a:pPr>
            <a:r>
              <a:rPr lang="en-US" sz="800" dirty="0" smtClean="0">
                <a:gradFill>
                  <a:gsLst>
                    <a:gs pos="0">
                      <a:schemeClr val="tx1">
                        <a:lumMod val="50000"/>
                      </a:schemeClr>
                    </a:gs>
                    <a:gs pos="86000">
                      <a:schemeClr val="tx1">
                        <a:lumMod val="50000"/>
                      </a:schemeClr>
                    </a:gs>
                  </a:gsLst>
                  <a:lin ang="5400000" scaled="0"/>
                </a:gradFill>
                <a:effectLst/>
              </a:rPr>
              <a:t>Microsoft Confidential</a:t>
            </a:r>
            <a:endParaRPr lang="en-US" sz="800" dirty="0">
              <a:gradFill>
                <a:gsLst>
                  <a:gs pos="0">
                    <a:schemeClr val="tx1">
                      <a:lumMod val="50000"/>
                    </a:schemeClr>
                  </a:gs>
                  <a:gs pos="86000">
                    <a:schemeClr val="tx1">
                      <a:lumMod val="50000"/>
                    </a:schemeClr>
                  </a:gs>
                </a:gsLst>
                <a:lin ang="5400000" scaled="0"/>
              </a:gradFill>
              <a:effectLs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lumMod val="75000"/>
                </a:schemeClr>
              </a:gs>
              <a:gs pos="36000">
                <a:schemeClr val="tx1"/>
              </a:gs>
              <a:gs pos="86000">
                <a:srgbClr val="88AAFF"/>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5"/>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5"/>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3" y="228601"/>
            <a:ext cx="11149013" cy="66638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forum1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w98s4hs8.aspx"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portals/engineering/Wiki/Wiki%20Pages/Hand%20Written%20Mocks%20In%20Cxx.aspx"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hyperlink" Target="http://forum10/" TargetMode="External"/><Relationship Id="rId4" Type="http://schemas.openxmlformats.org/officeDocument/2006/relationships/hyperlink" Target="http://toolbox/23791"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file:///\\scratch2\scratch\bhanlon\Forum\PrintOuts.cp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file:///\\scratch2\scratch\bhanlon\Forum\PrintOuts.cp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drdobbs.com/cpp/184401572"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Base Class Injection” refactoring</a:t>
            </a:r>
            <a:endParaRPr lang="en-US" dirty="0"/>
          </a:p>
        </p:txBody>
      </p:sp>
      <p:sp>
        <p:nvSpPr>
          <p:cNvPr id="4" name="Rectangle 3"/>
          <p:cNvSpPr/>
          <p:nvPr/>
        </p:nvSpPr>
        <p:spPr>
          <a:xfrm>
            <a:off x="650239" y="1908373"/>
            <a:ext cx="13776961" cy="4801314"/>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Empty{};</a:t>
            </a: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 </a:t>
            </a:r>
            <a:r>
              <a:rPr lang="en-US" dirty="0" smtClean="0">
                <a:solidFill>
                  <a:srgbClr val="0000FF"/>
                </a:solidFill>
                <a:latin typeface="Consolas"/>
              </a:rPr>
              <a:t>class </a:t>
            </a:r>
            <a:r>
              <a:rPr lang="en-US" dirty="0" err="1" smtClean="0">
                <a:solidFill>
                  <a:schemeClr val="bg1"/>
                </a:solidFill>
                <a:latin typeface="Consolas"/>
              </a:rPr>
              <a:t>FooT</a:t>
            </a:r>
            <a:r>
              <a:rPr lang="en-US" dirty="0" smtClean="0">
                <a:solidFill>
                  <a:schemeClr val="bg1"/>
                </a:solidFill>
                <a:latin typeface="Consolas"/>
              </a:rPr>
              <a:t> : </a:t>
            </a:r>
            <a:r>
              <a:rPr lang="en-US" dirty="0" smtClean="0">
                <a:solidFill>
                  <a:srgbClr val="0000FF"/>
                </a:solidFill>
                <a:latin typeface="Consolas"/>
              </a:rPr>
              <a:t>public </a:t>
            </a:r>
            <a:r>
              <a:rPr lang="en-US" dirty="0" smtClean="0">
                <a:solidFill>
                  <a:schemeClr val="bg1"/>
                </a:solidFill>
                <a:latin typeface="Consolas"/>
              </a:rPr>
              <a:t>Base</a:t>
            </a: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static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 </a:t>
            </a:r>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prstClr val="black"/>
                </a:solidFill>
                <a:latin typeface="Consolas"/>
              </a:rPr>
              <a:t>IUnknown</a:t>
            </a:r>
            <a:r>
              <a:rPr lang="en-US" dirty="0" smtClean="0">
                <a:solidFill>
                  <a:prstClr val="black"/>
                </a:solidFill>
                <a:latin typeface="Consolas"/>
              </a:rPr>
              <a:t> * </a:t>
            </a:r>
            <a:r>
              <a:rPr lang="en-US" dirty="0" err="1" smtClean="0">
                <a:solidFill>
                  <a:prstClr val="black"/>
                </a:solidFill>
                <a:latin typeface="Consolas"/>
              </a:rPr>
              <a:t>pUnk</a:t>
            </a:r>
            <a:r>
              <a:rPr lang="en-US" dirty="0" smtClean="0">
                <a:solidFill>
                  <a:prstClr val="black"/>
                </a:solidFill>
                <a:latin typeface="Consolas"/>
              </a:rPr>
              <a:t> = NULL;</a:t>
            </a:r>
          </a:p>
          <a:p>
            <a:pPr defTabSz="914400"/>
            <a:r>
              <a:rPr lang="en-US" dirty="0" smtClean="0">
                <a:solidFill>
                  <a:schemeClr val="bg1"/>
                </a:solidFill>
                <a:latin typeface="Consolas"/>
              </a:rPr>
              <a:t>        HRESULT hr = </a:t>
            </a:r>
            <a:r>
              <a:rPr lang="en-US" dirty="0" err="1" smtClean="0">
                <a:solidFill>
                  <a:schemeClr val="bg1"/>
                </a:solidFill>
                <a:latin typeface="Consolas"/>
              </a:rPr>
              <a:t>CoCreateInstance</a:t>
            </a:r>
            <a:r>
              <a:rPr lang="en-US" dirty="0" smtClean="0">
                <a:solidFill>
                  <a:schemeClr val="bg1"/>
                </a:solidFill>
                <a:latin typeface="Consolas"/>
              </a:rPr>
              <a:t>(SOME_CLSID, NULL, CLSCTX_LOCAL_SERVER, SOME_IID, (LPVOID*)&amp;</a:t>
            </a:r>
            <a:r>
              <a:rPr lang="en-US" dirty="0" err="1" smtClean="0">
                <a:solidFill>
                  <a:schemeClr val="bg1"/>
                </a:solidFill>
                <a:latin typeface="Consolas"/>
              </a:rPr>
              <a:t>pUnk</a:t>
            </a:r>
            <a:r>
              <a:rPr lang="en-US" dirty="0" smtClean="0">
                <a:solidFill>
                  <a:schemeClr val="bg1"/>
                </a:solidFill>
                <a:latin typeface="Consolas"/>
              </a:rPr>
              <a:t>);</a:t>
            </a:r>
          </a:p>
          <a:p>
            <a:pPr defTabSz="914400"/>
            <a:r>
              <a:rPr lang="en-US" dirty="0" smtClean="0">
                <a:solidFill>
                  <a:schemeClr val="bg1"/>
                </a:solidFill>
                <a:latin typeface="Consolas"/>
              </a:rPr>
              <a:t>        if (SUCCEEDED(hr)) {</a:t>
            </a:r>
          </a:p>
          <a:p>
            <a:pPr defTabSz="914400"/>
            <a:r>
              <a:rPr lang="en-US" dirty="0" smtClean="0">
                <a:solidFill>
                  <a:schemeClr val="bg1"/>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err="1" smtClean="0">
                <a:solidFill>
                  <a:prstClr val="black"/>
                </a:solidFill>
                <a:latin typeface="Consolas"/>
              </a:rPr>
              <a:t>pUnk</a:t>
            </a:r>
            <a:r>
              <a:rPr lang="en-US" dirty="0" smtClean="0">
                <a:solidFill>
                  <a:prstClr val="black"/>
                </a:solidFill>
                <a:latin typeface="Consolas"/>
              </a:rPr>
              <a:t>-&gt;Release();</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r>
              <a:rPr lang="en-US" dirty="0" err="1" smtClean="0">
                <a:solidFill>
                  <a:srgbClr val="0000FF"/>
                </a:solidFill>
                <a:latin typeface="Consolas"/>
              </a:rPr>
              <a:t>typedef</a:t>
            </a:r>
            <a:r>
              <a:rPr lang="en-US" dirty="0" smtClean="0">
                <a:solidFill>
                  <a:srgbClr val="0000FF"/>
                </a:solidFill>
                <a:latin typeface="Consolas"/>
              </a:rPr>
              <a:t> </a:t>
            </a:r>
            <a:r>
              <a:rPr lang="en-US" dirty="0" err="1" smtClean="0">
                <a:solidFill>
                  <a:prstClr val="black"/>
                </a:solidFill>
                <a:latin typeface="Consolas"/>
              </a:rPr>
              <a:t>FooT</a:t>
            </a:r>
            <a:r>
              <a:rPr lang="en-US" dirty="0" smtClean="0">
                <a:solidFill>
                  <a:prstClr val="black"/>
                </a:solidFill>
                <a:latin typeface="Consolas"/>
              </a:rPr>
              <a:t>&lt;Empty&gt; </a:t>
            </a:r>
            <a:r>
              <a:rPr lang="en-US" dirty="0" err="1" smtClean="0">
                <a:solidFill>
                  <a:prstClr val="black"/>
                </a:solidFill>
                <a:latin typeface="Consolas"/>
              </a:rPr>
              <a:t>Foo</a:t>
            </a:r>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a “C” API Test Example </a:t>
            </a:r>
            <a:endParaRPr lang="en-US" dirty="0"/>
          </a:p>
        </p:txBody>
      </p:sp>
      <p:sp>
        <p:nvSpPr>
          <p:cNvPr id="4" name="Rectangle 3"/>
          <p:cNvSpPr/>
          <p:nvPr/>
        </p:nvSpPr>
        <p:spPr>
          <a:xfrm>
            <a:off x="650239" y="1908373"/>
            <a:ext cx="11216641" cy="2308324"/>
          </a:xfrm>
          <a:prstGeom prst="rect">
            <a:avLst/>
          </a:prstGeom>
        </p:spPr>
        <p:txBody>
          <a:bodyPr wrap="square">
            <a:spAutoFit/>
          </a:bodyPr>
          <a:lstStyle/>
          <a:p>
            <a:pPr defTabSz="914400"/>
            <a:r>
              <a:rPr lang="en-US" dirty="0" smtClean="0">
                <a:solidFill>
                  <a:schemeClr val="bg1"/>
                </a:solidFill>
                <a:latin typeface="Consolas"/>
              </a:rPr>
              <a:t>TESTMETHOD(</a:t>
            </a:r>
            <a:r>
              <a:rPr lang="en-US" dirty="0" err="1" smtClean="0">
                <a:solidFill>
                  <a:schemeClr val="bg1"/>
                </a:solidFill>
                <a:latin typeface="Consolas"/>
              </a:rPr>
              <a:t>TBCIMockingCAPIWithEllipsis</a:t>
            </a:r>
            <a:r>
              <a:rPr lang="en-US" dirty="0" smtClean="0">
                <a:solidFill>
                  <a:schemeClr val="bg1"/>
                </a:solidFill>
                <a:latin typeface="Consolas"/>
              </a:rPr>
              <a:t>)</a:t>
            </a:r>
          </a:p>
          <a:p>
            <a:pPr defTabSz="914400"/>
            <a:r>
              <a:rPr lang="en-US" dirty="0" smtClean="0">
                <a:solidFill>
                  <a:schemeClr val="bg1"/>
                </a:solidFill>
                <a:latin typeface="Consolas"/>
              </a:rPr>
              <a:t>{</a:t>
            </a:r>
          </a:p>
          <a:p>
            <a:pPr defTabSz="914400"/>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TestBase</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srgbClr val="0000FF"/>
                </a:solidFill>
                <a:latin typeface="Consolas"/>
              </a:rPr>
              <a:t>        static </a:t>
            </a:r>
            <a:r>
              <a:rPr lang="en-US" dirty="0" smtClean="0">
                <a:solidFill>
                  <a:schemeClr val="bg1"/>
                </a:solidFill>
                <a:latin typeface="Consolas"/>
              </a:rPr>
              <a:t>HRESULT </a:t>
            </a:r>
            <a:r>
              <a:rPr lang="en-US" dirty="0" err="1" smtClean="0">
                <a:solidFill>
                  <a:schemeClr val="bg1"/>
                </a:solidFill>
                <a:latin typeface="Consolas"/>
              </a:rPr>
              <a:t>CoCreateInstance</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prstClr val="black"/>
                </a:solidFill>
                <a:latin typeface="Consolas"/>
              </a:rPr>
              <a:t>E_NOINTERFACE; }</a:t>
            </a:r>
          </a:p>
          <a:p>
            <a:pPr defTabSz="914400"/>
            <a:r>
              <a:rPr lang="en-US" dirty="0" smtClean="0">
                <a:solidFill>
                  <a:prstClr val="black"/>
                </a:solidFill>
                <a:latin typeface="Consolas"/>
              </a:rPr>
              <a:t>    </a:t>
            </a:r>
            <a:r>
              <a:rPr lang="en-US" dirty="0" smtClean="0">
                <a:solidFill>
                  <a:prstClr val="black"/>
                </a:solidFill>
                <a:latin typeface="Consolas"/>
              </a:rPr>
              <a:t>};</a:t>
            </a:r>
            <a:endParaRPr lang="en-US" dirty="0" smtClean="0">
              <a:solidFill>
                <a:prstClr val="black"/>
              </a:solidFill>
              <a:latin typeface="Consolas"/>
            </a:endParaRPr>
          </a:p>
          <a:p>
            <a:pPr defTabSz="914400"/>
            <a:r>
              <a:rPr lang="en-US" dirty="0" smtClean="0">
                <a:solidFill>
                  <a:prstClr val="black"/>
                </a:solidFill>
                <a:latin typeface="Consolas"/>
              </a:rPr>
              <a:t>    assert(</a:t>
            </a:r>
            <a:r>
              <a:rPr lang="en-US" dirty="0" smtClean="0">
                <a:solidFill>
                  <a:srgbClr val="0000FF"/>
                </a:solidFill>
                <a:latin typeface="Consolas"/>
              </a:rPr>
              <a:t>false</a:t>
            </a:r>
            <a:r>
              <a:rPr lang="en-US" dirty="0" smtClean="0">
                <a:solidFill>
                  <a:prstClr val="black"/>
                </a:solidFill>
                <a:latin typeface="Consolas"/>
              </a:rPr>
              <a:t> ==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a:t>
            </a:r>
            <a:r>
              <a:rPr lang="en-US" dirty="0" smtClean="0">
                <a:solidFill>
                  <a:prstClr val="black"/>
                </a:solidFill>
                <a:latin typeface="Consolas"/>
              </a:rPr>
              <a:t>&gt;().Bar());</a:t>
            </a:r>
          </a:p>
          <a:p>
            <a:pPr defTabSz="914400"/>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3" y="228601"/>
            <a:ext cx="11149013" cy="666386"/>
          </a:xfrm>
        </p:spPr>
        <p:txBody>
          <a:bodyPr/>
          <a:lstStyle/>
          <a:p>
            <a:r>
              <a:rPr lang="en-US" dirty="0" smtClean="0"/>
              <a:t>Mocking a “C” API Test Example 2 </a:t>
            </a:r>
            <a:endParaRPr lang="en-US" dirty="0"/>
          </a:p>
        </p:txBody>
      </p:sp>
      <p:sp>
        <p:nvSpPr>
          <p:cNvPr id="4" name="Rectangle 3"/>
          <p:cNvSpPr/>
          <p:nvPr/>
        </p:nvSpPr>
        <p:spPr>
          <a:xfrm>
            <a:off x="650239" y="1628458"/>
            <a:ext cx="16376520" cy="5355312"/>
          </a:xfrm>
          <a:prstGeom prst="rect">
            <a:avLst/>
          </a:prstGeom>
        </p:spPr>
        <p:txBody>
          <a:bodyPr wrap="square">
            <a:spAutoFit/>
          </a:bodyPr>
          <a:lstStyle/>
          <a:p>
            <a:pPr defTabSz="914400"/>
            <a:r>
              <a:rPr lang="en-US" dirty="0" smtClean="0">
                <a:solidFill>
                  <a:schemeClr val="bg1"/>
                </a:solidFill>
                <a:latin typeface="Consolas"/>
              </a:rPr>
              <a:t>TESTMETHOD(</a:t>
            </a:r>
            <a:r>
              <a:rPr lang="en-US" dirty="0" err="1" smtClean="0">
                <a:solidFill>
                  <a:schemeClr val="bg1"/>
                </a:solidFill>
                <a:latin typeface="Consolas"/>
              </a:rPr>
              <a:t>TBCIMockingCAPIWithData</a:t>
            </a:r>
            <a:r>
              <a:rPr lang="en-US" dirty="0" smtClean="0">
                <a:solidFill>
                  <a:schemeClr val="bg1"/>
                </a:solidFill>
                <a:latin typeface="Consolas"/>
              </a:rPr>
              <a:t>)</a:t>
            </a:r>
          </a:p>
          <a:p>
            <a:pPr defTabSz="914400"/>
            <a:r>
              <a:rPr lang="en-US" dirty="0" smtClean="0">
                <a:solidFill>
                  <a:schemeClr val="bg1"/>
                </a:solidFill>
                <a:latin typeface="Consolas"/>
              </a:rPr>
              <a:t>{</a:t>
            </a:r>
          </a:p>
          <a:p>
            <a:pPr defTabSz="914400"/>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TestBase</a:t>
            </a:r>
            <a:r>
              <a:rPr lang="en-US" dirty="0" smtClean="0">
                <a:solidFill>
                  <a:schemeClr val="bg1"/>
                </a:solidFill>
                <a:latin typeface="Consolas"/>
              </a:rPr>
              <a:t> </a:t>
            </a:r>
            <a:r>
              <a:rPr lang="en-US" dirty="0" smtClean="0">
                <a:solidFill>
                  <a:prstClr val="black"/>
                </a:solidFill>
                <a:latin typeface="Consolas"/>
              </a:rPr>
              <a:t>{</a:t>
            </a:r>
          </a:p>
          <a:p>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MyUnknown</a:t>
            </a:r>
            <a:r>
              <a:rPr lang="en-US" dirty="0" smtClean="0">
                <a:solidFill>
                  <a:schemeClr val="bg1"/>
                </a:solidFill>
                <a:latin typeface="Consolas"/>
              </a:rPr>
              <a:t> : </a:t>
            </a:r>
            <a:r>
              <a:rPr lang="en-US" dirty="0" smtClean="0">
                <a:solidFill>
                  <a:srgbClr val="0000FF"/>
                </a:solidFill>
                <a:latin typeface="Consolas"/>
              </a:rPr>
              <a:t>public </a:t>
            </a:r>
            <a:r>
              <a:rPr lang="en-US" dirty="0" err="1" smtClean="0">
                <a:solidFill>
                  <a:schemeClr val="bg1"/>
                </a:solidFill>
                <a:latin typeface="Consolas"/>
              </a:rPr>
              <a:t>IUnknown</a:t>
            </a:r>
            <a:r>
              <a:rPr lang="en-US" dirty="0" smtClean="0">
                <a:solidFill>
                  <a:schemeClr val="bg1"/>
                </a:solidFill>
                <a:latin typeface="Consolas"/>
              </a:rPr>
              <a:t> </a:t>
            </a:r>
            <a:r>
              <a:rPr lang="en-US" dirty="0" smtClean="0">
                <a:solidFill>
                  <a:prstClr val="black"/>
                </a:solidFill>
                <a:latin typeface="Consolas"/>
              </a:rPr>
              <a:t>{</a:t>
            </a:r>
          </a:p>
          <a:p>
            <a:r>
              <a:rPr lang="en-US" dirty="0" smtClean="0">
                <a:solidFill>
                  <a:prstClr val="black"/>
                </a:solidFill>
                <a:latin typeface="Consolas"/>
              </a:rPr>
              <a:t>            ULONG </a:t>
            </a:r>
            <a:r>
              <a:rPr lang="en-US" dirty="0" err="1" smtClean="0">
                <a:solidFill>
                  <a:prstClr val="black"/>
                </a:solidFill>
                <a:latin typeface="Consolas"/>
              </a:rPr>
              <a:t>ul</a:t>
            </a:r>
            <a:r>
              <a:rPr lang="en-US" dirty="0" smtClean="0">
                <a:solidFill>
                  <a:prstClr val="black"/>
                </a:solidFill>
                <a:latin typeface="Consolas"/>
              </a:rPr>
              <a:t>;</a:t>
            </a:r>
          </a:p>
          <a:p>
            <a:r>
              <a:rPr lang="en-US" dirty="0" smtClean="0">
                <a:solidFill>
                  <a:prstClr val="black"/>
                </a:solidFill>
                <a:latin typeface="Consolas"/>
              </a:rPr>
              <a:t>            </a:t>
            </a:r>
            <a:r>
              <a:rPr lang="en-US" dirty="0" err="1" smtClean="0">
                <a:solidFill>
                  <a:prstClr val="black"/>
                </a:solidFill>
                <a:latin typeface="Consolas"/>
              </a:rPr>
              <a:t>MyUnknown</a:t>
            </a:r>
            <a:r>
              <a:rPr lang="en-US" dirty="0" smtClean="0">
                <a:solidFill>
                  <a:prstClr val="black"/>
                </a:solidFill>
                <a:latin typeface="Consolas"/>
              </a:rPr>
              <a:t>() : </a:t>
            </a:r>
            <a:r>
              <a:rPr lang="en-US" dirty="0" err="1" smtClean="0">
                <a:solidFill>
                  <a:prstClr val="black"/>
                </a:solidFill>
                <a:latin typeface="Consolas"/>
              </a:rPr>
              <a:t>ul</a:t>
            </a:r>
            <a:r>
              <a:rPr lang="en-US" dirty="0" smtClean="0">
                <a:solidFill>
                  <a:prstClr val="black"/>
                </a:solidFill>
                <a:latin typeface="Consolas"/>
              </a:rPr>
              <a:t>(1) {}</a:t>
            </a:r>
          </a:p>
          <a:p>
            <a:r>
              <a:rPr lang="en-US" dirty="0" smtClean="0">
                <a:solidFill>
                  <a:srgbClr val="0000FF"/>
                </a:solidFill>
                <a:latin typeface="Consolas"/>
              </a:rPr>
              <a:t>            virtual </a:t>
            </a:r>
            <a:r>
              <a:rPr lang="en-US" dirty="0" smtClean="0">
                <a:solidFill>
                  <a:schemeClr val="bg1"/>
                </a:solidFill>
                <a:latin typeface="Consolas"/>
              </a:rPr>
              <a:t>HRESULT </a:t>
            </a:r>
            <a:r>
              <a:rPr lang="en-US" dirty="0" err="1" smtClean="0">
                <a:solidFill>
                  <a:schemeClr val="bg1"/>
                </a:solidFill>
                <a:latin typeface="Consolas"/>
              </a:rPr>
              <a:t>QueryInterface</a:t>
            </a:r>
            <a:r>
              <a:rPr lang="en-US" dirty="0" smtClean="0">
                <a:solidFill>
                  <a:schemeClr val="bg1"/>
                </a:solidFill>
                <a:latin typeface="Consolas"/>
              </a:rPr>
              <a:t>(REFIID </a:t>
            </a:r>
            <a:r>
              <a:rPr lang="en-US" dirty="0" err="1" smtClean="0">
                <a:solidFill>
                  <a:schemeClr val="bg1"/>
                </a:solidFill>
                <a:latin typeface="Consolas"/>
              </a:rPr>
              <a:t>riid</a:t>
            </a:r>
            <a:r>
              <a:rPr lang="en-US" dirty="0" smtClean="0">
                <a:solidFill>
                  <a:schemeClr val="bg1"/>
                </a:solidFill>
                <a:latin typeface="Consolas"/>
              </a:rPr>
              <a:t>, </a:t>
            </a:r>
            <a:r>
              <a:rPr lang="en-US" dirty="0" smtClean="0">
                <a:solidFill>
                  <a:srgbClr val="0000FF"/>
                </a:solidFill>
                <a:latin typeface="Consolas"/>
              </a:rPr>
              <a:t>void</a:t>
            </a:r>
            <a:r>
              <a:rPr lang="en-US" dirty="0" smtClean="0">
                <a:solidFill>
                  <a:schemeClr val="bg1"/>
                </a:solidFill>
                <a:latin typeface="Consolas"/>
              </a:rPr>
              <a:t>**</a:t>
            </a:r>
            <a:r>
              <a:rPr lang="en-US" dirty="0" err="1" smtClean="0">
                <a:solidFill>
                  <a:schemeClr val="bg1"/>
                </a:solidFill>
                <a:latin typeface="Consolas"/>
              </a:rPr>
              <a:t>ppvObject</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schemeClr val="bg1"/>
                </a:solidFill>
                <a:latin typeface="Consolas"/>
              </a:rPr>
              <a:t>E_FAIL; }</a:t>
            </a:r>
            <a:endParaRPr lang="en-US" dirty="0" smtClean="0">
              <a:solidFill>
                <a:srgbClr val="0000FF"/>
              </a:solidFill>
              <a:latin typeface="Consolas"/>
            </a:endParaRPr>
          </a:p>
          <a:p>
            <a:r>
              <a:rPr lang="en-US" dirty="0" smtClean="0">
                <a:solidFill>
                  <a:srgbClr val="0000FF"/>
                </a:solidFill>
                <a:latin typeface="Consolas"/>
              </a:rPr>
              <a:t>            virtual </a:t>
            </a:r>
            <a:r>
              <a:rPr lang="en-US" dirty="0" smtClean="0">
                <a:solidFill>
                  <a:schemeClr val="bg1"/>
                </a:solidFill>
                <a:latin typeface="Consolas"/>
              </a:rPr>
              <a:t>ULONG STDMETHODCALLTYPE </a:t>
            </a:r>
            <a:r>
              <a:rPr lang="en-US" dirty="0" err="1" smtClean="0">
                <a:solidFill>
                  <a:schemeClr val="bg1"/>
                </a:solidFill>
                <a:latin typeface="Consolas"/>
              </a:rPr>
              <a:t>AddRef</a:t>
            </a:r>
            <a:r>
              <a:rPr lang="en-US" dirty="0" smtClean="0">
                <a:solidFill>
                  <a:schemeClr val="bg1"/>
                </a:solidFill>
                <a:latin typeface="Consolas"/>
              </a:rPr>
              <a:t> () { </a:t>
            </a:r>
            <a:r>
              <a:rPr lang="en-US" dirty="0" smtClean="0">
                <a:solidFill>
                  <a:srgbClr val="0000FF"/>
                </a:solidFill>
                <a:latin typeface="Consolas"/>
              </a:rPr>
              <a:t>return </a:t>
            </a:r>
            <a:r>
              <a:rPr lang="en-US" dirty="0" smtClean="0">
                <a:solidFill>
                  <a:schemeClr val="bg1"/>
                </a:solidFill>
                <a:latin typeface="Consolas"/>
              </a:rPr>
              <a:t>++</a:t>
            </a:r>
            <a:r>
              <a:rPr lang="en-US" dirty="0" err="1" smtClean="0">
                <a:solidFill>
                  <a:schemeClr val="bg1"/>
                </a:solidFill>
                <a:latin typeface="Consolas"/>
              </a:rPr>
              <a:t>ul</a:t>
            </a:r>
            <a:r>
              <a:rPr lang="en-US" dirty="0" smtClean="0">
                <a:solidFill>
                  <a:schemeClr val="bg1"/>
                </a:solidFill>
                <a:latin typeface="Consolas"/>
              </a:rPr>
              <a:t>; }</a:t>
            </a:r>
          </a:p>
          <a:p>
            <a:r>
              <a:rPr lang="en-US" dirty="0" smtClean="0">
                <a:solidFill>
                  <a:srgbClr val="0000FF"/>
                </a:solidFill>
                <a:latin typeface="Consolas"/>
              </a:rPr>
              <a:t>            virtual </a:t>
            </a:r>
            <a:r>
              <a:rPr lang="en-US" dirty="0" smtClean="0">
                <a:solidFill>
                  <a:schemeClr val="bg1"/>
                </a:solidFill>
                <a:latin typeface="Consolas"/>
              </a:rPr>
              <a:t>ULONG STDMETHODCALLTYPE Release() { </a:t>
            </a:r>
            <a:r>
              <a:rPr lang="en-US" dirty="0" smtClean="0">
                <a:solidFill>
                  <a:srgbClr val="0000FF"/>
                </a:solidFill>
                <a:latin typeface="Consolas"/>
              </a:rPr>
              <a:t>return</a:t>
            </a:r>
            <a:r>
              <a:rPr lang="en-US" dirty="0" smtClean="0">
                <a:solidFill>
                  <a:schemeClr val="bg1"/>
                </a:solidFill>
                <a:latin typeface="Consolas"/>
              </a:rPr>
              <a:t> --</a:t>
            </a:r>
            <a:r>
              <a:rPr lang="en-US" dirty="0" err="1" smtClean="0">
                <a:solidFill>
                  <a:schemeClr val="bg1"/>
                </a:solidFill>
                <a:latin typeface="Consolas"/>
              </a:rPr>
              <a:t>ul</a:t>
            </a:r>
            <a:r>
              <a:rPr lang="en-US" dirty="0" smtClean="0">
                <a:solidFill>
                  <a:schemeClr val="bg1"/>
                </a:solidFill>
                <a:latin typeface="Consolas"/>
              </a:rPr>
              <a:t>; }</a:t>
            </a:r>
          </a:p>
          <a:p>
            <a:r>
              <a:rPr lang="en-US" dirty="0" smtClean="0">
                <a:solidFill>
                  <a:srgbClr val="0000FF"/>
                </a:solidFill>
                <a:latin typeface="Consolas"/>
              </a:rPr>
              <a:t>        </a:t>
            </a:r>
            <a:r>
              <a:rPr lang="en-US" dirty="0" smtClean="0">
                <a:solidFill>
                  <a:prstClr val="black"/>
                </a:solidFill>
                <a:latin typeface="Consolas"/>
              </a:rPr>
              <a:t>} </a:t>
            </a:r>
            <a:r>
              <a:rPr lang="en-US" dirty="0" err="1" smtClean="0">
                <a:solidFill>
                  <a:prstClr val="black"/>
                </a:solidFill>
                <a:latin typeface="Consolas"/>
              </a:rPr>
              <a:t>m_unk</a:t>
            </a:r>
            <a:r>
              <a:rPr lang="en-US" dirty="0" smtClean="0">
                <a:solidFill>
                  <a:prstClr val="black"/>
                </a:solidFill>
                <a:latin typeface="Consolas"/>
              </a:rPr>
              <a:t>;</a:t>
            </a:r>
          </a:p>
          <a:p>
            <a:pPr defTabSz="914400"/>
            <a:r>
              <a:rPr lang="en-US" dirty="0" smtClean="0">
                <a:solidFill>
                  <a:schemeClr val="bg1"/>
                </a:solidFill>
                <a:latin typeface="Consolas"/>
              </a:rPr>
              <a:t>        HRESULT </a:t>
            </a:r>
            <a:r>
              <a:rPr lang="en-US" dirty="0" err="1" smtClean="0">
                <a:solidFill>
                  <a:schemeClr val="bg1"/>
                </a:solidFill>
                <a:latin typeface="Consolas"/>
              </a:rPr>
              <a:t>CoCreateInstance</a:t>
            </a:r>
            <a:r>
              <a:rPr lang="en-US" dirty="0" smtClean="0">
                <a:solidFill>
                  <a:schemeClr val="bg1"/>
                </a:solidFill>
                <a:latin typeface="Consolas"/>
              </a:rPr>
              <a:t>(REFCLSID </a:t>
            </a:r>
            <a:r>
              <a:rPr lang="en-US" dirty="0" err="1" smtClean="0">
                <a:solidFill>
                  <a:schemeClr val="bg1"/>
                </a:solidFill>
                <a:latin typeface="Consolas"/>
              </a:rPr>
              <a:t>rclsid</a:t>
            </a:r>
            <a:r>
              <a:rPr lang="en-US" dirty="0" smtClean="0">
                <a:solidFill>
                  <a:schemeClr val="bg1"/>
                </a:solidFill>
                <a:latin typeface="Consolas"/>
              </a:rPr>
              <a:t>, LPUNKNOWN </a:t>
            </a:r>
            <a:r>
              <a:rPr lang="en-US" dirty="0" err="1" smtClean="0">
                <a:solidFill>
                  <a:schemeClr val="bg1"/>
                </a:solidFill>
                <a:latin typeface="Consolas"/>
              </a:rPr>
              <a:t>pUnkOuter</a:t>
            </a:r>
            <a:r>
              <a:rPr lang="en-US" dirty="0" smtClean="0">
                <a:solidFill>
                  <a:schemeClr val="bg1"/>
                </a:solidFill>
                <a:latin typeface="Consolas"/>
              </a:rPr>
              <a:t>, DWORD </a:t>
            </a:r>
            <a:r>
              <a:rPr lang="en-US" dirty="0" err="1" smtClean="0">
                <a:solidFill>
                  <a:schemeClr val="bg1"/>
                </a:solidFill>
                <a:latin typeface="Consolas"/>
              </a:rPr>
              <a:t>dwClsContext</a:t>
            </a:r>
            <a:r>
              <a:rPr lang="en-US" dirty="0" smtClean="0">
                <a:solidFill>
                  <a:schemeClr val="bg1"/>
                </a:solidFill>
                <a:latin typeface="Consolas"/>
              </a:rPr>
              <a:t>, REFIID </a:t>
            </a:r>
            <a:r>
              <a:rPr lang="en-US" dirty="0" err="1" smtClean="0">
                <a:solidFill>
                  <a:schemeClr val="bg1"/>
                </a:solidFill>
                <a:latin typeface="Consolas"/>
              </a:rPr>
              <a:t>riid</a:t>
            </a:r>
            <a:r>
              <a:rPr lang="en-US" dirty="0" smtClean="0">
                <a:solidFill>
                  <a:schemeClr val="bg1"/>
                </a:solidFill>
                <a:latin typeface="Consolas"/>
              </a:rPr>
              <a:t>, LPVOID FAR* </a:t>
            </a:r>
            <a:r>
              <a:rPr lang="en-US" dirty="0" err="1" smtClean="0">
                <a:solidFill>
                  <a:schemeClr val="bg1"/>
                </a:solidFill>
                <a:latin typeface="Consolas"/>
              </a:rPr>
              <a:t>ppv</a:t>
            </a:r>
            <a:r>
              <a:rPr lang="en-US" dirty="0" smtClean="0">
                <a:solidFill>
                  <a:schemeClr val="bg1"/>
                </a:solidFill>
                <a:latin typeface="Consolas"/>
              </a:rPr>
              <a:t>) {</a:t>
            </a:r>
          </a:p>
          <a:p>
            <a:pPr defTabSz="914400"/>
            <a:r>
              <a:rPr lang="en-US" dirty="0" smtClean="0">
                <a:solidFill>
                  <a:schemeClr val="bg1"/>
                </a:solidFill>
                <a:latin typeface="Consolas"/>
              </a:rPr>
              <a:t>            *</a:t>
            </a:r>
            <a:r>
              <a:rPr lang="en-US" dirty="0" err="1" smtClean="0">
                <a:solidFill>
                  <a:schemeClr val="bg1"/>
                </a:solidFill>
                <a:latin typeface="Consolas"/>
              </a:rPr>
              <a:t>ppv</a:t>
            </a:r>
            <a:r>
              <a:rPr lang="en-US" dirty="0" smtClean="0">
                <a:solidFill>
                  <a:schemeClr val="bg1"/>
                </a:solidFill>
                <a:latin typeface="Consolas"/>
              </a:rPr>
              <a:t> = &amp;</a:t>
            </a:r>
            <a:r>
              <a:rPr lang="en-US" dirty="0" err="1" smtClean="0">
                <a:solidFill>
                  <a:schemeClr val="bg1"/>
                </a:solidFill>
                <a:latin typeface="Consolas"/>
              </a:rPr>
              <a:t>m_unk</a:t>
            </a:r>
            <a:r>
              <a:rPr lang="en-US" dirty="0" smtClean="0">
                <a:solidFill>
                  <a:schemeClr val="bg1"/>
                </a:solidFill>
                <a:latin typeface="Consolas"/>
              </a:rPr>
              <a:t>;</a:t>
            </a:r>
          </a:p>
          <a:p>
            <a:pPr defTabSz="914400"/>
            <a:r>
              <a:rPr lang="en-US" dirty="0" smtClean="0">
                <a:solidFill>
                  <a:schemeClr val="bg1"/>
                </a:solidFill>
                <a:latin typeface="Consolas"/>
              </a:rPr>
              <a:t>            </a:t>
            </a:r>
            <a:r>
              <a:rPr lang="en-US" dirty="0" smtClean="0">
                <a:solidFill>
                  <a:srgbClr val="0000FF"/>
                </a:solidFill>
                <a:latin typeface="Consolas"/>
              </a:rPr>
              <a:t>return</a:t>
            </a:r>
            <a:r>
              <a:rPr lang="en-US" dirty="0" smtClean="0">
                <a:solidFill>
                  <a:schemeClr val="bg1"/>
                </a:solidFill>
                <a:latin typeface="Consolas"/>
              </a:rPr>
              <a:t> S_OK;            </a:t>
            </a:r>
          </a:p>
          <a:p>
            <a:pPr defTabSz="914400"/>
            <a:r>
              <a:rPr lang="en-US" dirty="0" smtClean="0">
                <a:solidFill>
                  <a:schemeClr val="bg1"/>
                </a:solidFill>
                <a:latin typeface="Consolas"/>
              </a:rPr>
              <a:t>        }</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a:t>
            </a:r>
            <a:r>
              <a:rPr lang="en-US" dirty="0" smtClean="0">
                <a:solidFill>
                  <a:prstClr val="black"/>
                </a:solidFill>
                <a:latin typeface="Consolas"/>
              </a:rPr>
              <a:t>&gt; </a:t>
            </a:r>
            <a:r>
              <a:rPr lang="en-US" dirty="0" err="1" smtClean="0">
                <a:solidFill>
                  <a:prstClr val="black"/>
                </a:solidFill>
                <a:latin typeface="Consolas"/>
              </a:rPr>
              <a:t>foo</a:t>
            </a:r>
            <a:r>
              <a:rPr lang="en-US" dirty="0" smtClean="0">
                <a:solidFill>
                  <a:prstClr val="black"/>
                </a:solidFill>
                <a:latin typeface="Consolas"/>
              </a:rPr>
              <a:t>;</a:t>
            </a:r>
          </a:p>
          <a:p>
            <a:pPr defTabSz="914400"/>
            <a:r>
              <a:rPr lang="en-US" dirty="0" smtClean="0">
                <a:solidFill>
                  <a:prstClr val="black"/>
                </a:solidFill>
                <a:latin typeface="Consolas"/>
              </a:rPr>
              <a:t>    assert(</a:t>
            </a:r>
            <a:r>
              <a:rPr lang="en-US" dirty="0" smtClean="0">
                <a:solidFill>
                  <a:srgbClr val="0000FF"/>
                </a:solidFill>
                <a:latin typeface="Consolas"/>
              </a:rPr>
              <a:t>true </a:t>
            </a:r>
            <a:r>
              <a:rPr lang="en-US" dirty="0" smtClean="0">
                <a:solidFill>
                  <a:prstClr val="black"/>
                </a:solidFill>
                <a:latin typeface="Consolas"/>
              </a:rPr>
              <a:t>== </a:t>
            </a:r>
            <a:r>
              <a:rPr lang="en-US" dirty="0" err="1" smtClean="0">
                <a:solidFill>
                  <a:prstClr val="black"/>
                </a:solidFill>
                <a:latin typeface="Consolas"/>
              </a:rPr>
              <a:t>foo.Bar</a:t>
            </a:r>
            <a:r>
              <a:rPr lang="en-US" dirty="0" smtClean="0">
                <a:solidFill>
                  <a:prstClr val="black"/>
                </a:solidFill>
                <a:latin typeface="Consolas"/>
              </a:rPr>
              <a:t>());</a:t>
            </a:r>
          </a:p>
          <a:p>
            <a:pPr defTabSz="914400"/>
            <a:r>
              <a:rPr lang="en-US" dirty="0" smtClean="0">
                <a:solidFill>
                  <a:prstClr val="black"/>
                </a:solidFill>
                <a:latin typeface="Consolas"/>
              </a:rPr>
              <a:t>    assert(0 == </a:t>
            </a:r>
            <a:r>
              <a:rPr lang="en-US" dirty="0" err="1" smtClean="0">
                <a:solidFill>
                  <a:prstClr val="black"/>
                </a:solidFill>
                <a:latin typeface="Consolas"/>
              </a:rPr>
              <a:t>foo.m_unk.ul</a:t>
            </a:r>
            <a:r>
              <a:rPr lang="en-US" dirty="0" smtClean="0">
                <a:solidFill>
                  <a:prstClr val="black"/>
                </a:solidFill>
                <a:latin typeface="Consolas"/>
              </a:rPr>
              <a:t>);</a:t>
            </a:r>
          </a:p>
          <a:p>
            <a:pPr defTabSz="914400"/>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64797"/>
          </a:xfrm>
        </p:spPr>
        <p:txBody>
          <a:bodyPr/>
          <a:lstStyle/>
          <a:p>
            <a:r>
              <a:rPr lang="en-US" dirty="0" smtClean="0"/>
              <a:t>Mocking an Automatic (Stack) Variable</a:t>
            </a:r>
            <a:endParaRPr lang="en-US" dirty="0"/>
          </a:p>
        </p:txBody>
      </p:sp>
      <p:sp>
        <p:nvSpPr>
          <p:cNvPr id="4" name="Rectangle 3"/>
          <p:cNvSpPr/>
          <p:nvPr/>
        </p:nvSpPr>
        <p:spPr>
          <a:xfrm>
            <a:off x="650239" y="1908373"/>
            <a:ext cx="11013441" cy="4524315"/>
          </a:xfrm>
          <a:prstGeom prst="rect">
            <a:avLst/>
          </a:prstGeom>
        </p:spPr>
        <p:txBody>
          <a:bodyPr wrap="square">
            <a:spAutoFit/>
          </a:bodyPr>
          <a:lstStyle/>
          <a:p>
            <a:pPr defTabSz="914400"/>
            <a:endParaRPr lang="en-US" dirty="0" smtClean="0">
              <a:solidFill>
                <a:srgbClr val="0000FF"/>
              </a:solidFill>
              <a:latin typeface="Consolas"/>
            </a:endParaRPr>
          </a:p>
          <a:p>
            <a:pPr defTabSz="914400"/>
            <a:endParaRPr lang="en-US" dirty="0" smtClean="0">
              <a:solidFill>
                <a:srgbClr val="0000FF"/>
              </a:solidFill>
              <a:latin typeface="Consolas"/>
            </a:endParaRPr>
          </a:p>
          <a:p>
            <a:pPr defTabSz="914400"/>
            <a:r>
              <a:rPr lang="en-US" dirty="0" smtClean="0">
                <a:solidFill>
                  <a:srgbClr val="0000FF"/>
                </a:solidFill>
                <a:latin typeface="Consolas"/>
              </a:rPr>
              <a:t>class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Bar2()</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a:t>
            </a:r>
          </a:p>
          <a:p>
            <a:pPr defTabSz="914400"/>
            <a:r>
              <a:rPr lang="en-US" dirty="0" smtClean="0">
                <a:solidFill>
                  <a:schemeClr val="bg1"/>
                </a:solidFill>
                <a:latin typeface="Consolas"/>
              </a:rPr>
              <a:t>        if (</a:t>
            </a:r>
            <a:r>
              <a:rPr lang="en-US" dirty="0" err="1" smtClean="0">
                <a:solidFill>
                  <a:schemeClr val="bg1"/>
                </a:solidFill>
                <a:latin typeface="Consolas"/>
              </a:rPr>
              <a:t>baz.IsItTrue</a:t>
            </a:r>
            <a:r>
              <a:rPr lang="en-US" dirty="0" smtClean="0">
                <a:solidFill>
                  <a:schemeClr val="bg1"/>
                </a:solidFill>
                <a:latin typeface="Consolas"/>
              </a:rPr>
              <a:t>()) {</a:t>
            </a:r>
          </a:p>
          <a:p>
            <a:pPr defTabSz="914400"/>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Base Class Injection” refactoring</a:t>
            </a:r>
            <a:endParaRPr lang="en-US" dirty="0"/>
          </a:p>
        </p:txBody>
      </p:sp>
      <p:sp>
        <p:nvSpPr>
          <p:cNvPr id="4" name="Rectangle 3"/>
          <p:cNvSpPr/>
          <p:nvPr/>
        </p:nvSpPr>
        <p:spPr>
          <a:xfrm>
            <a:off x="650239" y="1908373"/>
            <a:ext cx="13776961" cy="4801314"/>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Empty{};</a:t>
            </a: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a:t>
            </a:r>
            <a:endParaRPr lang="en-US" dirty="0" smtClean="0">
              <a:solidFill>
                <a:srgbClr val="0000FF"/>
              </a:solidFill>
              <a:latin typeface="Consolas"/>
            </a:endParaRPr>
          </a:p>
          <a:p>
            <a:pPr defTabSz="914400"/>
            <a:r>
              <a:rPr lang="en-US" dirty="0" smtClean="0">
                <a:solidFill>
                  <a:srgbClr val="0000FF"/>
                </a:solidFill>
                <a:latin typeface="Consolas"/>
              </a:rPr>
              <a:t>class </a:t>
            </a:r>
            <a:r>
              <a:rPr lang="en-US" dirty="0" err="1" smtClean="0">
                <a:solidFill>
                  <a:schemeClr val="bg1"/>
                </a:solidFill>
                <a:latin typeface="Consolas"/>
              </a:rPr>
              <a:t>FooT</a:t>
            </a:r>
            <a:r>
              <a:rPr lang="en-US" dirty="0" smtClean="0">
                <a:solidFill>
                  <a:schemeClr val="bg1"/>
                </a:solidFill>
                <a:latin typeface="Consolas"/>
              </a:rPr>
              <a:t> : </a:t>
            </a:r>
            <a:r>
              <a:rPr lang="en-US" dirty="0" smtClean="0">
                <a:solidFill>
                  <a:srgbClr val="0000FF"/>
                </a:solidFill>
                <a:latin typeface="Consolas"/>
              </a:rPr>
              <a:t>public </a:t>
            </a:r>
            <a:r>
              <a:rPr lang="en-US" dirty="0" smtClean="0">
                <a:solidFill>
                  <a:schemeClr val="bg1"/>
                </a:solidFill>
                <a:latin typeface="Consolas"/>
              </a:rPr>
              <a:t>Base</a:t>
            </a: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srgbClr val="0000FF"/>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Bar2()</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a:t>
            </a:r>
          </a:p>
          <a:p>
            <a:pPr defTabSz="914400"/>
            <a:r>
              <a:rPr lang="en-US" dirty="0" smtClean="0">
                <a:solidFill>
                  <a:schemeClr val="bg1"/>
                </a:solidFill>
                <a:latin typeface="Consolas"/>
              </a:rPr>
              <a:t>        if (</a:t>
            </a:r>
            <a:r>
              <a:rPr lang="en-US" dirty="0" err="1" smtClean="0">
                <a:solidFill>
                  <a:schemeClr val="bg1"/>
                </a:solidFill>
                <a:latin typeface="Consolas"/>
              </a:rPr>
              <a:t>baz.IsItTrue</a:t>
            </a:r>
            <a:r>
              <a:rPr lang="en-US" dirty="0" smtClean="0">
                <a:solidFill>
                  <a:schemeClr val="bg1"/>
                </a:solidFill>
                <a:latin typeface="Consolas"/>
              </a:rPr>
              <a:t>()) {</a:t>
            </a:r>
          </a:p>
          <a:p>
            <a:pPr defTabSz="914400"/>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r>
              <a:rPr lang="en-US" dirty="0" err="1" smtClean="0">
                <a:solidFill>
                  <a:srgbClr val="0000FF"/>
                </a:solidFill>
                <a:latin typeface="Consolas"/>
              </a:rPr>
              <a:t>typedef</a:t>
            </a:r>
            <a:r>
              <a:rPr lang="en-US" dirty="0" smtClean="0">
                <a:solidFill>
                  <a:srgbClr val="0000FF"/>
                </a:solidFill>
                <a:latin typeface="Consolas"/>
              </a:rPr>
              <a:t> </a:t>
            </a:r>
            <a:r>
              <a:rPr lang="en-US" dirty="0" err="1" smtClean="0">
                <a:solidFill>
                  <a:prstClr val="black"/>
                </a:solidFill>
                <a:latin typeface="Consolas"/>
              </a:rPr>
              <a:t>FooT</a:t>
            </a:r>
            <a:r>
              <a:rPr lang="en-US" dirty="0" smtClean="0">
                <a:solidFill>
                  <a:prstClr val="black"/>
                </a:solidFill>
                <a:latin typeface="Consolas"/>
              </a:rPr>
              <a:t>&lt;Empty&gt; </a:t>
            </a:r>
            <a:r>
              <a:rPr lang="en-US" dirty="0" err="1" smtClean="0">
                <a:solidFill>
                  <a:prstClr val="black"/>
                </a:solidFill>
                <a:latin typeface="Consolas"/>
              </a:rPr>
              <a:t>Foo</a:t>
            </a:r>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3" y="228601"/>
            <a:ext cx="11366428" cy="1329595"/>
          </a:xfrm>
        </p:spPr>
        <p:txBody>
          <a:bodyPr/>
          <a:lstStyle/>
          <a:p>
            <a:r>
              <a:rPr lang="en-US" dirty="0" smtClean="0"/>
              <a:t>Mocking an Automatic Variable Test Example</a:t>
            </a:r>
            <a:endParaRPr lang="en-US" dirty="0"/>
          </a:p>
        </p:txBody>
      </p:sp>
      <p:sp>
        <p:nvSpPr>
          <p:cNvPr id="4" name="Rectangle 3"/>
          <p:cNvSpPr/>
          <p:nvPr/>
        </p:nvSpPr>
        <p:spPr>
          <a:xfrm>
            <a:off x="650239" y="1908373"/>
            <a:ext cx="16376520" cy="3139321"/>
          </a:xfrm>
          <a:prstGeom prst="rect">
            <a:avLst/>
          </a:prstGeom>
        </p:spPr>
        <p:txBody>
          <a:bodyPr wrap="square">
            <a:spAutoFit/>
          </a:bodyPr>
          <a:lstStyle/>
          <a:p>
            <a:pPr defTabSz="914400"/>
            <a:r>
              <a:rPr lang="en-US" dirty="0" smtClean="0">
                <a:solidFill>
                  <a:schemeClr val="bg1"/>
                </a:solidFill>
                <a:latin typeface="Consolas"/>
              </a:rPr>
              <a:t>TESTMETHOD(</a:t>
            </a:r>
            <a:r>
              <a:rPr lang="en-US" dirty="0" err="1" smtClean="0">
                <a:solidFill>
                  <a:schemeClr val="bg1"/>
                </a:solidFill>
                <a:latin typeface="Consolas"/>
              </a:rPr>
              <a:t>TBCIMockingAnAutomaticVariable</a:t>
            </a:r>
            <a:r>
              <a:rPr lang="en-US" dirty="0" smtClean="0">
                <a:solidFill>
                  <a:schemeClr val="bg1"/>
                </a:solidFill>
                <a:latin typeface="Consolas"/>
              </a:rPr>
              <a:t>)</a:t>
            </a:r>
          </a:p>
          <a:p>
            <a:pPr defTabSz="914400"/>
            <a:r>
              <a:rPr lang="en-US" dirty="0" smtClean="0">
                <a:solidFill>
                  <a:schemeClr val="bg1"/>
                </a:solidFill>
                <a:latin typeface="Consolas"/>
              </a:rPr>
              <a:t>{</a:t>
            </a:r>
          </a:p>
          <a:p>
            <a:pPr defTabSz="914400"/>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TestBase</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Baz</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err="1" smtClean="0">
                <a:solidFill>
                  <a:prstClr val="black"/>
                </a:solidFill>
                <a:latin typeface="Consolas"/>
              </a:rPr>
              <a:t>IsIsTrue</a:t>
            </a:r>
            <a:r>
              <a:rPr lang="en-US" dirty="0" smtClean="0">
                <a:solidFill>
                  <a:prstClr val="black"/>
                </a:solidFill>
                <a:latin typeface="Consolas"/>
              </a:rPr>
              <a:t>() { </a:t>
            </a:r>
            <a:r>
              <a:rPr lang="en-US" dirty="0" smtClean="0">
                <a:solidFill>
                  <a:srgbClr val="0000FF"/>
                </a:solidFill>
                <a:latin typeface="Consolas"/>
              </a:rPr>
              <a:t>return true;</a:t>
            </a:r>
            <a:r>
              <a:rPr lang="en-US" dirty="0" smtClean="0">
                <a:solidFill>
                  <a:prstClr val="black"/>
                </a:solidFill>
                <a:latin typeface="Consolas"/>
              </a:rPr>
              <a:t> }</a:t>
            </a:r>
          </a:p>
          <a:p>
            <a:r>
              <a:rPr lang="en-US" dirty="0" smtClean="0">
                <a:solidFill>
                  <a:prstClr val="black"/>
                </a:solidFill>
                <a:latin typeface="Consolas"/>
              </a:rPr>
              <a:t>        };</a:t>
            </a:r>
          </a:p>
          <a:p>
            <a:r>
              <a:rPr lang="en-US" dirty="0" smtClean="0">
                <a:solidFill>
                  <a:prstClr val="black"/>
                </a:solidFill>
                <a:latin typeface="Consolas"/>
              </a:rPr>
              <a:t>    };</a:t>
            </a:r>
          </a:p>
          <a:p>
            <a:pPr defTabSz="914400"/>
            <a:r>
              <a:rPr lang="en-US" dirty="0" smtClean="0">
                <a:solidFill>
                  <a:prstClr val="black"/>
                </a:solidFill>
                <a:latin typeface="Consolas"/>
              </a:rPr>
              <a:t>    assert(</a:t>
            </a:r>
            <a:r>
              <a:rPr lang="en-US" dirty="0" smtClean="0">
                <a:solidFill>
                  <a:srgbClr val="0000FF"/>
                </a:solidFill>
                <a:latin typeface="Consolas"/>
              </a:rPr>
              <a:t>true </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a:t>
            </a:r>
            <a:r>
              <a:rPr lang="en-US" dirty="0" smtClean="0">
                <a:solidFill>
                  <a:prstClr val="black"/>
                </a:solidFill>
                <a:latin typeface="Consolas"/>
              </a:rPr>
              <a:t>&gt;().Bar2());</a:t>
            </a:r>
          </a:p>
          <a:p>
            <a:pPr defTabSz="914400"/>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3" y="228601"/>
            <a:ext cx="11149013" cy="664797"/>
          </a:xfrm>
        </p:spPr>
        <p:txBody>
          <a:bodyPr/>
          <a:lstStyle/>
          <a:p>
            <a:r>
              <a:rPr lang="en-US" dirty="0" smtClean="0"/>
              <a:t>Compositing Mocks</a:t>
            </a:r>
            <a:endParaRPr lang="en-US" dirty="0"/>
          </a:p>
        </p:txBody>
      </p:sp>
      <p:sp>
        <p:nvSpPr>
          <p:cNvPr id="4" name="Rectangle 3"/>
          <p:cNvSpPr/>
          <p:nvPr/>
        </p:nvSpPr>
        <p:spPr>
          <a:xfrm>
            <a:off x="650239" y="1908373"/>
            <a:ext cx="11196321" cy="4247317"/>
          </a:xfrm>
          <a:prstGeom prst="rect">
            <a:avLst/>
          </a:prstGeom>
        </p:spPr>
        <p:txBody>
          <a:bodyPr wrap="square">
            <a:spAutoFit/>
          </a:bodyPr>
          <a:lstStyle/>
          <a:p>
            <a:pPr defTabSz="914400"/>
            <a:endParaRPr lang="en-US" dirty="0" smtClean="0">
              <a:solidFill>
                <a:schemeClr val="bg1"/>
              </a:solidFill>
              <a:latin typeface="Consolas"/>
            </a:endParaRPr>
          </a:p>
          <a:p>
            <a:pPr defTabSz="914400"/>
            <a:endParaRPr lang="en-US" dirty="0" smtClean="0">
              <a:solidFill>
                <a:srgbClr val="0000FF"/>
              </a:solidFill>
              <a:latin typeface="Consolas"/>
            </a:endParaRPr>
          </a:p>
          <a:p>
            <a:pPr defTabSz="914400"/>
            <a:r>
              <a:rPr lang="en-US" dirty="0" smtClean="0">
                <a:solidFill>
                  <a:srgbClr val="0000FF"/>
                </a:solidFill>
                <a:latin typeface="Consolas"/>
              </a:rPr>
              <a:t>class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Bar3()</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Abc</a:t>
            </a:r>
            <a:r>
              <a:rPr lang="en-US" dirty="0" smtClean="0">
                <a:solidFill>
                  <a:prstClr val="black"/>
                </a:solidFill>
                <a:latin typeface="Consolas"/>
              </a:rPr>
              <a:t> </a:t>
            </a:r>
            <a:r>
              <a:rPr lang="en-US" dirty="0" err="1" smtClean="0">
                <a:solidFill>
                  <a:prstClr val="black"/>
                </a:solidFill>
                <a:latin typeface="Consolas"/>
              </a:rPr>
              <a:t>abc</a:t>
            </a:r>
            <a:r>
              <a:rPr lang="en-US" dirty="0" smtClean="0">
                <a:solidFill>
                  <a:prstClr val="black"/>
                </a:solidFill>
                <a:latin typeface="Consolas"/>
              </a:rPr>
              <a:t>;</a:t>
            </a:r>
          </a:p>
          <a:p>
            <a:pPr defTabSz="914400"/>
            <a:r>
              <a:rPr lang="en-US" dirty="0" smtClean="0">
                <a:solidFill>
                  <a:prstClr val="black"/>
                </a:solidFill>
                <a:latin typeface="Consolas"/>
              </a:rPr>
              <a:t>        HRESULT hr1 = </a:t>
            </a:r>
            <a:r>
              <a:rPr lang="en-US" dirty="0" err="1" smtClean="0">
                <a:solidFill>
                  <a:prstClr val="black"/>
                </a:solidFill>
                <a:latin typeface="Consolas"/>
              </a:rPr>
              <a:t>abc.DoWork</a:t>
            </a:r>
            <a:r>
              <a:rPr lang="en-US" dirty="0" smtClean="0">
                <a:solidFill>
                  <a:prstClr val="black"/>
                </a:solidFill>
                <a:latin typeface="Consolas"/>
              </a:rPr>
              <a:t>();</a:t>
            </a:r>
          </a:p>
          <a:p>
            <a:pPr defTabSz="914400"/>
            <a:r>
              <a:rPr lang="en-US" dirty="0" smtClean="0">
                <a:solidFill>
                  <a:prstClr val="black"/>
                </a:solidFill>
                <a:latin typeface="Consolas"/>
              </a:rPr>
              <a:t>        Def </a:t>
            </a:r>
            <a:r>
              <a:rPr lang="en-US" dirty="0" err="1" smtClean="0">
                <a:solidFill>
                  <a:prstClr val="black"/>
                </a:solidFill>
                <a:latin typeface="Consolas"/>
              </a:rPr>
              <a:t>def</a:t>
            </a:r>
            <a:r>
              <a:rPr lang="en-US" dirty="0" smtClean="0">
                <a:solidFill>
                  <a:prstClr val="black"/>
                </a:solidFill>
                <a:latin typeface="Consolas"/>
              </a:rPr>
              <a:t>;</a:t>
            </a:r>
          </a:p>
          <a:p>
            <a:pPr defTabSz="914400"/>
            <a:r>
              <a:rPr lang="en-US" dirty="0" smtClean="0">
                <a:solidFill>
                  <a:prstClr val="black"/>
                </a:solidFill>
                <a:latin typeface="Consolas"/>
              </a:rPr>
              <a:t>        HRESULT hr2 = </a:t>
            </a:r>
            <a:r>
              <a:rPr lang="en-US" dirty="0" err="1" smtClean="0">
                <a:solidFill>
                  <a:prstClr val="black"/>
                </a:solidFill>
                <a:latin typeface="Consolas"/>
              </a:rPr>
              <a:t>def.DoWork</a:t>
            </a:r>
            <a:r>
              <a:rPr lang="en-US" dirty="0" smtClean="0">
                <a:solidFill>
                  <a:prstClr val="black"/>
                </a:solidFill>
                <a:latin typeface="Consolas"/>
              </a:rPr>
              <a:t>();</a:t>
            </a:r>
          </a:p>
          <a:p>
            <a:pPr defTabSz="914400"/>
            <a:r>
              <a:rPr lang="en-US" dirty="0" smtClean="0">
                <a:solidFill>
                  <a:prstClr val="black"/>
                </a:solidFill>
                <a:latin typeface="Consolas"/>
              </a:rPr>
              <a:t>      </a:t>
            </a:r>
            <a:r>
              <a:rPr lang="en-US" dirty="0" smtClean="0">
                <a:solidFill>
                  <a:srgbClr val="0000FF"/>
                </a:solidFill>
                <a:latin typeface="Consolas"/>
              </a:rPr>
              <a:t>  return </a:t>
            </a:r>
            <a:r>
              <a:rPr lang="en-US" dirty="0" smtClean="0">
                <a:solidFill>
                  <a:prstClr val="black"/>
                </a:solidFill>
                <a:latin typeface="Consolas"/>
              </a:rPr>
              <a:t>(SUCCEEDED(hr1) &amp;&amp; SUCCEEDED(hr2)); </a:t>
            </a: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endParaRPr lang="en-US" dirty="0" smtClean="0">
              <a:solidFill>
                <a:prstClr val="black"/>
              </a:solidFill>
              <a:latin typeface="Consola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3" y="228601"/>
            <a:ext cx="11149013" cy="664797"/>
          </a:xfrm>
        </p:spPr>
        <p:txBody>
          <a:bodyPr/>
          <a:lstStyle/>
          <a:p>
            <a:r>
              <a:rPr lang="en-US" dirty="0" smtClean="0"/>
              <a:t>Compositing Mocks: TBCI Refactoring</a:t>
            </a:r>
            <a:endParaRPr lang="en-US" dirty="0"/>
          </a:p>
        </p:txBody>
      </p:sp>
      <p:sp>
        <p:nvSpPr>
          <p:cNvPr id="4" name="Rectangle 3"/>
          <p:cNvSpPr/>
          <p:nvPr/>
        </p:nvSpPr>
        <p:spPr>
          <a:xfrm>
            <a:off x="650239" y="1908373"/>
            <a:ext cx="11196321" cy="4247317"/>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Empty{};</a:t>
            </a: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a:t>
            </a:r>
            <a:endParaRPr lang="en-US" dirty="0" smtClean="0">
              <a:solidFill>
                <a:srgbClr val="0000FF"/>
              </a:solidFill>
              <a:latin typeface="Consolas"/>
            </a:endParaRPr>
          </a:p>
          <a:p>
            <a:pPr defTabSz="914400"/>
            <a:r>
              <a:rPr lang="en-US" dirty="0" smtClean="0">
                <a:solidFill>
                  <a:srgbClr val="0000FF"/>
                </a:solidFill>
                <a:latin typeface="Consolas"/>
              </a:rPr>
              <a:t>class </a:t>
            </a:r>
            <a:r>
              <a:rPr lang="en-US" dirty="0" err="1" smtClean="0">
                <a:solidFill>
                  <a:schemeClr val="bg1"/>
                </a:solidFill>
                <a:latin typeface="Consolas"/>
              </a:rPr>
              <a:t>FooT</a:t>
            </a:r>
            <a:r>
              <a:rPr lang="en-US" dirty="0" smtClean="0">
                <a:solidFill>
                  <a:schemeClr val="bg1"/>
                </a:solidFill>
                <a:latin typeface="Consolas"/>
              </a:rPr>
              <a:t> : </a:t>
            </a:r>
            <a:r>
              <a:rPr lang="en-US" dirty="0" smtClean="0">
                <a:solidFill>
                  <a:srgbClr val="0000FF"/>
                </a:solidFill>
                <a:latin typeface="Consolas"/>
              </a:rPr>
              <a:t>public </a:t>
            </a:r>
            <a:r>
              <a:rPr lang="en-US" dirty="0" smtClean="0">
                <a:solidFill>
                  <a:schemeClr val="bg1"/>
                </a:solidFill>
                <a:latin typeface="Consolas"/>
              </a:rPr>
              <a:t>Base</a:t>
            </a: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Bar3()</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Abc</a:t>
            </a:r>
            <a:r>
              <a:rPr lang="en-US" dirty="0" smtClean="0">
                <a:solidFill>
                  <a:prstClr val="black"/>
                </a:solidFill>
                <a:latin typeface="Consolas"/>
              </a:rPr>
              <a:t> </a:t>
            </a:r>
            <a:r>
              <a:rPr lang="en-US" dirty="0" err="1" smtClean="0">
                <a:solidFill>
                  <a:prstClr val="black"/>
                </a:solidFill>
                <a:latin typeface="Consolas"/>
              </a:rPr>
              <a:t>abc</a:t>
            </a:r>
            <a:r>
              <a:rPr lang="en-US" dirty="0" smtClean="0">
                <a:solidFill>
                  <a:prstClr val="black"/>
                </a:solidFill>
                <a:latin typeface="Consolas"/>
              </a:rPr>
              <a:t>;</a:t>
            </a:r>
          </a:p>
          <a:p>
            <a:pPr defTabSz="914400"/>
            <a:r>
              <a:rPr lang="en-US" dirty="0" smtClean="0">
                <a:solidFill>
                  <a:prstClr val="black"/>
                </a:solidFill>
                <a:latin typeface="Consolas"/>
              </a:rPr>
              <a:t>        HRESULT hr1 = </a:t>
            </a:r>
            <a:r>
              <a:rPr lang="en-US" dirty="0" err="1" smtClean="0">
                <a:solidFill>
                  <a:prstClr val="black"/>
                </a:solidFill>
                <a:latin typeface="Consolas"/>
              </a:rPr>
              <a:t>abc.DoWork</a:t>
            </a:r>
            <a:r>
              <a:rPr lang="en-US" dirty="0" smtClean="0">
                <a:solidFill>
                  <a:prstClr val="black"/>
                </a:solidFill>
                <a:latin typeface="Consolas"/>
              </a:rPr>
              <a:t>();</a:t>
            </a:r>
          </a:p>
          <a:p>
            <a:pPr defTabSz="914400"/>
            <a:r>
              <a:rPr lang="en-US" dirty="0" smtClean="0">
                <a:solidFill>
                  <a:prstClr val="black"/>
                </a:solidFill>
                <a:latin typeface="Consolas"/>
              </a:rPr>
              <a:t>        Def </a:t>
            </a:r>
            <a:r>
              <a:rPr lang="en-US" dirty="0" err="1" smtClean="0">
                <a:solidFill>
                  <a:prstClr val="black"/>
                </a:solidFill>
                <a:latin typeface="Consolas"/>
              </a:rPr>
              <a:t>def</a:t>
            </a:r>
            <a:r>
              <a:rPr lang="en-US" dirty="0" smtClean="0">
                <a:solidFill>
                  <a:prstClr val="black"/>
                </a:solidFill>
                <a:latin typeface="Consolas"/>
              </a:rPr>
              <a:t>;</a:t>
            </a:r>
          </a:p>
          <a:p>
            <a:pPr defTabSz="914400"/>
            <a:r>
              <a:rPr lang="en-US" dirty="0" smtClean="0">
                <a:solidFill>
                  <a:prstClr val="black"/>
                </a:solidFill>
                <a:latin typeface="Consolas"/>
              </a:rPr>
              <a:t>        HRESULT hr2 = </a:t>
            </a:r>
            <a:r>
              <a:rPr lang="en-US" dirty="0" err="1" smtClean="0">
                <a:solidFill>
                  <a:prstClr val="black"/>
                </a:solidFill>
                <a:latin typeface="Consolas"/>
              </a:rPr>
              <a:t>def.DoWork</a:t>
            </a:r>
            <a:r>
              <a:rPr lang="en-US" dirty="0" smtClean="0">
                <a:solidFill>
                  <a:prstClr val="black"/>
                </a:solidFill>
                <a:latin typeface="Consolas"/>
              </a:rPr>
              <a:t>();</a:t>
            </a:r>
          </a:p>
          <a:p>
            <a:pPr defTabSz="914400"/>
            <a:r>
              <a:rPr lang="en-US" dirty="0" smtClean="0">
                <a:solidFill>
                  <a:prstClr val="black"/>
                </a:solidFill>
                <a:latin typeface="Consolas"/>
              </a:rPr>
              <a:t>      </a:t>
            </a:r>
            <a:r>
              <a:rPr lang="en-US" dirty="0" smtClean="0">
                <a:solidFill>
                  <a:srgbClr val="0000FF"/>
                </a:solidFill>
                <a:latin typeface="Consolas"/>
              </a:rPr>
              <a:t>  return </a:t>
            </a:r>
            <a:r>
              <a:rPr lang="en-US" dirty="0" smtClean="0">
                <a:solidFill>
                  <a:prstClr val="black"/>
                </a:solidFill>
                <a:latin typeface="Consolas"/>
              </a:rPr>
              <a:t>(SUCCEEDED(hr1) &amp;&amp; SUCCEEDED(hr2)); </a:t>
            </a: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r>
              <a:rPr lang="en-US" dirty="0" err="1" smtClean="0">
                <a:solidFill>
                  <a:prstClr val="black"/>
                </a:solidFill>
                <a:latin typeface="Consolas"/>
              </a:rPr>
              <a:t>typedef</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&lt;Empty&gt; </a:t>
            </a:r>
            <a:r>
              <a:rPr lang="en-US" dirty="0" err="1" smtClean="0">
                <a:solidFill>
                  <a:prstClr val="black"/>
                </a:solidFill>
                <a:latin typeface="Consolas"/>
              </a:rPr>
              <a:t>Foo</a:t>
            </a:r>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3" y="228601"/>
            <a:ext cx="11149013" cy="664797"/>
          </a:xfrm>
        </p:spPr>
        <p:txBody>
          <a:bodyPr/>
          <a:lstStyle/>
          <a:p>
            <a:r>
              <a:rPr lang="en-US" dirty="0" smtClean="0"/>
              <a:t>Compositing Mocks Test Example</a:t>
            </a:r>
            <a:endParaRPr lang="en-US" dirty="0"/>
          </a:p>
        </p:txBody>
      </p:sp>
      <p:sp>
        <p:nvSpPr>
          <p:cNvPr id="4" name="Rectangle 3"/>
          <p:cNvSpPr/>
          <p:nvPr/>
        </p:nvSpPr>
        <p:spPr>
          <a:xfrm>
            <a:off x="650239" y="1908373"/>
            <a:ext cx="11257281" cy="4801314"/>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AbcFailing</a:t>
            </a:r>
            <a:r>
              <a:rPr lang="en-US" dirty="0" smtClean="0">
                <a:solidFill>
                  <a:schemeClr val="bg1"/>
                </a:solidFill>
                <a:latin typeface="Consolas"/>
              </a:rPr>
              <a:t> { HRESULT </a:t>
            </a:r>
            <a:r>
              <a:rPr lang="en-US" dirty="0" err="1" smtClean="0">
                <a:solidFill>
                  <a:schemeClr val="bg1"/>
                </a:solidFill>
                <a:latin typeface="Consolas"/>
              </a:rPr>
              <a:t>DoWork</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schemeClr val="bg1"/>
                </a:solidFill>
                <a:latin typeface="Consolas"/>
              </a:rPr>
              <a:t>E_FAIL; } };</a:t>
            </a:r>
          </a:p>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AbcSucceed</a:t>
            </a:r>
            <a:r>
              <a:rPr lang="en-US" dirty="0" smtClean="0">
                <a:solidFill>
                  <a:schemeClr val="bg1"/>
                </a:solidFill>
                <a:latin typeface="Consolas"/>
              </a:rPr>
              <a:t> { HRESULT </a:t>
            </a:r>
            <a:r>
              <a:rPr lang="en-US" dirty="0" err="1" smtClean="0">
                <a:solidFill>
                  <a:schemeClr val="bg1"/>
                </a:solidFill>
                <a:latin typeface="Consolas"/>
              </a:rPr>
              <a:t>DoWork</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schemeClr val="bg1"/>
                </a:solidFill>
                <a:latin typeface="Consolas"/>
              </a:rPr>
              <a:t>S_OK;   } };</a:t>
            </a:r>
          </a:p>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DefFailing</a:t>
            </a:r>
            <a:r>
              <a:rPr lang="en-US" dirty="0" smtClean="0">
                <a:solidFill>
                  <a:schemeClr val="bg1"/>
                </a:solidFill>
                <a:latin typeface="Consolas"/>
              </a:rPr>
              <a:t> { HRESULT </a:t>
            </a:r>
            <a:r>
              <a:rPr lang="en-US" dirty="0" err="1" smtClean="0">
                <a:solidFill>
                  <a:schemeClr val="bg1"/>
                </a:solidFill>
                <a:latin typeface="Consolas"/>
              </a:rPr>
              <a:t>DoWork</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schemeClr val="bg1"/>
                </a:solidFill>
                <a:latin typeface="Consolas"/>
              </a:rPr>
              <a:t>E_FAIL; } };</a:t>
            </a:r>
          </a:p>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DefSucceed</a:t>
            </a:r>
            <a:r>
              <a:rPr lang="en-US" dirty="0" smtClean="0">
                <a:solidFill>
                  <a:schemeClr val="bg1"/>
                </a:solidFill>
                <a:latin typeface="Consolas"/>
              </a:rPr>
              <a:t> { HRESULT </a:t>
            </a:r>
            <a:r>
              <a:rPr lang="en-US" dirty="0" err="1" smtClean="0">
                <a:solidFill>
                  <a:schemeClr val="bg1"/>
                </a:solidFill>
                <a:latin typeface="Consolas"/>
              </a:rPr>
              <a:t>DoWork</a:t>
            </a:r>
            <a:r>
              <a:rPr lang="en-US" dirty="0" smtClean="0">
                <a:solidFill>
                  <a:schemeClr val="bg1"/>
                </a:solidFill>
                <a:latin typeface="Consolas"/>
              </a:rPr>
              <a:t>() { </a:t>
            </a:r>
            <a:r>
              <a:rPr lang="en-US" dirty="0" smtClean="0">
                <a:solidFill>
                  <a:srgbClr val="0000FF"/>
                </a:solidFill>
                <a:latin typeface="Consolas"/>
              </a:rPr>
              <a:t>return </a:t>
            </a:r>
            <a:r>
              <a:rPr lang="en-US" dirty="0" smtClean="0">
                <a:solidFill>
                  <a:schemeClr val="bg1"/>
                </a:solidFill>
                <a:latin typeface="Consolas"/>
              </a:rPr>
              <a:t>S_OK;   } };</a:t>
            </a:r>
          </a:p>
          <a:p>
            <a:pPr defTabSz="914400"/>
            <a:endParaRPr lang="en-US" dirty="0" smtClean="0">
              <a:solidFill>
                <a:srgbClr val="0000FF"/>
              </a:solidFill>
              <a:latin typeface="Consolas"/>
            </a:endParaRP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A, </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D&gt; </a:t>
            </a:r>
            <a:r>
              <a:rPr lang="en-US" dirty="0" err="1" smtClean="0">
                <a:solidFill>
                  <a:srgbClr val="0000FF"/>
                </a:solidFill>
                <a:latin typeface="Consolas"/>
              </a:rPr>
              <a:t>struct</a:t>
            </a:r>
            <a:r>
              <a:rPr lang="en-US" dirty="0" smtClean="0">
                <a:solidFill>
                  <a:prstClr val="black"/>
                </a:solidFill>
                <a:latin typeface="Consolas"/>
              </a:rPr>
              <a:t> </a:t>
            </a:r>
            <a:r>
              <a:rPr lang="en-US" dirty="0" err="1" smtClean="0">
                <a:solidFill>
                  <a:prstClr val="black"/>
                </a:solidFill>
                <a:latin typeface="Consolas"/>
              </a:rPr>
              <a:t>TestBaseT</a:t>
            </a:r>
            <a:endParaRPr lang="en-US" dirty="0" smtClean="0">
              <a:solidFill>
                <a:prstClr val="black"/>
              </a:solidFill>
              <a:latin typeface="Consolas"/>
            </a:endParaRPr>
          </a:p>
          <a:p>
            <a:pPr defTabSz="914400"/>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srgbClr val="0000FF"/>
                </a:solidFill>
                <a:latin typeface="Consolas"/>
              </a:rPr>
              <a:t>typedef</a:t>
            </a:r>
            <a:r>
              <a:rPr lang="en-US" dirty="0" smtClean="0">
                <a:solidFill>
                  <a:srgbClr val="0000FF"/>
                </a:solidFill>
                <a:latin typeface="Consolas"/>
              </a:rPr>
              <a:t> </a:t>
            </a:r>
            <a:r>
              <a:rPr lang="en-US" dirty="0" smtClean="0">
                <a:solidFill>
                  <a:prstClr val="black"/>
                </a:solidFill>
                <a:latin typeface="Consolas"/>
              </a:rPr>
              <a:t>A </a:t>
            </a:r>
            <a:r>
              <a:rPr lang="en-US" dirty="0" err="1" smtClean="0">
                <a:solidFill>
                  <a:prstClr val="black"/>
                </a:solidFill>
                <a:latin typeface="Consolas"/>
              </a:rPr>
              <a:t>Abc</a:t>
            </a:r>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srgbClr val="0000FF"/>
                </a:solidFill>
                <a:latin typeface="Consolas"/>
              </a:rPr>
              <a:t>typedef</a:t>
            </a:r>
            <a:r>
              <a:rPr lang="en-US" dirty="0" smtClean="0">
                <a:solidFill>
                  <a:prstClr val="black"/>
                </a:solidFill>
                <a:latin typeface="Consolas"/>
              </a:rPr>
              <a:t> D Def;</a:t>
            </a:r>
          </a:p>
          <a:p>
            <a:pPr defTabSz="914400"/>
            <a:r>
              <a:rPr lang="en-US" dirty="0" smtClean="0">
                <a:solidFill>
                  <a:prstClr val="black"/>
                </a:solidFill>
                <a:latin typeface="Consolas"/>
              </a:rPr>
              <a:t>};</a:t>
            </a:r>
          </a:p>
          <a:p>
            <a:pPr defTabSz="914400"/>
            <a:r>
              <a:rPr lang="en-US" dirty="0" smtClean="0">
                <a:solidFill>
                  <a:prstClr val="black"/>
                </a:solidFill>
                <a:latin typeface="Consolas"/>
              </a:rPr>
              <a:t>TESTMETHOD(</a:t>
            </a:r>
            <a:r>
              <a:rPr lang="en-US" dirty="0" err="1" smtClean="0">
                <a:solidFill>
                  <a:prstClr val="black"/>
                </a:solidFill>
                <a:latin typeface="Consolas"/>
              </a:rPr>
              <a:t>CompositingMocks</a:t>
            </a:r>
            <a:r>
              <a:rPr lang="en-US" dirty="0" smtClean="0">
                <a:solidFill>
                  <a:prstClr val="black"/>
                </a:solidFill>
                <a:latin typeface="Consolas"/>
              </a:rPr>
              <a:t>)</a:t>
            </a:r>
          </a:p>
          <a:p>
            <a:pPr defTabSz="914400"/>
            <a:r>
              <a:rPr lang="en-US" dirty="0" smtClean="0">
                <a:solidFill>
                  <a:prstClr val="black"/>
                </a:solidFill>
                <a:latin typeface="Consolas"/>
              </a:rPr>
              <a:t>{</a:t>
            </a:r>
          </a:p>
          <a:p>
            <a:pPr defTabSz="914400"/>
            <a:r>
              <a:rPr lang="en-US" dirty="0" smtClean="0">
                <a:solidFill>
                  <a:prstClr val="black"/>
                </a:solidFill>
                <a:latin typeface="Consolas"/>
              </a:rPr>
              <a:t>    assert(</a:t>
            </a:r>
            <a:r>
              <a:rPr lang="en-US" dirty="0" smtClean="0">
                <a:solidFill>
                  <a:srgbClr val="0000FF"/>
                </a:solidFill>
                <a:latin typeface="Consolas"/>
              </a:rPr>
              <a:t>false </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TestBaseT</a:t>
            </a:r>
            <a:r>
              <a:rPr lang="en-US" dirty="0" smtClean="0">
                <a:solidFill>
                  <a:prstClr val="black"/>
                </a:solidFill>
                <a:latin typeface="Consolas"/>
              </a:rPr>
              <a:t>&lt;</a:t>
            </a:r>
            <a:r>
              <a:rPr lang="en-US" dirty="0" err="1" smtClean="0">
                <a:solidFill>
                  <a:prstClr val="black"/>
                </a:solidFill>
                <a:latin typeface="Consolas"/>
              </a:rPr>
              <a:t>AbcFailing</a:t>
            </a:r>
            <a:r>
              <a:rPr lang="en-US" dirty="0" smtClean="0">
                <a:solidFill>
                  <a:prstClr val="black"/>
                </a:solidFill>
                <a:latin typeface="Consolas"/>
              </a:rPr>
              <a:t>, </a:t>
            </a:r>
            <a:r>
              <a:rPr lang="en-US" dirty="0" err="1" smtClean="0">
                <a:solidFill>
                  <a:prstClr val="black"/>
                </a:solidFill>
                <a:latin typeface="Consolas"/>
              </a:rPr>
              <a:t>DefFailing</a:t>
            </a:r>
            <a:r>
              <a:rPr lang="en-US" dirty="0" smtClean="0">
                <a:solidFill>
                  <a:prstClr val="black"/>
                </a:solidFill>
                <a:latin typeface="Consolas"/>
              </a:rPr>
              <a:t>&gt;&gt;().Bar3()));</a:t>
            </a:r>
          </a:p>
          <a:p>
            <a:pPr defTabSz="914400"/>
            <a:r>
              <a:rPr lang="en-US" dirty="0" smtClean="0">
                <a:solidFill>
                  <a:prstClr val="black"/>
                </a:solidFill>
                <a:latin typeface="Consolas"/>
              </a:rPr>
              <a:t>    assert(</a:t>
            </a:r>
            <a:r>
              <a:rPr lang="en-US" dirty="0" smtClean="0">
                <a:solidFill>
                  <a:srgbClr val="0000FF"/>
                </a:solidFill>
                <a:latin typeface="Consolas"/>
              </a:rPr>
              <a:t>false </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TestBaseT</a:t>
            </a:r>
            <a:r>
              <a:rPr lang="en-US" dirty="0" smtClean="0">
                <a:solidFill>
                  <a:prstClr val="black"/>
                </a:solidFill>
                <a:latin typeface="Consolas"/>
              </a:rPr>
              <a:t>&lt;</a:t>
            </a:r>
            <a:r>
              <a:rPr lang="en-US" dirty="0" err="1" smtClean="0">
                <a:solidFill>
                  <a:prstClr val="black"/>
                </a:solidFill>
                <a:latin typeface="Consolas"/>
              </a:rPr>
              <a:t>AbcFailing</a:t>
            </a:r>
            <a:r>
              <a:rPr lang="en-US" dirty="0" smtClean="0">
                <a:solidFill>
                  <a:prstClr val="black"/>
                </a:solidFill>
                <a:latin typeface="Consolas"/>
              </a:rPr>
              <a:t>, </a:t>
            </a:r>
            <a:r>
              <a:rPr lang="en-US" dirty="0" err="1" smtClean="0">
                <a:solidFill>
                  <a:prstClr val="black"/>
                </a:solidFill>
                <a:latin typeface="Consolas"/>
              </a:rPr>
              <a:t>DefSucceed</a:t>
            </a:r>
            <a:r>
              <a:rPr lang="en-US" dirty="0" smtClean="0">
                <a:solidFill>
                  <a:prstClr val="black"/>
                </a:solidFill>
                <a:latin typeface="Consolas"/>
              </a:rPr>
              <a:t>&gt;&gt;().Bar3()));</a:t>
            </a:r>
          </a:p>
          <a:p>
            <a:pPr defTabSz="914400"/>
            <a:r>
              <a:rPr lang="en-US" dirty="0" smtClean="0">
                <a:solidFill>
                  <a:prstClr val="black"/>
                </a:solidFill>
                <a:latin typeface="Consolas"/>
              </a:rPr>
              <a:t>    assert(</a:t>
            </a:r>
            <a:r>
              <a:rPr lang="en-US" dirty="0" smtClean="0">
                <a:solidFill>
                  <a:srgbClr val="0000FF"/>
                </a:solidFill>
                <a:latin typeface="Consolas"/>
              </a:rPr>
              <a:t>false </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TestBaseT</a:t>
            </a:r>
            <a:r>
              <a:rPr lang="en-US" dirty="0" smtClean="0">
                <a:solidFill>
                  <a:prstClr val="black"/>
                </a:solidFill>
                <a:latin typeface="Consolas"/>
              </a:rPr>
              <a:t>&lt;</a:t>
            </a:r>
            <a:r>
              <a:rPr lang="en-US" dirty="0" err="1" smtClean="0">
                <a:solidFill>
                  <a:prstClr val="black"/>
                </a:solidFill>
                <a:latin typeface="Consolas"/>
              </a:rPr>
              <a:t>AbcSucceed</a:t>
            </a:r>
            <a:r>
              <a:rPr lang="en-US" dirty="0" smtClean="0">
                <a:solidFill>
                  <a:prstClr val="black"/>
                </a:solidFill>
                <a:latin typeface="Consolas"/>
              </a:rPr>
              <a:t>, </a:t>
            </a:r>
            <a:r>
              <a:rPr lang="en-US" dirty="0" err="1" smtClean="0">
                <a:solidFill>
                  <a:prstClr val="black"/>
                </a:solidFill>
                <a:latin typeface="Consolas"/>
              </a:rPr>
              <a:t>DefFailing</a:t>
            </a:r>
            <a:r>
              <a:rPr lang="en-US" dirty="0" smtClean="0">
                <a:solidFill>
                  <a:prstClr val="black"/>
                </a:solidFill>
                <a:latin typeface="Consolas"/>
              </a:rPr>
              <a:t>&gt;&gt;().Bar3()));</a:t>
            </a:r>
          </a:p>
          <a:p>
            <a:pPr defTabSz="914400"/>
            <a:r>
              <a:rPr lang="en-US" dirty="0" smtClean="0">
                <a:solidFill>
                  <a:prstClr val="black"/>
                </a:solidFill>
                <a:latin typeface="Consolas"/>
              </a:rPr>
              <a:t>    assert( </a:t>
            </a:r>
            <a:r>
              <a:rPr lang="en-US" dirty="0" smtClean="0">
                <a:solidFill>
                  <a:srgbClr val="0000FF"/>
                </a:solidFill>
                <a:latin typeface="Consolas"/>
              </a:rPr>
              <a:t>true </a:t>
            </a:r>
            <a:r>
              <a:rPr lang="en-US" dirty="0" smtClean="0">
                <a:solidFill>
                  <a:prstClr val="black"/>
                </a:solidFill>
                <a:latin typeface="Consolas"/>
              </a:rPr>
              <a:t>== (</a:t>
            </a:r>
            <a:r>
              <a:rPr lang="en-US" dirty="0" err="1" smtClean="0">
                <a:solidFill>
                  <a:prstClr val="black"/>
                </a:solidFill>
                <a:latin typeface="Consolas"/>
              </a:rPr>
              <a:t>FooT</a:t>
            </a:r>
            <a:r>
              <a:rPr lang="en-US" dirty="0" smtClean="0">
                <a:solidFill>
                  <a:prstClr val="black"/>
                </a:solidFill>
                <a:latin typeface="Consolas"/>
              </a:rPr>
              <a:t>&lt;</a:t>
            </a:r>
            <a:r>
              <a:rPr lang="en-US" dirty="0" err="1" smtClean="0">
                <a:solidFill>
                  <a:prstClr val="black"/>
                </a:solidFill>
                <a:latin typeface="Consolas"/>
              </a:rPr>
              <a:t>TestBaseT</a:t>
            </a:r>
            <a:r>
              <a:rPr lang="en-US" dirty="0" smtClean="0">
                <a:solidFill>
                  <a:prstClr val="black"/>
                </a:solidFill>
                <a:latin typeface="Consolas"/>
              </a:rPr>
              <a:t>&lt;</a:t>
            </a:r>
            <a:r>
              <a:rPr lang="en-US" dirty="0" err="1" smtClean="0">
                <a:solidFill>
                  <a:prstClr val="black"/>
                </a:solidFill>
                <a:latin typeface="Consolas"/>
              </a:rPr>
              <a:t>AbcSucceed</a:t>
            </a:r>
            <a:r>
              <a:rPr lang="en-US" dirty="0" smtClean="0">
                <a:solidFill>
                  <a:prstClr val="black"/>
                </a:solidFill>
                <a:latin typeface="Consolas"/>
              </a:rPr>
              <a:t>, </a:t>
            </a:r>
            <a:r>
              <a:rPr lang="en-US" dirty="0" err="1" smtClean="0">
                <a:solidFill>
                  <a:prstClr val="black"/>
                </a:solidFill>
                <a:latin typeface="Consolas"/>
              </a:rPr>
              <a:t>DefSucceed</a:t>
            </a:r>
            <a:r>
              <a:rPr lang="en-US" dirty="0" smtClean="0">
                <a:solidFill>
                  <a:prstClr val="black"/>
                </a:solidFill>
                <a:latin typeface="Consolas"/>
              </a:rPr>
              <a:t>&gt;&gt;().Bar3()));</a:t>
            </a:r>
          </a:p>
          <a:p>
            <a:pPr defTabSz="914400"/>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dirty="0" smtClean="0"/>
              <a:t>Nondependent Name Lookup</a:t>
            </a:r>
            <a:endParaRPr lang="en-US" dirty="0"/>
          </a:p>
        </p:txBody>
      </p:sp>
      <p:sp>
        <p:nvSpPr>
          <p:cNvPr id="3" name="Text Placeholder 2"/>
          <p:cNvSpPr>
            <a:spLocks noGrp="1"/>
          </p:cNvSpPr>
          <p:nvPr>
            <p:ph type="body" sz="quarter" idx="10"/>
          </p:nvPr>
        </p:nvSpPr>
        <p:spPr>
          <a:xfrm>
            <a:off x="519113" y="1447799"/>
            <a:ext cx="11149013" cy="3557897"/>
          </a:xfrm>
        </p:spPr>
        <p:txBody>
          <a:bodyPr/>
          <a:lstStyle/>
          <a:p>
            <a:r>
              <a:rPr lang="en-US" dirty="0" smtClean="0"/>
              <a:t>TBCI technique works with all Microsoft VC Compilers</a:t>
            </a:r>
          </a:p>
          <a:p>
            <a:pPr lvl="1"/>
            <a:r>
              <a:rPr lang="en-US" dirty="0" smtClean="0"/>
              <a:t>Visual Studio 2005, 2008 and 2010</a:t>
            </a:r>
          </a:p>
          <a:p>
            <a:r>
              <a:rPr lang="en-US" dirty="0" smtClean="0"/>
              <a:t>But not </a:t>
            </a:r>
            <a:r>
              <a:rPr lang="en-US" dirty="0" err="1" smtClean="0"/>
              <a:t>gcc</a:t>
            </a:r>
            <a:r>
              <a:rPr lang="en-US" dirty="0" smtClean="0"/>
              <a:t>/g++, </a:t>
            </a:r>
            <a:r>
              <a:rPr lang="en-US" dirty="0" err="1" smtClean="0"/>
              <a:t>Comeau</a:t>
            </a:r>
            <a:r>
              <a:rPr lang="en-US" dirty="0" smtClean="0"/>
              <a:t>, etc.</a:t>
            </a:r>
          </a:p>
          <a:p>
            <a:endParaRPr lang="en-US" dirty="0" smtClean="0"/>
          </a:p>
          <a:p>
            <a:r>
              <a:rPr lang="en-US" dirty="0" smtClean="0"/>
              <a:t>The Problem?</a:t>
            </a:r>
          </a:p>
          <a:p>
            <a:r>
              <a:rPr lang="en-US" dirty="0" smtClean="0"/>
              <a:t>C++03, Section 14.6.2:</a:t>
            </a:r>
          </a:p>
          <a:p>
            <a:pPr lvl="1"/>
            <a:r>
              <a:rPr lang="en-US" dirty="0" smtClean="0"/>
              <a:t>“Two phase look-up”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2" y="1905003"/>
            <a:ext cx="11104665" cy="1523497"/>
          </a:xfrm>
        </p:spPr>
        <p:txBody>
          <a:bodyPr/>
          <a:lstStyle/>
          <a:p>
            <a:r>
              <a:rPr lang="en-US" dirty="0" smtClean="0"/>
              <a:t>Easily Mocking Dependencies in C++</a:t>
            </a:r>
            <a:br>
              <a:rPr lang="en-US" dirty="0" smtClean="0"/>
            </a:br>
            <a:endParaRPr lang="en-US" dirty="0"/>
          </a:p>
        </p:txBody>
      </p:sp>
      <p:sp>
        <p:nvSpPr>
          <p:cNvPr id="3" name="Subtitle 2"/>
          <p:cNvSpPr>
            <a:spLocks noGrp="1"/>
          </p:cNvSpPr>
          <p:nvPr>
            <p:ph type="subTitle" idx="1"/>
          </p:nvPr>
        </p:nvSpPr>
        <p:spPr>
          <a:xfrm>
            <a:off x="531812" y="3647938"/>
            <a:ext cx="10242551" cy="463255"/>
          </a:xfrm>
        </p:spPr>
        <p:txBody>
          <a:bodyPr/>
          <a:lstStyle/>
          <a:p>
            <a:pPr>
              <a:spcBef>
                <a:spcPts val="768"/>
              </a:spcBef>
              <a:buClr>
                <a:schemeClr val="hlink"/>
              </a:buClr>
              <a:buSzPct val="80000"/>
            </a:pPr>
            <a:r>
              <a:rPr lang="en-US" dirty="0" smtClean="0"/>
              <a:t>Bill Hanlon</a:t>
            </a:r>
          </a:p>
          <a:p>
            <a:pPr>
              <a:spcBef>
                <a:spcPts val="768"/>
              </a:spcBef>
              <a:buClr>
                <a:schemeClr val="hlink"/>
              </a:buClr>
              <a:buSzPct val="80000"/>
            </a:pPr>
            <a:r>
              <a:rPr lang="en-US" dirty="0" smtClean="0"/>
              <a:t>Engineering Excellence</a:t>
            </a:r>
          </a:p>
          <a:p>
            <a:pPr>
              <a:spcBef>
                <a:spcPts val="768"/>
              </a:spcBef>
              <a:buClr>
                <a:schemeClr val="hlink"/>
              </a:buClr>
              <a:buSzPct val="80000"/>
            </a:pPr>
            <a:r>
              <a:rPr lang="en-US" sz="2800" dirty="0" smtClean="0"/>
              <a:t>June 7, 2010</a:t>
            </a:r>
          </a:p>
          <a:p>
            <a:pPr>
              <a:spcBef>
                <a:spcPts val="768"/>
              </a:spcBef>
              <a:buClr>
                <a:schemeClr val="hlink"/>
              </a:buClr>
              <a:buSzPct val="80000"/>
            </a:pPr>
            <a:endParaRPr lang="en-US" sz="2800" dirty="0" smtClean="0"/>
          </a:p>
          <a:p>
            <a:pPr>
              <a:spcBef>
                <a:spcPts val="768"/>
              </a:spcBef>
              <a:buClr>
                <a:schemeClr val="hlink"/>
              </a:buClr>
              <a:buSzPct val="80000"/>
            </a:pPr>
            <a:r>
              <a:rPr lang="en-US" sz="2800" dirty="0" smtClean="0"/>
              <a:t>Session Materials:  </a:t>
            </a:r>
            <a:r>
              <a:rPr lang="en-US" sz="2800" dirty="0" smtClean="0">
                <a:hlinkClick r:id="rId3"/>
              </a:rPr>
              <a:t>http://forum10</a:t>
            </a:r>
            <a:r>
              <a:rPr lang="en-US" sz="2800" dirty="0" smtClean="0"/>
              <a:t>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dirty="0" smtClean="0"/>
              <a:t>Nondependent Name Lookup</a:t>
            </a:r>
            <a:endParaRPr lang="en-US" dirty="0"/>
          </a:p>
        </p:txBody>
      </p:sp>
      <p:sp>
        <p:nvSpPr>
          <p:cNvPr id="3" name="Text Placeholder 2"/>
          <p:cNvSpPr>
            <a:spLocks noGrp="1"/>
          </p:cNvSpPr>
          <p:nvPr>
            <p:ph type="body" sz="quarter" idx="10"/>
          </p:nvPr>
        </p:nvSpPr>
        <p:spPr>
          <a:xfrm>
            <a:off x="593757" y="6280998"/>
            <a:ext cx="11149013" cy="221599"/>
          </a:xfrm>
        </p:spPr>
        <p:txBody>
          <a:bodyPr/>
          <a:lstStyle/>
          <a:p>
            <a:pPr>
              <a:buNone/>
            </a:pPr>
            <a:r>
              <a:rPr lang="en-US" sz="1600" dirty="0" smtClean="0">
                <a:hlinkClick r:id="rId3"/>
              </a:rPr>
              <a:t>http://msdn.microsoft.com/en-us/library/w98s4hs8.aspx</a:t>
            </a:r>
            <a:endParaRPr lang="en-US" sz="1600" dirty="0" smtClean="0"/>
          </a:p>
        </p:txBody>
      </p:sp>
      <p:pic>
        <p:nvPicPr>
          <p:cNvPr id="1026" name="Picture 2"/>
          <p:cNvPicPr>
            <a:picLocks noChangeAspect="1" noChangeArrowheads="1"/>
          </p:cNvPicPr>
          <p:nvPr/>
        </p:nvPicPr>
        <p:blipFill>
          <a:blip r:embed="rId4"/>
          <a:srcRect/>
          <a:stretch>
            <a:fillRect/>
          </a:stretch>
        </p:blipFill>
        <p:spPr bwMode="auto">
          <a:xfrm>
            <a:off x="584200" y="911193"/>
            <a:ext cx="9996714" cy="531431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dirty="0" smtClean="0"/>
              <a:t>Nondependent Name Lookup</a:t>
            </a:r>
            <a:endParaRPr lang="en-US" dirty="0"/>
          </a:p>
        </p:txBody>
      </p:sp>
      <p:sp>
        <p:nvSpPr>
          <p:cNvPr id="3" name="Text Placeholder 2"/>
          <p:cNvSpPr>
            <a:spLocks noGrp="1"/>
          </p:cNvSpPr>
          <p:nvPr>
            <p:ph type="body" sz="quarter" idx="10"/>
          </p:nvPr>
        </p:nvSpPr>
        <p:spPr>
          <a:xfrm>
            <a:off x="519113" y="1447799"/>
            <a:ext cx="11149013" cy="2388346"/>
          </a:xfrm>
        </p:spPr>
        <p:txBody>
          <a:bodyPr/>
          <a:lstStyle/>
          <a:p>
            <a:r>
              <a:rPr lang="en-US" dirty="0" smtClean="0"/>
              <a:t>Microsoft’s compilers are not compliant in this area!</a:t>
            </a:r>
          </a:p>
          <a:p>
            <a:endParaRPr lang="en-US" dirty="0" smtClean="0"/>
          </a:p>
          <a:p>
            <a:r>
              <a:rPr lang="en-US" dirty="0" smtClean="0"/>
              <a:t>How do we fix it?</a:t>
            </a:r>
          </a:p>
          <a:p>
            <a:pPr lvl="1"/>
            <a:r>
              <a:rPr lang="en-US" dirty="0" smtClean="0"/>
              <a:t>add some “using” statements to turn nondependent names into dependent names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TBCI for Automatic Variable Mocking</a:t>
            </a:r>
            <a:endParaRPr lang="en-US" dirty="0"/>
          </a:p>
        </p:txBody>
      </p:sp>
      <p:sp>
        <p:nvSpPr>
          <p:cNvPr id="4" name="Rectangle 3"/>
          <p:cNvSpPr/>
          <p:nvPr/>
        </p:nvSpPr>
        <p:spPr>
          <a:xfrm>
            <a:off x="650239" y="1908373"/>
            <a:ext cx="13776961" cy="4801314"/>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Empty { </a:t>
            </a:r>
            <a:r>
              <a:rPr lang="en-US" dirty="0" err="1" smtClean="0">
                <a:solidFill>
                  <a:srgbClr val="0000FF"/>
                </a:solidFill>
                <a:latin typeface="Consolas"/>
              </a:rPr>
              <a:t>typedef</a:t>
            </a:r>
            <a:r>
              <a:rPr lang="en-US" dirty="0" smtClean="0">
                <a:solidFill>
                  <a:srgbClr val="0000FF"/>
                </a:solidFill>
                <a:latin typeface="Consolas"/>
              </a:rPr>
              <a:t> </a:t>
            </a:r>
            <a:r>
              <a:rPr lang="en-US" dirty="0" smtClean="0">
                <a:solidFill>
                  <a:schemeClr val="bg1"/>
                </a:solidFill>
                <a:latin typeface="Consolas"/>
              </a:rPr>
              <a:t>::</a:t>
            </a:r>
            <a:r>
              <a:rPr lang="en-US" dirty="0" err="1" smtClean="0">
                <a:solidFill>
                  <a:schemeClr val="bg1"/>
                </a:solidFill>
                <a:latin typeface="Consolas"/>
              </a:rPr>
              <a:t>Baz</a:t>
            </a:r>
            <a:r>
              <a:rPr lang="en-US" dirty="0" smtClean="0">
                <a:solidFill>
                  <a:schemeClr val="bg1"/>
                </a:solidFill>
                <a:latin typeface="Consolas"/>
              </a:rPr>
              <a:t> </a:t>
            </a:r>
            <a:r>
              <a:rPr lang="en-US" dirty="0" err="1" smtClean="0">
                <a:solidFill>
                  <a:schemeClr val="bg1"/>
                </a:solidFill>
                <a:latin typeface="Consolas"/>
              </a:rPr>
              <a:t>Baz</a:t>
            </a:r>
            <a:r>
              <a:rPr lang="en-US" dirty="0" smtClean="0">
                <a:solidFill>
                  <a:schemeClr val="bg1"/>
                </a:solidFill>
                <a:latin typeface="Consolas"/>
              </a:rPr>
              <a:t>; };</a:t>
            </a: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 </a:t>
            </a:r>
            <a:r>
              <a:rPr lang="en-US" dirty="0" smtClean="0">
                <a:solidFill>
                  <a:srgbClr val="0000FF"/>
                </a:solidFill>
                <a:latin typeface="Consolas"/>
              </a:rPr>
              <a:t>class </a:t>
            </a:r>
            <a:r>
              <a:rPr lang="en-US" dirty="0" err="1" smtClean="0">
                <a:solidFill>
                  <a:schemeClr val="bg1"/>
                </a:solidFill>
                <a:latin typeface="Consolas"/>
              </a:rPr>
              <a:t>FooT</a:t>
            </a:r>
            <a:r>
              <a:rPr lang="en-US" dirty="0" smtClean="0">
                <a:solidFill>
                  <a:schemeClr val="bg1"/>
                </a:solidFill>
                <a:latin typeface="Consolas"/>
              </a:rPr>
              <a:t> : </a:t>
            </a:r>
            <a:r>
              <a:rPr lang="en-US" dirty="0" smtClean="0">
                <a:solidFill>
                  <a:srgbClr val="0000FF"/>
                </a:solidFill>
                <a:latin typeface="Consolas"/>
              </a:rPr>
              <a:t>public </a:t>
            </a:r>
            <a:r>
              <a:rPr lang="en-US" dirty="0" smtClean="0">
                <a:solidFill>
                  <a:schemeClr val="bg1"/>
                </a:solidFill>
                <a:latin typeface="Consolas"/>
              </a:rPr>
              <a:t>Base</a:t>
            </a:r>
          </a:p>
          <a:p>
            <a:pPr defTabSz="914400"/>
            <a:r>
              <a:rPr lang="en-US" dirty="0" smtClean="0">
                <a:solidFill>
                  <a:prstClr val="black"/>
                </a:solidFill>
                <a:latin typeface="Consolas"/>
              </a:rPr>
              <a:t>{</a:t>
            </a:r>
          </a:p>
          <a:p>
            <a:pPr defTabSz="914400"/>
            <a:r>
              <a:rPr lang="en-US" dirty="0" smtClean="0">
                <a:solidFill>
                  <a:srgbClr val="0000FF"/>
                </a:solidFill>
                <a:latin typeface="Consolas"/>
              </a:rPr>
              <a:t>    using </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a:t>
            </a:r>
            <a:r>
              <a:rPr lang="en-US" dirty="0" err="1" smtClean="0">
                <a:solidFill>
                  <a:schemeClr val="bg1"/>
                </a:solidFill>
                <a:latin typeface="Consolas"/>
              </a:rPr>
              <a:t>Baz</a:t>
            </a:r>
            <a:r>
              <a:rPr lang="en-US" dirty="0" smtClean="0">
                <a:solidFill>
                  <a:schemeClr val="bg1"/>
                </a:solidFill>
                <a:latin typeface="Consolas"/>
              </a:rPr>
              <a:t>; </a:t>
            </a:r>
            <a:r>
              <a:rPr lang="en-US" dirty="0" smtClean="0">
                <a:solidFill>
                  <a:srgbClr val="0000FF"/>
                </a:solidFill>
                <a:latin typeface="Consolas"/>
              </a:rPr>
              <a:t> </a:t>
            </a:r>
          </a:p>
          <a:p>
            <a:pPr defTabSz="914400"/>
            <a:r>
              <a:rPr lang="en-US" dirty="0" smtClean="0">
                <a:solidFill>
                  <a:srgbClr val="0000FF"/>
                </a:solidFill>
                <a:latin typeface="Consolas"/>
              </a:rPr>
              <a:t>public:</a:t>
            </a:r>
          </a:p>
          <a:p>
            <a:pPr defTabSz="914400"/>
            <a:r>
              <a:rPr lang="en-US" dirty="0" smtClean="0">
                <a:solidFill>
                  <a:srgbClr val="0000FF"/>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Bar2()</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a:t>
            </a:r>
          </a:p>
          <a:p>
            <a:pPr defTabSz="914400"/>
            <a:r>
              <a:rPr lang="en-US" dirty="0" smtClean="0">
                <a:solidFill>
                  <a:schemeClr val="bg1"/>
                </a:solidFill>
                <a:latin typeface="Consolas"/>
              </a:rPr>
              <a:t>        if (</a:t>
            </a:r>
            <a:r>
              <a:rPr lang="en-US" dirty="0" err="1" smtClean="0">
                <a:solidFill>
                  <a:schemeClr val="bg1"/>
                </a:solidFill>
                <a:latin typeface="Consolas"/>
              </a:rPr>
              <a:t>baz.IsItTrue</a:t>
            </a:r>
            <a:r>
              <a:rPr lang="en-US" dirty="0" smtClean="0">
                <a:solidFill>
                  <a:schemeClr val="bg1"/>
                </a:solidFill>
                <a:latin typeface="Consolas"/>
              </a:rPr>
              <a:t>()) {</a:t>
            </a:r>
          </a:p>
          <a:p>
            <a:pPr defTabSz="914400"/>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r>
              <a:rPr lang="en-US" dirty="0" err="1" smtClean="0">
                <a:solidFill>
                  <a:srgbClr val="0000FF"/>
                </a:solidFill>
                <a:latin typeface="Consolas"/>
              </a:rPr>
              <a:t>typedef</a:t>
            </a:r>
            <a:r>
              <a:rPr lang="en-US" dirty="0" smtClean="0">
                <a:solidFill>
                  <a:srgbClr val="0000FF"/>
                </a:solidFill>
                <a:latin typeface="Consolas"/>
              </a:rPr>
              <a:t> </a:t>
            </a:r>
            <a:r>
              <a:rPr lang="en-US" dirty="0" err="1" smtClean="0">
                <a:solidFill>
                  <a:prstClr val="black"/>
                </a:solidFill>
                <a:latin typeface="Consolas"/>
              </a:rPr>
              <a:t>FooT</a:t>
            </a:r>
            <a:r>
              <a:rPr lang="en-US" dirty="0" smtClean="0">
                <a:solidFill>
                  <a:prstClr val="black"/>
                </a:solidFill>
                <a:latin typeface="Consolas"/>
              </a:rPr>
              <a:t>&lt;Empty&gt; </a:t>
            </a:r>
            <a:r>
              <a:rPr lang="en-US" dirty="0" err="1" smtClean="0">
                <a:solidFill>
                  <a:prstClr val="black"/>
                </a:solidFill>
                <a:latin typeface="Consolas"/>
              </a:rPr>
              <a:t>Foo</a:t>
            </a:r>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TBCI for “C” API Mocking</a:t>
            </a:r>
            <a:endParaRPr lang="en-US" dirty="0"/>
          </a:p>
        </p:txBody>
      </p:sp>
      <p:sp>
        <p:nvSpPr>
          <p:cNvPr id="4" name="Rectangle 3"/>
          <p:cNvSpPr/>
          <p:nvPr/>
        </p:nvSpPr>
        <p:spPr>
          <a:xfrm>
            <a:off x="650238" y="1833729"/>
            <a:ext cx="26219054" cy="5078313"/>
          </a:xfrm>
          <a:prstGeom prst="rect">
            <a:avLst/>
          </a:prstGeom>
        </p:spPr>
        <p:txBody>
          <a:bodyPr wrap="square">
            <a:spAutoFit/>
          </a:bodyPr>
          <a:lstStyle/>
          <a:p>
            <a:pPr defTabSz="914400"/>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Empty {</a:t>
            </a:r>
          </a:p>
          <a:p>
            <a:pPr defTabSz="914400"/>
            <a:r>
              <a:rPr lang="en-US" dirty="0" smtClean="0">
                <a:solidFill>
                  <a:prstClr val="black"/>
                </a:solidFill>
                <a:latin typeface="Consolas"/>
              </a:rPr>
              <a:t> static inline HRESULT </a:t>
            </a:r>
            <a:r>
              <a:rPr lang="en-US" dirty="0" err="1" smtClean="0">
                <a:solidFill>
                  <a:prstClr val="black"/>
                </a:solidFill>
                <a:latin typeface="Consolas"/>
              </a:rPr>
              <a:t>CoCreateInstance</a:t>
            </a:r>
            <a:r>
              <a:rPr lang="en-US" dirty="0" smtClean="0">
                <a:solidFill>
                  <a:prstClr val="black"/>
                </a:solidFill>
                <a:latin typeface="Consolas"/>
              </a:rPr>
              <a:t>(__in REFCLSID </a:t>
            </a:r>
            <a:r>
              <a:rPr lang="en-US" dirty="0" err="1" smtClean="0">
                <a:solidFill>
                  <a:prstClr val="black"/>
                </a:solidFill>
                <a:latin typeface="Consolas"/>
              </a:rPr>
              <a:t>rclsid</a:t>
            </a:r>
            <a:r>
              <a:rPr lang="en-US" dirty="0" smtClean="0">
                <a:solidFill>
                  <a:prstClr val="black"/>
                </a:solidFill>
                <a:latin typeface="Consolas"/>
              </a:rPr>
              <a:t>, __</a:t>
            </a:r>
            <a:r>
              <a:rPr lang="en-US" dirty="0" err="1" smtClean="0">
                <a:solidFill>
                  <a:prstClr val="black"/>
                </a:solidFill>
                <a:latin typeface="Consolas"/>
              </a:rPr>
              <a:t>in_opt</a:t>
            </a:r>
            <a:r>
              <a:rPr lang="en-US" dirty="0" smtClean="0">
                <a:solidFill>
                  <a:prstClr val="black"/>
                </a:solidFill>
                <a:latin typeface="Consolas"/>
              </a:rPr>
              <a:t> LPUNKNOWN </a:t>
            </a:r>
            <a:r>
              <a:rPr lang="en-US" dirty="0" err="1" smtClean="0">
                <a:solidFill>
                  <a:prstClr val="black"/>
                </a:solidFill>
                <a:latin typeface="Consolas"/>
              </a:rPr>
              <a:t>pUnkOuter</a:t>
            </a:r>
            <a:r>
              <a:rPr lang="en-US" dirty="0" smtClean="0">
                <a:solidFill>
                  <a:prstClr val="black"/>
                </a:solidFill>
                <a:latin typeface="Consolas"/>
              </a:rPr>
              <a:t>, __in DWORD </a:t>
            </a:r>
            <a:r>
              <a:rPr lang="en-US" dirty="0" err="1" smtClean="0">
                <a:solidFill>
                  <a:prstClr val="black"/>
                </a:solidFill>
                <a:latin typeface="Consolas"/>
              </a:rPr>
              <a:t>dwClsContext</a:t>
            </a:r>
            <a:r>
              <a:rPr lang="en-US" dirty="0" smtClean="0">
                <a:solidFill>
                  <a:prstClr val="black"/>
                </a:solidFill>
                <a:latin typeface="Consolas"/>
              </a:rPr>
              <a:t>, __in REFIID </a:t>
            </a:r>
            <a:r>
              <a:rPr lang="en-US" dirty="0" err="1" smtClean="0">
                <a:solidFill>
                  <a:prstClr val="black"/>
                </a:solidFill>
                <a:latin typeface="Consolas"/>
              </a:rPr>
              <a:t>riid</a:t>
            </a:r>
            <a:r>
              <a:rPr lang="en-US" dirty="0" smtClean="0">
                <a:solidFill>
                  <a:prstClr val="black"/>
                </a:solidFill>
                <a:latin typeface="Consolas"/>
              </a:rPr>
              <a:t>, __</a:t>
            </a:r>
            <a:r>
              <a:rPr lang="en-US" dirty="0" err="1" smtClean="0">
                <a:solidFill>
                  <a:prstClr val="black"/>
                </a:solidFill>
                <a:latin typeface="Consolas"/>
              </a:rPr>
              <a:t>deref_out</a:t>
            </a:r>
            <a:r>
              <a:rPr lang="en-US" dirty="0" smtClean="0">
                <a:solidFill>
                  <a:prstClr val="black"/>
                </a:solidFill>
                <a:latin typeface="Consolas"/>
              </a:rPr>
              <a:t> LPVOID FAR* </a:t>
            </a:r>
            <a:r>
              <a:rPr lang="en-US" dirty="0" err="1" smtClean="0">
                <a:solidFill>
                  <a:prstClr val="black"/>
                </a:solidFill>
                <a:latin typeface="Consolas"/>
              </a:rPr>
              <a:t>ppv</a:t>
            </a:r>
            <a:r>
              <a:rPr lang="en-US" dirty="0" smtClean="0">
                <a:solidFill>
                  <a:prstClr val="black"/>
                </a:solidFill>
                <a:latin typeface="Consolas"/>
              </a:rPr>
              <a:t>)</a:t>
            </a:r>
          </a:p>
          <a:p>
            <a:pPr defTabSz="914400"/>
            <a:r>
              <a:rPr lang="en-US" dirty="0" smtClean="0">
                <a:solidFill>
                  <a:prstClr val="black"/>
                </a:solidFill>
                <a:latin typeface="Consolas"/>
              </a:rPr>
              <a:t> { </a:t>
            </a:r>
            <a:r>
              <a:rPr lang="en-US" dirty="0" smtClean="0">
                <a:solidFill>
                  <a:srgbClr val="0000FF"/>
                </a:solidFill>
                <a:latin typeface="Consolas"/>
              </a:rPr>
              <a:t>return</a:t>
            </a:r>
            <a:r>
              <a:rPr lang="en-US" dirty="0" smtClean="0">
                <a:solidFill>
                  <a:prstClr val="black"/>
                </a:solidFill>
                <a:latin typeface="Consolas"/>
              </a:rPr>
              <a:t> ::</a:t>
            </a:r>
            <a:r>
              <a:rPr lang="en-US" dirty="0" err="1" smtClean="0">
                <a:solidFill>
                  <a:prstClr val="black"/>
                </a:solidFill>
                <a:latin typeface="Consolas"/>
              </a:rPr>
              <a:t>CoCreateInstance</a:t>
            </a:r>
            <a:r>
              <a:rPr lang="en-US" dirty="0" smtClean="0">
                <a:solidFill>
                  <a:prstClr val="black"/>
                </a:solidFill>
                <a:latin typeface="Consolas"/>
              </a:rPr>
              <a:t>(</a:t>
            </a:r>
            <a:r>
              <a:rPr lang="en-US" dirty="0" err="1" smtClean="0">
                <a:solidFill>
                  <a:prstClr val="black"/>
                </a:solidFill>
                <a:latin typeface="Consolas"/>
              </a:rPr>
              <a:t>rclsid</a:t>
            </a:r>
            <a:r>
              <a:rPr lang="en-US" dirty="0" smtClean="0">
                <a:solidFill>
                  <a:prstClr val="black"/>
                </a:solidFill>
                <a:latin typeface="Consolas"/>
              </a:rPr>
              <a:t>, </a:t>
            </a:r>
            <a:r>
              <a:rPr lang="en-US" dirty="0" err="1" smtClean="0">
                <a:solidFill>
                  <a:prstClr val="black"/>
                </a:solidFill>
                <a:latin typeface="Consolas"/>
              </a:rPr>
              <a:t>pUnkOuter</a:t>
            </a:r>
            <a:r>
              <a:rPr lang="en-US" dirty="0" smtClean="0">
                <a:solidFill>
                  <a:prstClr val="black"/>
                </a:solidFill>
                <a:latin typeface="Consolas"/>
              </a:rPr>
              <a:t>, </a:t>
            </a:r>
            <a:r>
              <a:rPr lang="en-US" dirty="0" err="1" smtClean="0">
                <a:solidFill>
                  <a:prstClr val="black"/>
                </a:solidFill>
                <a:latin typeface="Consolas"/>
              </a:rPr>
              <a:t>dwClsContext</a:t>
            </a:r>
            <a:r>
              <a:rPr lang="en-US" dirty="0" smtClean="0">
                <a:solidFill>
                  <a:prstClr val="black"/>
                </a:solidFill>
                <a:latin typeface="Consolas"/>
              </a:rPr>
              <a:t>, </a:t>
            </a:r>
            <a:r>
              <a:rPr lang="en-US" dirty="0" err="1" smtClean="0">
                <a:solidFill>
                  <a:prstClr val="black"/>
                </a:solidFill>
                <a:latin typeface="Consolas"/>
              </a:rPr>
              <a:t>riid</a:t>
            </a:r>
            <a:r>
              <a:rPr lang="en-US" dirty="0" smtClean="0">
                <a:solidFill>
                  <a:prstClr val="black"/>
                </a:solidFill>
                <a:latin typeface="Consolas"/>
              </a:rPr>
              <a:t>, </a:t>
            </a:r>
            <a:r>
              <a:rPr lang="en-US" dirty="0" err="1" smtClean="0">
                <a:solidFill>
                  <a:prstClr val="black"/>
                </a:solidFill>
                <a:latin typeface="Consolas"/>
              </a:rPr>
              <a:t>ppv</a:t>
            </a:r>
            <a:r>
              <a:rPr lang="en-US" dirty="0" smtClean="0">
                <a:solidFill>
                  <a:prstClr val="black"/>
                </a:solidFill>
                <a:latin typeface="Consolas"/>
              </a:rPr>
              <a:t>); }</a:t>
            </a:r>
          </a:p>
          <a:p>
            <a:pPr defTabSz="914400"/>
            <a:r>
              <a:rPr lang="en-US" dirty="0" smtClean="0">
                <a:solidFill>
                  <a:schemeClr val="bg1"/>
                </a:solidFill>
                <a:latin typeface="Consolas"/>
              </a:rPr>
              <a:t>};</a:t>
            </a:r>
          </a:p>
          <a:p>
            <a:pPr defTabSz="914400"/>
            <a:r>
              <a:rPr lang="en-US" dirty="0" smtClean="0">
                <a:solidFill>
                  <a:srgbClr val="0000FF"/>
                </a:solidFill>
                <a:latin typeface="Consolas"/>
              </a:rPr>
              <a:t>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 </a:t>
            </a:r>
            <a:r>
              <a:rPr lang="en-US" dirty="0" smtClean="0">
                <a:solidFill>
                  <a:srgbClr val="0000FF"/>
                </a:solidFill>
                <a:latin typeface="Consolas"/>
              </a:rPr>
              <a:t>class </a:t>
            </a:r>
            <a:r>
              <a:rPr lang="en-US" dirty="0" err="1" smtClean="0">
                <a:solidFill>
                  <a:schemeClr val="bg1"/>
                </a:solidFill>
                <a:latin typeface="Consolas"/>
              </a:rPr>
              <a:t>FooT</a:t>
            </a:r>
            <a:r>
              <a:rPr lang="en-US" dirty="0" smtClean="0">
                <a:solidFill>
                  <a:schemeClr val="bg1"/>
                </a:solidFill>
                <a:latin typeface="Consolas"/>
              </a:rPr>
              <a:t> : </a:t>
            </a:r>
            <a:r>
              <a:rPr lang="en-US" dirty="0" smtClean="0">
                <a:solidFill>
                  <a:srgbClr val="0000FF"/>
                </a:solidFill>
                <a:latin typeface="Consolas"/>
              </a:rPr>
              <a:t>public </a:t>
            </a:r>
            <a:r>
              <a:rPr lang="en-US" dirty="0" smtClean="0">
                <a:solidFill>
                  <a:schemeClr val="bg1"/>
                </a:solidFill>
                <a:latin typeface="Consolas"/>
              </a:rPr>
              <a:t>Base </a:t>
            </a:r>
            <a:r>
              <a:rPr lang="en-US" dirty="0" smtClean="0">
                <a:solidFill>
                  <a:prstClr val="black"/>
                </a:solidFill>
                <a:latin typeface="Consolas"/>
              </a:rPr>
              <a:t>{</a:t>
            </a:r>
          </a:p>
          <a:p>
            <a:pPr defTabSz="914400"/>
            <a:r>
              <a:rPr lang="en-US" dirty="0" smtClean="0">
                <a:solidFill>
                  <a:srgbClr val="0000FF"/>
                </a:solidFill>
                <a:latin typeface="Consolas"/>
              </a:rPr>
              <a:t>    using </a:t>
            </a:r>
            <a:r>
              <a:rPr lang="en-US" dirty="0" smtClean="0">
                <a:solidFill>
                  <a:prstClr val="black"/>
                </a:solidFill>
                <a:latin typeface="Consolas"/>
              </a:rPr>
              <a:t>Base::</a:t>
            </a:r>
            <a:r>
              <a:rPr lang="en-US" dirty="0" err="1" smtClean="0">
                <a:solidFill>
                  <a:prstClr val="black"/>
                </a:solidFill>
                <a:latin typeface="Consolas"/>
              </a:rPr>
              <a:t>CoCreateInstance</a:t>
            </a:r>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static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 </a:t>
            </a:r>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prstClr val="black"/>
                </a:solidFill>
                <a:latin typeface="Consolas"/>
              </a:rPr>
              <a:t>IUnknown</a:t>
            </a:r>
            <a:r>
              <a:rPr lang="en-US" dirty="0" smtClean="0">
                <a:solidFill>
                  <a:prstClr val="black"/>
                </a:solidFill>
                <a:latin typeface="Consolas"/>
              </a:rPr>
              <a:t> * </a:t>
            </a:r>
            <a:r>
              <a:rPr lang="en-US" dirty="0" err="1" smtClean="0">
                <a:solidFill>
                  <a:prstClr val="black"/>
                </a:solidFill>
                <a:latin typeface="Consolas"/>
              </a:rPr>
              <a:t>pUnk</a:t>
            </a:r>
            <a:r>
              <a:rPr lang="en-US" dirty="0" smtClean="0">
                <a:solidFill>
                  <a:prstClr val="black"/>
                </a:solidFill>
                <a:latin typeface="Consolas"/>
              </a:rPr>
              <a:t> = NULL;</a:t>
            </a:r>
          </a:p>
          <a:p>
            <a:pPr defTabSz="914400"/>
            <a:r>
              <a:rPr lang="en-US" dirty="0" smtClean="0">
                <a:solidFill>
                  <a:schemeClr val="bg1"/>
                </a:solidFill>
                <a:latin typeface="Consolas"/>
              </a:rPr>
              <a:t>        HRESULT hr = </a:t>
            </a:r>
            <a:r>
              <a:rPr lang="en-US" dirty="0" err="1" smtClean="0">
                <a:solidFill>
                  <a:schemeClr val="bg1"/>
                </a:solidFill>
                <a:latin typeface="Consolas"/>
              </a:rPr>
              <a:t>CoCreateInstance</a:t>
            </a:r>
            <a:r>
              <a:rPr lang="en-US" dirty="0" smtClean="0">
                <a:solidFill>
                  <a:schemeClr val="bg1"/>
                </a:solidFill>
                <a:latin typeface="Consolas"/>
              </a:rPr>
              <a:t>(SOME_CLSID NULL, CLSCTX_LOCAL_SERVER, SOME_IID, (LPVOID*)&amp;</a:t>
            </a:r>
            <a:r>
              <a:rPr lang="en-US" dirty="0" err="1" smtClean="0">
                <a:solidFill>
                  <a:schemeClr val="bg1"/>
                </a:solidFill>
                <a:latin typeface="Consolas"/>
              </a:rPr>
              <a:t>pUnk</a:t>
            </a:r>
            <a:r>
              <a:rPr lang="en-US" dirty="0" smtClean="0">
                <a:solidFill>
                  <a:schemeClr val="bg1"/>
                </a:solidFill>
                <a:latin typeface="Consolas"/>
              </a:rPr>
              <a:t>);</a:t>
            </a:r>
          </a:p>
          <a:p>
            <a:pPr defTabSz="914400"/>
            <a:r>
              <a:rPr lang="en-US" dirty="0" smtClean="0">
                <a:solidFill>
                  <a:schemeClr val="bg1"/>
                </a:solidFill>
                <a:latin typeface="Consolas"/>
              </a:rPr>
              <a:t>        if (SUCCEEDED(hr)) {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err="1" smtClean="0">
                <a:solidFill>
                  <a:prstClr val="black"/>
                </a:solidFill>
                <a:latin typeface="Consolas"/>
              </a:rPr>
              <a:t>pUnk</a:t>
            </a:r>
            <a:r>
              <a:rPr lang="en-US" dirty="0" smtClean="0">
                <a:solidFill>
                  <a:prstClr val="black"/>
                </a:solidFill>
                <a:latin typeface="Consolas"/>
              </a:rPr>
              <a:t>-&gt;Release();</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srgbClr val="0000FF"/>
                </a:solidFill>
                <a:latin typeface="Consolas"/>
              </a:rPr>
              <a:t>        return false;</a:t>
            </a:r>
            <a:r>
              <a:rPr lang="en-US" dirty="0" smtClean="0">
                <a:solidFill>
                  <a:prstClr val="black"/>
                </a:solidFill>
                <a:latin typeface="Consolas"/>
              </a:rPr>
              <a:t> </a:t>
            </a:r>
            <a:r>
              <a:rPr lang="en-US" dirty="0" smtClean="0">
                <a:solidFill>
                  <a:srgbClr val="008000"/>
                </a:solidFill>
                <a:latin typeface="Consolas"/>
              </a:rPr>
              <a:t>// do some other work ...</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r>
              <a:rPr lang="en-US" dirty="0" err="1" smtClean="0">
                <a:solidFill>
                  <a:srgbClr val="0000FF"/>
                </a:solidFill>
                <a:latin typeface="Consolas"/>
              </a:rPr>
              <a:t>typedef</a:t>
            </a:r>
            <a:r>
              <a:rPr lang="en-US" dirty="0" smtClean="0">
                <a:solidFill>
                  <a:srgbClr val="0000FF"/>
                </a:solidFill>
                <a:latin typeface="Consolas"/>
              </a:rPr>
              <a:t> </a:t>
            </a:r>
            <a:r>
              <a:rPr lang="en-US" dirty="0" err="1" smtClean="0">
                <a:solidFill>
                  <a:prstClr val="black"/>
                </a:solidFill>
                <a:latin typeface="Consolas"/>
              </a:rPr>
              <a:t>FooT</a:t>
            </a:r>
            <a:r>
              <a:rPr lang="en-US" dirty="0" smtClean="0">
                <a:solidFill>
                  <a:prstClr val="black"/>
                </a:solidFill>
                <a:latin typeface="Consolas"/>
              </a:rPr>
              <a:t>&lt;Empty&gt; </a:t>
            </a:r>
            <a:r>
              <a:rPr lang="en-US" dirty="0" err="1" smtClean="0">
                <a:solidFill>
                  <a:prstClr val="black"/>
                </a:solidFill>
                <a:latin typeface="Consolas"/>
              </a:rPr>
              <a:t>Foo</a:t>
            </a:r>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Mode</a:t>
            </a:r>
            <a:endParaRPr lang="en-US" dirty="0"/>
          </a:p>
        </p:txBody>
      </p:sp>
      <p:sp>
        <p:nvSpPr>
          <p:cNvPr id="4" name="Rectangle 3"/>
          <p:cNvSpPr/>
          <p:nvPr/>
        </p:nvSpPr>
        <p:spPr>
          <a:xfrm>
            <a:off x="650238" y="1833729"/>
            <a:ext cx="11143656" cy="5078313"/>
          </a:xfrm>
          <a:prstGeom prst="rect">
            <a:avLst/>
          </a:prstGeom>
        </p:spPr>
        <p:txBody>
          <a:bodyPr wrap="square">
            <a:spAutoFit/>
          </a:bodyPr>
          <a:lstStyle/>
          <a:p>
            <a:pPr defTabSz="914400"/>
            <a:r>
              <a:rPr lang="en-US" dirty="0" smtClean="0">
                <a:solidFill>
                  <a:srgbClr val="0000FF"/>
                </a:solidFill>
                <a:latin typeface="Consolas"/>
              </a:rPr>
              <a:t>#</a:t>
            </a:r>
            <a:r>
              <a:rPr lang="en-US" dirty="0" err="1" smtClean="0">
                <a:solidFill>
                  <a:srgbClr val="0000FF"/>
                </a:solidFill>
                <a:latin typeface="Consolas"/>
              </a:rPr>
              <a:t>ifdef</a:t>
            </a:r>
            <a:r>
              <a:rPr lang="en-US" dirty="0" smtClean="0">
                <a:solidFill>
                  <a:srgbClr val="0000FF"/>
                </a:solidFill>
                <a:latin typeface="Consolas"/>
              </a:rPr>
              <a:t> </a:t>
            </a:r>
            <a:r>
              <a:rPr lang="en-US" dirty="0" smtClean="0">
                <a:solidFill>
                  <a:schemeClr val="bg1"/>
                </a:solidFill>
                <a:latin typeface="Consolas"/>
              </a:rPr>
              <a:t>TESTING</a:t>
            </a:r>
          </a:p>
          <a:p>
            <a:pPr defTabSz="914400"/>
            <a:r>
              <a:rPr lang="en-US" dirty="0" smtClean="0">
                <a:solidFill>
                  <a:srgbClr val="0000FF"/>
                </a:solidFill>
                <a:latin typeface="Consolas"/>
              </a:rPr>
              <a:t> #define </a:t>
            </a:r>
            <a:r>
              <a:rPr lang="en-US" dirty="0" smtClean="0">
                <a:solidFill>
                  <a:schemeClr val="bg1"/>
                </a:solidFill>
                <a:latin typeface="Consolas"/>
              </a:rPr>
              <a:t>TESTABLESTRUCT(c)</a:t>
            </a:r>
            <a:r>
              <a:rPr lang="en-US" dirty="0" smtClean="0">
                <a:solidFill>
                  <a:srgbClr val="0000FF"/>
                </a:solidFill>
                <a:latin typeface="Consolas"/>
              </a:rPr>
              <a:t> template</a:t>
            </a:r>
            <a:r>
              <a:rPr lang="en-US" dirty="0" smtClean="0">
                <a:solidFill>
                  <a:schemeClr val="bg1"/>
                </a:solidFill>
                <a:latin typeface="Consolas"/>
              </a:rPr>
              <a:t>&lt;</a:t>
            </a:r>
            <a:r>
              <a:rPr lang="en-US" dirty="0" err="1" smtClean="0">
                <a:solidFill>
                  <a:srgbClr val="0000FF"/>
                </a:solidFill>
                <a:latin typeface="Consolas"/>
              </a:rPr>
              <a:t>typename</a:t>
            </a:r>
            <a:r>
              <a:rPr lang="en-US" dirty="0" smtClean="0">
                <a:solidFill>
                  <a:srgbClr val="0000FF"/>
                </a:solidFill>
                <a:latin typeface="Consolas"/>
              </a:rPr>
              <a:t> </a:t>
            </a:r>
            <a:r>
              <a:rPr lang="en-US" dirty="0" smtClean="0">
                <a:solidFill>
                  <a:schemeClr val="bg1"/>
                </a:solidFill>
                <a:latin typeface="Consolas"/>
              </a:rPr>
              <a:t>Base&gt; </a:t>
            </a:r>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c :</a:t>
            </a:r>
            <a:r>
              <a:rPr lang="en-US" dirty="0" smtClean="0">
                <a:solidFill>
                  <a:srgbClr val="0000FF"/>
                </a:solidFill>
                <a:latin typeface="Consolas"/>
              </a:rPr>
              <a:t> public </a:t>
            </a:r>
            <a:r>
              <a:rPr lang="en-US" dirty="0" smtClean="0">
                <a:solidFill>
                  <a:schemeClr val="bg1"/>
                </a:solidFill>
                <a:latin typeface="Consolas"/>
              </a:rPr>
              <a:t>Base</a:t>
            </a:r>
          </a:p>
          <a:p>
            <a:pPr defTabSz="914400"/>
            <a:r>
              <a:rPr lang="en-US" dirty="0" smtClean="0">
                <a:solidFill>
                  <a:srgbClr val="0000FF"/>
                </a:solidFill>
                <a:latin typeface="Consolas"/>
              </a:rPr>
              <a:t>#else</a:t>
            </a:r>
          </a:p>
          <a:p>
            <a:pPr defTabSz="914400"/>
            <a:r>
              <a:rPr lang="en-US" dirty="0" smtClean="0">
                <a:solidFill>
                  <a:srgbClr val="0000FF"/>
                </a:solidFill>
                <a:latin typeface="Consolas"/>
              </a:rPr>
              <a:t> #define </a:t>
            </a:r>
            <a:r>
              <a:rPr lang="en-US" dirty="0" smtClean="0">
                <a:solidFill>
                  <a:schemeClr val="bg1"/>
                </a:solidFill>
                <a:latin typeface="Consolas"/>
              </a:rPr>
              <a:t>TESTABLESTRUCT(c)</a:t>
            </a:r>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smtClean="0">
                <a:solidFill>
                  <a:schemeClr val="bg1"/>
                </a:solidFill>
                <a:latin typeface="Consolas"/>
              </a:rPr>
              <a:t>c</a:t>
            </a:r>
          </a:p>
          <a:p>
            <a:pPr defTabSz="914400"/>
            <a:r>
              <a:rPr lang="en-US" dirty="0" smtClean="0">
                <a:solidFill>
                  <a:srgbClr val="0000FF"/>
                </a:solidFill>
                <a:latin typeface="Consolas"/>
              </a:rPr>
              <a:t>#</a:t>
            </a:r>
            <a:r>
              <a:rPr lang="en-US" dirty="0" err="1" smtClean="0">
                <a:solidFill>
                  <a:srgbClr val="0000FF"/>
                </a:solidFill>
                <a:latin typeface="Consolas"/>
              </a:rPr>
              <a:t>endif</a:t>
            </a:r>
            <a:endParaRPr lang="en-US" dirty="0" smtClean="0">
              <a:solidFill>
                <a:srgbClr val="0000FF"/>
              </a:solidFill>
              <a:latin typeface="Consolas"/>
            </a:endParaRPr>
          </a:p>
          <a:p>
            <a:pPr defTabSz="914400"/>
            <a:r>
              <a:rPr lang="en-US" dirty="0" smtClean="0">
                <a:solidFill>
                  <a:srgbClr val="008000"/>
                </a:solidFill>
                <a:latin typeface="Consolas"/>
              </a:rPr>
              <a:t>// </a:t>
            </a:r>
            <a:r>
              <a:rPr lang="en-US" dirty="0" err="1" smtClean="0">
                <a:solidFill>
                  <a:srgbClr val="008000"/>
                </a:solidFill>
                <a:latin typeface="Consolas"/>
              </a:rPr>
              <a:t>kernel.c</a:t>
            </a:r>
            <a:endParaRPr lang="en-US" dirty="0" smtClean="0">
              <a:solidFill>
                <a:srgbClr val="0000FF"/>
              </a:solidFill>
              <a:latin typeface="Consolas"/>
            </a:endParaRPr>
          </a:p>
          <a:p>
            <a:pPr defTabSz="914400"/>
            <a:r>
              <a:rPr lang="en-US" dirty="0" smtClean="0">
                <a:solidFill>
                  <a:schemeClr val="bg1"/>
                </a:solidFill>
                <a:latin typeface="Consolas"/>
              </a:rPr>
              <a:t>TESTABLESTRUCT(</a:t>
            </a:r>
            <a:r>
              <a:rPr lang="en-US" dirty="0" err="1" smtClean="0">
                <a:solidFill>
                  <a:schemeClr val="bg1"/>
                </a:solidFill>
                <a:latin typeface="Consolas"/>
              </a:rPr>
              <a:t>Foo</a:t>
            </a:r>
            <a:r>
              <a:rPr lang="en-US" dirty="0" smtClean="0">
                <a:solidFill>
                  <a:schemeClr val="bg1"/>
                </a:solidFill>
                <a:latin typeface="Consolas"/>
              </a:rPr>
              <a:t>)</a:t>
            </a:r>
          </a:p>
          <a:p>
            <a:pPr defTabSz="914400"/>
            <a:r>
              <a:rPr lang="en-US" dirty="0" smtClean="0">
                <a:solidFill>
                  <a:schemeClr val="bg1"/>
                </a:solidFill>
                <a:latin typeface="Consolas"/>
              </a:rPr>
              <a:t>{</a:t>
            </a:r>
          </a:p>
          <a:p>
            <a:pPr defTabSz="914400"/>
            <a:r>
              <a:rPr lang="en-US" dirty="0" smtClean="0">
                <a:solidFill>
                  <a:srgbClr val="0000FF"/>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Bar2() </a:t>
            </a:r>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 </a:t>
            </a:r>
            <a:r>
              <a:rPr lang="en-US" dirty="0" err="1" smtClean="0">
                <a:solidFill>
                  <a:prstClr val="black"/>
                </a:solidFill>
                <a:latin typeface="Consolas"/>
              </a:rPr>
              <a:t>baz</a:t>
            </a:r>
            <a:r>
              <a:rPr lang="en-US" dirty="0" smtClean="0">
                <a:solidFill>
                  <a:prstClr val="black"/>
                </a:solidFill>
                <a:latin typeface="Consolas"/>
              </a:rPr>
              <a:t>;</a:t>
            </a:r>
          </a:p>
          <a:p>
            <a:pPr defTabSz="914400"/>
            <a:r>
              <a:rPr lang="en-US" dirty="0" smtClean="0">
                <a:solidFill>
                  <a:schemeClr val="bg1"/>
                </a:solidFill>
                <a:latin typeface="Consolas"/>
              </a:rPr>
              <a:t>        if (</a:t>
            </a:r>
            <a:r>
              <a:rPr lang="en-US" dirty="0" err="1" smtClean="0">
                <a:solidFill>
                  <a:schemeClr val="bg1"/>
                </a:solidFill>
                <a:latin typeface="Consolas"/>
              </a:rPr>
              <a:t>baz.IsItTrue</a:t>
            </a:r>
            <a:r>
              <a:rPr lang="en-US" dirty="0" smtClean="0">
                <a:solidFill>
                  <a:schemeClr val="bg1"/>
                </a:solidFill>
                <a:latin typeface="Consolas"/>
              </a:rPr>
              <a:t>()) {</a:t>
            </a:r>
          </a:p>
          <a:p>
            <a:pPr defTabSz="914400"/>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endParaRPr lang="en-US" dirty="0" smtClean="0">
              <a:solidFill>
                <a:srgbClr val="0000FF"/>
              </a:solidFill>
              <a:latin typeface="Consolas"/>
            </a:endParaRPr>
          </a:p>
          <a:p>
            <a:pPr defTabSz="914400"/>
            <a:r>
              <a:rPr lang="en-US" dirty="0" smtClean="0">
                <a:solidFill>
                  <a:schemeClr val="bg1"/>
                </a:solidFill>
                <a:latin typeface="Consolas"/>
              </a:rPr>
              <a:t>};</a:t>
            </a:r>
            <a:endParaRPr lang="en-US" sz="2800" dirty="0" smtClean="0">
              <a:solidFill>
                <a:schemeClr val="bg1"/>
              </a:solidFill>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Mode Test Example</a:t>
            </a:r>
            <a:endParaRPr lang="en-US" dirty="0"/>
          </a:p>
        </p:txBody>
      </p:sp>
      <p:sp>
        <p:nvSpPr>
          <p:cNvPr id="4" name="Rectangle 3"/>
          <p:cNvSpPr/>
          <p:nvPr/>
        </p:nvSpPr>
        <p:spPr>
          <a:xfrm>
            <a:off x="650238" y="1833729"/>
            <a:ext cx="11143656" cy="4524315"/>
          </a:xfrm>
          <a:prstGeom prst="rect">
            <a:avLst/>
          </a:prstGeom>
        </p:spPr>
        <p:txBody>
          <a:bodyPr wrap="square">
            <a:spAutoFit/>
          </a:bodyPr>
          <a:lstStyle/>
          <a:p>
            <a:pPr defTabSz="914400"/>
            <a:r>
              <a:rPr lang="en-US" dirty="0" smtClean="0">
                <a:solidFill>
                  <a:srgbClr val="008000"/>
                </a:solidFill>
                <a:latin typeface="Consolas"/>
              </a:rPr>
              <a:t>// kerneltests.cpp</a:t>
            </a:r>
          </a:p>
          <a:p>
            <a:pPr defTabSz="914400"/>
            <a:endParaRPr lang="en-US" dirty="0" smtClean="0">
              <a:solidFill>
                <a:srgbClr val="008000"/>
              </a:solidFill>
              <a:latin typeface="Consolas"/>
            </a:endParaRPr>
          </a:p>
          <a:p>
            <a:pPr defTabSz="914400"/>
            <a:r>
              <a:rPr lang="en-US" dirty="0" smtClean="0">
                <a:solidFill>
                  <a:srgbClr val="0000FF"/>
                </a:solidFill>
                <a:latin typeface="Consolas"/>
              </a:rPr>
              <a:t>#define </a:t>
            </a:r>
            <a:r>
              <a:rPr lang="en-US" dirty="0" smtClean="0">
                <a:solidFill>
                  <a:schemeClr val="bg1"/>
                </a:solidFill>
                <a:latin typeface="Consolas"/>
              </a:rPr>
              <a:t>TESTING</a:t>
            </a:r>
          </a:p>
          <a:p>
            <a:pPr defTabSz="914400"/>
            <a:r>
              <a:rPr lang="en-US" dirty="0" smtClean="0">
                <a:solidFill>
                  <a:srgbClr val="0000FF"/>
                </a:solidFill>
                <a:latin typeface="Consolas"/>
              </a:rPr>
              <a:t>#include </a:t>
            </a:r>
            <a:r>
              <a:rPr lang="en-US" dirty="0" smtClean="0">
                <a:solidFill>
                  <a:srgbClr val="C00000"/>
                </a:solidFill>
                <a:latin typeface="Consolas"/>
              </a:rPr>
              <a:t>“</a:t>
            </a:r>
            <a:r>
              <a:rPr lang="en-US" dirty="0" err="1" smtClean="0">
                <a:solidFill>
                  <a:srgbClr val="C00000"/>
                </a:solidFill>
                <a:latin typeface="Consolas"/>
              </a:rPr>
              <a:t>kernel.c</a:t>
            </a:r>
            <a:r>
              <a:rPr lang="en-US" dirty="0" smtClean="0">
                <a:solidFill>
                  <a:srgbClr val="C00000"/>
                </a:solidFill>
                <a:latin typeface="Consolas"/>
              </a:rPr>
              <a:t>”</a:t>
            </a:r>
          </a:p>
          <a:p>
            <a:pPr defTabSz="914400"/>
            <a:endParaRPr lang="en-US" dirty="0" smtClean="0">
              <a:solidFill>
                <a:srgbClr val="0000FF"/>
              </a:solidFill>
              <a:latin typeface="Consolas"/>
            </a:endParaRPr>
          </a:p>
          <a:p>
            <a:pPr defTabSz="914400"/>
            <a:r>
              <a:rPr lang="en-US" dirty="0" smtClean="0">
                <a:solidFill>
                  <a:schemeClr val="bg1"/>
                </a:solidFill>
                <a:latin typeface="Consolas"/>
              </a:rPr>
              <a:t>TESTMETHOD(</a:t>
            </a:r>
            <a:r>
              <a:rPr lang="en-US" dirty="0" err="1" smtClean="0">
                <a:solidFill>
                  <a:schemeClr val="bg1"/>
                </a:solidFill>
                <a:latin typeface="Consolas"/>
              </a:rPr>
              <a:t>KernelModeExample</a:t>
            </a:r>
            <a:r>
              <a:rPr lang="en-US" dirty="0" smtClean="0">
                <a:solidFill>
                  <a:schemeClr val="bg1"/>
                </a:solidFill>
                <a:latin typeface="Consolas"/>
              </a:rPr>
              <a:t>)</a:t>
            </a:r>
          </a:p>
          <a:p>
            <a:pPr defTabSz="914400"/>
            <a:r>
              <a:rPr lang="en-US" dirty="0" smtClean="0">
                <a:solidFill>
                  <a:schemeClr val="bg1"/>
                </a:solidFill>
                <a:latin typeface="Consolas"/>
              </a:rPr>
              <a:t>{</a:t>
            </a:r>
          </a:p>
          <a:p>
            <a:pPr defTabSz="914400"/>
            <a:r>
              <a:rPr lang="en-US" dirty="0" smtClean="0">
                <a:solidFill>
                  <a:srgbClr val="0000FF"/>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TestBase</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srgbClr val="0000FF"/>
                </a:solidFill>
                <a:latin typeface="Consolas"/>
              </a:rPr>
              <a:t>struct</a:t>
            </a:r>
            <a:r>
              <a:rPr lang="en-US" dirty="0" smtClean="0">
                <a:solidFill>
                  <a:srgbClr val="0000FF"/>
                </a:solidFill>
                <a:latin typeface="Consolas"/>
              </a:rPr>
              <a:t> </a:t>
            </a:r>
            <a:r>
              <a:rPr lang="en-US" dirty="0" err="1" smtClean="0">
                <a:solidFill>
                  <a:schemeClr val="bg1"/>
                </a:solidFill>
                <a:latin typeface="Consolas"/>
              </a:rPr>
              <a:t>Baz</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err="1" smtClean="0">
                <a:solidFill>
                  <a:prstClr val="black"/>
                </a:solidFill>
                <a:latin typeface="Consolas"/>
              </a:rPr>
              <a:t>IsIsTrue</a:t>
            </a:r>
            <a:r>
              <a:rPr lang="en-US" dirty="0" smtClean="0">
                <a:solidFill>
                  <a:prstClr val="black"/>
                </a:solidFill>
                <a:latin typeface="Consolas"/>
              </a:rPr>
              <a:t>() { </a:t>
            </a:r>
            <a:r>
              <a:rPr lang="en-US" dirty="0" smtClean="0">
                <a:solidFill>
                  <a:srgbClr val="0000FF"/>
                </a:solidFill>
                <a:latin typeface="Consolas"/>
              </a:rPr>
              <a:t>return true;</a:t>
            </a:r>
            <a:r>
              <a:rPr lang="en-US" dirty="0" smtClean="0">
                <a:solidFill>
                  <a:prstClr val="black"/>
                </a:solidFill>
                <a:latin typeface="Consolas"/>
              </a:rPr>
              <a:t> }</a:t>
            </a:r>
          </a:p>
          <a:p>
            <a:r>
              <a:rPr lang="en-US" dirty="0" smtClean="0">
                <a:solidFill>
                  <a:prstClr val="black"/>
                </a:solidFill>
                <a:latin typeface="Consolas"/>
              </a:rPr>
              <a:t>        };</a:t>
            </a:r>
          </a:p>
          <a:p>
            <a:r>
              <a:rPr lang="en-US" dirty="0" smtClean="0">
                <a:solidFill>
                  <a:prstClr val="black"/>
                </a:solidFill>
                <a:latin typeface="Consolas"/>
              </a:rPr>
              <a:t>    };</a:t>
            </a:r>
          </a:p>
          <a:p>
            <a:pPr defTabSz="914400"/>
            <a:r>
              <a:rPr lang="en-US" dirty="0" smtClean="0">
                <a:solidFill>
                  <a:prstClr val="black"/>
                </a:solidFill>
                <a:latin typeface="Consolas"/>
              </a:rPr>
              <a:t>    assert(</a:t>
            </a:r>
            <a:r>
              <a:rPr lang="en-US" dirty="0" smtClean="0">
                <a:solidFill>
                  <a:srgbClr val="0000FF"/>
                </a:solidFill>
                <a:latin typeface="Consolas"/>
              </a:rPr>
              <a:t>true </a:t>
            </a:r>
            <a:r>
              <a:rPr lang="en-US" dirty="0" smtClean="0">
                <a:solidFill>
                  <a:prstClr val="black"/>
                </a:solidFill>
                <a:latin typeface="Consolas"/>
              </a:rPr>
              <a:t>== </a:t>
            </a:r>
            <a:r>
              <a:rPr lang="en-US" dirty="0" err="1" smtClean="0">
                <a:solidFill>
                  <a:prstClr val="black"/>
                </a:solidFill>
                <a:latin typeface="Consolas"/>
              </a:rPr>
              <a:t>Foo</a:t>
            </a:r>
            <a:r>
              <a:rPr lang="en-US" dirty="0" smtClean="0">
                <a:solidFill>
                  <a:prstClr val="black"/>
                </a:solidFill>
                <a:latin typeface="Consolas"/>
              </a:rPr>
              <a:t>&lt;</a:t>
            </a:r>
            <a:r>
              <a:rPr lang="en-US" dirty="0" err="1" smtClean="0">
                <a:solidFill>
                  <a:prstClr val="black"/>
                </a:solidFill>
                <a:latin typeface="Consolas"/>
              </a:rPr>
              <a:t>TestBase</a:t>
            </a:r>
            <a:r>
              <a:rPr lang="en-US" dirty="0" smtClean="0">
                <a:solidFill>
                  <a:prstClr val="black"/>
                </a:solidFill>
                <a:latin typeface="Consolas"/>
              </a:rPr>
              <a:t>&gt;().Bar2());</a:t>
            </a:r>
            <a:endParaRPr lang="en-US" dirty="0" smtClean="0">
              <a:solidFill>
                <a:srgbClr val="0000FF"/>
              </a:solidFill>
              <a:latin typeface="Consolas"/>
            </a:endParaRPr>
          </a:p>
          <a:p>
            <a:pPr defTabSz="914400"/>
            <a:r>
              <a:rPr lang="en-US" dirty="0" smtClean="0">
                <a:solidFill>
                  <a:schemeClr val="bg1"/>
                </a:solidFill>
                <a:latin typeface="Consolas"/>
              </a:rPr>
              <a:t>}</a:t>
            </a:r>
            <a:endParaRPr lang="en-US" sz="2800" dirty="0" smtClean="0">
              <a:solidFill>
                <a:schemeClr val="bg1"/>
              </a:solidFill>
              <a:latin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Resources</a:t>
            </a:r>
          </a:p>
        </p:txBody>
      </p:sp>
      <p:sp>
        <p:nvSpPr>
          <p:cNvPr id="6" name="Text Placeholder 5"/>
          <p:cNvSpPr>
            <a:spLocks noGrp="1"/>
          </p:cNvSpPr>
          <p:nvPr>
            <p:ph type="body" sz="quarter" idx="10"/>
          </p:nvPr>
        </p:nvSpPr>
        <p:spPr>
          <a:xfrm>
            <a:off x="519113" y="1447803"/>
            <a:ext cx="11149013" cy="4001095"/>
          </a:xfrm>
        </p:spPr>
        <p:txBody>
          <a:bodyPr/>
          <a:lstStyle/>
          <a:p>
            <a:r>
              <a:rPr lang="en-US" dirty="0" smtClean="0"/>
              <a:t>Engineering Excellence’s wiki entry on mocks:</a:t>
            </a:r>
          </a:p>
          <a:p>
            <a:pPr>
              <a:buNone/>
            </a:pPr>
            <a:r>
              <a:rPr lang="en-US" dirty="0" smtClean="0"/>
              <a:t>	</a:t>
            </a:r>
            <a:r>
              <a:rPr lang="en-US" dirty="0" smtClean="0">
                <a:hlinkClick r:id="rId3"/>
              </a:rPr>
              <a:t>http://portals/engineering/Wiki/Wiki%20Pages/Hand%20Written%20Mocks%20In%20Cxx.aspx</a:t>
            </a:r>
            <a:endParaRPr lang="en-US" dirty="0" smtClean="0"/>
          </a:p>
          <a:p>
            <a:r>
              <a:rPr lang="en-US" dirty="0" smtClean="0"/>
              <a:t>“TDD for C++” Unit Test Harness:</a:t>
            </a:r>
          </a:p>
          <a:p>
            <a:pPr lvl="1">
              <a:buNone/>
            </a:pPr>
            <a:r>
              <a:rPr lang="en-US" dirty="0" smtClean="0">
                <a:hlinkClick r:id="rId4"/>
              </a:rPr>
              <a:t>http://toolbox/23791</a:t>
            </a:r>
            <a:r>
              <a:rPr lang="en-US" dirty="0" smtClean="0"/>
              <a:t> </a:t>
            </a:r>
          </a:p>
          <a:p>
            <a:pPr>
              <a:buNone/>
            </a:pPr>
            <a:endParaRPr lang="en-US" dirty="0" smtClean="0"/>
          </a:p>
          <a:p>
            <a:r>
              <a:rPr lang="en-US" dirty="0" smtClean="0"/>
              <a:t>This slide deck and related resources:</a:t>
            </a:r>
          </a:p>
          <a:p>
            <a:pPr lvl="1">
              <a:buNone/>
            </a:pPr>
            <a:r>
              <a:rPr lang="en-US" dirty="0" smtClean="0">
                <a:hlinkClick r:id="rId5"/>
              </a:rPr>
              <a:t>http://forum10</a:t>
            </a:r>
            <a:r>
              <a:rPr lang="en-US" dirty="0" smtClean="0"/>
              <a:t> </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t>Summary</a:t>
            </a:r>
          </a:p>
        </p:txBody>
      </p:sp>
      <p:sp>
        <p:nvSpPr>
          <p:cNvPr id="6" name="Text Placeholder 5"/>
          <p:cNvSpPr>
            <a:spLocks noGrp="1"/>
          </p:cNvSpPr>
          <p:nvPr>
            <p:ph type="body" sz="quarter" idx="10"/>
          </p:nvPr>
        </p:nvSpPr>
        <p:spPr>
          <a:xfrm>
            <a:off x="519113" y="1447800"/>
            <a:ext cx="11149013" cy="2339102"/>
          </a:xfrm>
        </p:spPr>
        <p:txBody>
          <a:bodyPr/>
          <a:lstStyle/>
          <a:p>
            <a:pPr lvl="0"/>
            <a:r>
              <a:rPr lang="en-US" dirty="0" smtClean="0"/>
              <a:t>“Test Base Class Injection” is useful for mocking:</a:t>
            </a:r>
          </a:p>
          <a:p>
            <a:pPr lvl="1"/>
            <a:r>
              <a:rPr lang="en-US" dirty="0" smtClean="0"/>
              <a:t>“C” APIs</a:t>
            </a:r>
          </a:p>
          <a:p>
            <a:pPr lvl="1"/>
            <a:r>
              <a:rPr lang="en-US" dirty="0" smtClean="0"/>
              <a:t>Automatic variable types</a:t>
            </a:r>
          </a:p>
          <a:p>
            <a:pPr lvl="1"/>
            <a:r>
              <a:rPr lang="en-US" dirty="0" smtClean="0"/>
              <a:t>Argument types</a:t>
            </a:r>
          </a:p>
          <a:p>
            <a:pPr lvl="1"/>
            <a:r>
              <a:rPr lang="en-US" dirty="0" smtClean="0"/>
              <a:t>Return value types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r="25113" b="37179"/>
          <a:stretch>
            <a:fillRect/>
          </a:stretch>
        </p:blipFill>
        <p:spPr bwMode="black">
          <a:xfrm>
            <a:off x="4037012" y="2834640"/>
            <a:ext cx="4127269" cy="746760"/>
          </a:xfrm>
          <a:prstGeom prst="rect">
            <a:avLst/>
          </a:prstGeom>
          <a:noFill/>
          <a:ln>
            <a:noFill/>
          </a:ln>
        </p:spPr>
      </p:pic>
      <p:sp>
        <p:nvSpPr>
          <p:cNvPr id="5" name="Text Box 3"/>
          <p:cNvSpPr txBox="1">
            <a:spLocks noChangeArrowheads="1"/>
          </p:cNvSpPr>
          <p:nvPr/>
        </p:nvSpPr>
        <p:spPr bwMode="blackWhite">
          <a:xfrm>
            <a:off x="507868" y="6083573"/>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it </a:t>
            </a:r>
            <a:r>
              <a:rPr lang="en-US" sz="700" dirty="0">
                <a:gradFill>
                  <a:gsLst>
                    <a:gs pos="0">
                      <a:schemeClr val="tx1"/>
                    </a:gs>
                    <a:gs pos="100000">
                      <a:schemeClr val="tx1"/>
                    </a:gs>
                  </a:gsLst>
                  <a:lin ang="5400000" scaled="0"/>
                </a:gradFill>
                <a:latin typeface="Segoe UI" pitchFamily="34" charset="0"/>
                <a:cs typeface="Arial" charset="0"/>
              </a:rPr>
              <a:t>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smtClean="0"/>
              <a:t>About This Presentation</a:t>
            </a:r>
            <a:endParaRPr lang="en-US" dirty="0"/>
          </a:p>
        </p:txBody>
      </p:sp>
      <p:sp>
        <p:nvSpPr>
          <p:cNvPr id="3" name="Text Placeholder 2"/>
          <p:cNvSpPr>
            <a:spLocks noGrp="1"/>
          </p:cNvSpPr>
          <p:nvPr>
            <p:ph type="body" sz="quarter" idx="10"/>
          </p:nvPr>
        </p:nvSpPr>
        <p:spPr>
          <a:xfrm>
            <a:off x="519113" y="1447799"/>
            <a:ext cx="11149013" cy="4370427"/>
          </a:xfrm>
        </p:spPr>
        <p:txBody>
          <a:bodyPr/>
          <a:lstStyle/>
          <a:p>
            <a:pPr lvl="0"/>
            <a:r>
              <a:rPr lang="en-US" dirty="0" smtClean="0"/>
              <a:t>Overview</a:t>
            </a:r>
          </a:p>
          <a:p>
            <a:pPr lvl="1"/>
            <a:r>
              <a:rPr lang="en-US" dirty="0" smtClean="0"/>
              <a:t>Review of Literature on Mocking in Native C++</a:t>
            </a:r>
          </a:p>
          <a:p>
            <a:pPr lvl="1"/>
            <a:r>
              <a:rPr lang="en-US" dirty="0" smtClean="0"/>
              <a:t>“Test Base Class Injection” Technique</a:t>
            </a:r>
          </a:p>
          <a:p>
            <a:pPr lvl="1"/>
            <a:r>
              <a:rPr lang="en-US" dirty="0" smtClean="0"/>
              <a:t>Nondependent Name </a:t>
            </a:r>
            <a:r>
              <a:rPr lang="en-US" dirty="0" smtClean="0"/>
              <a:t>Lookup</a:t>
            </a:r>
          </a:p>
          <a:p>
            <a:pPr lvl="1"/>
            <a:endParaRPr lang="en-US" dirty="0" smtClean="0"/>
          </a:p>
          <a:p>
            <a:pPr lvl="1"/>
            <a:endParaRPr lang="en-US" dirty="0" smtClean="0"/>
          </a:p>
          <a:p>
            <a:pPr lvl="1"/>
            <a:endParaRPr lang="en-US" dirty="0" smtClean="0"/>
          </a:p>
          <a:p>
            <a:r>
              <a:rPr lang="en-US" dirty="0" smtClean="0"/>
              <a:t>Handout is on:</a:t>
            </a:r>
          </a:p>
          <a:p>
            <a:pPr lvl="1"/>
            <a:r>
              <a:rPr lang="en-US" u="sng" dirty="0" smtClean="0">
                <a:hlinkClick r:id="rId3" action="ppaction://hlinkfile"/>
              </a:rPr>
              <a:t>\\</a:t>
            </a:r>
            <a:r>
              <a:rPr lang="en-US" u="sng" dirty="0" smtClean="0">
                <a:hlinkClick r:id="rId3" action="ppaction://hlinkfile"/>
              </a:rPr>
              <a:t>scratch2\scratch\bhanlon\Forum\PrintOuts.cpp</a:t>
            </a:r>
            <a:r>
              <a:rPr lang="en-US" u="sng" dirty="0" smtClean="0"/>
              <a:t> </a:t>
            </a:r>
            <a:endParaRPr lang="en-US" u="sng"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smtClean="0"/>
              <a:t>Objectives</a:t>
            </a:r>
            <a:endParaRPr lang="en-US" dirty="0"/>
          </a:p>
        </p:txBody>
      </p:sp>
      <p:sp>
        <p:nvSpPr>
          <p:cNvPr id="3" name="Text Placeholder 2"/>
          <p:cNvSpPr>
            <a:spLocks noGrp="1"/>
          </p:cNvSpPr>
          <p:nvPr>
            <p:ph type="body" sz="quarter" idx="10"/>
          </p:nvPr>
        </p:nvSpPr>
        <p:spPr>
          <a:xfrm>
            <a:off x="519113" y="1447801"/>
            <a:ext cx="11149013" cy="4302716"/>
          </a:xfrm>
        </p:spPr>
        <p:txBody>
          <a:bodyPr/>
          <a:lstStyle/>
          <a:p>
            <a:pPr lvl="0"/>
            <a:r>
              <a:rPr lang="en-US" dirty="0" smtClean="0"/>
              <a:t>After attending this presentation, you'll be able to:</a:t>
            </a:r>
          </a:p>
          <a:p>
            <a:pPr lvl="1"/>
            <a:r>
              <a:rPr lang="en-US" dirty="0" smtClean="0"/>
              <a:t>use the “Test Base Class Injection” technique for mocking, and</a:t>
            </a:r>
          </a:p>
          <a:p>
            <a:pPr lvl="1"/>
            <a:r>
              <a:rPr lang="en-US" dirty="0" smtClean="0"/>
              <a:t>be aware of the caveats in its use</a:t>
            </a:r>
            <a:r>
              <a:rPr lang="en-US" dirty="0" smtClean="0"/>
              <a:t>.</a:t>
            </a:r>
          </a:p>
          <a:p>
            <a:pPr lvl="1"/>
            <a:endParaRPr lang="en-US" dirty="0" smtClean="0"/>
          </a:p>
          <a:p>
            <a:pPr lvl="1"/>
            <a:endParaRPr lang="en-US" dirty="0" smtClean="0"/>
          </a:p>
          <a:p>
            <a:pPr lvl="1"/>
            <a:endParaRPr lang="en-US" dirty="0" smtClean="0"/>
          </a:p>
          <a:p>
            <a:pPr lvl="1"/>
            <a:endParaRPr lang="en-US" dirty="0" smtClean="0"/>
          </a:p>
          <a:p>
            <a:r>
              <a:rPr lang="en-US" dirty="0" smtClean="0"/>
              <a:t>Handout is on:</a:t>
            </a:r>
          </a:p>
          <a:p>
            <a:pPr lvl="1"/>
            <a:r>
              <a:rPr lang="en-US" u="sng" dirty="0" smtClean="0">
                <a:hlinkClick r:id="rId3" action="ppaction://hlinkfile"/>
              </a:rPr>
              <a:t>\\scratch2\scratch\bhanlon\Forum\PrintOuts.cpp</a:t>
            </a:r>
            <a:r>
              <a:rPr lang="en-US" u="sng" dirty="0" smtClean="0"/>
              <a:t> </a:t>
            </a:r>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dirty="0" smtClean="0"/>
              <a:t>Review of Literature on Mocking in C++</a:t>
            </a:r>
            <a:endParaRPr lang="en-US" dirty="0"/>
          </a:p>
        </p:txBody>
      </p:sp>
      <p:sp>
        <p:nvSpPr>
          <p:cNvPr id="3" name="Text Placeholder 2"/>
          <p:cNvSpPr>
            <a:spLocks noGrp="1"/>
          </p:cNvSpPr>
          <p:nvPr>
            <p:ph type="body" sz="quarter" idx="10"/>
          </p:nvPr>
        </p:nvSpPr>
        <p:spPr>
          <a:xfrm>
            <a:off x="519113" y="1447799"/>
            <a:ext cx="11149013" cy="3151632"/>
          </a:xfrm>
        </p:spPr>
        <p:txBody>
          <a:bodyPr/>
          <a:lstStyle/>
          <a:p>
            <a:r>
              <a:rPr lang="en-US" dirty="0" smtClean="0"/>
              <a:t>“Test-Driven Development in C/C++”,</a:t>
            </a:r>
          </a:p>
          <a:p>
            <a:pPr>
              <a:buNone/>
            </a:pPr>
            <a:r>
              <a:rPr lang="en-US" dirty="0" smtClean="0"/>
              <a:t>	   </a:t>
            </a:r>
            <a:r>
              <a:rPr lang="en-US" u="sng" dirty="0" smtClean="0"/>
              <a:t>C/C++ Users Journal</a:t>
            </a:r>
            <a:r>
              <a:rPr lang="en-US" dirty="0" smtClean="0"/>
              <a:t>, Koss &amp; </a:t>
            </a:r>
            <a:r>
              <a:rPr lang="en-US" dirty="0" err="1" smtClean="0"/>
              <a:t>Langr</a:t>
            </a:r>
            <a:r>
              <a:rPr lang="en-US" dirty="0" smtClean="0"/>
              <a:t>, Oct. 2002</a:t>
            </a:r>
          </a:p>
          <a:p>
            <a:pPr>
              <a:buNone/>
            </a:pPr>
            <a:r>
              <a:rPr lang="en-US" dirty="0" smtClean="0"/>
              <a:t>       </a:t>
            </a:r>
            <a:r>
              <a:rPr lang="en-US" dirty="0" smtClean="0">
                <a:hlinkClick r:id="rId3"/>
              </a:rPr>
              <a:t>http://www.drdobbs.com/cpp/184401572</a:t>
            </a:r>
            <a:endParaRPr lang="en-US" dirty="0" smtClean="0"/>
          </a:p>
          <a:p>
            <a:pPr>
              <a:buNone/>
            </a:pPr>
            <a:endParaRPr lang="en-US" dirty="0" smtClean="0"/>
          </a:p>
          <a:p>
            <a:r>
              <a:rPr lang="en-US" dirty="0" smtClean="0"/>
              <a:t>“Working Effectively with Legacy Code”,</a:t>
            </a:r>
          </a:p>
          <a:p>
            <a:pPr>
              <a:buNone/>
            </a:pPr>
            <a:r>
              <a:rPr lang="en-US" dirty="0" smtClean="0"/>
              <a:t>      Michael Feathers, 2004</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Suppose you have this code:</a:t>
            </a:r>
            <a:endParaRPr lang="en-US" dirty="0"/>
          </a:p>
        </p:txBody>
      </p:sp>
      <p:sp>
        <p:nvSpPr>
          <p:cNvPr id="4" name="Rectangle 3"/>
          <p:cNvSpPr/>
          <p:nvPr/>
        </p:nvSpPr>
        <p:spPr>
          <a:xfrm>
            <a:off x="650239" y="1908373"/>
            <a:ext cx="13776961" cy="4678204"/>
          </a:xfrm>
          <a:prstGeom prst="rect">
            <a:avLst/>
          </a:prstGeom>
        </p:spPr>
        <p:txBody>
          <a:bodyPr wrap="square">
            <a:spAutoFit/>
          </a:bodyPr>
          <a:lstStyle/>
          <a:p>
            <a:pPr defTabSz="914400"/>
            <a:r>
              <a:rPr lang="en-US" dirty="0" smtClean="0">
                <a:solidFill>
                  <a:srgbClr val="0000FF"/>
                </a:solidFill>
                <a:latin typeface="Consolas"/>
              </a:rPr>
              <a:t>class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IUnknown</a:t>
            </a:r>
            <a:r>
              <a:rPr lang="en-US" dirty="0" smtClean="0">
                <a:solidFill>
                  <a:prstClr val="black"/>
                </a:solidFill>
                <a:latin typeface="Consolas"/>
              </a:rPr>
              <a:t> * </a:t>
            </a:r>
            <a:r>
              <a:rPr lang="en-US" dirty="0" err="1" smtClean="0">
                <a:solidFill>
                  <a:prstClr val="black"/>
                </a:solidFill>
                <a:latin typeface="Consolas"/>
              </a:rPr>
              <a:t>pUnk</a:t>
            </a:r>
            <a:r>
              <a:rPr lang="en-US" dirty="0" smtClean="0">
                <a:solidFill>
                  <a:prstClr val="black"/>
                </a:solidFill>
                <a:latin typeface="Consolas"/>
              </a:rPr>
              <a:t> = NULL;</a:t>
            </a:r>
          </a:p>
          <a:p>
            <a:pPr defTabSz="914400"/>
            <a:r>
              <a:rPr lang="en-US" dirty="0" smtClean="0">
                <a:solidFill>
                  <a:schemeClr val="bg1"/>
                </a:solidFill>
                <a:latin typeface="Consolas"/>
              </a:rPr>
              <a:t>        HRESULT hr = </a:t>
            </a:r>
            <a:r>
              <a:rPr lang="en-US" dirty="0" err="1" smtClean="0">
                <a:solidFill>
                  <a:schemeClr val="bg1"/>
                </a:solidFill>
                <a:latin typeface="Consolas"/>
              </a:rPr>
              <a:t>CoCreateInstance</a:t>
            </a:r>
            <a:r>
              <a:rPr lang="en-US" dirty="0" smtClean="0">
                <a:solidFill>
                  <a:schemeClr val="bg1"/>
                </a:solidFill>
                <a:latin typeface="Consolas"/>
              </a:rPr>
              <a:t>(SOME_CLSID, NULL, CLSCTX_LOCAL_SERVER, SOME_IID, (LPVOID*)&amp;</a:t>
            </a:r>
            <a:r>
              <a:rPr lang="en-US" dirty="0" err="1" smtClean="0">
                <a:solidFill>
                  <a:schemeClr val="bg1"/>
                </a:solidFill>
                <a:latin typeface="Consolas"/>
              </a:rPr>
              <a:t>pUnk</a:t>
            </a:r>
            <a:r>
              <a:rPr lang="en-US" dirty="0" smtClean="0">
                <a:solidFill>
                  <a:schemeClr val="bg1"/>
                </a:solidFill>
                <a:latin typeface="Consolas"/>
              </a:rPr>
              <a:t>);</a:t>
            </a:r>
          </a:p>
          <a:p>
            <a:pPr defTabSz="914400"/>
            <a:r>
              <a:rPr lang="en-US" dirty="0" smtClean="0">
                <a:solidFill>
                  <a:schemeClr val="bg1"/>
                </a:solidFill>
                <a:latin typeface="Consolas"/>
              </a:rPr>
              <a:t>        if (SUCCEEDED(hr)) {</a:t>
            </a:r>
          </a:p>
          <a:p>
            <a:pPr defTabSz="914400"/>
            <a:r>
              <a:rPr lang="en-US" dirty="0" smtClean="0">
                <a:solidFill>
                  <a:schemeClr val="bg1"/>
                </a:solidFill>
                <a:latin typeface="Consolas"/>
              </a:rPr>
              <a:t>           </a:t>
            </a:r>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err="1" smtClean="0">
                <a:solidFill>
                  <a:prstClr val="black"/>
                </a:solidFill>
                <a:latin typeface="Consolas"/>
              </a:rPr>
              <a:t>pUnk</a:t>
            </a:r>
            <a:r>
              <a:rPr lang="en-US" dirty="0" smtClean="0">
                <a:solidFill>
                  <a:prstClr val="black"/>
                </a:solidFill>
                <a:latin typeface="Consolas"/>
              </a:rPr>
              <a:t>-&gt;Release();</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srgbClr val="0000FF"/>
                </a:solidFill>
                <a:latin typeface="Consolas"/>
              </a:rPr>
              <a:t>        return false; </a:t>
            </a:r>
            <a:r>
              <a:rPr lang="en-US" dirty="0" smtClean="0">
                <a:solidFill>
                  <a:prstClr val="black"/>
                </a:solidFill>
                <a:latin typeface="Consolas"/>
              </a:rPr>
              <a:t> </a:t>
            </a:r>
            <a:r>
              <a:rPr lang="en-US" dirty="0" smtClean="0">
                <a:solidFill>
                  <a:srgbClr val="008000"/>
                </a:solidFill>
                <a:latin typeface="Consolas"/>
              </a:rPr>
              <a:t>// do some other work ...</a:t>
            </a:r>
            <a:r>
              <a:rPr lang="en-US" dirty="0" smtClean="0">
                <a:solidFill>
                  <a:prstClr val="black"/>
                </a:solidFill>
                <a:latin typeface="Consolas"/>
              </a:rPr>
              <a:t>    </a:t>
            </a: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Subclass” Refactoring</a:t>
            </a:r>
            <a:endParaRPr lang="en-US" dirty="0"/>
          </a:p>
        </p:txBody>
      </p:sp>
      <p:sp>
        <p:nvSpPr>
          <p:cNvPr id="4" name="Rectangle 3"/>
          <p:cNvSpPr/>
          <p:nvPr/>
        </p:nvSpPr>
        <p:spPr>
          <a:xfrm>
            <a:off x="650239" y="1908373"/>
            <a:ext cx="24038561" cy="5078313"/>
          </a:xfrm>
          <a:prstGeom prst="rect">
            <a:avLst/>
          </a:prstGeom>
        </p:spPr>
        <p:txBody>
          <a:bodyPr wrap="square">
            <a:spAutoFit/>
          </a:bodyPr>
          <a:lstStyle/>
          <a:p>
            <a:pPr defTabSz="914400"/>
            <a:r>
              <a:rPr lang="en-US" dirty="0" smtClean="0">
                <a:solidFill>
                  <a:srgbClr val="0000FF"/>
                </a:solidFill>
                <a:latin typeface="Consolas"/>
              </a:rPr>
              <a:t>class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a:t>
            </a:r>
          </a:p>
          <a:p>
            <a:pPr defTabSz="914400"/>
            <a:r>
              <a:rPr lang="en-US" dirty="0" smtClean="0">
                <a:solidFill>
                  <a:prstClr val="black"/>
                </a:solidFill>
                <a:latin typeface="Consolas"/>
              </a:rPr>
              <a:t>    {</a:t>
            </a:r>
          </a:p>
          <a:p>
            <a:pPr defTabSz="914400"/>
            <a:r>
              <a:rPr lang="en-US" dirty="0" smtClean="0">
                <a:solidFill>
                  <a:prstClr val="black"/>
                </a:solidFill>
                <a:latin typeface="Consolas"/>
              </a:rPr>
              <a:t>        </a:t>
            </a:r>
            <a:r>
              <a:rPr lang="en-US" dirty="0" err="1" smtClean="0">
                <a:solidFill>
                  <a:prstClr val="black"/>
                </a:solidFill>
                <a:latin typeface="Consolas"/>
              </a:rPr>
              <a:t>IUnknown</a:t>
            </a:r>
            <a:r>
              <a:rPr lang="en-US" dirty="0" smtClean="0">
                <a:solidFill>
                  <a:prstClr val="black"/>
                </a:solidFill>
                <a:latin typeface="Consolas"/>
              </a:rPr>
              <a:t> * </a:t>
            </a:r>
            <a:r>
              <a:rPr lang="en-US" dirty="0" err="1" smtClean="0">
                <a:solidFill>
                  <a:prstClr val="black"/>
                </a:solidFill>
                <a:latin typeface="Consolas"/>
              </a:rPr>
              <a:t>pUnk</a:t>
            </a:r>
            <a:r>
              <a:rPr lang="en-US" dirty="0" smtClean="0">
                <a:solidFill>
                  <a:prstClr val="black"/>
                </a:solidFill>
                <a:latin typeface="Consolas"/>
              </a:rPr>
              <a:t> = NULL;</a:t>
            </a:r>
          </a:p>
          <a:p>
            <a:pPr defTabSz="914400"/>
            <a:r>
              <a:rPr lang="en-US" dirty="0" smtClean="0">
                <a:solidFill>
                  <a:schemeClr val="bg1"/>
                </a:solidFill>
                <a:latin typeface="Consolas"/>
              </a:rPr>
              <a:t>        HRESULT hr = </a:t>
            </a:r>
            <a:r>
              <a:rPr lang="en-US" dirty="0" err="1" smtClean="0">
                <a:solidFill>
                  <a:schemeClr val="bg1"/>
                </a:solidFill>
                <a:latin typeface="Consolas"/>
              </a:rPr>
              <a:t>CoCreateInstance</a:t>
            </a:r>
            <a:r>
              <a:rPr lang="en-US" dirty="0" smtClean="0">
                <a:solidFill>
                  <a:schemeClr val="bg1"/>
                </a:solidFill>
                <a:latin typeface="Consolas"/>
              </a:rPr>
              <a:t>(SOME_CLSID, NULL, CLSCTX_LOCAL_SERVER, SOME_IID, (LPVOID*)&amp;</a:t>
            </a:r>
            <a:r>
              <a:rPr lang="en-US" dirty="0" err="1" smtClean="0">
                <a:solidFill>
                  <a:schemeClr val="bg1"/>
                </a:solidFill>
                <a:latin typeface="Consolas"/>
              </a:rPr>
              <a:t>pUnk</a:t>
            </a:r>
            <a:r>
              <a:rPr lang="en-US" dirty="0" smtClean="0">
                <a:solidFill>
                  <a:schemeClr val="bg1"/>
                </a:solidFill>
                <a:latin typeface="Consolas"/>
              </a:rPr>
              <a:t>);</a:t>
            </a:r>
          </a:p>
          <a:p>
            <a:pPr defTabSz="914400"/>
            <a:r>
              <a:rPr lang="en-US" dirty="0" smtClean="0">
                <a:solidFill>
                  <a:schemeClr val="bg1"/>
                </a:solidFill>
                <a:latin typeface="Consolas"/>
              </a:rPr>
              <a:t>        if (SUCCEEDED(hr)) {</a:t>
            </a:r>
          </a:p>
          <a:p>
            <a:pPr defTabSz="914400"/>
            <a:r>
              <a:rPr lang="en-US" dirty="0" smtClean="0">
                <a:solidFill>
                  <a:schemeClr val="bg1"/>
                </a:solidFill>
                <a:latin typeface="Consolas"/>
              </a:rPr>
              <a:t>           </a:t>
            </a:r>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err="1" smtClean="0">
                <a:solidFill>
                  <a:prstClr val="black"/>
                </a:solidFill>
                <a:latin typeface="Consolas"/>
              </a:rPr>
              <a:t>pUnk</a:t>
            </a:r>
            <a:r>
              <a:rPr lang="en-US" dirty="0" smtClean="0">
                <a:solidFill>
                  <a:prstClr val="black"/>
                </a:solidFill>
                <a:latin typeface="Consolas"/>
              </a:rPr>
              <a:t>-&gt;Release();</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p>
          <a:p>
            <a:pPr defTabSz="914400"/>
            <a:r>
              <a:rPr lang="en-US" dirty="0" smtClean="0">
                <a:solidFill>
                  <a:srgbClr val="0000FF"/>
                </a:solidFill>
                <a:latin typeface="Consolas"/>
              </a:rPr>
              <a:t>        return false; </a:t>
            </a:r>
            <a:r>
              <a:rPr lang="en-US" dirty="0" smtClean="0">
                <a:solidFill>
                  <a:prstClr val="black"/>
                </a:solidFill>
                <a:latin typeface="Consolas"/>
              </a:rPr>
              <a:t> </a:t>
            </a:r>
            <a:r>
              <a:rPr lang="en-US" dirty="0" smtClean="0">
                <a:solidFill>
                  <a:srgbClr val="008000"/>
                </a:solidFill>
                <a:latin typeface="Consolas"/>
              </a:rPr>
              <a:t>// do some other work ...</a:t>
            </a:r>
            <a:r>
              <a:rPr lang="en-US" dirty="0" smtClean="0">
                <a:solidFill>
                  <a:prstClr val="black"/>
                </a:solidFill>
                <a:latin typeface="Consolas"/>
              </a:rPr>
              <a:t> </a:t>
            </a:r>
          </a:p>
          <a:p>
            <a:pPr defTabSz="914400"/>
            <a:r>
              <a:rPr lang="en-US" dirty="0" smtClean="0">
                <a:solidFill>
                  <a:prstClr val="black"/>
                </a:solidFill>
                <a:latin typeface="Consolas"/>
              </a:rPr>
              <a:t>    }</a:t>
            </a:r>
          </a:p>
          <a:p>
            <a:pPr defTabSz="914400"/>
            <a:r>
              <a:rPr lang="en-US" dirty="0" smtClean="0">
                <a:solidFill>
                  <a:srgbClr val="0000FF"/>
                </a:solidFill>
                <a:latin typeface="Consolas"/>
              </a:rPr>
              <a:t>private:</a:t>
            </a:r>
            <a:endParaRPr lang="en-US" dirty="0" smtClean="0">
              <a:solidFill>
                <a:prstClr val="black"/>
              </a:solidFill>
              <a:latin typeface="Consolas"/>
            </a:endParaRPr>
          </a:p>
          <a:p>
            <a:pPr defTabSz="914400"/>
            <a:r>
              <a:rPr lang="en-US" dirty="0" smtClean="0">
                <a:solidFill>
                  <a:prstClr val="black"/>
                </a:solidFill>
                <a:latin typeface="Consolas"/>
              </a:rPr>
              <a:t>    </a:t>
            </a:r>
            <a:r>
              <a:rPr lang="en-US" dirty="0" smtClean="0">
                <a:solidFill>
                  <a:srgbClr val="0000FF"/>
                </a:solidFill>
                <a:latin typeface="Consolas"/>
              </a:rPr>
              <a:t>virtual</a:t>
            </a:r>
            <a:r>
              <a:rPr lang="en-US" dirty="0" smtClean="0">
                <a:solidFill>
                  <a:prstClr val="black"/>
                </a:solidFill>
                <a:latin typeface="Consolas"/>
              </a:rPr>
              <a:t> HRESULT </a:t>
            </a:r>
            <a:r>
              <a:rPr lang="en-US" dirty="0" err="1" smtClean="0">
                <a:solidFill>
                  <a:prstClr val="black"/>
                </a:solidFill>
                <a:latin typeface="Consolas"/>
              </a:rPr>
              <a:t>CoCreateInstance</a:t>
            </a:r>
            <a:r>
              <a:rPr lang="en-US" dirty="0" smtClean="0">
                <a:solidFill>
                  <a:prstClr val="black"/>
                </a:solidFill>
                <a:latin typeface="Consolas"/>
              </a:rPr>
              <a:t>(__in REFCLSID </a:t>
            </a:r>
            <a:r>
              <a:rPr lang="en-US" dirty="0" err="1" smtClean="0">
                <a:solidFill>
                  <a:prstClr val="black"/>
                </a:solidFill>
                <a:latin typeface="Consolas"/>
              </a:rPr>
              <a:t>rclsid</a:t>
            </a:r>
            <a:r>
              <a:rPr lang="en-US" dirty="0" smtClean="0">
                <a:solidFill>
                  <a:prstClr val="black"/>
                </a:solidFill>
                <a:latin typeface="Consolas"/>
              </a:rPr>
              <a:t>, __</a:t>
            </a:r>
            <a:r>
              <a:rPr lang="en-US" dirty="0" err="1" smtClean="0">
                <a:solidFill>
                  <a:prstClr val="black"/>
                </a:solidFill>
                <a:latin typeface="Consolas"/>
              </a:rPr>
              <a:t>in_opt</a:t>
            </a:r>
            <a:r>
              <a:rPr lang="en-US" dirty="0" smtClean="0">
                <a:solidFill>
                  <a:prstClr val="black"/>
                </a:solidFill>
                <a:latin typeface="Consolas"/>
              </a:rPr>
              <a:t> LPUNKNOWN </a:t>
            </a:r>
            <a:r>
              <a:rPr lang="en-US" dirty="0" err="1" smtClean="0">
                <a:solidFill>
                  <a:prstClr val="black"/>
                </a:solidFill>
                <a:latin typeface="Consolas"/>
              </a:rPr>
              <a:t>pUnkOuter</a:t>
            </a:r>
            <a:r>
              <a:rPr lang="en-US" dirty="0" smtClean="0">
                <a:solidFill>
                  <a:prstClr val="black"/>
                </a:solidFill>
                <a:latin typeface="Consolas"/>
              </a:rPr>
              <a:t>, __in DWORD </a:t>
            </a:r>
            <a:r>
              <a:rPr lang="en-US" dirty="0" err="1" smtClean="0">
                <a:solidFill>
                  <a:prstClr val="black"/>
                </a:solidFill>
                <a:latin typeface="Consolas"/>
              </a:rPr>
              <a:t>dwClsContext</a:t>
            </a:r>
            <a:r>
              <a:rPr lang="en-US" dirty="0" smtClean="0">
                <a:solidFill>
                  <a:prstClr val="black"/>
                </a:solidFill>
                <a:latin typeface="Consolas"/>
              </a:rPr>
              <a:t>, __in REFIID </a:t>
            </a:r>
            <a:r>
              <a:rPr lang="en-US" dirty="0" err="1" smtClean="0">
                <a:solidFill>
                  <a:prstClr val="black"/>
                </a:solidFill>
                <a:latin typeface="Consolas"/>
              </a:rPr>
              <a:t>riid</a:t>
            </a:r>
            <a:r>
              <a:rPr lang="en-US" dirty="0" smtClean="0">
                <a:solidFill>
                  <a:prstClr val="black"/>
                </a:solidFill>
                <a:latin typeface="Consolas"/>
              </a:rPr>
              <a:t>, __</a:t>
            </a:r>
            <a:r>
              <a:rPr lang="en-US" dirty="0" err="1" smtClean="0">
                <a:solidFill>
                  <a:prstClr val="black"/>
                </a:solidFill>
                <a:latin typeface="Consolas"/>
              </a:rPr>
              <a:t>deref_out</a:t>
            </a:r>
            <a:r>
              <a:rPr lang="en-US" dirty="0" smtClean="0">
                <a:solidFill>
                  <a:prstClr val="black"/>
                </a:solidFill>
                <a:latin typeface="Consolas"/>
              </a:rPr>
              <a:t> LPVOID FAR* </a:t>
            </a:r>
            <a:r>
              <a:rPr lang="en-US" dirty="0" err="1" smtClean="0">
                <a:solidFill>
                  <a:prstClr val="black"/>
                </a:solidFill>
                <a:latin typeface="Consolas"/>
              </a:rPr>
              <a:t>ppv</a:t>
            </a:r>
            <a:r>
              <a:rPr lang="en-US" dirty="0" smtClean="0">
                <a:solidFill>
                  <a:prstClr val="black"/>
                </a:solidFill>
                <a:latin typeface="Consolas"/>
              </a:rPr>
              <a:t>)</a:t>
            </a:r>
          </a:p>
          <a:p>
            <a:pPr defTabSz="914400"/>
            <a:r>
              <a:rPr lang="en-US" dirty="0" smtClean="0">
                <a:solidFill>
                  <a:prstClr val="black"/>
                </a:solidFill>
                <a:latin typeface="Consolas"/>
              </a:rPr>
              <a:t>    { </a:t>
            </a:r>
            <a:r>
              <a:rPr lang="en-US" dirty="0" smtClean="0">
                <a:solidFill>
                  <a:srgbClr val="0000FF"/>
                </a:solidFill>
                <a:latin typeface="Consolas"/>
              </a:rPr>
              <a:t>return</a:t>
            </a:r>
            <a:r>
              <a:rPr lang="en-US" dirty="0" smtClean="0">
                <a:solidFill>
                  <a:prstClr val="black"/>
                </a:solidFill>
                <a:latin typeface="Consolas"/>
              </a:rPr>
              <a:t> ::</a:t>
            </a:r>
            <a:r>
              <a:rPr lang="en-US" dirty="0" err="1" smtClean="0">
                <a:solidFill>
                  <a:prstClr val="black"/>
                </a:solidFill>
                <a:latin typeface="Consolas"/>
              </a:rPr>
              <a:t>CoCreateInstance</a:t>
            </a:r>
            <a:r>
              <a:rPr lang="en-US" dirty="0" smtClean="0">
                <a:solidFill>
                  <a:prstClr val="black"/>
                </a:solidFill>
                <a:latin typeface="Consolas"/>
              </a:rPr>
              <a:t>(</a:t>
            </a:r>
            <a:r>
              <a:rPr lang="en-US" dirty="0" err="1" smtClean="0">
                <a:solidFill>
                  <a:prstClr val="black"/>
                </a:solidFill>
                <a:latin typeface="Consolas"/>
              </a:rPr>
              <a:t>rclsid</a:t>
            </a:r>
            <a:r>
              <a:rPr lang="en-US" dirty="0" smtClean="0">
                <a:solidFill>
                  <a:prstClr val="black"/>
                </a:solidFill>
                <a:latin typeface="Consolas"/>
              </a:rPr>
              <a:t>, </a:t>
            </a:r>
            <a:r>
              <a:rPr lang="en-US" dirty="0" err="1" smtClean="0">
                <a:solidFill>
                  <a:prstClr val="black"/>
                </a:solidFill>
                <a:latin typeface="Consolas"/>
              </a:rPr>
              <a:t>pUnkOuter</a:t>
            </a:r>
            <a:r>
              <a:rPr lang="en-US" dirty="0" smtClean="0">
                <a:solidFill>
                  <a:prstClr val="black"/>
                </a:solidFill>
                <a:latin typeface="Consolas"/>
              </a:rPr>
              <a:t>, </a:t>
            </a:r>
            <a:r>
              <a:rPr lang="en-US" dirty="0" err="1" smtClean="0">
                <a:solidFill>
                  <a:prstClr val="black"/>
                </a:solidFill>
                <a:latin typeface="Consolas"/>
              </a:rPr>
              <a:t>dwClsContext</a:t>
            </a:r>
            <a:r>
              <a:rPr lang="en-US" dirty="0" smtClean="0">
                <a:solidFill>
                  <a:prstClr val="black"/>
                </a:solidFill>
                <a:latin typeface="Consolas"/>
              </a:rPr>
              <a:t>, </a:t>
            </a:r>
            <a:r>
              <a:rPr lang="en-US" dirty="0" err="1" smtClean="0">
                <a:solidFill>
                  <a:prstClr val="black"/>
                </a:solidFill>
                <a:latin typeface="Consolas"/>
              </a:rPr>
              <a:t>riid</a:t>
            </a:r>
            <a:r>
              <a:rPr lang="en-US" dirty="0" smtClean="0">
                <a:solidFill>
                  <a:prstClr val="black"/>
                </a:solidFill>
                <a:latin typeface="Consolas"/>
              </a:rPr>
              <a:t>, </a:t>
            </a:r>
            <a:r>
              <a:rPr lang="en-US" dirty="0" err="1" smtClean="0">
                <a:solidFill>
                  <a:prstClr val="black"/>
                </a:solidFill>
                <a:latin typeface="Consolas"/>
              </a:rPr>
              <a:t>ppv</a:t>
            </a:r>
            <a:r>
              <a:rPr lang="en-US" dirty="0" smtClean="0">
                <a:solidFill>
                  <a:prstClr val="black"/>
                </a:solidFill>
                <a:latin typeface="Consolas"/>
              </a:rPr>
              <a:t>); }</a:t>
            </a:r>
          </a:p>
          <a:p>
            <a:pPr defTabSz="914400"/>
            <a:r>
              <a:rPr lang="en-US" dirty="0" smtClean="0">
                <a:solidFill>
                  <a:prstClr val="black"/>
                </a:solidFill>
                <a:latin typeface="Consolas"/>
              </a:rPr>
              <a:t>};</a:t>
            </a:r>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Subclass” Test Example</a:t>
            </a:r>
            <a:endParaRPr lang="en-US" dirty="0"/>
          </a:p>
        </p:txBody>
      </p:sp>
      <p:sp>
        <p:nvSpPr>
          <p:cNvPr id="4" name="Rectangle 3"/>
          <p:cNvSpPr/>
          <p:nvPr/>
        </p:nvSpPr>
        <p:spPr>
          <a:xfrm>
            <a:off x="650239" y="1908373"/>
            <a:ext cx="24038561" cy="2862322"/>
          </a:xfrm>
          <a:prstGeom prst="rect">
            <a:avLst/>
          </a:prstGeom>
        </p:spPr>
        <p:txBody>
          <a:bodyPr wrap="square">
            <a:spAutoFit/>
          </a:bodyPr>
          <a:lstStyle/>
          <a:p>
            <a:pPr defTabSz="914400"/>
            <a:r>
              <a:rPr lang="en-US" dirty="0" smtClean="0">
                <a:solidFill>
                  <a:schemeClr val="bg1"/>
                </a:solidFill>
                <a:latin typeface="Consolas"/>
              </a:rPr>
              <a:t>TESTMETHOD(</a:t>
            </a:r>
            <a:r>
              <a:rPr lang="en-US" dirty="0" err="1" smtClean="0">
                <a:solidFill>
                  <a:schemeClr val="bg1"/>
                </a:solidFill>
                <a:latin typeface="Consolas"/>
              </a:rPr>
              <a:t>TestSubclass</a:t>
            </a:r>
            <a:r>
              <a:rPr lang="en-US" dirty="0" smtClean="0">
                <a:solidFill>
                  <a:schemeClr val="bg1"/>
                </a:solidFill>
                <a:latin typeface="Consolas"/>
              </a:rPr>
              <a:t>) </a:t>
            </a:r>
          </a:p>
          <a:p>
            <a:pPr defTabSz="914400"/>
            <a:r>
              <a:rPr lang="en-US" dirty="0" smtClean="0">
                <a:solidFill>
                  <a:prstClr val="black"/>
                </a:solidFill>
                <a:latin typeface="Consolas"/>
              </a:rPr>
              <a:t>{</a:t>
            </a:r>
          </a:p>
          <a:p>
            <a:pPr defTabSz="914400"/>
            <a:r>
              <a:rPr lang="en-US" dirty="0" smtClean="0">
                <a:solidFill>
                  <a:srgbClr val="0000FF"/>
                </a:solidFill>
                <a:latin typeface="Consolas"/>
              </a:rPr>
              <a:t>    class </a:t>
            </a:r>
            <a:r>
              <a:rPr lang="en-US" dirty="0" err="1" smtClean="0">
                <a:solidFill>
                  <a:schemeClr val="bg1"/>
                </a:solidFill>
                <a:latin typeface="Consolas"/>
              </a:rPr>
              <a:t>TestFoo</a:t>
            </a:r>
            <a:r>
              <a:rPr lang="en-US" dirty="0" smtClean="0">
                <a:solidFill>
                  <a:schemeClr val="bg1"/>
                </a:solidFill>
                <a:latin typeface="Consolas"/>
              </a:rPr>
              <a:t> </a:t>
            </a:r>
            <a:r>
              <a:rPr lang="en-US" dirty="0" smtClean="0">
                <a:solidFill>
                  <a:srgbClr val="0000FF"/>
                </a:solidFill>
                <a:latin typeface="Consolas"/>
              </a:rPr>
              <a:t>: public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    {</a:t>
            </a:r>
          </a:p>
          <a:p>
            <a:pPr defTabSz="914400"/>
            <a:r>
              <a:rPr lang="en-US" dirty="0" smtClean="0">
                <a:solidFill>
                  <a:srgbClr val="0000FF"/>
                </a:solidFill>
                <a:latin typeface="Consolas"/>
              </a:rPr>
              <a:t>    private:</a:t>
            </a:r>
            <a:endParaRPr lang="en-US" dirty="0" smtClean="0">
              <a:solidFill>
                <a:prstClr val="black"/>
              </a:solidFill>
              <a:latin typeface="Consolas"/>
            </a:endParaRPr>
          </a:p>
          <a:p>
            <a:pPr defTabSz="914400"/>
            <a:r>
              <a:rPr lang="en-US" dirty="0" smtClean="0">
                <a:solidFill>
                  <a:prstClr val="black"/>
                </a:solidFill>
                <a:latin typeface="Consolas"/>
              </a:rPr>
              <a:t>        </a:t>
            </a:r>
            <a:r>
              <a:rPr lang="en-US" dirty="0" smtClean="0">
                <a:solidFill>
                  <a:srgbClr val="0000FF"/>
                </a:solidFill>
                <a:latin typeface="Consolas"/>
              </a:rPr>
              <a:t>virtual</a:t>
            </a:r>
            <a:r>
              <a:rPr lang="en-US" dirty="0" smtClean="0">
                <a:solidFill>
                  <a:prstClr val="black"/>
                </a:solidFill>
                <a:latin typeface="Consolas"/>
              </a:rPr>
              <a:t> HRESULT </a:t>
            </a:r>
            <a:r>
              <a:rPr lang="en-US" dirty="0" err="1" smtClean="0">
                <a:solidFill>
                  <a:prstClr val="black"/>
                </a:solidFill>
                <a:latin typeface="Consolas"/>
              </a:rPr>
              <a:t>CoCreateInstance</a:t>
            </a:r>
            <a:r>
              <a:rPr lang="en-US" dirty="0" smtClean="0">
                <a:solidFill>
                  <a:prstClr val="black"/>
                </a:solidFill>
                <a:latin typeface="Consolas"/>
              </a:rPr>
              <a:t>(__in REFCLSID </a:t>
            </a:r>
            <a:r>
              <a:rPr lang="en-US" dirty="0" err="1" smtClean="0">
                <a:solidFill>
                  <a:prstClr val="black"/>
                </a:solidFill>
                <a:latin typeface="Consolas"/>
              </a:rPr>
              <a:t>rclsid</a:t>
            </a:r>
            <a:r>
              <a:rPr lang="en-US" dirty="0" smtClean="0">
                <a:solidFill>
                  <a:prstClr val="black"/>
                </a:solidFill>
                <a:latin typeface="Consolas"/>
              </a:rPr>
              <a:t>, __</a:t>
            </a:r>
            <a:r>
              <a:rPr lang="en-US" dirty="0" err="1" smtClean="0">
                <a:solidFill>
                  <a:prstClr val="black"/>
                </a:solidFill>
                <a:latin typeface="Consolas"/>
              </a:rPr>
              <a:t>in_opt</a:t>
            </a:r>
            <a:r>
              <a:rPr lang="en-US" dirty="0" smtClean="0">
                <a:solidFill>
                  <a:prstClr val="black"/>
                </a:solidFill>
                <a:latin typeface="Consolas"/>
              </a:rPr>
              <a:t> LPUNKNOWN </a:t>
            </a:r>
            <a:r>
              <a:rPr lang="en-US" dirty="0" err="1" smtClean="0">
                <a:solidFill>
                  <a:prstClr val="black"/>
                </a:solidFill>
                <a:latin typeface="Consolas"/>
              </a:rPr>
              <a:t>pUnkOuter</a:t>
            </a:r>
            <a:r>
              <a:rPr lang="en-US" dirty="0" smtClean="0">
                <a:solidFill>
                  <a:prstClr val="black"/>
                </a:solidFill>
                <a:latin typeface="Consolas"/>
              </a:rPr>
              <a:t>, __in DWORD </a:t>
            </a:r>
            <a:r>
              <a:rPr lang="en-US" dirty="0" err="1" smtClean="0">
                <a:solidFill>
                  <a:prstClr val="black"/>
                </a:solidFill>
                <a:latin typeface="Consolas"/>
              </a:rPr>
              <a:t>dwClsContext</a:t>
            </a:r>
            <a:r>
              <a:rPr lang="en-US" dirty="0" smtClean="0">
                <a:solidFill>
                  <a:prstClr val="black"/>
                </a:solidFill>
                <a:latin typeface="Consolas"/>
              </a:rPr>
              <a:t>, __in REFIID </a:t>
            </a:r>
            <a:r>
              <a:rPr lang="en-US" dirty="0" err="1" smtClean="0">
                <a:solidFill>
                  <a:prstClr val="black"/>
                </a:solidFill>
                <a:latin typeface="Consolas"/>
              </a:rPr>
              <a:t>riid</a:t>
            </a:r>
            <a:r>
              <a:rPr lang="en-US" dirty="0" smtClean="0">
                <a:solidFill>
                  <a:prstClr val="black"/>
                </a:solidFill>
                <a:latin typeface="Consolas"/>
              </a:rPr>
              <a:t>, __</a:t>
            </a:r>
            <a:r>
              <a:rPr lang="en-US" dirty="0" err="1" smtClean="0">
                <a:solidFill>
                  <a:prstClr val="black"/>
                </a:solidFill>
                <a:latin typeface="Consolas"/>
              </a:rPr>
              <a:t>deref_out</a:t>
            </a:r>
            <a:r>
              <a:rPr lang="en-US" dirty="0" smtClean="0">
                <a:solidFill>
                  <a:prstClr val="black"/>
                </a:solidFill>
                <a:latin typeface="Consolas"/>
              </a:rPr>
              <a:t> LPVOID FAR* </a:t>
            </a:r>
            <a:r>
              <a:rPr lang="en-US" dirty="0" err="1" smtClean="0">
                <a:solidFill>
                  <a:prstClr val="black"/>
                </a:solidFill>
                <a:latin typeface="Consolas"/>
              </a:rPr>
              <a:t>ppv</a:t>
            </a:r>
            <a:r>
              <a:rPr lang="en-US" dirty="0" smtClean="0">
                <a:solidFill>
                  <a:prstClr val="black"/>
                </a:solidFill>
                <a:latin typeface="Consolas"/>
              </a:rPr>
              <a:t>)</a:t>
            </a:r>
          </a:p>
          <a:p>
            <a:pPr defTabSz="914400"/>
            <a:r>
              <a:rPr lang="en-US" dirty="0" smtClean="0">
                <a:solidFill>
                  <a:prstClr val="black"/>
                </a:solidFill>
                <a:latin typeface="Consolas"/>
              </a:rPr>
              <a:t>        { </a:t>
            </a:r>
            <a:r>
              <a:rPr lang="en-US" dirty="0" smtClean="0">
                <a:solidFill>
                  <a:srgbClr val="0000FF"/>
                </a:solidFill>
                <a:latin typeface="Consolas"/>
              </a:rPr>
              <a:t>return</a:t>
            </a:r>
            <a:r>
              <a:rPr lang="en-US" dirty="0" smtClean="0">
                <a:solidFill>
                  <a:prstClr val="black"/>
                </a:solidFill>
                <a:latin typeface="Consolas"/>
              </a:rPr>
              <a:t> E_NOINTERFACE; }</a:t>
            </a:r>
          </a:p>
          <a:p>
            <a:pPr defTabSz="914400"/>
            <a:r>
              <a:rPr lang="en-US" dirty="0" smtClean="0">
                <a:solidFill>
                  <a:prstClr val="black"/>
                </a:solidFill>
                <a:latin typeface="Consolas"/>
              </a:rPr>
              <a:t>    };</a:t>
            </a:r>
          </a:p>
          <a:p>
            <a:pPr defTabSz="914400"/>
            <a:r>
              <a:rPr lang="en-US" dirty="0" smtClean="0">
                <a:solidFill>
                  <a:prstClr val="black"/>
                </a:solidFill>
                <a:latin typeface="Consolas"/>
              </a:rPr>
              <a:t>    assert(</a:t>
            </a:r>
            <a:r>
              <a:rPr lang="en-US" dirty="0" smtClean="0">
                <a:solidFill>
                  <a:srgbClr val="0000FF"/>
                </a:solidFill>
                <a:latin typeface="Consolas"/>
              </a:rPr>
              <a:t>false</a:t>
            </a:r>
            <a:r>
              <a:rPr lang="en-US" dirty="0" smtClean="0">
                <a:solidFill>
                  <a:prstClr val="black"/>
                </a:solidFill>
                <a:latin typeface="Consolas"/>
              </a:rPr>
              <a:t> == </a:t>
            </a:r>
            <a:r>
              <a:rPr lang="en-US" dirty="0" err="1" smtClean="0">
                <a:solidFill>
                  <a:prstClr val="black"/>
                </a:solidFill>
                <a:latin typeface="Consolas"/>
              </a:rPr>
              <a:t>TestFoo</a:t>
            </a:r>
            <a:r>
              <a:rPr lang="en-US" dirty="0" smtClean="0">
                <a:solidFill>
                  <a:prstClr val="black"/>
                </a:solidFill>
                <a:latin typeface="Consolas"/>
              </a:rPr>
              <a:t>().Bar());</a:t>
            </a:r>
          </a:p>
          <a:p>
            <a:pPr defTabSz="914400"/>
            <a:r>
              <a:rPr lang="en-US" dirty="0" smtClean="0">
                <a:solidFill>
                  <a:prstClr val="black"/>
                </a:solidFill>
                <a:latin typeface="Consolas"/>
              </a:rPr>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Suppose you have this static method:</a:t>
            </a:r>
            <a:endParaRPr lang="en-US" dirty="0"/>
          </a:p>
        </p:txBody>
      </p:sp>
      <p:sp>
        <p:nvSpPr>
          <p:cNvPr id="4" name="Rectangle 3"/>
          <p:cNvSpPr/>
          <p:nvPr/>
        </p:nvSpPr>
        <p:spPr>
          <a:xfrm>
            <a:off x="650239" y="1908373"/>
            <a:ext cx="13776961" cy="4955203"/>
          </a:xfrm>
          <a:prstGeom prst="rect">
            <a:avLst/>
          </a:prstGeom>
        </p:spPr>
        <p:txBody>
          <a:bodyPr wrap="square">
            <a:spAutoFit/>
          </a:bodyPr>
          <a:lstStyle/>
          <a:p>
            <a:pPr defTabSz="914400"/>
            <a:endParaRPr lang="en-US" dirty="0" smtClean="0">
              <a:solidFill>
                <a:srgbClr val="0000FF"/>
              </a:solidFill>
              <a:latin typeface="Consolas"/>
            </a:endParaRPr>
          </a:p>
          <a:p>
            <a:pPr defTabSz="914400"/>
            <a:r>
              <a:rPr lang="en-US" dirty="0" smtClean="0">
                <a:solidFill>
                  <a:srgbClr val="0000FF"/>
                </a:solidFill>
                <a:latin typeface="Consolas"/>
              </a:rPr>
              <a:t>class </a:t>
            </a:r>
            <a:r>
              <a:rPr lang="en-US" dirty="0" err="1" smtClean="0">
                <a:solidFill>
                  <a:schemeClr val="bg1"/>
                </a:solidFill>
                <a:latin typeface="Consolas"/>
              </a:rPr>
              <a:t>Foo</a:t>
            </a:r>
            <a:endParaRPr lang="en-US" dirty="0" smtClean="0">
              <a:solidFill>
                <a:schemeClr val="bg1"/>
              </a:solidFill>
              <a:latin typeface="Consolas"/>
            </a:endParaRPr>
          </a:p>
          <a:p>
            <a:pPr defTabSz="914400"/>
            <a:r>
              <a:rPr lang="en-US" dirty="0" smtClean="0">
                <a:solidFill>
                  <a:prstClr val="black"/>
                </a:solidFill>
                <a:latin typeface="Consolas"/>
              </a:rPr>
              <a:t>{</a:t>
            </a:r>
          </a:p>
          <a:p>
            <a:pPr defTabSz="914400"/>
            <a:r>
              <a:rPr lang="en-US" dirty="0" smtClean="0">
                <a:solidFill>
                  <a:srgbClr val="0000FF"/>
                </a:solidFill>
                <a:latin typeface="Consolas"/>
              </a:rPr>
              <a:t>public:</a:t>
            </a:r>
          </a:p>
          <a:p>
            <a:pPr defTabSz="914400"/>
            <a:r>
              <a:rPr lang="en-US" dirty="0" smtClean="0">
                <a:solidFill>
                  <a:prstClr val="black"/>
                </a:solidFill>
                <a:latin typeface="Consolas"/>
              </a:rPr>
              <a:t>    static </a:t>
            </a:r>
            <a:r>
              <a:rPr lang="en-US" dirty="0" err="1" smtClean="0">
                <a:solidFill>
                  <a:srgbClr val="0000FF"/>
                </a:solidFill>
                <a:latin typeface="Consolas"/>
              </a:rPr>
              <a:t>bool</a:t>
            </a:r>
            <a:r>
              <a:rPr lang="en-US" dirty="0" smtClean="0">
                <a:solidFill>
                  <a:srgbClr val="0000FF"/>
                </a:solidFill>
                <a:latin typeface="Consolas"/>
              </a:rPr>
              <a:t> </a:t>
            </a:r>
            <a:r>
              <a:rPr lang="en-US" dirty="0" smtClean="0">
                <a:solidFill>
                  <a:schemeClr val="bg1"/>
                </a:solidFill>
                <a:latin typeface="Consolas"/>
              </a:rPr>
              <a:t>Bar() </a:t>
            </a:r>
            <a:r>
              <a:rPr lang="en-US" dirty="0" smtClean="0">
                <a:solidFill>
                  <a:prstClr val="black"/>
                </a:solidFill>
                <a:latin typeface="Consolas"/>
              </a:rPr>
              <a:t>{</a:t>
            </a:r>
          </a:p>
          <a:p>
            <a:pPr defTabSz="914400"/>
            <a:r>
              <a:rPr lang="en-US" dirty="0" smtClean="0">
                <a:solidFill>
                  <a:prstClr val="black"/>
                </a:solidFill>
                <a:latin typeface="Consolas"/>
              </a:rPr>
              <a:t>        </a:t>
            </a:r>
            <a:r>
              <a:rPr lang="en-US" dirty="0" err="1" smtClean="0">
                <a:solidFill>
                  <a:prstClr val="black"/>
                </a:solidFill>
                <a:latin typeface="Consolas"/>
              </a:rPr>
              <a:t>IUnknown</a:t>
            </a:r>
            <a:r>
              <a:rPr lang="en-US" dirty="0" smtClean="0">
                <a:solidFill>
                  <a:prstClr val="black"/>
                </a:solidFill>
                <a:latin typeface="Consolas"/>
              </a:rPr>
              <a:t> * </a:t>
            </a:r>
            <a:r>
              <a:rPr lang="en-US" dirty="0" err="1" smtClean="0">
                <a:solidFill>
                  <a:prstClr val="black"/>
                </a:solidFill>
                <a:latin typeface="Consolas"/>
              </a:rPr>
              <a:t>pUnk</a:t>
            </a:r>
            <a:r>
              <a:rPr lang="en-US" dirty="0" smtClean="0">
                <a:solidFill>
                  <a:prstClr val="black"/>
                </a:solidFill>
                <a:latin typeface="Consolas"/>
              </a:rPr>
              <a:t> = NULL;</a:t>
            </a:r>
          </a:p>
          <a:p>
            <a:pPr defTabSz="914400"/>
            <a:r>
              <a:rPr lang="en-US" dirty="0" smtClean="0">
                <a:solidFill>
                  <a:schemeClr val="bg1"/>
                </a:solidFill>
                <a:latin typeface="Consolas"/>
              </a:rPr>
              <a:t>        HRESULT hr = </a:t>
            </a:r>
            <a:r>
              <a:rPr lang="en-US" dirty="0" err="1" smtClean="0">
                <a:solidFill>
                  <a:schemeClr val="bg1"/>
                </a:solidFill>
                <a:latin typeface="Consolas"/>
              </a:rPr>
              <a:t>CoCreateInstance</a:t>
            </a:r>
            <a:r>
              <a:rPr lang="en-US" dirty="0" smtClean="0">
                <a:solidFill>
                  <a:schemeClr val="bg1"/>
                </a:solidFill>
                <a:latin typeface="Consolas"/>
              </a:rPr>
              <a:t>(SOME_CLSID, NULL, CLSCTX_LOCAL_SERVER, SOME_IID, (LPVOID*)&amp;</a:t>
            </a:r>
            <a:r>
              <a:rPr lang="en-US" dirty="0" err="1" smtClean="0">
                <a:solidFill>
                  <a:schemeClr val="bg1"/>
                </a:solidFill>
                <a:latin typeface="Consolas"/>
              </a:rPr>
              <a:t>pUnk</a:t>
            </a:r>
            <a:r>
              <a:rPr lang="en-US" dirty="0" smtClean="0">
                <a:solidFill>
                  <a:schemeClr val="bg1"/>
                </a:solidFill>
                <a:latin typeface="Consolas"/>
              </a:rPr>
              <a:t>);</a:t>
            </a:r>
          </a:p>
          <a:p>
            <a:pPr defTabSz="914400"/>
            <a:r>
              <a:rPr lang="en-US" dirty="0" smtClean="0">
                <a:solidFill>
                  <a:schemeClr val="bg1"/>
                </a:solidFill>
                <a:latin typeface="Consolas"/>
              </a:rPr>
              <a:t>        if (SUCCEEDED(hr)) {</a:t>
            </a:r>
          </a:p>
          <a:p>
            <a:pPr defTabSz="914400"/>
            <a:r>
              <a:rPr lang="en-US" dirty="0" smtClean="0">
                <a:solidFill>
                  <a:prstClr val="black"/>
                </a:solidFill>
                <a:latin typeface="Consolas"/>
              </a:rPr>
              <a:t>            </a:t>
            </a:r>
            <a:r>
              <a:rPr lang="en-US" dirty="0" smtClean="0">
                <a:solidFill>
                  <a:srgbClr val="008000"/>
                </a:solidFill>
                <a:latin typeface="Consolas"/>
              </a:rPr>
              <a:t>// do some work ...</a:t>
            </a:r>
          </a:p>
          <a:p>
            <a:pPr defTabSz="914400"/>
            <a:r>
              <a:rPr lang="en-US" dirty="0" smtClean="0">
                <a:solidFill>
                  <a:prstClr val="black"/>
                </a:solidFill>
                <a:latin typeface="Consolas"/>
              </a:rPr>
              <a:t>            </a:t>
            </a:r>
            <a:r>
              <a:rPr lang="en-US" dirty="0" err="1" smtClean="0">
                <a:solidFill>
                  <a:prstClr val="black"/>
                </a:solidFill>
                <a:latin typeface="Consolas"/>
              </a:rPr>
              <a:t>pUnk</a:t>
            </a:r>
            <a:r>
              <a:rPr lang="en-US" dirty="0" smtClean="0">
                <a:solidFill>
                  <a:prstClr val="black"/>
                </a:solidFill>
                <a:latin typeface="Consolas"/>
              </a:rPr>
              <a:t>-&gt;Release();</a:t>
            </a:r>
          </a:p>
          <a:p>
            <a:pPr defTabSz="914400"/>
            <a:r>
              <a:rPr lang="en-US" dirty="0" smtClean="0">
                <a:solidFill>
                  <a:prstClr val="black"/>
                </a:solidFill>
                <a:latin typeface="Consolas"/>
              </a:rPr>
              <a:t>            </a:t>
            </a:r>
            <a:r>
              <a:rPr lang="en-US" dirty="0" smtClean="0">
                <a:solidFill>
                  <a:srgbClr val="0000FF"/>
                </a:solidFill>
                <a:latin typeface="Consolas"/>
              </a:rPr>
              <a:t>return true;</a:t>
            </a:r>
          </a:p>
          <a:p>
            <a:pPr defTabSz="914400"/>
            <a:r>
              <a:rPr lang="en-US" dirty="0" smtClean="0">
                <a:solidFill>
                  <a:prstClr val="black"/>
                </a:solidFill>
                <a:latin typeface="Consolas"/>
              </a:rPr>
              <a:t>        }</a:t>
            </a:r>
            <a:endParaRPr lang="en-US" dirty="0" smtClean="0">
              <a:solidFill>
                <a:schemeClr val="bg1"/>
              </a:solidFill>
              <a:latin typeface="Consolas"/>
            </a:endParaRPr>
          </a:p>
          <a:p>
            <a:pPr defTabSz="914400"/>
            <a:r>
              <a:rPr lang="en-US" dirty="0" smtClean="0">
                <a:solidFill>
                  <a:prstClr val="black"/>
                </a:solidFill>
                <a:latin typeface="Consolas"/>
              </a:rPr>
              <a:t>        </a:t>
            </a:r>
            <a:r>
              <a:rPr lang="en-US" dirty="0" smtClean="0">
                <a:solidFill>
                  <a:srgbClr val="008000"/>
                </a:solidFill>
                <a:latin typeface="Consolas"/>
              </a:rPr>
              <a:t>// do some other work ...</a:t>
            </a:r>
          </a:p>
          <a:p>
            <a:pPr defTabSz="914400"/>
            <a:r>
              <a:rPr lang="en-US" dirty="0" smtClean="0">
                <a:solidFill>
                  <a:prstClr val="black"/>
                </a:solidFill>
                <a:latin typeface="Consolas"/>
              </a:rPr>
              <a:t>        </a:t>
            </a:r>
            <a:r>
              <a:rPr lang="en-US" dirty="0" smtClean="0">
                <a:solidFill>
                  <a:srgbClr val="0000FF"/>
                </a:solidFill>
                <a:latin typeface="Consolas"/>
              </a:rPr>
              <a:t>return false;</a:t>
            </a:r>
            <a:endParaRPr lang="en-US" dirty="0" smtClean="0">
              <a:solidFill>
                <a:prstClr val="black"/>
              </a:solidFill>
              <a:latin typeface="Consolas"/>
            </a:endParaRPr>
          </a:p>
          <a:p>
            <a:pPr defTabSz="914400"/>
            <a:r>
              <a:rPr lang="en-US" dirty="0" smtClean="0">
                <a:solidFill>
                  <a:prstClr val="black"/>
                </a:solidFill>
                <a:latin typeface="Consolas"/>
              </a:rPr>
              <a:t>    }</a:t>
            </a:r>
          </a:p>
          <a:p>
            <a:pPr defTabSz="914400"/>
            <a:r>
              <a:rPr lang="en-US" dirty="0" smtClean="0">
                <a:solidFill>
                  <a:prstClr val="black"/>
                </a:solidFill>
                <a:latin typeface="Consolas"/>
              </a:rPr>
              <a:t>};</a:t>
            </a:r>
          </a:p>
          <a:p>
            <a:pPr defTabSz="914400"/>
            <a:endParaRPr lang="en-US" sz="2800" dirty="0" smtClean="0">
              <a:solidFill>
                <a:prstClr val="black"/>
              </a:solidFill>
              <a:latin typeface="Times New Roman"/>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E_Forum_Template">
  <a:themeElements>
    <a:clrScheme name="Custom 2">
      <a:dk1>
        <a:srgbClr val="000000"/>
      </a:dk1>
      <a:lt1>
        <a:srgbClr val="FFFFFF"/>
      </a:lt1>
      <a:dk2>
        <a:srgbClr val="0070C0"/>
      </a:dk2>
      <a:lt2>
        <a:srgbClr val="88AAFF"/>
      </a:lt2>
      <a:accent1>
        <a:srgbClr val="EFDC0F"/>
      </a:accent1>
      <a:accent2>
        <a:srgbClr val="264780"/>
      </a:accent2>
      <a:accent3>
        <a:srgbClr val="C00000"/>
      </a:accent3>
      <a:accent4>
        <a:srgbClr val="085A2F"/>
      </a:accent4>
      <a:accent5>
        <a:srgbClr val="D46703"/>
      </a:accent5>
      <a:accent6>
        <a:srgbClr val="2193CA"/>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10000">
              <a:schemeClr val="accent2">
                <a:alpha val="75000"/>
              </a:schemeClr>
            </a:gs>
            <a:gs pos="0">
              <a:schemeClr val="accent2"/>
            </a:gs>
            <a:gs pos="90000">
              <a:schemeClr val="accent2">
                <a:alpha val="75000"/>
              </a:schemeClr>
            </a:gs>
            <a:gs pos="30000">
              <a:schemeClr val="bg1"/>
            </a:gs>
            <a:gs pos="70000">
              <a:schemeClr val="bg1"/>
            </a:gs>
            <a:gs pos="100000">
              <a:schemeClr val="accent2"/>
            </a:gs>
          </a:gsLst>
          <a:lin ang="16200000" scaled="1"/>
          <a:tileRect/>
        </a:gradFill>
        <a:ln w="1905">
          <a:noFill/>
          <a:headEnd type="none" w="med" len="med"/>
          <a:tailEnd type="none" w="med" len="med"/>
        </a:ln>
        <a:effectLst>
          <a:glow rad="101600">
            <a:schemeClr val="accent2">
              <a:satMod val="175000"/>
              <a:alpha val="40000"/>
            </a:schemeClr>
          </a:glow>
        </a:effectLst>
        <a:scene3d>
          <a:camera prst="orthographicFront" fov="0">
            <a:rot lat="0" lon="0" rev="0"/>
          </a:camera>
          <a:lightRig rig="brightRoom" dir="tl">
            <a:rot lat="0" lon="0" rev="5400000"/>
          </a:lightRig>
        </a:scene3d>
        <a:sp3d contourW="12700">
          <a:contourClr>
            <a:schemeClr val="accent2"/>
          </a:contourClr>
        </a:sp3d>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a:gradFill>
              <a:gsLst>
                <a:gs pos="65000">
                  <a:schemeClr val="tx1"/>
                </a:gs>
                <a:gs pos="100000">
                  <a:schemeClr val="tx1"/>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EE_Forum_Template</Template>
  <TotalTime>5268</TotalTime>
  <Words>4483</Words>
  <Application>Microsoft Office PowerPoint</Application>
  <PresentationFormat>Custom</PresentationFormat>
  <Paragraphs>527</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EE_Forum_Template</vt:lpstr>
      <vt:lpstr>White with Consolas font for code slides</vt:lpstr>
      <vt:lpstr>Slide 1</vt:lpstr>
      <vt:lpstr>Easily Mocking Dependencies in C++ </vt:lpstr>
      <vt:lpstr>About This Presentation</vt:lpstr>
      <vt:lpstr>Objectives</vt:lpstr>
      <vt:lpstr>Review of Literature on Mocking in C++</vt:lpstr>
      <vt:lpstr>Suppose you have this code:</vt:lpstr>
      <vt:lpstr>“Test Subclass” Refactoring</vt:lpstr>
      <vt:lpstr>“Test Subclass” Test Example</vt:lpstr>
      <vt:lpstr>Suppose you have this static method:</vt:lpstr>
      <vt:lpstr>“Test Base Class Injection” refactoring</vt:lpstr>
      <vt:lpstr>Mocking a “C” API Test Example </vt:lpstr>
      <vt:lpstr>Mocking a “C” API Test Example 2 </vt:lpstr>
      <vt:lpstr>Mocking an Automatic (Stack) Variable</vt:lpstr>
      <vt:lpstr>“Test Base Class Injection” refactoring</vt:lpstr>
      <vt:lpstr>Mocking an Automatic Variable Test Example</vt:lpstr>
      <vt:lpstr>Compositing Mocks</vt:lpstr>
      <vt:lpstr>Compositing Mocks: TBCI Refactoring</vt:lpstr>
      <vt:lpstr>Compositing Mocks Test Example</vt:lpstr>
      <vt:lpstr>Nondependent Name Lookup</vt:lpstr>
      <vt:lpstr>Nondependent Name Lookup</vt:lpstr>
      <vt:lpstr>Nondependent Name Lookup</vt:lpstr>
      <vt:lpstr>Fixing TBCI for Automatic Variable Mocking</vt:lpstr>
      <vt:lpstr>Fixing TBCI for “C” API Mocking</vt:lpstr>
      <vt:lpstr>Kernel Mode</vt:lpstr>
      <vt:lpstr>Kernel Mode Test Example</vt:lpstr>
      <vt:lpstr>Resources</vt:lpstr>
      <vt:lpstr>Summary</vt:lpstr>
      <vt:lpstr>Slide 28</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EE Forum</dc:subject>
  <dc:creator>Christopher Pelletier</dc:creator>
  <cp:keywords>EE Forum</cp:keywords>
  <dc:description>Template: Andrew Larson, Silver Fox Productions, Inc.
Formatting:
Event Date:
Event Location:
Audience Type:</dc:description>
  <cp:lastModifiedBy>bhanlon</cp:lastModifiedBy>
  <cp:revision>119</cp:revision>
  <dcterms:created xsi:type="dcterms:W3CDTF">2010-05-11T03:48:16Z</dcterms:created>
  <dcterms:modified xsi:type="dcterms:W3CDTF">2010-06-04T21:32:01Z</dcterms:modified>
</cp:coreProperties>
</file>