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4" r:id="rId3"/>
    <p:sldId id="311" r:id="rId4"/>
    <p:sldId id="568" r:id="rId5"/>
    <p:sldId id="569" r:id="rId6"/>
    <p:sldId id="567" r:id="rId7"/>
    <p:sldId id="570" r:id="rId8"/>
    <p:sldId id="571" r:id="rId9"/>
    <p:sldId id="572" r:id="rId10"/>
    <p:sldId id="573" r:id="rId11"/>
    <p:sldId id="574" r:id="rId12"/>
    <p:sldId id="575" r:id="rId13"/>
    <p:sldId id="576" r:id="rId14"/>
    <p:sldId id="578" r:id="rId15"/>
    <p:sldId id="577" r:id="rId16"/>
    <p:sldId id="580" r:id="rId17"/>
    <p:sldId id="579" r:id="rId18"/>
    <p:sldId id="58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2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9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2024/4/30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C4A5A-EC4A-9145-B9AB-CEE51977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Implicit instantiation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8FAEE-D493-5843-9834-45CCC8CD9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Implicit instantiation occurs when a function template is not explicitly instantiated.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E28BEF-8DE0-5748-B451-353ADA70A168}"/>
              </a:ext>
            </a:extLst>
          </p:cNvPr>
          <p:cNvSpPr/>
          <p:nvPr/>
        </p:nvSpPr>
        <p:spPr>
          <a:xfrm>
            <a:off x="1112321" y="2206645"/>
            <a:ext cx="92785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Implicitly instantiates sum&lt;int&gt;(int, int)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"product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Implicitly instantiates sum&lt;float&gt;(float, float)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"product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DA145B-5AE7-3646-A475-0213E4F2788C}"/>
              </a:ext>
            </a:extLst>
          </p:cNvPr>
          <p:cNvSpPr/>
          <p:nvPr/>
        </p:nvSpPr>
        <p:spPr>
          <a:xfrm>
            <a:off x="1471845" y="6393724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template2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7213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1E88D-1417-E042-B8E0-C2A59648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Function template specialization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C7F26-85D9-2F41-8B67-12B342E00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We have a function template: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altLang="zh-CN" sz="1800" dirty="0">
                <a:solidFill>
                  <a:srgbClr val="0000FF"/>
                </a:solidFill>
                <a:latin typeface="Menlo" panose="020B0609030804020204" pitchFamily="49" charset="0"/>
              </a:rPr>
              <a:t>    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kumimoji="1" lang="en-US" altLang="zh-CN" dirty="0"/>
          </a:p>
          <a:p>
            <a:r>
              <a:rPr kumimoji="1" lang="en-US" altLang="zh-CN" dirty="0"/>
              <a:t>If the input type is Point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kumimoji="1" lang="en-US" altLang="zh-CN" dirty="0"/>
          </a:p>
          <a:p>
            <a:r>
              <a:rPr kumimoji="1" lang="en" altLang="zh-CN" dirty="0"/>
              <a:t>But no + operator for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</a:p>
          <a:p>
            <a:r>
              <a:rPr kumimoji="1" lang="en" altLang="zh-CN" dirty="0"/>
              <a:t>We need to give a special definition for this case.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13F8B7-5254-AB45-BEE5-8E861A18542A}"/>
              </a:ext>
            </a:extLst>
          </p:cNvPr>
          <p:cNvSpPr/>
          <p:nvPr/>
        </p:nvSpPr>
        <p:spPr>
          <a:xfrm>
            <a:off x="1471845" y="6393724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specialization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910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EA3FA7B-F981-F845-9BC4-4D3911E06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Function Pointers and References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EB09EAB-B70D-3341-8AE0-92363C5AE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887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9F04F-0845-8947-B3B1-9F969F43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92F55-C055-5F4D-9693-005A08E69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60" y="1052847"/>
            <a:ext cx="11053879" cy="1151510"/>
          </a:xfrm>
        </p:spPr>
        <p:txBody>
          <a:bodyPr/>
          <a:lstStyle/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 </a:t>
            </a:r>
            <a:r>
              <a:rPr kumimoji="1" lang="en-US" altLang="zh-CN" dirty="0"/>
              <a:t>is a pointer, a function pointer.</a:t>
            </a:r>
          </a:p>
          <a:p>
            <a:r>
              <a:rPr kumimoji="1" lang="en-US" altLang="zh-CN" dirty="0"/>
              <a:t>The function should have two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8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kumimoji="1" lang="en-US" altLang="zh-CN" dirty="0"/>
              <a:t>parameters, and returns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117ECF-8070-514A-8302-BE1D3FB82D2C}"/>
              </a:ext>
            </a:extLst>
          </p:cNvPr>
          <p:cNvSpPr/>
          <p:nvPr/>
        </p:nvSpPr>
        <p:spPr>
          <a:xfrm>
            <a:off x="1038726" y="3429000"/>
            <a:ext cx="91881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" altLang="zh-CN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//Pointer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is pointing to norm_l1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//Pointer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is pointing to norm</a:t>
            </a:r>
            <a:r>
              <a:rPr lang="en" altLang="zh-CN">
                <a:solidFill>
                  <a:srgbClr val="008000"/>
                </a:solidFill>
                <a:latin typeface="Menlo" panose="020B0609030804020204" pitchFamily="49" charset="0"/>
              </a:rPr>
              <a:t>_l2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float len1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//function invoked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float len2 = (*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//function invoked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F1DC4-7923-6C4A-BF9D-4DAF533F115D}"/>
              </a:ext>
            </a:extLst>
          </p:cNvPr>
          <p:cNvSpPr/>
          <p:nvPr/>
        </p:nvSpPr>
        <p:spPr>
          <a:xfrm>
            <a:off x="1038726" y="205488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3C025E-4CA1-CE48-8CFC-F767E7935EC4}"/>
              </a:ext>
            </a:extLst>
          </p:cNvPr>
          <p:cNvSpPr/>
          <p:nvPr/>
        </p:nvSpPr>
        <p:spPr>
          <a:xfrm>
            <a:off x="1471845" y="6393724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function-pointer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2782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20104-6D4C-9849-BA9D-E02701A1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BFFEC-434D-1445-86FE-8DC8F41CF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34695"/>
          </a:xfrm>
        </p:spPr>
        <p:txBody>
          <a:bodyPr/>
          <a:lstStyle/>
          <a:p>
            <a:r>
              <a:rPr kumimoji="1" lang="en-US" altLang="zh-CN" dirty="0"/>
              <a:t>A function pointer can be an argument and pass to a function.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50575D-B6C5-5748-BE16-210D5D7F805A}"/>
              </a:ext>
            </a:extLst>
          </p:cNvPr>
          <p:cNvSpPr/>
          <p:nvPr/>
        </p:nvSpPr>
        <p:spPr>
          <a:xfrm>
            <a:off x="990601" y="1961690"/>
            <a:ext cx="80210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&lt;</a:t>
            </a:r>
            <a:r>
              <a:rPr lang="en" altLang="zh-CN" sz="2800" dirty="0" err="1">
                <a:solidFill>
                  <a:srgbClr val="0000FF"/>
                </a:solidFill>
                <a:latin typeface="DejaVuSansMono"/>
              </a:rPr>
              <a:t>stdlib.h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&gt;</a:t>
            </a:r>
          </a:p>
          <a:p>
            <a:endParaRPr lang="en" altLang="zh-CN" sz="2800" dirty="0">
              <a:solidFill>
                <a:srgbClr val="0000FF"/>
              </a:solidFill>
              <a:latin typeface="DejaVuSansMono"/>
            </a:endParaRPr>
          </a:p>
          <a:p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 err="1">
                <a:solidFill>
                  <a:srgbClr val="000000"/>
                </a:solidFill>
                <a:latin typeface="DejaVuSansMono"/>
              </a:rPr>
              <a:t>qsort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800" dirty="0" err="1">
                <a:solidFill>
                  <a:srgbClr val="000000"/>
                </a:solidFill>
                <a:latin typeface="DejaVuSansMono"/>
              </a:rPr>
              <a:t>ptr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, </a:t>
            </a:r>
            <a:r>
              <a:rPr lang="en" altLang="zh-CN" sz="2800" dirty="0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count, </a:t>
            </a:r>
            <a:r>
              <a:rPr lang="en" altLang="zh-CN" sz="2800" dirty="0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size,</a:t>
            </a:r>
            <a:br>
              <a:rPr lang="en" altLang="zh-CN" sz="2800" dirty="0"/>
            </a:b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           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sz="28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comp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)(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const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, 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const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" altLang="zh-CN" sz="28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E32AF67-280F-1840-8799-B9D27610BCF3}"/>
              </a:ext>
            </a:extLst>
          </p:cNvPr>
          <p:cNvSpPr txBox="1">
            <a:spLocks/>
          </p:cNvSpPr>
          <p:nvPr/>
        </p:nvSpPr>
        <p:spPr>
          <a:xfrm>
            <a:off x="886324" y="4094919"/>
            <a:ext cx="8462213" cy="2173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To sort some customized types, such as </a:t>
            </a:r>
          </a:p>
          <a:p>
            <a:pPr lvl="1"/>
            <a:r>
              <a:rPr kumimoji="1" lang="en-US" altLang="zh-CN" sz="2000" dirty="0">
                <a:latin typeface="Courier" pitchFamily="2" charset="0"/>
              </a:rPr>
              <a:t>struct Point</a:t>
            </a:r>
          </a:p>
          <a:p>
            <a:pPr lvl="1"/>
            <a:r>
              <a:rPr kumimoji="1" lang="en-US" altLang="zh-CN" sz="2000" dirty="0">
                <a:latin typeface="Courier" pitchFamily="2" charset="0"/>
              </a:rPr>
              <a:t>struct Person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519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19942-1EB5-9640-AEA5-184B48D1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references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906E08-69BF-F549-8723-9D28CF7CC880}"/>
              </a:ext>
            </a:extLst>
          </p:cNvPr>
          <p:cNvSpPr/>
          <p:nvPr/>
        </p:nvSpPr>
        <p:spPr>
          <a:xfrm>
            <a:off x="575943" y="2069432"/>
            <a:ext cx="115783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//declaration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//declaration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(&amp;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norm_ref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y)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norm_ref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is a function reference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991D2F-3811-A04A-804B-6F8FFE9FD6CB}"/>
              </a:ext>
            </a:extLst>
          </p:cNvPr>
          <p:cNvSpPr/>
          <p:nvPr/>
        </p:nvSpPr>
        <p:spPr>
          <a:xfrm>
            <a:off x="1471845" y="6393724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function-pointer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C212878-D21A-2C41-9159-EEB51A32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1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83C36B7-720F-D545-A742-4A92884D7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b="1" dirty="0"/>
              <a:t>Recursive Functions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9885C73-794A-2840-8E49-6A0633016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82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FB68E-8C5F-0A46-BE94-CDDDD47A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Recursive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AB40F-F51A-B047-AEFE-3C9E815F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A simple example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24D4BE-E74D-6745-A8C1-3FB879B38638}"/>
              </a:ext>
            </a:extLst>
          </p:cNvPr>
          <p:cNvSpPr/>
          <p:nvPr/>
        </p:nvSpPr>
        <p:spPr>
          <a:xfrm>
            <a:off x="1147880" y="1856631"/>
            <a:ext cx="79600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div2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1024.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call the recursive function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div2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"Entering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    div2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function calls itself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"--------------------------"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"Leaving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3771DB-0275-784E-A3A9-C5EB82BDC1A2}"/>
              </a:ext>
            </a:extLst>
          </p:cNvPr>
          <p:cNvSpPr/>
          <p:nvPr/>
        </p:nvSpPr>
        <p:spPr>
          <a:xfrm>
            <a:off x="1712477" y="6457890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recursion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2677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A8FD8-C901-3144-9A5C-EFCCC85F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Recursive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5326A-4B7F-CA4F-8483-7EBE2AEF5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Pros.</a:t>
            </a:r>
          </a:p>
          <a:p>
            <a:pPr lvl="1"/>
            <a:r>
              <a:rPr kumimoji="1" lang="en-US" altLang="zh-CN" dirty="0"/>
              <a:t>Good at tree traversal</a:t>
            </a:r>
          </a:p>
          <a:p>
            <a:pPr lvl="1"/>
            <a:r>
              <a:rPr kumimoji="1" lang="en-US" altLang="zh-CN" dirty="0"/>
              <a:t>Less lines of source code</a:t>
            </a:r>
          </a:p>
          <a:p>
            <a:r>
              <a:rPr kumimoji="1" lang="en-US" altLang="zh-CN" dirty="0"/>
              <a:t>Cons.</a:t>
            </a:r>
          </a:p>
          <a:p>
            <a:pPr lvl="1"/>
            <a:r>
              <a:rPr kumimoji="1" lang="en-US" altLang="zh-CN" dirty="0"/>
              <a:t>Consume more stack memory</a:t>
            </a:r>
          </a:p>
          <a:p>
            <a:pPr lvl="1"/>
            <a:r>
              <a:rPr kumimoji="1" lang="en-US" altLang="zh-CN" dirty="0"/>
              <a:t>May be slow.</a:t>
            </a:r>
          </a:p>
          <a:p>
            <a:pPr lvl="1"/>
            <a:r>
              <a:rPr kumimoji="1" lang="en-US" altLang="zh-CN" dirty="0"/>
              <a:t>Difficult to implement and debug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37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Default Arguments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E993E-9AE1-914F-8CE5-8B5530FD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Default arguments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E5689-A06C-E942-B19D-2500C7465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950" y="1097852"/>
            <a:ext cx="10253354" cy="1511208"/>
          </a:xfrm>
        </p:spPr>
        <p:txBody>
          <a:bodyPr/>
          <a:lstStyle/>
          <a:p>
            <a:r>
              <a:rPr kumimoji="1" lang="en-US" altLang="zh-CN" dirty="0"/>
              <a:t>A feature in C++ (not C).</a:t>
            </a:r>
          </a:p>
          <a:p>
            <a:r>
              <a:rPr kumimoji="1" lang="en" altLang="zh-CN" dirty="0"/>
              <a:t>To call a function without providing one or more trailing arguments.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53B602-B06E-AD44-AA8B-DB2587D72DDA}"/>
              </a:ext>
            </a:extLst>
          </p:cNvPr>
          <p:cNvSpPr/>
          <p:nvPr/>
        </p:nvSpPr>
        <p:spPr>
          <a:xfrm>
            <a:off x="1245851" y="201321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sqrt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CAB9CF-541B-FF4B-B15A-4ACAEE35C442}"/>
              </a:ext>
            </a:extLst>
          </p:cNvPr>
          <p:cNvSpPr/>
          <p:nvPr/>
        </p:nvSpPr>
        <p:spPr>
          <a:xfrm>
            <a:off x="2255616" y="6457890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efault-argument.cpp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2C131E-AFA3-8A47-96F0-88F8527FE152}"/>
              </a:ext>
            </a:extLst>
          </p:cNvPr>
          <p:cNvSpPr/>
          <p:nvPr/>
        </p:nvSpPr>
        <p:spPr>
          <a:xfrm>
            <a:off x="7850108" y="2013218"/>
            <a:ext cx="3653584" cy="845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/>
              <a:t>Parameter-list of a function </a:t>
            </a:r>
            <a:r>
              <a:rPr lang="en" altLang="zh-CN" sz="2400" dirty="0">
                <a:solidFill>
                  <a:srgbClr val="FF0000"/>
                </a:solidFill>
              </a:rPr>
              <a:t>declaration</a:t>
            </a:r>
            <a:r>
              <a:rPr lang="en" altLang="zh-CN" sz="2400" dirty="0"/>
              <a:t>.</a:t>
            </a:r>
            <a:endParaRPr lang="zh-CN" altLang="en-US" sz="2400" dirty="0"/>
          </a:p>
        </p:txBody>
      </p:sp>
      <p:sp>
        <p:nvSpPr>
          <p:cNvPr id="7" name="左箭头 6">
            <a:extLst>
              <a:ext uri="{FF2B5EF4-FFF2-40B4-BE49-F238E27FC236}">
                <a16:creationId xmlns:a16="http://schemas.microsoft.com/office/drawing/2014/main" id="{F49000C5-570F-864E-9243-12C7EFC7029D}"/>
              </a:ext>
            </a:extLst>
          </p:cNvPr>
          <p:cNvSpPr/>
          <p:nvPr/>
        </p:nvSpPr>
        <p:spPr>
          <a:xfrm>
            <a:off x="6691846" y="2360431"/>
            <a:ext cx="1300010" cy="373302"/>
          </a:xfrm>
          <a:prstGeom prst="leftArrow">
            <a:avLst>
              <a:gd name="adj1" fmla="val 50000"/>
              <a:gd name="adj2" fmla="val 128298"/>
            </a:avLst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37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F40BE08-B9A9-3A4A-BFD2-D57B4BEDE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Function Overloading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8CE5706-A0E3-854E-88F8-892D45053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7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06E10-E01E-6D41-B359-9973B5DB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to overload?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A84AB-6DA8-1145-874C-A684ABD30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6619505" cy="573057"/>
          </a:xfrm>
        </p:spPr>
        <p:txBody>
          <a:bodyPr/>
          <a:lstStyle/>
          <a:p>
            <a:r>
              <a:rPr kumimoji="1" lang="en-US" altLang="zh-CN" dirty="0"/>
              <a:t>C99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67D8B4-3D20-CF48-96EF-33A0D5206419}"/>
              </a:ext>
            </a:extLst>
          </p:cNvPr>
          <p:cNvSpPr/>
          <p:nvPr/>
        </p:nvSpPr>
        <p:spPr>
          <a:xfrm>
            <a:off x="1041070" y="1951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math.h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round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  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roundf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roundl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14B58EC-B522-6841-A5B4-C9609F7FF358}"/>
              </a:ext>
            </a:extLst>
          </p:cNvPr>
          <p:cNvSpPr txBox="1">
            <a:spLocks/>
          </p:cNvSpPr>
          <p:nvPr/>
        </p:nvSpPr>
        <p:spPr>
          <a:xfrm>
            <a:off x="838199" y="3783208"/>
            <a:ext cx="6619505" cy="573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C++11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AEABE4-1CCE-034C-B9BD-B03F3FB8C783}"/>
              </a:ext>
            </a:extLst>
          </p:cNvPr>
          <p:cNvSpPr/>
          <p:nvPr/>
        </p:nvSpPr>
        <p:spPr>
          <a:xfrm>
            <a:off x="1041070" y="44078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cmath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round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round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round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784B235-25C9-9149-96B3-2C183C19624C}"/>
              </a:ext>
            </a:extLst>
          </p:cNvPr>
          <p:cNvSpPr txBox="1">
            <a:spLocks/>
          </p:cNvSpPr>
          <p:nvPr/>
        </p:nvSpPr>
        <p:spPr>
          <a:xfrm>
            <a:off x="5545211" y="1352805"/>
            <a:ext cx="4394435" cy="573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Which one do you prefer?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5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EC7C0-3B47-B044-9205-3321B521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3E4CF-680D-A047-88D5-FAF4D82B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984"/>
            <a:ext cx="11053879" cy="1380579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Which function to choose?  The compiler will perform name lookup.</a:t>
            </a:r>
          </a:p>
          <a:p>
            <a:r>
              <a:rPr lang="en" altLang="zh-CN" dirty="0"/>
              <a:t>Argument-dependent lookup, also known as ADL.</a:t>
            </a:r>
          </a:p>
          <a:p>
            <a:r>
              <a:rPr kumimoji="1" lang="en" altLang="zh-CN" dirty="0"/>
              <a:t>The return type will not be considered in name lookup.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094814-D3D7-4747-AB71-23DD2ECC1D89}"/>
              </a:ext>
            </a:extLst>
          </p:cNvPr>
          <p:cNvSpPr/>
          <p:nvPr/>
        </p:nvSpPr>
        <p:spPr>
          <a:xfrm>
            <a:off x="1174597" y="2375068"/>
            <a:ext cx="75300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"sum(int, int) is called"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"sum(float, float) is called"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"sum(double, double) is called"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7A1172-2841-2641-84E1-0B80898046A8}"/>
              </a:ext>
            </a:extLst>
          </p:cNvPr>
          <p:cNvSpPr/>
          <p:nvPr/>
        </p:nvSpPr>
        <p:spPr>
          <a:xfrm>
            <a:off x="3455024" y="6457890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overload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0138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C826B60-CC94-0544-BF8D-08DCFAB25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Function Templates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11B2D1C-C6F6-204B-A47D-548095B30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57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C74CD-C7E4-5E4C-BAEA-BD5C438C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function templates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153E6-1A28-9141-81B0-8D824F686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739311"/>
          </a:xfrm>
        </p:spPr>
        <p:txBody>
          <a:bodyPr/>
          <a:lstStyle/>
          <a:p>
            <a:r>
              <a:rPr kumimoji="1" lang="en-US" altLang="zh-CN" dirty="0"/>
              <a:t>The definitions of some overloaded functions may be similar.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F8C2A8-41B7-5B48-9149-2F402C9D74B5}"/>
              </a:ext>
            </a:extLst>
          </p:cNvPr>
          <p:cNvSpPr/>
          <p:nvPr/>
        </p:nvSpPr>
        <p:spPr>
          <a:xfrm>
            <a:off x="1063267" y="2295449"/>
            <a:ext cx="75300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"sum(int, int) is called"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"sum(float, float) is called"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"sum(double, double) is called"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左箭头 4">
            <a:extLst>
              <a:ext uri="{FF2B5EF4-FFF2-40B4-BE49-F238E27FC236}">
                <a16:creationId xmlns:a16="http://schemas.microsoft.com/office/drawing/2014/main" id="{705BC1B5-A069-5C49-A512-6601EBF7C2AF}"/>
              </a:ext>
            </a:extLst>
          </p:cNvPr>
          <p:cNvSpPr/>
          <p:nvPr/>
        </p:nvSpPr>
        <p:spPr>
          <a:xfrm rot="19516908">
            <a:off x="7494338" y="2108798"/>
            <a:ext cx="1874925" cy="373302"/>
          </a:xfrm>
          <a:prstGeom prst="leftArrow">
            <a:avLst>
              <a:gd name="adj1" fmla="val 50000"/>
              <a:gd name="adj2" fmla="val 128298"/>
            </a:avLst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98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B1646-0710-EB4E-9493-BA7F507E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Explicit instantiation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8C7A6-5F48-B144-9438-104AAE452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7852"/>
            <a:ext cx="11053879" cy="1372215"/>
          </a:xfrm>
        </p:spPr>
        <p:txBody>
          <a:bodyPr>
            <a:normAutofit fontScale="77500" lnSpcReduction="20000"/>
          </a:bodyPr>
          <a:lstStyle/>
          <a:p>
            <a:r>
              <a:rPr kumimoji="1" lang="en" altLang="zh-CN" dirty="0"/>
              <a:t>A function template is not a type, or a function, or any other entity. </a:t>
            </a:r>
          </a:p>
          <a:p>
            <a:r>
              <a:rPr kumimoji="1" lang="en" altLang="zh-CN" dirty="0"/>
              <a:t>No code is generated from a source file that contains only template definitions.</a:t>
            </a:r>
          </a:p>
          <a:p>
            <a:r>
              <a:rPr kumimoji="1" lang="en" altLang="zh-CN" dirty="0"/>
              <a:t>The template arguments must be determined, then the compiler can generate an actual function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C075EB-B2B4-F945-B3D0-883FE15D8D7D}"/>
              </a:ext>
            </a:extLst>
          </p:cNvPr>
          <p:cNvSpPr/>
          <p:nvPr/>
        </p:nvSpPr>
        <p:spPr>
          <a:xfrm>
            <a:off x="601682" y="2363190"/>
            <a:ext cx="107521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sum&lt;double&gt;(double, double)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sum&lt;char&gt;(char, char), template argument deduced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&lt;&gt;(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</a:p>
          <a:p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sum&lt;int&gt;(int, int), template argument deduced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801ACC-CB99-5E49-B941-517E93097D7C}"/>
              </a:ext>
            </a:extLst>
          </p:cNvPr>
          <p:cNvSpPr/>
          <p:nvPr/>
        </p:nvSpPr>
        <p:spPr>
          <a:xfrm>
            <a:off x="1471845" y="6393724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template1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7867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25299</TotalTime>
  <Words>1203</Words>
  <Application>Microsoft Macintosh PowerPoint</Application>
  <PresentationFormat>宽屏</PresentationFormat>
  <Paragraphs>183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等线</vt:lpstr>
      <vt:lpstr>KaiTi</vt:lpstr>
      <vt:lpstr>DejaVuSansMono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Default Arguments</vt:lpstr>
      <vt:lpstr>Default arguments</vt:lpstr>
      <vt:lpstr>Function Overloading</vt:lpstr>
      <vt:lpstr>Why to overload?</vt:lpstr>
      <vt:lpstr>Function overloading</vt:lpstr>
      <vt:lpstr>Function Templates</vt:lpstr>
      <vt:lpstr>Why function templates</vt:lpstr>
      <vt:lpstr>Explicit instantiation</vt:lpstr>
      <vt:lpstr>Implicit instantiation</vt:lpstr>
      <vt:lpstr>Function template specialization</vt:lpstr>
      <vt:lpstr>Function Pointers and References</vt:lpstr>
      <vt:lpstr>Function pointers</vt:lpstr>
      <vt:lpstr>Function pointers</vt:lpstr>
      <vt:lpstr>Function references</vt:lpstr>
      <vt:lpstr>Recursive Functions</vt:lpstr>
      <vt:lpstr>Recursive Functions</vt:lpstr>
      <vt:lpstr>Recursive Functions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1127</cp:revision>
  <dcterms:created xsi:type="dcterms:W3CDTF">2020-09-05T08:11:12Z</dcterms:created>
  <dcterms:modified xsi:type="dcterms:W3CDTF">2024-04-30T04:07:40Z</dcterms:modified>
  <cp:category/>
</cp:coreProperties>
</file>