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9" r:id="rId12"/>
    <p:sldId id="443" r:id="rId13"/>
    <p:sldId id="448" r:id="rId14"/>
    <p:sldId id="444" r:id="rId15"/>
    <p:sldId id="445" r:id="rId16"/>
    <p:sldId id="446" r:id="rId17"/>
    <p:sldId id="450" r:id="rId18"/>
    <p:sldId id="447" r:id="rId19"/>
    <p:sldId id="451" r:id="rId20"/>
    <p:sldId id="45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5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261C5-4DFB-0247-828D-02A96679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9E64-CE4D-094E-9780-FAFD2F1C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9" y="1219750"/>
            <a:ext cx="7715190" cy="12638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same name with the class.</a:t>
            </a:r>
          </a:p>
          <a:p>
            <a:r>
              <a:rPr kumimoji="1" lang="en-US" altLang="zh-CN" dirty="0"/>
              <a:t>Have no return value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92A0AE-E105-7944-982A-02EE94822171}"/>
              </a:ext>
            </a:extLst>
          </p:cNvPr>
          <p:cNvSpPr/>
          <p:nvPr/>
        </p:nvSpPr>
        <p:spPr>
          <a:xfrm>
            <a:off x="383822" y="1108549"/>
            <a:ext cx="8748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81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F1A7-4880-F940-A812-9176827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6F2A4-5061-1B4D-A9E8-E6D16FBE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00329"/>
          </a:xfrm>
        </p:spPr>
        <p:txBody>
          <a:bodyPr/>
          <a:lstStyle/>
          <a:p>
            <a:r>
              <a:rPr kumimoji="1" lang="en-US" altLang="zh-CN" dirty="0"/>
              <a:t>The members can also be initialized as follows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E9BD-3ADE-BD44-BD66-9855B30DD716}"/>
              </a:ext>
            </a:extLst>
          </p:cNvPr>
          <p:cNvSpPr/>
          <p:nvPr/>
        </p:nvSpPr>
        <p:spPr>
          <a:xfrm>
            <a:off x="1002322" y="2156302"/>
            <a:ext cx="9267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6FE767-8FFB-8F43-A5E3-D88C99450CC4}"/>
              </a:ext>
            </a:extLst>
          </p:cNvPr>
          <p:cNvSpPr/>
          <p:nvPr/>
        </p:nvSpPr>
        <p:spPr>
          <a:xfrm>
            <a:off x="1285178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88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CF42-731D-7F4E-887D-6B1AA77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9F9FB-A90E-5144-9DB9-A0FC124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95"/>
            <a:ext cx="11053879" cy="1517805"/>
          </a:xfrm>
        </p:spPr>
        <p:txBody>
          <a:bodyPr/>
          <a:lstStyle/>
          <a:p>
            <a:r>
              <a:rPr kumimoji="1" lang="en-US" altLang="zh-CN" dirty="0"/>
              <a:t>The destructor will be invoked when the object is destroyed.</a:t>
            </a:r>
          </a:p>
          <a:p>
            <a:r>
              <a:rPr kumimoji="1" lang="en-US" altLang="zh-CN" dirty="0"/>
              <a:t>Be formed from the class name preceded by a tilde (~)</a:t>
            </a:r>
          </a:p>
          <a:p>
            <a:r>
              <a:rPr kumimoji="1" lang="en-US" altLang="zh-CN" dirty="0"/>
              <a:t>Have no return value, no parameters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FCA72-9F59-6342-83A9-4173B03618C3}"/>
              </a:ext>
            </a:extLst>
          </p:cNvPr>
          <p:cNvSpPr/>
          <p:nvPr/>
        </p:nvSpPr>
        <p:spPr>
          <a:xfrm>
            <a:off x="1161989" y="2438400"/>
            <a:ext cx="6830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"Constructor: Person()"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17456-3648-7C47-9B66-14E5F45A095E}"/>
              </a:ext>
            </a:extLst>
          </p:cNvPr>
          <p:cNvSpPr/>
          <p:nvPr/>
        </p:nvSpPr>
        <p:spPr>
          <a:xfrm>
            <a:off x="2515667" y="645789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30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D1D-F908-8D43-9ED9-323D98D2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EF9F4-C488-1C45-B03D-54601171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2246"/>
            <a:ext cx="11053879" cy="531785"/>
          </a:xfrm>
        </p:spPr>
        <p:txBody>
          <a:bodyPr/>
          <a:lstStyle/>
          <a:p>
            <a:r>
              <a:rPr kumimoji="1" lang="en-US" altLang="zh-CN" dirty="0"/>
              <a:t>What is the difference between the following two lines?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3DE0DD-7909-354E-8263-94A55DBC7DB9}"/>
              </a:ext>
            </a:extLst>
          </p:cNvPr>
          <p:cNvSpPr/>
          <p:nvPr/>
        </p:nvSpPr>
        <p:spPr>
          <a:xfrm>
            <a:off x="1376479" y="14165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"Tom"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"Bob"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2FC963-E8EE-9B40-95E6-A4A6F4976EB1}"/>
              </a:ext>
            </a:extLst>
          </p:cNvPr>
          <p:cNvSpPr/>
          <p:nvPr/>
        </p:nvSpPr>
        <p:spPr>
          <a:xfrm>
            <a:off x="1376479" y="36871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F15997-C51C-8644-9986-933A127D3A9D}"/>
              </a:ext>
            </a:extLst>
          </p:cNvPr>
          <p:cNvSpPr/>
          <p:nvPr/>
        </p:nvSpPr>
        <p:spPr>
          <a:xfrm>
            <a:off x="2515667" y="64578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55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AC633-A086-9849-A2ED-3C739057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70B50E-D737-A640-9ABB-AA041086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03E-6BC6-3F4B-B5B9-D391D217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kumimoji="1" lang="en-US" altLang="zh-CN" dirty="0"/>
              <a:t> needed?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A358-3C8D-C342-AB68-EB778176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041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How does a member function know which 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name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7BBA0-38B6-AC44-AF68-4B19F4F84A07}"/>
              </a:ext>
            </a:extLst>
          </p:cNvPr>
          <p:cNvSpPr txBox="1"/>
          <p:nvPr/>
        </p:nvSpPr>
        <p:spPr>
          <a:xfrm>
            <a:off x="961292" y="3117970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"Yu"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51FA3-2E23-E149-9B0C-5550E658B91C}"/>
              </a:ext>
            </a:extLst>
          </p:cNvPr>
          <p:cNvSpPr txBox="1"/>
          <p:nvPr/>
        </p:nvSpPr>
        <p:spPr>
          <a:xfrm>
            <a:off x="5321294" y="3113147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6D2C03-F232-E947-9271-E73617F1BADB}"/>
              </a:ext>
            </a:extLst>
          </p:cNvPr>
          <p:cNvSpPr/>
          <p:nvPr/>
        </p:nvSpPr>
        <p:spPr>
          <a:xfrm>
            <a:off x="961292" y="4957843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7BC333-68B7-3C42-97E5-E944C6D4264E}"/>
              </a:ext>
            </a:extLst>
          </p:cNvPr>
          <p:cNvSpPr/>
          <p:nvPr/>
        </p:nvSpPr>
        <p:spPr>
          <a:xfrm>
            <a:off x="961292" y="17848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673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2D81-E6BF-AA40-BAA1-8439480F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86028"/>
          </a:xfrm>
        </p:spPr>
        <p:txBody>
          <a:bodyPr/>
          <a:lstStyle/>
          <a:p>
            <a:r>
              <a:rPr kumimoji="1" lang="en-US" altLang="zh-CN" dirty="0"/>
              <a:t>All methods in a function have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pointer.</a:t>
            </a:r>
          </a:p>
          <a:p>
            <a:r>
              <a:rPr kumimoji="1" lang="en-US" altLang="zh-CN" dirty="0"/>
              <a:t>It is set to the address of the object that invokes the method.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EADD3-D92D-4A4C-A17F-4A82244F0309}"/>
              </a:ext>
            </a:extLst>
          </p:cNvPr>
          <p:cNvSpPr/>
          <p:nvPr/>
        </p:nvSpPr>
        <p:spPr>
          <a:xfrm>
            <a:off x="1376479" y="557017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CB774-F9B9-3E4D-B061-225436BEC8B3}"/>
              </a:ext>
            </a:extLst>
          </p:cNvPr>
          <p:cNvSpPr/>
          <p:nvPr/>
        </p:nvSpPr>
        <p:spPr>
          <a:xfrm>
            <a:off x="1376478" y="266549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DEF43-80BE-C040-B890-C731ECC49285}"/>
              </a:ext>
            </a:extLst>
          </p:cNvPr>
          <p:cNvSpPr/>
          <p:nvPr/>
        </p:nvSpPr>
        <p:spPr>
          <a:xfrm>
            <a:off x="1376478" y="4098886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1D180-09E7-864A-B1D4-65A4F9EC8189}"/>
              </a:ext>
            </a:extLst>
          </p:cNvPr>
          <p:cNvSpPr/>
          <p:nvPr/>
        </p:nvSpPr>
        <p:spPr>
          <a:xfrm>
            <a:off x="5311170" y="6457890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46A63-6301-FC4A-8DAA-AC136741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lang="en-US" altLang="zh-CN" dirty="0"/>
              <a:t> Members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1B4FB9-4631-B044-869D-7C0699E9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97DD-73D5-6A40-83F0-38C60506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E599-03F0-6B43-80E3-92859EA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Statements for constants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F84CE-0395-1548-BAA7-38BAB315B49D}"/>
              </a:ext>
            </a:extLst>
          </p:cNvPr>
          <p:cNvSpPr/>
          <p:nvPr/>
        </p:nvSpPr>
        <p:spPr>
          <a:xfrm>
            <a:off x="1376479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VALUE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&amp;); </a:t>
            </a:r>
          </a:p>
        </p:txBody>
      </p:sp>
    </p:spTree>
    <p:extLst>
      <p:ext uri="{BB962C8B-B14F-4D97-AF65-F5344CB8AC3E}">
        <p14:creationId xmlns:p14="http://schemas.microsoft.com/office/powerpoint/2010/main" val="190988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B7CC-E112-F041-98F9-C02D26EF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8403B-FCA8-7840-BB8B-8AE90E9C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106073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variables behavior similar with normal const variables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functions promise not to modify member variables.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237C0-4699-9B4A-9A08-C18F69BC0B50}"/>
              </a:ext>
            </a:extLst>
          </p:cNvPr>
          <p:cNvSpPr/>
          <p:nvPr/>
        </p:nvSpPr>
        <p:spPr>
          <a:xfrm>
            <a:off x="1212953" y="21585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14:cNvPr>
              <p14:cNvContentPartPr/>
              <p14:nvPr/>
            </p14:nvContentPartPr>
            <p14:xfrm>
              <a:off x="1699135" y="2867919"/>
              <a:ext cx="978120" cy="5576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495" y="2850279"/>
                <a:ext cx="10137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14:cNvPr>
              <p14:cNvContentPartPr/>
              <p14:nvPr/>
            </p14:nvContentPartPr>
            <p14:xfrm>
              <a:off x="3657175" y="5090919"/>
              <a:ext cx="1155600" cy="526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535" y="5072919"/>
                <a:ext cx="119124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09197D0-206E-F945-89F5-90F68C200C4B}"/>
              </a:ext>
            </a:extLst>
          </p:cNvPr>
          <p:cNvSpPr/>
          <p:nvPr/>
        </p:nvSpPr>
        <p:spPr>
          <a:xfrm>
            <a:off x="2087515" y="6478276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43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CF232-AB9F-8044-BAC6-C8BEA40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8C638-A218-E641-A21C-7BA91A2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64430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 are</a:t>
            </a:r>
            <a:r>
              <a:rPr lang="en" altLang="zh-CN" dirty="0"/>
              <a:t> not bound to class instances.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1BECEE-3978-FE4A-AB10-FF79971DA94C}"/>
              </a:ext>
            </a:extLst>
          </p:cNvPr>
          <p:cNvSpPr/>
          <p:nvPr/>
        </p:nvSpPr>
        <p:spPr>
          <a:xfrm>
            <a:off x="838200" y="1550189"/>
            <a:ext cx="8649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only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definition it here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1C8CF-F56D-F847-938A-27C6DCBECB9B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0093B7-2005-7D49-B81A-BA04661EF430}"/>
              </a:ext>
            </a:extLst>
          </p:cNvPr>
          <p:cNvSpPr txBox="1"/>
          <p:nvPr/>
        </p:nvSpPr>
        <p:spPr>
          <a:xfrm>
            <a:off x="8813089" y="1848489"/>
            <a:ext cx="203169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B1B208-DFD7-1A4D-BB6B-97E8BA460A9D}"/>
              </a:ext>
            </a:extLst>
          </p:cNvPr>
          <p:cNvSpPr txBox="1"/>
          <p:nvPr/>
        </p:nvSpPr>
        <p:spPr>
          <a:xfrm>
            <a:off x="8813089" y="3594425"/>
            <a:ext cx="203169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2002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399B1-C0AB-6D47-B4BF-E86CAFBCD05A}"/>
              </a:ext>
            </a:extLst>
          </p:cNvPr>
          <p:cNvSpPr txBox="1"/>
          <p:nvPr/>
        </p:nvSpPr>
        <p:spPr>
          <a:xfrm>
            <a:off x="8763031" y="4931174"/>
            <a:ext cx="20817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" altLang="zh-CN" sz="1400" dirty="0" err="1">
                <a:latin typeface="Courier" pitchFamily="2" charset="0"/>
              </a:rPr>
              <a:t>student_total</a:t>
            </a:r>
            <a:r>
              <a:rPr kumimoji="1" lang="en" altLang="zh-CN" sz="1400" dirty="0">
                <a:latin typeface="Courier" pitchFamily="2" charset="0"/>
              </a:rPr>
              <a:t>:</a:t>
            </a:r>
            <a:r>
              <a:rPr kumimoji="1" lang="zh-CN" altLang="en-US" sz="1400" dirty="0">
                <a:latin typeface="Courier" pitchFamily="2" charset="0"/>
              </a:rPr>
              <a:t> </a:t>
            </a:r>
            <a:r>
              <a:rPr kumimoji="1" lang="en-US" altLang="zh-CN" sz="1400" dirty="0">
                <a:latin typeface="Courier" pitchFamily="2" charset="0"/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36983-6FD2-FA4A-A117-38865603EC24}"/>
              </a:ext>
            </a:extLst>
          </p:cNvPr>
          <p:cNvSpPr txBox="1"/>
          <p:nvPr/>
        </p:nvSpPr>
        <p:spPr>
          <a:xfrm>
            <a:off x="8813090" y="2721457"/>
            <a:ext cx="203169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”Bob"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17DC8-4314-E84E-AD0B-4F8F4E6BE8AF}"/>
              </a:ext>
            </a:extLst>
          </p:cNvPr>
          <p:cNvSpPr/>
          <p:nvPr/>
        </p:nvSpPr>
        <p:spPr>
          <a:xfrm>
            <a:off x="10426974" y="4916058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A6980-316D-4345-92C4-6A15DB6ACEE8}"/>
              </a:ext>
            </a:extLst>
          </p:cNvPr>
          <p:cNvSpPr/>
          <p:nvPr/>
        </p:nvSpPr>
        <p:spPr>
          <a:xfrm>
            <a:off x="10409283" y="4907578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705F28-E03D-EF4A-8CFB-84F6B483F6F2}"/>
              </a:ext>
            </a:extLst>
          </p:cNvPr>
          <p:cNvSpPr/>
          <p:nvPr/>
        </p:nvSpPr>
        <p:spPr>
          <a:xfrm>
            <a:off x="10426974" y="4914707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8485-5F1B-F14B-AA56-FA94745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4162-9611-1A4F-B064-34ED1886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761"/>
            <a:ext cx="11053879" cy="1405695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</a:t>
            </a:r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/>
              <a:t> is a type consisting of a sequence of data members.</a:t>
            </a:r>
          </a:p>
          <a:p>
            <a:r>
              <a:rPr kumimoji="1" lang="en-US" altLang="zh-CN" dirty="0"/>
              <a:t>Some functions/statements are needed to operate the data members of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type.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4B263-3C28-2541-9AB5-6D9EA8E20DAA}"/>
              </a:ext>
            </a:extLst>
          </p:cNvPr>
          <p:cNvSpPr/>
          <p:nvPr/>
        </p:nvSpPr>
        <p:spPr>
          <a:xfrm>
            <a:off x="1126402" y="2432503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2A16F8-8D23-C047-BDAC-E82423D8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39013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51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should be very careful to manipulated the data members in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object.</a:t>
            </a:r>
          </a:p>
          <a:p>
            <a:r>
              <a:rPr kumimoji="1" lang="en-US" altLang="zh-CN" dirty="0"/>
              <a:t>Can we improve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to a better one?</a:t>
            </a:r>
          </a:p>
          <a:p>
            <a:r>
              <a:rPr kumimoji="1" lang="en-US" altLang="zh-CN" dirty="0"/>
              <a:t>Yes, it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! We can put some member functions in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2529702" y="2883542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-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\0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 ... }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7262880" y="3656665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BD72E-F955-1F45-A3CE-B1C6BA41293A}"/>
              </a:ext>
            </a:extLst>
          </p:cNvPr>
          <p:cNvSpPr/>
          <p:nvPr/>
        </p:nvSpPr>
        <p:spPr>
          <a:xfrm rot="1406566">
            <a:off x="7977737" y="2249563"/>
            <a:ext cx="4378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Safer solution!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7EE244D6-93CC-F547-B4C8-15010352CD8F}"/>
              </a:ext>
            </a:extLst>
          </p:cNvPr>
          <p:cNvSpPr/>
          <p:nvPr/>
        </p:nvSpPr>
        <p:spPr>
          <a:xfrm rot="2241308">
            <a:off x="9749287" y="3044183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FAB02-5693-5140-910E-136088F0F691}"/>
              </a:ext>
            </a:extLst>
          </p:cNvPr>
          <p:cNvSpPr/>
          <p:nvPr/>
        </p:nvSpPr>
        <p:spPr>
          <a:xfrm>
            <a:off x="0" y="3134594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47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 Specifiers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76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can protect data members by access specifier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Then data member can only be accessed by well designed member functions.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2772476" y="2884723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5752740" y="2426526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8FE2D0-5D05-5D41-BB08-120FCE2F7293}"/>
              </a:ext>
            </a:extLst>
          </p:cNvPr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EFBA95-EBEE-A04D-B67B-1111C70B1FAF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DFAAA-307D-F440-ABAF-01B1CC58F675}"/>
              </a:ext>
            </a:extLst>
          </p:cNvPr>
          <p:cNvSpPr/>
          <p:nvPr/>
        </p:nvSpPr>
        <p:spPr>
          <a:xfrm>
            <a:off x="164908" y="248461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9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9BC7-A68D-1540-9D35-D7C32C1F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Member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6F5C7-868A-CE42-84F0-6A79CB31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436"/>
            <a:ext cx="11053879" cy="617327"/>
          </a:xfrm>
        </p:spPr>
        <p:txBody>
          <a:bodyPr/>
          <a:lstStyle/>
          <a:p>
            <a:r>
              <a:rPr kumimoji="1" lang="en-US" altLang="zh-CN" dirty="0"/>
              <a:t>A member function can be defined inside or outside class.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E1216-7DEB-C84B-9E2E-19128836C270}"/>
              </a:ext>
            </a:extLst>
          </p:cNvPr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6D8E41-D188-2D42-8357-258EF9A2C3BA}"/>
              </a:ext>
            </a:extLst>
          </p:cNvPr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6FAFC-B73D-8645-816A-BBDB6247B98A}"/>
              </a:ext>
            </a:extLst>
          </p:cNvPr>
          <p:cNvSpPr/>
          <p:nvPr/>
        </p:nvSpPr>
        <p:spPr>
          <a:xfrm>
            <a:off x="367962" y="1267153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0A8C3664-0FDF-1B43-9583-9559CDD93B12}"/>
              </a:ext>
            </a:extLst>
          </p:cNvPr>
          <p:cNvSpPr/>
          <p:nvPr/>
        </p:nvSpPr>
        <p:spPr>
          <a:xfrm rot="21129842">
            <a:off x="1231299" y="1719010"/>
            <a:ext cx="252739" cy="2077858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BE228C65-D618-6E46-BFC8-11462A929A0A}"/>
              </a:ext>
            </a:extLst>
          </p:cNvPr>
          <p:cNvSpPr/>
          <p:nvPr/>
        </p:nvSpPr>
        <p:spPr>
          <a:xfrm rot="505454">
            <a:off x="1902705" y="1693452"/>
            <a:ext cx="174326" cy="3221826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D212155F-9A8F-6B48-B351-746A2304351F}"/>
              </a:ext>
            </a:extLst>
          </p:cNvPr>
          <p:cNvSpPr/>
          <p:nvPr/>
        </p:nvSpPr>
        <p:spPr>
          <a:xfrm rot="16200000">
            <a:off x="3086288" y="1066883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900674"/>
            <a:ext cx="11053879" cy="644680"/>
          </a:xfrm>
        </p:spPr>
        <p:txBody>
          <a:bodyPr/>
          <a:lstStyle/>
          <a:p>
            <a:r>
              <a:rPr kumimoji="1" lang="en-US" altLang="zh-CN" dirty="0"/>
              <a:t>The source code can be placed into multiple files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0" y="1670225"/>
            <a:ext cx="5895859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#pragma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once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// 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3524366" y="1670225"/>
            <a:ext cx="866763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student.hpp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3780" y="126832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3524366" y="127011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B53BE6-AE98-948D-1AB0-8F7ACB6AFA83}"/>
              </a:ext>
            </a:extLst>
          </p:cNvPr>
          <p:cNvSpPr/>
          <p:nvPr/>
        </p:nvSpPr>
        <p:spPr>
          <a:xfrm>
            <a:off x="6854105" y="5213893"/>
            <a:ext cx="418296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student.hpp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Student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"Yu"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setBorn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setGender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printInfo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154636-87F8-AB24-E12C-DDE2CA10BB75}"/>
              </a:ext>
            </a:extLst>
          </p:cNvPr>
          <p:cNvSpPr/>
          <p:nvPr/>
        </p:nvSpPr>
        <p:spPr>
          <a:xfrm>
            <a:off x="6821122" y="478766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7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7EBEA5-E962-564A-A3B3-CEE6836CC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Constructors and Destructors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C2DAF7-CF50-854D-AE7C-64D22DC91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5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1CC5-7DD9-274A-83F7-10A37DF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875DF-D6B0-E842-9BF3-05828E95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from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C, a constructor will be invoked when creating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C: allocate memory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 in C++: allocate memory &amp; invoke a constructor</a:t>
            </a:r>
          </a:p>
          <a:p>
            <a:r>
              <a:rPr kumimoji="1" lang="en-US" altLang="zh-CN" dirty="0"/>
              <a:t>But ... No constructor is defined explicitly in previous examples.</a:t>
            </a:r>
          </a:p>
          <a:p>
            <a:pPr lvl="1"/>
            <a:r>
              <a:rPr kumimoji="1" lang="en-US" altLang="zh-CN" dirty="0"/>
              <a:t>The compiler will generate one with empty body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1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29708</TotalTime>
  <Words>1507</Words>
  <Application>Microsoft Macintosh PowerPoint</Application>
  <PresentationFormat>宽屏</PresentationFormat>
  <Paragraphs>338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Classes and Objects</vt:lpstr>
      <vt:lpstr>Structures</vt:lpstr>
      <vt:lpstr>Classes</vt:lpstr>
      <vt:lpstr>Access Specifiers</vt:lpstr>
      <vt:lpstr>Member Functions</vt:lpstr>
      <vt:lpstr>File Structures</vt:lpstr>
      <vt:lpstr>Constructors and Destructors</vt:lpstr>
      <vt:lpstr>Constructors</vt:lpstr>
      <vt:lpstr>Constructors</vt:lpstr>
      <vt:lpstr>Constructors</vt:lpstr>
      <vt:lpstr>Destructors</vt:lpstr>
      <vt:lpstr>Destructors</vt:lpstr>
      <vt:lpstr>this Pointer</vt:lpstr>
      <vt:lpstr>Why is this needed?</vt:lpstr>
      <vt:lpstr>this Pointer</vt:lpstr>
      <vt:lpstr>const and static Members</vt:lpstr>
      <vt:lpstr>const Variables</vt:lpstr>
      <vt:lpstr>const Members</vt:lpstr>
      <vt:lpstr>static members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1284</cp:revision>
  <dcterms:created xsi:type="dcterms:W3CDTF">2020-09-05T08:11:12Z</dcterms:created>
  <dcterms:modified xsi:type="dcterms:W3CDTF">2024-05-19T14:47:58Z</dcterms:modified>
  <cp:category/>
</cp:coreProperties>
</file>