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3"/>
  </p:notesMasterIdLst>
  <p:sldIdLst>
    <p:sldId id="256" r:id="rId2"/>
  </p:sldIdLst>
  <p:sldSz cx="38404800" cy="32918400"/>
  <p:notesSz cx="6888163" cy="100203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6" autoAdjust="0"/>
  </p:normalViewPr>
  <p:slideViewPr>
    <p:cSldViewPr>
      <p:cViewPr>
        <p:scale>
          <a:sx n="43" d="100"/>
          <a:sy n="43" d="100"/>
        </p:scale>
        <p:origin x="-1600" y="704"/>
      </p:cViewPr>
      <p:guideLst>
        <p:guide orient="horz" pos="10368"/>
        <p:guide pos="1209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4974" cy="525462"/>
          </a:xfrm>
          <a:prstGeom prst="rect">
            <a:avLst/>
          </a:prstGeom>
          <a:noFill/>
          <a:ln>
            <a:noFill/>
          </a:ln>
        </p:spPr>
        <p:txBody>
          <a:bodyPr lIns="91425" tIns="91425" rIns="91425" bIns="91425" anchor="t" anchorCtr="0"/>
          <a:lstStyle>
            <a:lvl1pPr marL="0" marR="0" indent="0" algn="l" rtl="0">
              <a:defRPr/>
            </a:lvl1pPr>
            <a:lvl2pPr>
              <a:defRPr/>
            </a:lvl2pPr>
            <a:lvl3pPr>
              <a:defRPr/>
            </a:lvl3pPr>
            <a:lvl4pPr>
              <a:defRPr/>
            </a:lvl4pPr>
            <a:lvl5pPr>
              <a:defRPr/>
            </a:lvl5pPr>
            <a:lvl6pPr>
              <a:defRPr/>
            </a:lvl6pPr>
            <a:lvl7pPr>
              <a:defRPr/>
            </a:lvl7pPr>
            <a:lvl8pPr>
              <a:defRPr/>
            </a:lvl8pPr>
            <a:lvl9pPr>
              <a:defRPr/>
            </a:lvl9pPr>
          </a:lstStyle>
          <a:p>
            <a:endParaRPr dirty="0"/>
          </a:p>
        </p:txBody>
      </p:sp>
      <p:sp>
        <p:nvSpPr>
          <p:cNvPr id="3" name="Shape 3"/>
          <p:cNvSpPr txBox="1">
            <a:spLocks noGrp="1"/>
          </p:cNvSpPr>
          <p:nvPr>
            <p:ph type="dt" idx="10"/>
          </p:nvPr>
        </p:nvSpPr>
        <p:spPr>
          <a:xfrm>
            <a:off x="3867150" y="0"/>
            <a:ext cx="3048000" cy="525462"/>
          </a:xfrm>
          <a:prstGeom prst="rect">
            <a:avLst/>
          </a:prstGeom>
          <a:noFill/>
          <a:ln>
            <a:noFill/>
          </a:ln>
        </p:spPr>
        <p:txBody>
          <a:bodyPr lIns="91425" tIns="91425" rIns="91425" bIns="91425" anchor="t" anchorCtr="0"/>
          <a:lstStyle>
            <a:lvl1pPr marL="0" marR="0" indent="0" algn="r" rtl="0">
              <a:defRPr/>
            </a:lvl1pPr>
            <a:lvl2pPr>
              <a:defRPr/>
            </a:lvl2pPr>
            <a:lvl3pPr>
              <a:defRPr/>
            </a:lvl3pPr>
            <a:lvl4pPr>
              <a:defRPr/>
            </a:lvl4pPr>
            <a:lvl5pPr>
              <a:defRPr/>
            </a:lvl5pPr>
            <a:lvl6pPr>
              <a:defRPr/>
            </a:lvl6pPr>
            <a:lvl7pPr>
              <a:defRPr/>
            </a:lvl7pPr>
            <a:lvl8pPr>
              <a:defRPr/>
            </a:lvl8pPr>
            <a:lvl9pPr>
              <a:defRPr/>
            </a:lvl9pPr>
          </a:lstStyle>
          <a:p>
            <a:endParaRPr dirty="0"/>
          </a:p>
        </p:txBody>
      </p:sp>
      <p:sp>
        <p:nvSpPr>
          <p:cNvPr id="4" name="Shape 4"/>
          <p:cNvSpPr>
            <a:spLocks noGrp="1" noRot="1" noChangeAspect="1"/>
          </p:cNvSpPr>
          <p:nvPr>
            <p:ph type="sldImg" idx="3"/>
          </p:nvPr>
        </p:nvSpPr>
        <p:spPr>
          <a:xfrm>
            <a:off x="1236662" y="749300"/>
            <a:ext cx="4371974" cy="37480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892175" y="4797425"/>
            <a:ext cx="5056187" cy="4497387"/>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9520238"/>
            <a:ext cx="2974974" cy="523874"/>
          </a:xfrm>
          <a:prstGeom prst="rect">
            <a:avLst/>
          </a:prstGeom>
          <a:noFill/>
          <a:ln>
            <a:noFill/>
          </a:ln>
        </p:spPr>
        <p:txBody>
          <a:bodyPr lIns="91425" tIns="91425" rIns="91425" bIns="91425" anchor="b" anchorCtr="0"/>
          <a:lstStyle>
            <a:lvl1pPr marL="0" marR="0" indent="0" algn="l" rtl="0">
              <a:defRPr/>
            </a:lvl1pPr>
            <a:lvl2pPr>
              <a:defRPr/>
            </a:lvl2pPr>
            <a:lvl3pPr>
              <a:defRPr/>
            </a:lvl3pPr>
            <a:lvl4pPr>
              <a:defRPr/>
            </a:lvl4pPr>
            <a:lvl5pPr>
              <a:defRPr/>
            </a:lvl5pPr>
            <a:lvl6pPr>
              <a:defRPr/>
            </a:lvl6pPr>
            <a:lvl7pPr>
              <a:defRPr/>
            </a:lvl7pPr>
            <a:lvl8pPr>
              <a:defRPr/>
            </a:lvl8pPr>
            <a:lvl9pPr>
              <a:defRPr/>
            </a:lvl9pPr>
          </a:lstStyle>
          <a:p>
            <a:endParaRPr dirty="0"/>
          </a:p>
        </p:txBody>
      </p:sp>
      <p:sp>
        <p:nvSpPr>
          <p:cNvPr id="7" name="Shape 7"/>
          <p:cNvSpPr txBox="1">
            <a:spLocks noGrp="1"/>
          </p:cNvSpPr>
          <p:nvPr>
            <p:ph type="sldNum" idx="12"/>
          </p:nvPr>
        </p:nvSpPr>
        <p:spPr>
          <a:xfrm>
            <a:off x="3867150" y="9520238"/>
            <a:ext cx="3048000" cy="523874"/>
          </a:xfrm>
          <a:prstGeom prst="rect">
            <a:avLst/>
          </a:prstGeom>
          <a:noFill/>
          <a:ln>
            <a:noFill/>
          </a:ln>
        </p:spPr>
        <p:txBody>
          <a:bodyPr lIns="91425" tIns="91425" rIns="91425" bIns="91425" anchor="b" anchorCtr="0"/>
          <a:lstStyle>
            <a:lvl1pPr marL="0" marR="0" indent="0" algn="r" rtl="0">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dirty="0"/>
          </a:p>
        </p:txBody>
      </p:sp>
    </p:spTree>
    <p:extLst>
      <p:ext uri="{BB962C8B-B14F-4D97-AF65-F5344CB8AC3E}">
        <p14:creationId xmlns:p14="http://schemas.microsoft.com/office/powerpoint/2010/main" val="120452050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236663" y="749300"/>
            <a:ext cx="4371975" cy="3748088"/>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54" name="Shape 154"/>
          <p:cNvSpPr txBox="1">
            <a:spLocks noGrp="1"/>
          </p:cNvSpPr>
          <p:nvPr>
            <p:ph type="body" idx="1"/>
          </p:nvPr>
        </p:nvSpPr>
        <p:spPr>
          <a:xfrm>
            <a:off x="892175" y="4797425"/>
            <a:ext cx="5056187" cy="4497387"/>
          </a:xfrm>
          <a:prstGeom prst="rect">
            <a:avLst/>
          </a:prstGeom>
          <a:noFill/>
          <a:ln>
            <a:noFill/>
          </a:ln>
        </p:spPr>
        <p:txBody>
          <a:bodyPr lIns="89550" tIns="44775" rIns="89550" bIns="44775" anchor="t" anchorCtr="0">
            <a:noAutofit/>
          </a:bodyPr>
          <a:lstStyle/>
          <a:p>
            <a:endParaRPr dirty="0"/>
          </a:p>
        </p:txBody>
      </p:sp>
      <p:sp>
        <p:nvSpPr>
          <p:cNvPr id="155" name="Shape 155"/>
          <p:cNvSpPr txBox="1">
            <a:spLocks noGrp="1"/>
          </p:cNvSpPr>
          <p:nvPr>
            <p:ph type="sldNum" idx="12"/>
          </p:nvPr>
        </p:nvSpPr>
        <p:spPr>
          <a:xfrm>
            <a:off x="3867150" y="9520238"/>
            <a:ext cx="3048000" cy="523874"/>
          </a:xfrm>
          <a:prstGeom prst="rect">
            <a:avLst/>
          </a:prstGeom>
          <a:noFill/>
          <a:ln>
            <a:noFill/>
          </a:ln>
        </p:spPr>
        <p:txBody>
          <a:bodyPr lIns="89550" tIns="44775" rIns="89550" bIns="44775" anchor="b" anchorCtr="0">
            <a:noAutofit/>
          </a:bodyPr>
          <a:lstStyle/>
          <a:p>
            <a:pPr marL="0" marR="0" lvl="0" indent="0" algn="r" rtl="0">
              <a:spcBef>
                <a:spcPts val="0"/>
              </a:spcBef>
              <a:buSzPct val="25000"/>
              <a:buNone/>
            </a:pPr>
            <a:r>
              <a:rPr lang="en-AU" dirty="0"/>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9"/>
        <p:cNvGrpSpPr/>
        <p:nvPr/>
      </p:nvGrpSpPr>
      <p:grpSpPr>
        <a:xfrm>
          <a:off x="0" y="0"/>
          <a:ext cx="0" cy="0"/>
          <a:chOff x="0" y="0"/>
          <a:chExt cx="0" cy="0"/>
        </a:xfrm>
      </p:grpSpPr>
      <p:sp>
        <p:nvSpPr>
          <p:cNvPr id="20" name="Shape 20"/>
          <p:cNvSpPr txBox="1">
            <a:spLocks noGrp="1"/>
          </p:cNvSpPr>
          <p:nvPr>
            <p:ph type="ctrTitle"/>
          </p:nvPr>
        </p:nvSpPr>
        <p:spPr>
          <a:xfrm>
            <a:off x="2880359" y="10226042"/>
            <a:ext cx="32644080" cy="705612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21" name="Shape 21"/>
          <p:cNvSpPr txBox="1">
            <a:spLocks noGrp="1"/>
          </p:cNvSpPr>
          <p:nvPr>
            <p:ph type="subTitle" idx="1"/>
          </p:nvPr>
        </p:nvSpPr>
        <p:spPr>
          <a:xfrm>
            <a:off x="5760719" y="18653759"/>
            <a:ext cx="26883358" cy="8412480"/>
          </a:xfrm>
          <a:prstGeom prst="rect">
            <a:avLst/>
          </a:prstGeom>
          <a:noFill/>
          <a:ln>
            <a:noFill/>
          </a:ln>
        </p:spPr>
        <p:txBody>
          <a:bodyPr lIns="91425" tIns="91425" rIns="91425" bIns="91425" anchor="t" anchorCtr="0"/>
          <a:lstStyle>
            <a:lvl1pPr marL="0" marR="0" indent="0" algn="ctr" rtl="0">
              <a:spcBef>
                <a:spcPts val="2860"/>
              </a:spcBef>
              <a:buClr>
                <a:srgbClr val="888888"/>
              </a:buClr>
              <a:buFont typeface="Calibri"/>
              <a:buNone/>
              <a:defRPr/>
            </a:lvl1pPr>
            <a:lvl2pPr marL="2037786" marR="0" indent="-5786" algn="ctr" rtl="0">
              <a:spcBef>
                <a:spcPts val="2500"/>
              </a:spcBef>
              <a:buClr>
                <a:srgbClr val="888888"/>
              </a:buClr>
              <a:buFont typeface="Calibri"/>
              <a:buNone/>
              <a:defRPr/>
            </a:lvl2pPr>
            <a:lvl3pPr marL="4075572" marR="0" indent="-11572" algn="ctr" rtl="0">
              <a:spcBef>
                <a:spcPts val="2140"/>
              </a:spcBef>
              <a:buClr>
                <a:srgbClr val="888888"/>
              </a:buClr>
              <a:buFont typeface="Calibri"/>
              <a:buNone/>
              <a:defRPr/>
            </a:lvl3pPr>
            <a:lvl4pPr marL="6113358" marR="0" indent="-4657" algn="ctr" rtl="0">
              <a:spcBef>
                <a:spcPts val="1780"/>
              </a:spcBef>
              <a:buClr>
                <a:srgbClr val="888888"/>
              </a:buClr>
              <a:buFont typeface="Calibri"/>
              <a:buNone/>
              <a:defRPr/>
            </a:lvl4pPr>
            <a:lvl5pPr marL="8151144" marR="0" indent="-10444" algn="ctr" rtl="0">
              <a:spcBef>
                <a:spcPts val="1780"/>
              </a:spcBef>
              <a:buClr>
                <a:srgbClr val="888888"/>
              </a:buClr>
              <a:buFont typeface="Calibri"/>
              <a:buNone/>
              <a:defRPr/>
            </a:lvl5pPr>
            <a:lvl6pPr marL="10188931" marR="0" indent="-3530" algn="ctr" rtl="0">
              <a:spcBef>
                <a:spcPts val="1780"/>
              </a:spcBef>
              <a:buClr>
                <a:srgbClr val="888888"/>
              </a:buClr>
              <a:buFont typeface="Calibri"/>
              <a:buNone/>
              <a:defRPr/>
            </a:lvl6pPr>
            <a:lvl7pPr marL="12226717" marR="0" indent="-9317" algn="ctr" rtl="0">
              <a:spcBef>
                <a:spcPts val="1780"/>
              </a:spcBef>
              <a:buClr>
                <a:srgbClr val="888888"/>
              </a:buClr>
              <a:buFont typeface="Calibri"/>
              <a:buNone/>
              <a:defRPr/>
            </a:lvl7pPr>
            <a:lvl8pPr marL="14264503" marR="0" indent="-2402" algn="ctr" rtl="0">
              <a:spcBef>
                <a:spcPts val="1780"/>
              </a:spcBef>
              <a:buClr>
                <a:srgbClr val="888888"/>
              </a:buClr>
              <a:buFont typeface="Calibri"/>
              <a:buNone/>
              <a:defRPr/>
            </a:lvl8pPr>
            <a:lvl9pPr marL="16302289" marR="0" indent="-8188" algn="ctr" rtl="0">
              <a:spcBef>
                <a:spcPts val="1780"/>
              </a:spcBef>
              <a:buClr>
                <a:srgbClr val="888888"/>
              </a:buClr>
              <a:buFont typeface="Calibri"/>
              <a:buNone/>
              <a:defRPr/>
            </a:lvl9pPr>
          </a:lstStyle>
          <a:p>
            <a:endParaRPr/>
          </a:p>
        </p:txBody>
      </p:sp>
      <p:sp>
        <p:nvSpPr>
          <p:cNvPr id="22" name="Shape 22"/>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23" name="Shape 23"/>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24" name="Shape 24"/>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920240" y="1318262"/>
            <a:ext cx="34564318"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8" name="Shape 78"/>
          <p:cNvSpPr txBox="1">
            <a:spLocks noGrp="1"/>
          </p:cNvSpPr>
          <p:nvPr>
            <p:ph type="body" idx="1"/>
          </p:nvPr>
        </p:nvSpPr>
        <p:spPr>
          <a:xfrm rot="5400000">
            <a:off x="8340089" y="1261114"/>
            <a:ext cx="21724621" cy="34564318"/>
          </a:xfrm>
          <a:prstGeom prst="rect">
            <a:avLst/>
          </a:prstGeom>
          <a:noFill/>
          <a:ln>
            <a:noFill/>
          </a:ln>
        </p:spPr>
        <p:txBody>
          <a:bodyPr lIns="91425" tIns="91425" rIns="91425" bIns="91425" anchor="t" anchorCtr="0"/>
          <a:lstStyle>
            <a:lvl1pPr marL="1528340" indent="-620290" algn="l" rtl="0">
              <a:spcBef>
                <a:spcPts val="2860"/>
              </a:spcBef>
              <a:buClr>
                <a:schemeClr val="dk1"/>
              </a:buClr>
              <a:buFont typeface="Calibri"/>
              <a:buChar char="•"/>
              <a:defRPr/>
            </a:lvl1pPr>
            <a:lvl2pPr marL="3311402" indent="-485652" algn="l" rtl="0">
              <a:spcBef>
                <a:spcPts val="2500"/>
              </a:spcBef>
              <a:buClr>
                <a:schemeClr val="dk1"/>
              </a:buClr>
              <a:buFont typeface="Calibri"/>
              <a:buChar char="–"/>
              <a:defRPr/>
            </a:lvl2pPr>
            <a:lvl3pPr marL="5094465" indent="-351015" algn="l" rtl="0">
              <a:spcBef>
                <a:spcPts val="2140"/>
              </a:spcBef>
              <a:buClr>
                <a:schemeClr val="dk1"/>
              </a:buClr>
              <a:buFont typeface="Calibri"/>
              <a:buChar char="•"/>
              <a:defRPr/>
            </a:lvl3pPr>
            <a:lvl4pPr marL="7132250" indent="-458400" algn="l" rtl="0">
              <a:spcBef>
                <a:spcPts val="1780"/>
              </a:spcBef>
              <a:buClr>
                <a:schemeClr val="dk1"/>
              </a:buClr>
              <a:buFont typeface="Calibri"/>
              <a:buChar char="–"/>
              <a:defRPr/>
            </a:lvl4pPr>
            <a:lvl5pPr marL="9170038" indent="-464187" algn="l" rtl="0">
              <a:spcBef>
                <a:spcPts val="1780"/>
              </a:spcBef>
              <a:buClr>
                <a:schemeClr val="dk1"/>
              </a:buClr>
              <a:buFont typeface="Calibri"/>
              <a:buChar char="»"/>
              <a:defRPr/>
            </a:lvl5pPr>
            <a:lvl6pPr marL="11207824" indent="-457273" algn="l" rtl="0">
              <a:spcBef>
                <a:spcPts val="1780"/>
              </a:spcBef>
              <a:buClr>
                <a:schemeClr val="dk1"/>
              </a:buClr>
              <a:buFont typeface="Calibri"/>
              <a:buChar char="•"/>
              <a:defRPr/>
            </a:lvl6pPr>
            <a:lvl7pPr marL="13245610" indent="-463060" algn="l" rtl="0">
              <a:spcBef>
                <a:spcPts val="1780"/>
              </a:spcBef>
              <a:buClr>
                <a:schemeClr val="dk1"/>
              </a:buClr>
              <a:buFont typeface="Calibri"/>
              <a:buChar char="•"/>
              <a:defRPr/>
            </a:lvl7pPr>
            <a:lvl8pPr marL="15283396" indent="-456145" algn="l" rtl="0">
              <a:spcBef>
                <a:spcPts val="1780"/>
              </a:spcBef>
              <a:buClr>
                <a:schemeClr val="dk1"/>
              </a:buClr>
              <a:buFont typeface="Calibri"/>
              <a:buChar char="•"/>
              <a:defRPr/>
            </a:lvl8pPr>
            <a:lvl9pPr marL="17321182" indent="-461931" algn="l" rtl="0">
              <a:spcBef>
                <a:spcPts val="1780"/>
              </a:spcBef>
              <a:buClr>
                <a:schemeClr val="dk1"/>
              </a:buClr>
              <a:buFont typeface="Calibri"/>
              <a:buChar char="•"/>
              <a:defRPr/>
            </a:lvl9pPr>
          </a:lstStyle>
          <a:p>
            <a:endParaRPr/>
          </a:p>
        </p:txBody>
      </p:sp>
      <p:sp>
        <p:nvSpPr>
          <p:cNvPr id="79" name="Shape 79"/>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80" name="Shape 80"/>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81" name="Shape 81"/>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2"/>
        <p:cNvGrpSpPr/>
        <p:nvPr/>
      </p:nvGrpSpPr>
      <p:grpSpPr>
        <a:xfrm>
          <a:off x="0" y="0"/>
          <a:ext cx="0" cy="0"/>
          <a:chOff x="0" y="0"/>
          <a:chExt cx="0" cy="0"/>
        </a:xfrm>
      </p:grpSpPr>
      <p:sp>
        <p:nvSpPr>
          <p:cNvPr id="83" name="Shape 83"/>
          <p:cNvSpPr txBox="1">
            <a:spLocks noGrp="1"/>
          </p:cNvSpPr>
          <p:nvPr>
            <p:ph type="title"/>
          </p:nvPr>
        </p:nvSpPr>
        <p:spPr>
          <a:xfrm rot="5400000">
            <a:off x="18120359" y="11041385"/>
            <a:ext cx="28087320" cy="864107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84" name="Shape 84"/>
          <p:cNvSpPr txBox="1">
            <a:spLocks noGrp="1"/>
          </p:cNvSpPr>
          <p:nvPr>
            <p:ph type="body" idx="1"/>
          </p:nvPr>
        </p:nvSpPr>
        <p:spPr>
          <a:xfrm rot="5400000">
            <a:off x="518159" y="2720345"/>
            <a:ext cx="28087320" cy="25283160"/>
          </a:xfrm>
          <a:prstGeom prst="rect">
            <a:avLst/>
          </a:prstGeom>
          <a:noFill/>
          <a:ln>
            <a:noFill/>
          </a:ln>
        </p:spPr>
        <p:txBody>
          <a:bodyPr lIns="91425" tIns="91425" rIns="91425" bIns="91425" anchor="t" anchorCtr="0"/>
          <a:lstStyle>
            <a:lvl1pPr marL="1528340" indent="-620290" algn="l" rtl="0">
              <a:spcBef>
                <a:spcPts val="2860"/>
              </a:spcBef>
              <a:buClr>
                <a:schemeClr val="dk1"/>
              </a:buClr>
              <a:buFont typeface="Calibri"/>
              <a:buChar char="•"/>
              <a:defRPr/>
            </a:lvl1pPr>
            <a:lvl2pPr marL="3311402" indent="-485652" algn="l" rtl="0">
              <a:spcBef>
                <a:spcPts val="2500"/>
              </a:spcBef>
              <a:buClr>
                <a:schemeClr val="dk1"/>
              </a:buClr>
              <a:buFont typeface="Calibri"/>
              <a:buChar char="–"/>
              <a:defRPr/>
            </a:lvl2pPr>
            <a:lvl3pPr marL="5094465" indent="-351015" algn="l" rtl="0">
              <a:spcBef>
                <a:spcPts val="2140"/>
              </a:spcBef>
              <a:buClr>
                <a:schemeClr val="dk1"/>
              </a:buClr>
              <a:buFont typeface="Calibri"/>
              <a:buChar char="•"/>
              <a:defRPr/>
            </a:lvl3pPr>
            <a:lvl4pPr marL="7132250" indent="-458400" algn="l" rtl="0">
              <a:spcBef>
                <a:spcPts val="1780"/>
              </a:spcBef>
              <a:buClr>
                <a:schemeClr val="dk1"/>
              </a:buClr>
              <a:buFont typeface="Calibri"/>
              <a:buChar char="–"/>
              <a:defRPr/>
            </a:lvl4pPr>
            <a:lvl5pPr marL="9170038" indent="-464187" algn="l" rtl="0">
              <a:spcBef>
                <a:spcPts val="1780"/>
              </a:spcBef>
              <a:buClr>
                <a:schemeClr val="dk1"/>
              </a:buClr>
              <a:buFont typeface="Calibri"/>
              <a:buChar char="»"/>
              <a:defRPr/>
            </a:lvl5pPr>
            <a:lvl6pPr marL="11207824" indent="-457273" algn="l" rtl="0">
              <a:spcBef>
                <a:spcPts val="1780"/>
              </a:spcBef>
              <a:buClr>
                <a:schemeClr val="dk1"/>
              </a:buClr>
              <a:buFont typeface="Calibri"/>
              <a:buChar char="•"/>
              <a:defRPr/>
            </a:lvl6pPr>
            <a:lvl7pPr marL="13245610" indent="-463060" algn="l" rtl="0">
              <a:spcBef>
                <a:spcPts val="1780"/>
              </a:spcBef>
              <a:buClr>
                <a:schemeClr val="dk1"/>
              </a:buClr>
              <a:buFont typeface="Calibri"/>
              <a:buChar char="•"/>
              <a:defRPr/>
            </a:lvl7pPr>
            <a:lvl8pPr marL="15283396" indent="-456145" algn="l" rtl="0">
              <a:spcBef>
                <a:spcPts val="1780"/>
              </a:spcBef>
              <a:buClr>
                <a:schemeClr val="dk1"/>
              </a:buClr>
              <a:buFont typeface="Calibri"/>
              <a:buChar char="•"/>
              <a:defRPr/>
            </a:lvl8pPr>
            <a:lvl9pPr marL="17321182" indent="-461931" algn="l" rtl="0">
              <a:spcBef>
                <a:spcPts val="1780"/>
              </a:spcBef>
              <a:buClr>
                <a:schemeClr val="dk1"/>
              </a:buClr>
              <a:buFont typeface="Calibri"/>
              <a:buChar char="•"/>
              <a:defRPr/>
            </a:lvl9pPr>
          </a:lstStyle>
          <a:p>
            <a:endParaRPr/>
          </a:p>
        </p:txBody>
      </p:sp>
      <p:sp>
        <p:nvSpPr>
          <p:cNvPr id="85" name="Shape 85"/>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86" name="Shape 86"/>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87" name="Shape 87"/>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920240" y="1318262"/>
            <a:ext cx="34564318"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7" name="Shape 27"/>
          <p:cNvSpPr txBox="1">
            <a:spLocks noGrp="1"/>
          </p:cNvSpPr>
          <p:nvPr>
            <p:ph type="body" idx="1"/>
          </p:nvPr>
        </p:nvSpPr>
        <p:spPr>
          <a:xfrm>
            <a:off x="1920240" y="7680963"/>
            <a:ext cx="34564318" cy="21724621"/>
          </a:xfrm>
          <a:prstGeom prst="rect">
            <a:avLst/>
          </a:prstGeom>
          <a:noFill/>
          <a:ln>
            <a:noFill/>
          </a:ln>
        </p:spPr>
        <p:txBody>
          <a:bodyPr lIns="91425" tIns="91425" rIns="91425" bIns="91425" anchor="t" anchorCtr="0"/>
          <a:lstStyle>
            <a:lvl1pPr marL="1528340" indent="-620290" algn="l" rtl="0">
              <a:spcBef>
                <a:spcPts val="2860"/>
              </a:spcBef>
              <a:buClr>
                <a:schemeClr val="dk1"/>
              </a:buClr>
              <a:buFont typeface="Calibri"/>
              <a:buChar char="•"/>
              <a:defRPr/>
            </a:lvl1pPr>
            <a:lvl2pPr marL="3311402" indent="-485652" algn="l" rtl="0">
              <a:spcBef>
                <a:spcPts val="2500"/>
              </a:spcBef>
              <a:buClr>
                <a:schemeClr val="dk1"/>
              </a:buClr>
              <a:buFont typeface="Calibri"/>
              <a:buChar char="–"/>
              <a:defRPr/>
            </a:lvl2pPr>
            <a:lvl3pPr marL="5094465" indent="-351015" algn="l" rtl="0">
              <a:spcBef>
                <a:spcPts val="2140"/>
              </a:spcBef>
              <a:buClr>
                <a:schemeClr val="dk1"/>
              </a:buClr>
              <a:buFont typeface="Calibri"/>
              <a:buChar char="•"/>
              <a:defRPr/>
            </a:lvl3pPr>
            <a:lvl4pPr marL="7132250" indent="-458400" algn="l" rtl="0">
              <a:spcBef>
                <a:spcPts val="1780"/>
              </a:spcBef>
              <a:buClr>
                <a:schemeClr val="dk1"/>
              </a:buClr>
              <a:buFont typeface="Calibri"/>
              <a:buChar char="–"/>
              <a:defRPr/>
            </a:lvl4pPr>
            <a:lvl5pPr marL="9170038" indent="-464187" algn="l" rtl="0">
              <a:spcBef>
                <a:spcPts val="1780"/>
              </a:spcBef>
              <a:buClr>
                <a:schemeClr val="dk1"/>
              </a:buClr>
              <a:buFont typeface="Calibri"/>
              <a:buChar char="»"/>
              <a:defRPr/>
            </a:lvl5pPr>
            <a:lvl6pPr marL="11207824" indent="-457273" algn="l" rtl="0">
              <a:spcBef>
                <a:spcPts val="1780"/>
              </a:spcBef>
              <a:buClr>
                <a:schemeClr val="dk1"/>
              </a:buClr>
              <a:buFont typeface="Calibri"/>
              <a:buChar char="•"/>
              <a:defRPr/>
            </a:lvl6pPr>
            <a:lvl7pPr marL="13245610" indent="-463060" algn="l" rtl="0">
              <a:spcBef>
                <a:spcPts val="1780"/>
              </a:spcBef>
              <a:buClr>
                <a:schemeClr val="dk1"/>
              </a:buClr>
              <a:buFont typeface="Calibri"/>
              <a:buChar char="•"/>
              <a:defRPr/>
            </a:lvl7pPr>
            <a:lvl8pPr marL="15283396" indent="-456145" algn="l" rtl="0">
              <a:spcBef>
                <a:spcPts val="1780"/>
              </a:spcBef>
              <a:buClr>
                <a:schemeClr val="dk1"/>
              </a:buClr>
              <a:buFont typeface="Calibri"/>
              <a:buChar char="•"/>
              <a:defRPr/>
            </a:lvl8pPr>
            <a:lvl9pPr marL="17321182" indent="-461931" algn="l" rtl="0">
              <a:spcBef>
                <a:spcPts val="1780"/>
              </a:spcBef>
              <a:buClr>
                <a:schemeClr val="dk1"/>
              </a:buClr>
              <a:buFont typeface="Calibri"/>
              <a:buChar char="•"/>
              <a:defRPr/>
            </a:lvl9pPr>
          </a:lstStyle>
          <a:p>
            <a:endParaRPr/>
          </a:p>
        </p:txBody>
      </p:sp>
      <p:sp>
        <p:nvSpPr>
          <p:cNvPr id="28" name="Shape 28"/>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29" name="Shape 29"/>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30" name="Shape 30"/>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033715" y="21153121"/>
            <a:ext cx="32644080" cy="6537960"/>
          </a:xfrm>
          <a:prstGeom prst="rect">
            <a:avLst/>
          </a:prstGeom>
          <a:no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3" name="Shape 33"/>
          <p:cNvSpPr txBox="1">
            <a:spLocks noGrp="1"/>
          </p:cNvSpPr>
          <p:nvPr>
            <p:ph type="body" idx="1"/>
          </p:nvPr>
        </p:nvSpPr>
        <p:spPr>
          <a:xfrm>
            <a:off x="3033715" y="13952225"/>
            <a:ext cx="32644080" cy="7200897"/>
          </a:xfrm>
          <a:prstGeom prst="rect">
            <a:avLst/>
          </a:prstGeom>
          <a:noFill/>
          <a:ln>
            <a:noFill/>
          </a:ln>
        </p:spPr>
        <p:txBody>
          <a:bodyPr lIns="91425" tIns="91425" rIns="91425" bIns="91425" anchor="b" anchorCtr="0"/>
          <a:lstStyle>
            <a:lvl1pPr marL="0" indent="0" rtl="0">
              <a:buClr>
                <a:srgbClr val="888888"/>
              </a:buClr>
              <a:buFont typeface="Calibri"/>
              <a:buNone/>
              <a:defRPr/>
            </a:lvl1pPr>
            <a:lvl2pPr marL="2037786" indent="-5786" rtl="0">
              <a:buClr>
                <a:srgbClr val="888888"/>
              </a:buClr>
              <a:buFont typeface="Calibri"/>
              <a:buNone/>
              <a:defRPr/>
            </a:lvl2pPr>
            <a:lvl3pPr marL="4075572" indent="-11572" rtl="0">
              <a:buClr>
                <a:srgbClr val="888888"/>
              </a:buClr>
              <a:buFont typeface="Calibri"/>
              <a:buNone/>
              <a:defRPr/>
            </a:lvl3pPr>
            <a:lvl4pPr marL="6113358" indent="-4657" rtl="0">
              <a:buClr>
                <a:srgbClr val="888888"/>
              </a:buClr>
              <a:buFont typeface="Calibri"/>
              <a:buNone/>
              <a:defRPr/>
            </a:lvl4pPr>
            <a:lvl5pPr marL="8151144" indent="-10444" rtl="0">
              <a:buClr>
                <a:srgbClr val="888888"/>
              </a:buClr>
              <a:buFont typeface="Calibri"/>
              <a:buNone/>
              <a:defRPr/>
            </a:lvl5pPr>
            <a:lvl6pPr marL="10188931" indent="-3530" rtl="0">
              <a:buClr>
                <a:srgbClr val="888888"/>
              </a:buClr>
              <a:buFont typeface="Calibri"/>
              <a:buNone/>
              <a:defRPr/>
            </a:lvl6pPr>
            <a:lvl7pPr marL="12226717" indent="-9317" rtl="0">
              <a:buClr>
                <a:srgbClr val="888888"/>
              </a:buClr>
              <a:buFont typeface="Calibri"/>
              <a:buNone/>
              <a:defRPr/>
            </a:lvl7pPr>
            <a:lvl8pPr marL="14264503" indent="-2402" rtl="0">
              <a:buClr>
                <a:srgbClr val="888888"/>
              </a:buClr>
              <a:buFont typeface="Calibri"/>
              <a:buNone/>
              <a:defRPr/>
            </a:lvl8pPr>
            <a:lvl9pPr marL="16302289" indent="-8188" rtl="0">
              <a:buClr>
                <a:srgbClr val="888888"/>
              </a:buClr>
              <a:buFont typeface="Calibri"/>
              <a:buNone/>
              <a:defRPr/>
            </a:lvl9pPr>
          </a:lstStyle>
          <a:p>
            <a:endParaRPr/>
          </a:p>
        </p:txBody>
      </p:sp>
      <p:sp>
        <p:nvSpPr>
          <p:cNvPr id="34" name="Shape 34"/>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35" name="Shape 35"/>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36" name="Shape 36"/>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920240" y="1318262"/>
            <a:ext cx="34564318"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9" name="Shape 39"/>
          <p:cNvSpPr txBox="1">
            <a:spLocks noGrp="1"/>
          </p:cNvSpPr>
          <p:nvPr>
            <p:ph type="body" idx="1"/>
          </p:nvPr>
        </p:nvSpPr>
        <p:spPr>
          <a:xfrm>
            <a:off x="1920240" y="7680963"/>
            <a:ext cx="16962119" cy="21724621"/>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19522440" y="7680963"/>
            <a:ext cx="16962119" cy="21724621"/>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1" name="Shape 41"/>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42" name="Shape 42"/>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43" name="Shape 43"/>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920240" y="1318262"/>
            <a:ext cx="34564318" cy="5486399"/>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body" idx="1"/>
          </p:nvPr>
        </p:nvSpPr>
        <p:spPr>
          <a:xfrm>
            <a:off x="1920240" y="7368542"/>
            <a:ext cx="16968790" cy="3070857"/>
          </a:xfrm>
          <a:prstGeom prst="rect">
            <a:avLst/>
          </a:prstGeom>
          <a:noFill/>
          <a:ln>
            <a:noFill/>
          </a:ln>
        </p:spPr>
        <p:txBody>
          <a:bodyPr lIns="91425" tIns="91425" rIns="91425" bIns="91425" anchor="b" anchorCtr="0"/>
          <a:lstStyle>
            <a:lvl1pPr marL="0" indent="0" rtl="0">
              <a:buFont typeface="Calibri"/>
              <a:buNone/>
              <a:defRPr/>
            </a:lvl1pPr>
            <a:lvl2pPr marL="2037786" indent="-5786" rtl="0">
              <a:buFont typeface="Calibri"/>
              <a:buNone/>
              <a:defRPr/>
            </a:lvl2pPr>
            <a:lvl3pPr marL="4075572" indent="-11572" rtl="0">
              <a:buFont typeface="Calibri"/>
              <a:buNone/>
              <a:defRPr/>
            </a:lvl3pPr>
            <a:lvl4pPr marL="6113358" indent="-4657" rtl="0">
              <a:buFont typeface="Calibri"/>
              <a:buNone/>
              <a:defRPr/>
            </a:lvl4pPr>
            <a:lvl5pPr marL="8151144" indent="-10444" rtl="0">
              <a:buFont typeface="Calibri"/>
              <a:buNone/>
              <a:defRPr/>
            </a:lvl5pPr>
            <a:lvl6pPr marL="10188931" indent="-3530" rtl="0">
              <a:buFont typeface="Calibri"/>
              <a:buNone/>
              <a:defRPr/>
            </a:lvl6pPr>
            <a:lvl7pPr marL="12226717" indent="-9317" rtl="0">
              <a:buFont typeface="Calibri"/>
              <a:buNone/>
              <a:defRPr/>
            </a:lvl7pPr>
            <a:lvl8pPr marL="14264503" indent="-2402" rtl="0">
              <a:buFont typeface="Calibri"/>
              <a:buNone/>
              <a:defRPr/>
            </a:lvl8pPr>
            <a:lvl9pPr marL="16302289" indent="-8188" rtl="0">
              <a:buFont typeface="Calibri"/>
              <a:buNone/>
              <a:defRPr/>
            </a:lvl9pPr>
          </a:lstStyle>
          <a:p>
            <a:endParaRPr/>
          </a:p>
        </p:txBody>
      </p:sp>
      <p:sp>
        <p:nvSpPr>
          <p:cNvPr id="47" name="Shape 47"/>
          <p:cNvSpPr txBox="1">
            <a:spLocks noGrp="1"/>
          </p:cNvSpPr>
          <p:nvPr>
            <p:ph type="body" idx="2"/>
          </p:nvPr>
        </p:nvSpPr>
        <p:spPr>
          <a:xfrm>
            <a:off x="1920240" y="10439400"/>
            <a:ext cx="16968790" cy="18966181"/>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19509106" y="7368542"/>
            <a:ext cx="16975454" cy="3070857"/>
          </a:xfrm>
          <a:prstGeom prst="rect">
            <a:avLst/>
          </a:prstGeom>
          <a:noFill/>
          <a:ln>
            <a:noFill/>
          </a:ln>
        </p:spPr>
        <p:txBody>
          <a:bodyPr lIns="91425" tIns="91425" rIns="91425" bIns="91425" anchor="b" anchorCtr="0"/>
          <a:lstStyle>
            <a:lvl1pPr marL="0" indent="0" rtl="0">
              <a:buFont typeface="Calibri"/>
              <a:buNone/>
              <a:defRPr/>
            </a:lvl1pPr>
            <a:lvl2pPr marL="2037786" indent="-5786" rtl="0">
              <a:buFont typeface="Calibri"/>
              <a:buNone/>
              <a:defRPr/>
            </a:lvl2pPr>
            <a:lvl3pPr marL="4075572" indent="-11572" rtl="0">
              <a:buFont typeface="Calibri"/>
              <a:buNone/>
              <a:defRPr/>
            </a:lvl3pPr>
            <a:lvl4pPr marL="6113358" indent="-4657" rtl="0">
              <a:buFont typeface="Calibri"/>
              <a:buNone/>
              <a:defRPr/>
            </a:lvl4pPr>
            <a:lvl5pPr marL="8151144" indent="-10444" rtl="0">
              <a:buFont typeface="Calibri"/>
              <a:buNone/>
              <a:defRPr/>
            </a:lvl5pPr>
            <a:lvl6pPr marL="10188931" indent="-3530" rtl="0">
              <a:buFont typeface="Calibri"/>
              <a:buNone/>
              <a:defRPr/>
            </a:lvl6pPr>
            <a:lvl7pPr marL="12226717" indent="-9317" rtl="0">
              <a:buFont typeface="Calibri"/>
              <a:buNone/>
              <a:defRPr/>
            </a:lvl7pPr>
            <a:lvl8pPr marL="14264503" indent="-2402" rtl="0">
              <a:buFont typeface="Calibri"/>
              <a:buNone/>
              <a:defRPr/>
            </a:lvl8pPr>
            <a:lvl9pPr marL="16302289" indent="-8188" rtl="0">
              <a:buFont typeface="Calibri"/>
              <a:buNone/>
              <a:defRPr/>
            </a:lvl9pPr>
          </a:lstStyle>
          <a:p>
            <a:endParaRPr/>
          </a:p>
        </p:txBody>
      </p:sp>
      <p:sp>
        <p:nvSpPr>
          <p:cNvPr id="49" name="Shape 49"/>
          <p:cNvSpPr txBox="1">
            <a:spLocks noGrp="1"/>
          </p:cNvSpPr>
          <p:nvPr>
            <p:ph type="body" idx="4"/>
          </p:nvPr>
        </p:nvSpPr>
        <p:spPr>
          <a:xfrm>
            <a:off x="19509106" y="10439400"/>
            <a:ext cx="16975454" cy="18966181"/>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0" name="Shape 50"/>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51" name="Shape 51"/>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52" name="Shape 52"/>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1920240" y="1318262"/>
            <a:ext cx="34564318"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5" name="Shape 55"/>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56" name="Shape 56"/>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57" name="Shape 57"/>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60" name="Shape 60"/>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61" name="Shape 61"/>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920241" y="1310640"/>
            <a:ext cx="12634915" cy="5577839"/>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4" name="Shape 64"/>
          <p:cNvSpPr txBox="1">
            <a:spLocks noGrp="1"/>
          </p:cNvSpPr>
          <p:nvPr>
            <p:ph type="body" idx="1"/>
          </p:nvPr>
        </p:nvSpPr>
        <p:spPr>
          <a:xfrm>
            <a:off x="15015209" y="1310642"/>
            <a:ext cx="21469349" cy="28094942"/>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5" name="Shape 65"/>
          <p:cNvSpPr txBox="1">
            <a:spLocks noGrp="1"/>
          </p:cNvSpPr>
          <p:nvPr>
            <p:ph type="body" idx="2"/>
          </p:nvPr>
        </p:nvSpPr>
        <p:spPr>
          <a:xfrm>
            <a:off x="1920241" y="6888482"/>
            <a:ext cx="12634915" cy="22517101"/>
          </a:xfrm>
          <a:prstGeom prst="rect">
            <a:avLst/>
          </a:prstGeom>
          <a:noFill/>
          <a:ln>
            <a:noFill/>
          </a:ln>
        </p:spPr>
        <p:txBody>
          <a:bodyPr lIns="91425" tIns="91425" rIns="91425" bIns="91425" anchor="t" anchorCtr="0"/>
          <a:lstStyle>
            <a:lvl1pPr marL="0" indent="0" rtl="0">
              <a:buFont typeface="Calibri"/>
              <a:buNone/>
              <a:defRPr/>
            </a:lvl1pPr>
            <a:lvl2pPr marL="2037786" indent="-5786" rtl="0">
              <a:buFont typeface="Calibri"/>
              <a:buNone/>
              <a:defRPr/>
            </a:lvl2pPr>
            <a:lvl3pPr marL="4075572" indent="-11572" rtl="0">
              <a:buFont typeface="Calibri"/>
              <a:buNone/>
              <a:defRPr/>
            </a:lvl3pPr>
            <a:lvl4pPr marL="6113358" indent="-4657" rtl="0">
              <a:buFont typeface="Calibri"/>
              <a:buNone/>
              <a:defRPr/>
            </a:lvl4pPr>
            <a:lvl5pPr marL="8151144" indent="-10444" rtl="0">
              <a:buFont typeface="Calibri"/>
              <a:buNone/>
              <a:defRPr/>
            </a:lvl5pPr>
            <a:lvl6pPr marL="10188931" indent="-3530" rtl="0">
              <a:buFont typeface="Calibri"/>
              <a:buNone/>
              <a:defRPr/>
            </a:lvl6pPr>
            <a:lvl7pPr marL="12226717" indent="-9317" rtl="0">
              <a:buFont typeface="Calibri"/>
              <a:buNone/>
              <a:defRPr/>
            </a:lvl7pPr>
            <a:lvl8pPr marL="14264503" indent="-2402" rtl="0">
              <a:buFont typeface="Calibri"/>
              <a:buNone/>
              <a:defRPr/>
            </a:lvl8pPr>
            <a:lvl9pPr marL="16302289" indent="-8188" rtl="0">
              <a:buFont typeface="Calibri"/>
              <a:buNone/>
              <a:defRPr/>
            </a:lvl9pPr>
          </a:lstStyle>
          <a:p>
            <a:endParaRPr/>
          </a:p>
        </p:txBody>
      </p:sp>
      <p:sp>
        <p:nvSpPr>
          <p:cNvPr id="66" name="Shape 66"/>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67" name="Shape 67"/>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68" name="Shape 68"/>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7527610" y="23042879"/>
            <a:ext cx="23042880" cy="2720341"/>
          </a:xfrm>
          <a:prstGeom prst="rect">
            <a:avLst/>
          </a:prstGeom>
          <a:no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71" name="Shape 71"/>
          <p:cNvSpPr>
            <a:spLocks noGrp="1"/>
          </p:cNvSpPr>
          <p:nvPr>
            <p:ph type="pic" idx="2"/>
          </p:nvPr>
        </p:nvSpPr>
        <p:spPr>
          <a:xfrm>
            <a:off x="7527610" y="2941319"/>
            <a:ext cx="23042880" cy="19751040"/>
          </a:xfrm>
          <a:prstGeom prst="rect">
            <a:avLst/>
          </a:prstGeom>
          <a:noFill/>
          <a:ln>
            <a:noFill/>
          </a:ln>
        </p:spPr>
      </p:sp>
      <p:sp>
        <p:nvSpPr>
          <p:cNvPr id="72" name="Shape 72"/>
          <p:cNvSpPr txBox="1">
            <a:spLocks noGrp="1"/>
          </p:cNvSpPr>
          <p:nvPr>
            <p:ph type="body" idx="1"/>
          </p:nvPr>
        </p:nvSpPr>
        <p:spPr>
          <a:xfrm>
            <a:off x="7527610" y="25763221"/>
            <a:ext cx="23042880" cy="3863337"/>
          </a:xfrm>
          <a:prstGeom prst="rect">
            <a:avLst/>
          </a:prstGeom>
          <a:noFill/>
          <a:ln>
            <a:noFill/>
          </a:ln>
        </p:spPr>
        <p:txBody>
          <a:bodyPr lIns="91425" tIns="91425" rIns="91425" bIns="91425" anchor="t" anchorCtr="0"/>
          <a:lstStyle>
            <a:lvl1pPr marL="0" indent="0" rtl="0">
              <a:buFont typeface="Calibri"/>
              <a:buNone/>
              <a:defRPr/>
            </a:lvl1pPr>
            <a:lvl2pPr marL="2037786" indent="-5786" rtl="0">
              <a:buFont typeface="Calibri"/>
              <a:buNone/>
              <a:defRPr/>
            </a:lvl2pPr>
            <a:lvl3pPr marL="4075572" indent="-11572" rtl="0">
              <a:buFont typeface="Calibri"/>
              <a:buNone/>
              <a:defRPr/>
            </a:lvl3pPr>
            <a:lvl4pPr marL="6113358" indent="-4657" rtl="0">
              <a:buFont typeface="Calibri"/>
              <a:buNone/>
              <a:defRPr/>
            </a:lvl4pPr>
            <a:lvl5pPr marL="8151144" indent="-10444" rtl="0">
              <a:buFont typeface="Calibri"/>
              <a:buNone/>
              <a:defRPr/>
            </a:lvl5pPr>
            <a:lvl6pPr marL="10188931" indent="-3530" rtl="0">
              <a:buFont typeface="Calibri"/>
              <a:buNone/>
              <a:defRPr/>
            </a:lvl6pPr>
            <a:lvl7pPr marL="12226717" indent="-9317" rtl="0">
              <a:buFont typeface="Calibri"/>
              <a:buNone/>
              <a:defRPr/>
            </a:lvl7pPr>
            <a:lvl8pPr marL="14264503" indent="-2402" rtl="0">
              <a:buFont typeface="Calibri"/>
              <a:buNone/>
              <a:defRPr/>
            </a:lvl8pPr>
            <a:lvl9pPr marL="16302289" indent="-8188" rtl="0">
              <a:buFont typeface="Calibri"/>
              <a:buNone/>
              <a:defRPr/>
            </a:lvl9pPr>
          </a:lstStyle>
          <a:p>
            <a:endParaRPr/>
          </a:p>
        </p:txBody>
      </p:sp>
      <p:sp>
        <p:nvSpPr>
          <p:cNvPr id="73" name="Shape 73"/>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74" name="Shape 74"/>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75" name="Shape 75"/>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1920240" y="1318262"/>
            <a:ext cx="34564318" cy="5486399"/>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0" name="Shape 10"/>
          <p:cNvSpPr txBox="1">
            <a:spLocks noGrp="1"/>
          </p:cNvSpPr>
          <p:nvPr>
            <p:ph type="body" idx="1"/>
          </p:nvPr>
        </p:nvSpPr>
        <p:spPr>
          <a:xfrm>
            <a:off x="1920240" y="7680963"/>
            <a:ext cx="34564318" cy="21724621"/>
          </a:xfrm>
          <a:prstGeom prst="rect">
            <a:avLst/>
          </a:prstGeom>
          <a:noFill/>
          <a:ln>
            <a:noFill/>
          </a:ln>
        </p:spPr>
        <p:txBody>
          <a:bodyPr lIns="91425" tIns="91425" rIns="91425" bIns="91425" anchor="t" anchorCtr="0"/>
          <a:lstStyle>
            <a:lvl1pPr marL="1528340" marR="0" indent="-620290" algn="l" rtl="0">
              <a:spcBef>
                <a:spcPts val="2860"/>
              </a:spcBef>
              <a:buClr>
                <a:schemeClr val="dk1"/>
              </a:buClr>
              <a:buFont typeface="Calibri"/>
              <a:buChar char="•"/>
              <a:defRPr/>
            </a:lvl1pPr>
            <a:lvl2pPr marL="3311402" marR="0" indent="-485652" algn="l" rtl="0">
              <a:spcBef>
                <a:spcPts val="2500"/>
              </a:spcBef>
              <a:buClr>
                <a:schemeClr val="dk1"/>
              </a:buClr>
              <a:buFont typeface="Calibri"/>
              <a:buChar char="–"/>
              <a:defRPr/>
            </a:lvl2pPr>
            <a:lvl3pPr marL="5094465" marR="0" indent="-351015" algn="l" rtl="0">
              <a:spcBef>
                <a:spcPts val="2140"/>
              </a:spcBef>
              <a:buClr>
                <a:schemeClr val="dk1"/>
              </a:buClr>
              <a:buFont typeface="Calibri"/>
              <a:buChar char="•"/>
              <a:defRPr/>
            </a:lvl3pPr>
            <a:lvl4pPr marL="7132250" marR="0" indent="-458400" algn="l" rtl="0">
              <a:spcBef>
                <a:spcPts val="1780"/>
              </a:spcBef>
              <a:buClr>
                <a:schemeClr val="dk1"/>
              </a:buClr>
              <a:buFont typeface="Calibri"/>
              <a:buChar char="–"/>
              <a:defRPr/>
            </a:lvl4pPr>
            <a:lvl5pPr marL="9170038" marR="0" indent="-464187" algn="l" rtl="0">
              <a:spcBef>
                <a:spcPts val="1780"/>
              </a:spcBef>
              <a:buClr>
                <a:schemeClr val="dk1"/>
              </a:buClr>
              <a:buFont typeface="Calibri"/>
              <a:buChar char="»"/>
              <a:defRPr/>
            </a:lvl5pPr>
            <a:lvl6pPr marL="11207824" marR="0" indent="-457273" algn="l" rtl="0">
              <a:spcBef>
                <a:spcPts val="1780"/>
              </a:spcBef>
              <a:buClr>
                <a:schemeClr val="dk1"/>
              </a:buClr>
              <a:buFont typeface="Calibri"/>
              <a:buChar char="•"/>
              <a:defRPr/>
            </a:lvl6pPr>
            <a:lvl7pPr marL="13245610" marR="0" indent="-463060" algn="l" rtl="0">
              <a:spcBef>
                <a:spcPts val="1780"/>
              </a:spcBef>
              <a:buClr>
                <a:schemeClr val="dk1"/>
              </a:buClr>
              <a:buFont typeface="Calibri"/>
              <a:buChar char="•"/>
              <a:defRPr/>
            </a:lvl7pPr>
            <a:lvl8pPr marL="15283396" marR="0" indent="-456145" algn="l" rtl="0">
              <a:spcBef>
                <a:spcPts val="1780"/>
              </a:spcBef>
              <a:buClr>
                <a:schemeClr val="dk1"/>
              </a:buClr>
              <a:buFont typeface="Calibri"/>
              <a:buChar char="•"/>
              <a:defRPr/>
            </a:lvl8pPr>
            <a:lvl9pPr marL="17321182" marR="0" indent="-461931" algn="l" rtl="0">
              <a:spcBef>
                <a:spcPts val="1780"/>
              </a:spcBef>
              <a:buClr>
                <a:schemeClr val="dk1"/>
              </a:buClr>
              <a:buFont typeface="Calibri"/>
              <a:buChar char="•"/>
              <a:defRPr/>
            </a:lvl9pPr>
          </a:lstStyle>
          <a:p>
            <a:endParaRPr/>
          </a:p>
        </p:txBody>
      </p:sp>
      <p:sp>
        <p:nvSpPr>
          <p:cNvPr id="11" name="Shape 11"/>
          <p:cNvSpPr txBox="1">
            <a:spLocks noGrp="1"/>
          </p:cNvSpPr>
          <p:nvPr>
            <p:ph type="dt" idx="10"/>
          </p:nvPr>
        </p:nvSpPr>
        <p:spPr>
          <a:xfrm>
            <a:off x="1920240" y="30510481"/>
            <a:ext cx="8961120" cy="1752600"/>
          </a:xfrm>
          <a:prstGeom prst="rect">
            <a:avLst/>
          </a:prstGeom>
          <a:noFill/>
          <a:ln>
            <a:noFill/>
          </a:ln>
        </p:spPr>
        <p:txBody>
          <a:bodyPr lIns="91425" tIns="91425" rIns="91425" bIns="91425" anchor="ctr" anchorCtr="0"/>
          <a:lstStyle>
            <a:lvl1pPr marL="0" marR="0" indent="0" algn="l"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12" name="Shape 12"/>
          <p:cNvSpPr txBox="1">
            <a:spLocks noGrp="1"/>
          </p:cNvSpPr>
          <p:nvPr>
            <p:ph type="ftr" idx="11"/>
          </p:nvPr>
        </p:nvSpPr>
        <p:spPr>
          <a:xfrm>
            <a:off x="13121640" y="30510481"/>
            <a:ext cx="12161520" cy="1752600"/>
          </a:xfrm>
          <a:prstGeom prst="rect">
            <a:avLst/>
          </a:prstGeom>
          <a:noFill/>
          <a:ln>
            <a:noFill/>
          </a:ln>
        </p:spPr>
        <p:txBody>
          <a:bodyPr lIns="91425" tIns="91425" rIns="91425" bIns="91425" anchor="ctr" anchorCtr="0"/>
          <a:lstStyle>
            <a:lvl1pPr marL="0" marR="0" indent="0" algn="ct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13" name="Shape 13"/>
          <p:cNvSpPr txBox="1">
            <a:spLocks noGrp="1"/>
          </p:cNvSpPr>
          <p:nvPr>
            <p:ph type="sldNum" idx="12"/>
          </p:nvPr>
        </p:nvSpPr>
        <p:spPr>
          <a:xfrm>
            <a:off x="27523440" y="30510481"/>
            <a:ext cx="8961120" cy="1752600"/>
          </a:xfrm>
          <a:prstGeom prst="rect">
            <a:avLst/>
          </a:prstGeom>
          <a:noFill/>
          <a:ln>
            <a:noFill/>
          </a:ln>
        </p:spPr>
        <p:txBody>
          <a:bodyPr lIns="91425" tIns="91425" rIns="91425" bIns="91425" anchor="ctr" anchorCtr="0"/>
          <a:lstStyle>
            <a:lvl1pPr marL="0" marR="0" indent="0" algn="r" rtl="0">
              <a:defRPr/>
            </a:lvl1pPr>
            <a:lvl2pPr marL="2037786" marR="0" indent="-5786" algn="l" rtl="0">
              <a:defRPr/>
            </a:lvl2pPr>
            <a:lvl3pPr marL="4075572" marR="0" indent="-11572" algn="l" rtl="0">
              <a:defRPr/>
            </a:lvl3pPr>
            <a:lvl4pPr marL="6113358" marR="0" indent="-4657" algn="l" rtl="0">
              <a:defRPr/>
            </a:lvl4pPr>
            <a:lvl5pPr marL="8151144" marR="0" indent="-10444" algn="l" rtl="0">
              <a:defRPr/>
            </a:lvl5pPr>
            <a:lvl6pPr marL="10188931" marR="0" indent="-3530" algn="l" rtl="0">
              <a:defRPr/>
            </a:lvl6pPr>
            <a:lvl7pPr marL="12226717" marR="0" indent="-9317" algn="l" rtl="0">
              <a:defRPr/>
            </a:lvl7pPr>
            <a:lvl8pPr marL="14264503" marR="0" indent="-2402" algn="l" rtl="0">
              <a:defRPr/>
            </a:lvl8pPr>
            <a:lvl9pPr marL="16302289" marR="0" indent="-8188" algn="l" rtl="0">
              <a:defRPr/>
            </a:lvl9pPr>
          </a:lstStyle>
          <a:p>
            <a:endParaRPr dirty="0"/>
          </a:p>
        </p:txBody>
      </p:sp>
      <p:sp>
        <p:nvSpPr>
          <p:cNvPr id="14" name="Shape 14"/>
          <p:cNvSpPr/>
          <p:nvPr/>
        </p:nvSpPr>
        <p:spPr>
          <a:xfrm>
            <a:off x="1000125" y="8940800"/>
            <a:ext cx="8601074" cy="22758400"/>
          </a:xfrm>
          <a:prstGeom prst="rect">
            <a:avLst/>
          </a:prstGeom>
          <a:solidFill>
            <a:schemeClr val="lt1"/>
          </a:solidFill>
          <a:ln>
            <a:noFill/>
          </a:ln>
        </p:spPr>
        <p:txBody>
          <a:bodyPr lIns="87225" tIns="43600" rIns="87225" bIns="43600" anchor="ctr" anchorCtr="0">
            <a:noAutofit/>
          </a:bodyPr>
          <a:lstStyle/>
          <a:p>
            <a:endParaRPr dirty="0"/>
          </a:p>
        </p:txBody>
      </p:sp>
      <p:sp>
        <p:nvSpPr>
          <p:cNvPr id="15" name="Shape 15"/>
          <p:cNvSpPr/>
          <p:nvPr/>
        </p:nvSpPr>
        <p:spPr>
          <a:xfrm>
            <a:off x="10267950" y="8940800"/>
            <a:ext cx="8601074" cy="22758400"/>
          </a:xfrm>
          <a:prstGeom prst="rect">
            <a:avLst/>
          </a:prstGeom>
          <a:solidFill>
            <a:schemeClr val="lt1"/>
          </a:solidFill>
          <a:ln>
            <a:noFill/>
          </a:ln>
        </p:spPr>
        <p:txBody>
          <a:bodyPr lIns="87225" tIns="43600" rIns="87225" bIns="43600" anchor="ctr" anchorCtr="0">
            <a:noAutofit/>
          </a:bodyPr>
          <a:lstStyle/>
          <a:p>
            <a:endParaRPr dirty="0"/>
          </a:p>
        </p:txBody>
      </p:sp>
      <p:sp>
        <p:nvSpPr>
          <p:cNvPr id="16" name="Shape 16"/>
          <p:cNvSpPr/>
          <p:nvPr/>
        </p:nvSpPr>
        <p:spPr>
          <a:xfrm>
            <a:off x="19535775" y="8940800"/>
            <a:ext cx="8601074" cy="22758400"/>
          </a:xfrm>
          <a:prstGeom prst="rect">
            <a:avLst/>
          </a:prstGeom>
          <a:solidFill>
            <a:schemeClr val="lt1"/>
          </a:solidFill>
          <a:ln>
            <a:noFill/>
          </a:ln>
        </p:spPr>
        <p:txBody>
          <a:bodyPr lIns="87225" tIns="43600" rIns="87225" bIns="43600" anchor="ctr" anchorCtr="0">
            <a:noAutofit/>
          </a:bodyPr>
          <a:lstStyle/>
          <a:p>
            <a:endParaRPr dirty="0"/>
          </a:p>
        </p:txBody>
      </p:sp>
      <p:sp>
        <p:nvSpPr>
          <p:cNvPr id="17" name="Shape 17"/>
          <p:cNvSpPr/>
          <p:nvPr/>
        </p:nvSpPr>
        <p:spPr>
          <a:xfrm>
            <a:off x="28803600" y="8940800"/>
            <a:ext cx="8601074" cy="22758400"/>
          </a:xfrm>
          <a:prstGeom prst="rect">
            <a:avLst/>
          </a:prstGeom>
          <a:solidFill>
            <a:schemeClr val="lt1"/>
          </a:solidFill>
          <a:ln>
            <a:noFill/>
          </a:ln>
        </p:spPr>
        <p:txBody>
          <a:bodyPr lIns="87225" tIns="43600" rIns="87225" bIns="43600" anchor="ctr" anchorCtr="0">
            <a:noAutofit/>
          </a:bodyPr>
          <a:lstStyle/>
          <a:p>
            <a:endParaRPr dirty="0"/>
          </a:p>
        </p:txBody>
      </p:sp>
      <p:sp>
        <p:nvSpPr>
          <p:cNvPr id="18" name="Shape 18"/>
          <p:cNvSpPr/>
          <p:nvPr/>
        </p:nvSpPr>
        <p:spPr>
          <a:xfrm>
            <a:off x="0" y="0"/>
            <a:ext cx="38404801" cy="32918400"/>
          </a:xfrm>
          <a:prstGeom prst="rect">
            <a:avLst/>
          </a:prstGeom>
          <a:noFill/>
          <a:ln w="25400" cap="flat">
            <a:solidFill>
              <a:schemeClr val="dk1"/>
            </a:solidFill>
            <a:prstDash val="solid"/>
            <a:miter/>
            <a:headEnd type="none" w="med" len="med"/>
            <a:tailEnd type="none" w="med" len="med"/>
          </a:ln>
        </p:spPr>
        <p:txBody>
          <a:bodyPr lIns="87225" tIns="43600" rIns="87225" bIns="43600" anchor="ctr" anchorCtr="0">
            <a:noAutofit/>
          </a:body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life.bio.sunysb.edu/ee/rohlf/software.html" TargetMode="External"/><Relationship Id="rId20" Type="http://schemas.openxmlformats.org/officeDocument/2006/relationships/image" Target="../media/image16.png"/><Relationship Id="rId21" Type="http://schemas.openxmlformats.org/officeDocument/2006/relationships/image" Target="../media/image17.png"/><Relationship Id="rId22" Type="http://schemas.openxmlformats.org/officeDocument/2006/relationships/image" Target="../media/image18.jpg"/><Relationship Id="rId23" Type="http://schemas.openxmlformats.org/officeDocument/2006/relationships/image" Target="../media/image19.png"/><Relationship Id="rId24" Type="http://schemas.openxmlformats.org/officeDocument/2006/relationships/image" Target="../media/image20.jpg"/><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image" Target="../media/image14.png"/><Relationship Id="rId19"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hyperlink" Target="http://folk.uio.no/ohammer/pa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431800" y="4572000"/>
            <a:ext cx="9626600" cy="7637058"/>
          </a:xfrm>
          <a:prstGeom prst="rect">
            <a:avLst/>
          </a:prstGeom>
          <a:noFill/>
          <a:ln>
            <a:noFill/>
          </a:ln>
        </p:spPr>
        <p:txBody>
          <a:bodyPr lIns="343450" tIns="343450" rIns="343450" bIns="343450" anchor="t" anchorCtr="0">
            <a:noAutofit/>
          </a:bodyPr>
          <a:lstStyle/>
          <a:p>
            <a:pPr marL="0" marR="0" lvl="0" indent="0" algn="l" rtl="0">
              <a:spcBef>
                <a:spcPts val="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It is often assumed that prehistoric Rapa Nui populations experienced intense warfare during late prehistory (Bahn and Flenley 1992; Diamond 1995, 2005; Flenley and Bahn 2002). One line of evidence used to make this assumption is the presence of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1" i="0" u="none" strike="noStrike" cap="none" baseline="0" dirty="0">
                <a:solidFill>
                  <a:schemeClr val="dk1"/>
                </a:solidFill>
                <a:latin typeface="Times New Roman"/>
                <a:ea typeface="Times New Roman"/>
                <a:cs typeface="Times New Roman"/>
                <a:sym typeface="Times New Roman"/>
              </a:rPr>
              <a:t>, </a:t>
            </a:r>
            <a:r>
              <a:rPr lang="en-AU" sz="2400" b="0" i="0" u="none" strike="noStrike" cap="none" baseline="0" dirty="0">
                <a:solidFill>
                  <a:schemeClr val="dk1"/>
                </a:solidFill>
                <a:latin typeface="Times New Roman"/>
                <a:ea typeface="Times New Roman"/>
                <a:cs typeface="Times New Roman"/>
                <a:sym typeface="Times New Roman"/>
              </a:rPr>
              <a:t>flaked obsidian stemmed tools.</a:t>
            </a:r>
            <a:r>
              <a:rPr lang="en-AU" sz="2400" b="0" i="1" u="none" strike="noStrike" cap="none" baseline="0" dirty="0">
                <a:solidFill>
                  <a:schemeClr val="dk1"/>
                </a:solidFill>
                <a:latin typeface="Times New Roman"/>
                <a:ea typeface="Times New Roman"/>
                <a:cs typeface="Times New Roman"/>
                <a:sym typeface="Times New Roman"/>
              </a:rPr>
              <a:t> Mata’a </a:t>
            </a:r>
            <a:r>
              <a:rPr lang="en-AU" sz="2400" b="0" i="0" u="none" strike="noStrike" cap="none" baseline="0" dirty="0">
                <a:solidFill>
                  <a:schemeClr val="dk1"/>
                </a:solidFill>
                <a:latin typeface="Times New Roman"/>
                <a:ea typeface="Times New Roman"/>
                <a:cs typeface="Times New Roman"/>
                <a:sym typeface="Times New Roman"/>
              </a:rPr>
              <a:t>are a class of hafted flaked obsidian artifacts that are found commonly on Rapa Nui. They are similar in form to tools found on other islands such as New Britain, Papua New Guinea (e.g., . Torrence et al. 2008).</a:t>
            </a:r>
          </a:p>
          <a:p>
            <a:pPr marL="0" marR="0" lvl="0" indent="0" algn="l" rtl="0">
              <a:spcBef>
                <a:spcPts val="96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Previous stylistic analysis and evaluation of usewear contradict claims of weapons and instead point to their use as either some kind of symbolic implement or their use in cultivation activities (Bollt et al. 2006; Lipo et al. 2010).</a:t>
            </a:r>
          </a:p>
          <a:p>
            <a:pPr marL="0" marR="0" lvl="0" indent="0" algn="l" rtl="0">
              <a:spcBef>
                <a:spcPts val="96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Here, we use shape morphometric analysis to examine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shape variability and to look for areas of shape that are constrained versus those that are free to vary. Our results conclude that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were only functionally constrained in terms of the haft. These results continue to support the alternative hypotheses that these artifacts were not used as weapons.   </a:t>
            </a:r>
          </a:p>
        </p:txBody>
      </p:sp>
      <p:sp>
        <p:nvSpPr>
          <p:cNvPr id="90" name="Shape 90"/>
          <p:cNvSpPr txBox="1"/>
          <p:nvPr/>
        </p:nvSpPr>
        <p:spPr>
          <a:xfrm>
            <a:off x="10287001" y="12255809"/>
            <a:ext cx="9296399" cy="7784791"/>
          </a:xfrm>
          <a:prstGeom prst="rect">
            <a:avLst/>
          </a:prstGeom>
          <a:noFill/>
          <a:ln>
            <a:noFill/>
          </a:ln>
        </p:spPr>
        <p:txBody>
          <a:bodyPr lIns="343450" tIns="343450" rIns="343450" bIns="343450" anchor="t" anchorCtr="0">
            <a:noAutofit/>
          </a:bodyPr>
          <a:lstStyle/>
          <a:p>
            <a:pPr marL="0" marR="0" lvl="0" indent="0" algn="l" rtl="0">
              <a:spcBef>
                <a:spcPts val="0"/>
              </a:spcBef>
              <a:spcAft>
                <a:spcPts val="0"/>
              </a:spcAft>
              <a:buClr>
                <a:schemeClr val="dk1"/>
              </a:buClr>
              <a:buSzPct val="25000"/>
              <a:buFont typeface="Times New Roman"/>
              <a:buNone/>
            </a:pPr>
            <a:r>
              <a:rPr lang="en-AU" sz="2400" b="0" i="0" u="none" strike="noStrike" cap="none" baseline="0" dirty="0">
                <a:solidFill>
                  <a:schemeClr val="dk1"/>
                </a:solidFill>
                <a:latin typeface="Times New Roman"/>
                <a:ea typeface="Times New Roman"/>
                <a:cs typeface="Times New Roman"/>
                <a:sym typeface="Times New Roman"/>
              </a:rPr>
              <a:t>In order to test these hypotheses, we used morphometric outline analysis. With this technique exact outlines of artifacts can be overlaid and compared making variations between artifacts readily apparent. Our assemblage consisted of photographs of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a:t>
            </a:r>
            <a:r>
              <a:rPr lang="en-AU" sz="2400" b="0" i="0" u="none" strike="noStrike" cap="none" baseline="0" dirty="0" smtClean="0">
                <a:solidFill>
                  <a:schemeClr val="dk1"/>
                </a:solidFill>
                <a:latin typeface="Times New Roman"/>
                <a:ea typeface="Times New Roman"/>
                <a:cs typeface="Times New Roman"/>
                <a:sym typeface="Times New Roman"/>
              </a:rPr>
              <a:t>n=119) </a:t>
            </a:r>
            <a:r>
              <a:rPr lang="en-AU" sz="2400" b="0" i="0" u="none" strike="noStrike" cap="none" baseline="0" dirty="0">
                <a:solidFill>
                  <a:schemeClr val="dk1"/>
                </a:solidFill>
                <a:latin typeface="Times New Roman"/>
                <a:ea typeface="Times New Roman"/>
                <a:cs typeface="Times New Roman"/>
                <a:sym typeface="Times New Roman"/>
              </a:rPr>
              <a:t>taken by Lipo on Rapa Nui from 2007 through 2009.  </a:t>
            </a:r>
            <a:r>
              <a:rPr lang="en-AU" sz="2400" b="0" i="0" u="none" strike="noStrike" cap="none" baseline="0" dirty="0" smtClean="0">
                <a:solidFill>
                  <a:schemeClr val="dk1"/>
                </a:solidFill>
                <a:latin typeface="Times New Roman"/>
                <a:ea typeface="Times New Roman"/>
                <a:cs typeface="Times New Roman"/>
                <a:sym typeface="Times New Roman"/>
              </a:rPr>
              <a:t>25 to 33 artifacts </a:t>
            </a:r>
            <a:r>
              <a:rPr lang="en-AU" sz="2400" b="0" i="0" u="none" strike="noStrike" cap="none" baseline="0" dirty="0">
                <a:solidFill>
                  <a:schemeClr val="dk1"/>
                </a:solidFill>
                <a:latin typeface="Times New Roman"/>
                <a:ea typeface="Times New Roman"/>
                <a:cs typeface="Times New Roman"/>
                <a:sym typeface="Times New Roman"/>
              </a:rPr>
              <a:t>were randomly selected from each of </a:t>
            </a:r>
            <a:r>
              <a:rPr lang="en-AU" sz="2400" b="0" i="0" u="none" strike="noStrike" cap="none" baseline="0" dirty="0" smtClean="0">
                <a:solidFill>
                  <a:schemeClr val="dk1"/>
                </a:solidFill>
                <a:latin typeface="Times New Roman"/>
                <a:ea typeface="Times New Roman"/>
                <a:cs typeface="Times New Roman"/>
                <a:sym typeface="Times New Roman"/>
              </a:rPr>
              <a:t>(4) </a:t>
            </a:r>
            <a:r>
              <a:rPr lang="en-AU" sz="2400" b="0" i="0" u="none" strike="noStrike" cap="none" baseline="0" dirty="0">
                <a:solidFill>
                  <a:schemeClr val="dk1"/>
                </a:solidFill>
                <a:latin typeface="Times New Roman"/>
                <a:ea typeface="Times New Roman"/>
                <a:cs typeface="Times New Roman"/>
                <a:sym typeface="Times New Roman"/>
              </a:rPr>
              <a:t>sites. </a:t>
            </a:r>
          </a:p>
          <a:p>
            <a:pPr marL="0" marR="0" lvl="0" indent="0" algn="l" rtl="0">
              <a:spcBef>
                <a:spcPts val="960"/>
              </a:spcBef>
              <a:spcAft>
                <a:spcPts val="0"/>
              </a:spcAft>
              <a:buClr>
                <a:schemeClr val="dk1"/>
              </a:buClr>
              <a:buSzPct val="25000"/>
              <a:buFont typeface="Times New Roman"/>
              <a:buNone/>
            </a:pPr>
            <a:r>
              <a:rPr lang="en-AU" sz="2400" b="0" i="0" u="none" strike="noStrike" cap="none" baseline="0" dirty="0">
                <a:solidFill>
                  <a:schemeClr val="dk1"/>
                </a:solidFill>
                <a:latin typeface="Times New Roman"/>
                <a:ea typeface="Times New Roman"/>
                <a:cs typeface="Times New Roman"/>
                <a:sym typeface="Times New Roman"/>
              </a:rPr>
              <a:t>Using TPSdig software (Rohlf 2014), each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was measured using 200 sets of X-Y coordinates from the perimeter of the artifact. Radial measurements were also taken every 2 degrees around the circumference. </a:t>
            </a:r>
          </a:p>
          <a:p>
            <a:pPr marL="0" marR="0" lvl="0" indent="0" algn="l" rtl="0">
              <a:spcBef>
                <a:spcPts val="960"/>
              </a:spcBef>
              <a:spcAft>
                <a:spcPts val="0"/>
              </a:spcAft>
              <a:buClr>
                <a:schemeClr val="dk1"/>
              </a:buClr>
              <a:buSzPct val="25000"/>
              <a:buFont typeface="Times New Roman"/>
              <a:buNone/>
            </a:pPr>
            <a:r>
              <a:rPr lang="en-AU" sz="2400" b="0" i="0" u="none" strike="noStrike" cap="none" baseline="0" dirty="0">
                <a:solidFill>
                  <a:schemeClr val="dk1"/>
                </a:solidFill>
                <a:latin typeface="Times New Roman"/>
                <a:ea typeface="Times New Roman"/>
                <a:cs typeface="Times New Roman"/>
                <a:sym typeface="Times New Roman"/>
              </a:rPr>
              <a:t>We transferred the data to PAST 3.01 (Hammer et al. 2001)  software and X-Y coordinate and radii analyses were done. The X-Y coordinates were used to create overlying images showing shape variability. The radii analysis were used to compute the standard deviation of each radius. The standard deviations were then used to graph out areas of constraint and/or variability in each group.</a:t>
            </a:r>
          </a:p>
          <a:p>
            <a:pPr marL="0" marR="0" lvl="0" indent="0" algn="l" rtl="0">
              <a:spcBef>
                <a:spcPts val="960"/>
              </a:spcBef>
              <a:spcAft>
                <a:spcPts val="0"/>
              </a:spcAft>
              <a:buClr>
                <a:schemeClr val="dk1"/>
              </a:buClr>
              <a:buSzPct val="25000"/>
              <a:buFont typeface="Times New Roman"/>
              <a:buNone/>
            </a:pPr>
            <a:r>
              <a:rPr lang="en-AU" sz="2400" b="0" i="0" u="none" strike="noStrike" cap="none" baseline="0" dirty="0">
                <a:solidFill>
                  <a:schemeClr val="dk1"/>
                </a:solidFill>
                <a:latin typeface="Times New Roman"/>
                <a:ea typeface="Times New Roman"/>
                <a:cs typeface="Times New Roman"/>
                <a:sym typeface="Times New Roman"/>
              </a:rPr>
              <a:t>Each set of analysis were performed separately for each site, and collectively for the entire assemblage.  </a:t>
            </a:r>
          </a:p>
        </p:txBody>
      </p:sp>
      <p:sp>
        <p:nvSpPr>
          <p:cNvPr id="91" name="Shape 91"/>
          <p:cNvSpPr txBox="1"/>
          <p:nvPr/>
        </p:nvSpPr>
        <p:spPr>
          <a:xfrm>
            <a:off x="19812000" y="12496800"/>
            <a:ext cx="8915400" cy="4977869"/>
          </a:xfrm>
          <a:prstGeom prst="rect">
            <a:avLst/>
          </a:prstGeom>
          <a:noFill/>
          <a:ln>
            <a:noFill/>
          </a:ln>
        </p:spPr>
        <p:txBody>
          <a:bodyPr lIns="343450" tIns="343450" rIns="343450" bIns="343450" anchor="t" anchorCtr="0">
            <a:noAutofit/>
          </a:bodyPr>
          <a:lstStyle/>
          <a:p>
            <a:pPr marL="342900" marR="0" lvl="0" indent="-342900" algn="l" rtl="0">
              <a:spcBef>
                <a:spcPts val="0"/>
              </a:spcBef>
              <a:spcAft>
                <a:spcPts val="0"/>
              </a:spcAft>
              <a:buClr>
                <a:schemeClr val="dk1"/>
              </a:buClr>
              <a:buSzPct val="100000"/>
              <a:buFont typeface="Times New Roman"/>
              <a:buChar char="•"/>
            </a:pPr>
            <a:r>
              <a:rPr lang="en-AU" sz="2400" b="0" i="0" u="none" strike="noStrike" cap="none" baseline="0" dirty="0">
                <a:solidFill>
                  <a:schemeClr val="dk1"/>
                </a:solidFill>
                <a:latin typeface="Times New Roman"/>
                <a:ea typeface="Times New Roman"/>
                <a:cs typeface="Times New Roman"/>
                <a:sym typeface="Times New Roman"/>
              </a:rPr>
              <a:t>The X-Y coordinate overlay evaluations showed that each assemblage was highly constrained in the haft width. </a:t>
            </a:r>
          </a:p>
          <a:p>
            <a:pPr marL="342900" marR="0" lvl="0" indent="-342900" algn="l" rtl="0">
              <a:spcBef>
                <a:spcPts val="960"/>
              </a:spcBef>
              <a:spcAft>
                <a:spcPts val="0"/>
              </a:spcAft>
              <a:buClr>
                <a:schemeClr val="dk1"/>
              </a:buClr>
              <a:buSzPct val="100000"/>
              <a:buFont typeface="Times New Roman"/>
              <a:buChar char="•"/>
            </a:pPr>
            <a:r>
              <a:rPr lang="en-AU" sz="2400" b="0" i="0" u="none" strike="noStrike" cap="none" baseline="0" dirty="0">
                <a:solidFill>
                  <a:schemeClr val="dk1"/>
                </a:solidFill>
                <a:latin typeface="Times New Roman"/>
                <a:ea typeface="Times New Roman"/>
                <a:cs typeface="Times New Roman"/>
                <a:sym typeface="Times New Roman"/>
              </a:rPr>
              <a:t>The haft length was also quite constrained. </a:t>
            </a:r>
          </a:p>
          <a:p>
            <a:pPr marL="342900" marR="0" lvl="0" indent="-342900" algn="l" rtl="0">
              <a:spcBef>
                <a:spcPts val="960"/>
              </a:spcBef>
              <a:spcAft>
                <a:spcPts val="0"/>
              </a:spcAft>
              <a:buClr>
                <a:schemeClr val="dk1"/>
              </a:buClr>
              <a:buSzPct val="100000"/>
              <a:buFont typeface="Times New Roman"/>
              <a:buChar char="•"/>
            </a:pPr>
            <a:r>
              <a:rPr lang="en-AU" sz="2400" b="0" i="0" u="none" strike="noStrike" cap="none" baseline="0" dirty="0">
                <a:solidFill>
                  <a:schemeClr val="dk1"/>
                </a:solidFill>
                <a:latin typeface="Times New Roman"/>
                <a:ea typeface="Times New Roman"/>
                <a:cs typeface="Times New Roman"/>
                <a:sym typeface="Times New Roman"/>
              </a:rPr>
              <a:t>The blades showed no constraint, nor did they show a tendency toward a pointed shape. </a:t>
            </a:r>
          </a:p>
          <a:p>
            <a:pPr marL="342900" marR="0" lvl="0" indent="-342900" algn="l" rtl="0">
              <a:spcBef>
                <a:spcPts val="960"/>
              </a:spcBef>
              <a:spcAft>
                <a:spcPts val="0"/>
              </a:spcAft>
              <a:buClr>
                <a:schemeClr val="dk1"/>
              </a:buClr>
              <a:buSzPct val="100000"/>
              <a:buFont typeface="Times New Roman"/>
              <a:buChar char="•"/>
            </a:pPr>
            <a:r>
              <a:rPr lang="en-AU" sz="2400" b="0" i="0" u="none" strike="noStrike" cap="none" baseline="0" dirty="0">
                <a:solidFill>
                  <a:schemeClr val="dk1"/>
                </a:solidFill>
                <a:latin typeface="Times New Roman"/>
                <a:ea typeface="Times New Roman"/>
                <a:cs typeface="Times New Roman"/>
                <a:sym typeface="Times New Roman"/>
              </a:rPr>
              <a:t>The radii graphics likewise showed standard deviations from the mean of the blade to be around three (3) times greater than that of the haft.</a:t>
            </a:r>
          </a:p>
          <a:p>
            <a:pPr marL="342900" marR="0" lvl="0" indent="-342900" algn="l" rtl="0">
              <a:spcBef>
                <a:spcPts val="960"/>
              </a:spcBef>
              <a:spcAft>
                <a:spcPts val="0"/>
              </a:spcAft>
              <a:buClr>
                <a:schemeClr val="dk1"/>
              </a:buClr>
              <a:buSzPct val="100000"/>
              <a:buFont typeface="Times New Roman"/>
              <a:buChar char="•"/>
            </a:pPr>
            <a:r>
              <a:rPr lang="en-AU" sz="2400" b="0" i="0" u="none" strike="noStrike" cap="none" baseline="0" dirty="0">
                <a:solidFill>
                  <a:schemeClr val="dk1"/>
                </a:solidFill>
                <a:latin typeface="Times New Roman"/>
                <a:ea typeface="Times New Roman"/>
                <a:cs typeface="Times New Roman"/>
                <a:sym typeface="Times New Roman"/>
              </a:rPr>
              <a:t>We found shoulder angle constraint at the Rano Kau site that we interpret as stylistic in nature.</a:t>
            </a:r>
          </a:p>
        </p:txBody>
      </p:sp>
      <p:sp>
        <p:nvSpPr>
          <p:cNvPr id="92" name="Shape 92"/>
          <p:cNvSpPr txBox="1"/>
          <p:nvPr/>
        </p:nvSpPr>
        <p:spPr>
          <a:xfrm>
            <a:off x="-152401" y="-133267"/>
            <a:ext cx="38404801" cy="3333667"/>
          </a:xfrm>
          <a:prstGeom prst="rect">
            <a:avLst/>
          </a:prstGeom>
          <a:noFill/>
          <a:ln>
            <a:noFill/>
          </a:ln>
        </p:spPr>
        <p:txBody>
          <a:bodyPr lIns="515175" tIns="686900" rIns="515175" bIns="515175" anchor="t" anchorCtr="0">
            <a:noAutofit/>
          </a:bodyPr>
          <a:lstStyle/>
          <a:p>
            <a:pPr marL="0" marR="0" lvl="0" indent="0" algn="ctr" rtl="0">
              <a:spcBef>
                <a:spcPts val="0"/>
              </a:spcBef>
              <a:spcAft>
                <a:spcPts val="0"/>
              </a:spcAft>
              <a:buSzPct val="25000"/>
              <a:buNone/>
            </a:pPr>
            <a:r>
              <a:rPr lang="en-AU" sz="4400" b="1" i="0" u="none" strike="noStrike" cap="none" baseline="0" dirty="0" smtClean="0">
                <a:solidFill>
                  <a:srgbClr val="1F4429"/>
                </a:solidFill>
                <a:latin typeface="Arial"/>
                <a:ea typeface="Arial"/>
                <a:cs typeface="Arial"/>
                <a:sym typeface="Arial"/>
              </a:rPr>
              <a:t>Morphometric Analysis of Shape Variability Among Flaked Stemmed Obsidian Tools (</a:t>
            </a:r>
            <a:r>
              <a:rPr lang="en-AU" sz="4400" b="1" i="1" u="none" strike="noStrike" cap="none" baseline="0" dirty="0" smtClean="0">
                <a:solidFill>
                  <a:srgbClr val="1F4429"/>
                </a:solidFill>
                <a:latin typeface="Arial"/>
                <a:ea typeface="Arial"/>
                <a:cs typeface="Arial"/>
                <a:sym typeface="Arial"/>
              </a:rPr>
              <a:t>Mata’a</a:t>
            </a:r>
            <a:r>
              <a:rPr lang="en-AU" sz="4400" b="1" i="0" u="none" strike="noStrike" cap="none" baseline="0" dirty="0" smtClean="0">
                <a:solidFill>
                  <a:srgbClr val="1F4429"/>
                </a:solidFill>
                <a:latin typeface="Arial"/>
                <a:ea typeface="Arial"/>
                <a:cs typeface="Arial"/>
                <a:sym typeface="Arial"/>
              </a:rPr>
              <a:t>) from Rapa Nui (Easter Island, Chile)</a:t>
            </a:r>
          </a:p>
          <a:p>
            <a:pPr marL="0" marR="0" lvl="0" indent="0" algn="ctr" rtl="0">
              <a:spcBef>
                <a:spcPts val="880"/>
              </a:spcBef>
              <a:spcAft>
                <a:spcPts val="0"/>
              </a:spcAft>
              <a:buSzPct val="25000"/>
              <a:buNone/>
            </a:pPr>
            <a:r>
              <a:rPr lang="en-AU" sz="3200" b="1" i="0" u="none" strike="noStrike" cap="none" baseline="0" dirty="0" smtClean="0">
                <a:solidFill>
                  <a:srgbClr val="1F4429"/>
                </a:solidFill>
                <a:latin typeface="Arial"/>
                <a:ea typeface="Arial"/>
                <a:cs typeface="Arial"/>
                <a:sym typeface="Arial"/>
              </a:rPr>
              <a:t>Rennie J. Horneman,¹ Joanne Minerbi,¹ Carl P. Lipo,¹ and Terry L. Hunt²</a:t>
            </a:r>
          </a:p>
          <a:p>
            <a:pPr marL="0" marR="0" lvl="0" indent="0" algn="ctr" rtl="0">
              <a:spcBef>
                <a:spcPts val="720"/>
              </a:spcBef>
              <a:spcAft>
                <a:spcPts val="0"/>
              </a:spcAft>
              <a:buSzPct val="25000"/>
              <a:buNone/>
            </a:pPr>
            <a:r>
              <a:rPr lang="en-AU" sz="3200" b="1" i="0" u="none" strike="noStrike" cap="none" baseline="30000" dirty="0" smtClean="0">
                <a:solidFill>
                  <a:srgbClr val="1F4429"/>
                </a:solidFill>
                <a:latin typeface="Arial"/>
                <a:ea typeface="Arial"/>
                <a:cs typeface="Arial"/>
                <a:sym typeface="Arial"/>
              </a:rPr>
              <a:t>1</a:t>
            </a:r>
            <a:r>
              <a:rPr lang="en-AU" sz="3200" b="1" i="0" u="none" strike="noStrike" cap="none" baseline="0" dirty="0" smtClean="0">
                <a:solidFill>
                  <a:srgbClr val="1F4429"/>
                </a:solidFill>
                <a:latin typeface="Arial"/>
                <a:ea typeface="Arial"/>
                <a:cs typeface="Arial"/>
                <a:sym typeface="Arial"/>
              </a:rPr>
              <a:t>California State University Long Beach and </a:t>
            </a:r>
            <a:r>
              <a:rPr lang="en-AU" sz="3200" b="1" i="0" u="none" strike="noStrike" cap="none" baseline="30000" dirty="0" smtClean="0">
                <a:solidFill>
                  <a:srgbClr val="1F4429"/>
                </a:solidFill>
                <a:latin typeface="Arial"/>
                <a:ea typeface="Arial"/>
                <a:cs typeface="Arial"/>
                <a:sym typeface="Arial"/>
              </a:rPr>
              <a:t>2</a:t>
            </a:r>
            <a:r>
              <a:rPr lang="en-AU" sz="3200" b="1" i="0" u="none" strike="noStrike" cap="none" baseline="0" dirty="0" smtClean="0">
                <a:solidFill>
                  <a:srgbClr val="1F4429"/>
                </a:solidFill>
                <a:latin typeface="Arial"/>
                <a:ea typeface="Arial"/>
                <a:cs typeface="Arial"/>
                <a:sym typeface="Arial"/>
              </a:rPr>
              <a:t>University of Oregon</a:t>
            </a:r>
            <a:endParaRPr lang="en-AU" sz="3200" b="1" i="0" u="none" strike="noStrike" cap="none" baseline="0" dirty="0">
              <a:solidFill>
                <a:srgbClr val="1F4429"/>
              </a:solidFill>
              <a:latin typeface="Arial"/>
              <a:ea typeface="Arial"/>
              <a:cs typeface="Arial"/>
              <a:sym typeface="Arial"/>
            </a:endParaRPr>
          </a:p>
        </p:txBody>
      </p:sp>
      <p:sp>
        <p:nvSpPr>
          <p:cNvPr id="93" name="Shape 93"/>
          <p:cNvSpPr txBox="1"/>
          <p:nvPr/>
        </p:nvSpPr>
        <p:spPr>
          <a:xfrm>
            <a:off x="609600" y="25847495"/>
            <a:ext cx="9067799" cy="7046127"/>
          </a:xfrm>
          <a:prstGeom prst="rect">
            <a:avLst/>
          </a:prstGeom>
          <a:noFill/>
          <a:ln>
            <a:noFill/>
          </a:ln>
        </p:spPr>
        <p:txBody>
          <a:bodyPr lIns="343450" tIns="343450" rIns="343450" bIns="343450" anchor="t" anchorCtr="0">
            <a:noAutofit/>
          </a:bodyPr>
          <a:lstStyle/>
          <a:p>
            <a:pPr marL="0" marR="0" lvl="0" indent="0" algn="l" rtl="0">
              <a:spcBef>
                <a:spcPts val="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We assume that due to performance the functional aspects of any tool result in shape variability that is more constrained than the non-functional or stylistic attributes.  Based on this notion, we hypothesise that :</a:t>
            </a:r>
          </a:p>
          <a:p>
            <a:pPr marL="457200" marR="0" lvl="0" indent="-457200" algn="l" rtl="0">
              <a:spcBef>
                <a:spcPts val="960"/>
              </a:spcBef>
              <a:spcAft>
                <a:spcPts val="0"/>
              </a:spcAft>
              <a:buClr>
                <a:schemeClr val="dk1"/>
              </a:buClr>
              <a:buSzPct val="100000"/>
              <a:buFont typeface="Times New Roman"/>
              <a:buAutoNum type="arabicPeriod"/>
            </a:pPr>
            <a:r>
              <a:rPr lang="en-AU" sz="2400" b="0" i="0" u="none" strike="noStrike" cap="none" baseline="0" dirty="0">
                <a:solidFill>
                  <a:schemeClr val="dk1"/>
                </a:solidFill>
                <a:latin typeface="Times New Roman"/>
                <a:ea typeface="Times New Roman"/>
                <a:cs typeface="Times New Roman"/>
                <a:sym typeface="Times New Roman"/>
              </a:rPr>
              <a:t>If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are weapons, the distal end of the artifact will be constrained. However, if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are not weapons, other areas of the tool will show greater constraint  consistent with alternate functions.</a:t>
            </a:r>
          </a:p>
          <a:p>
            <a:pPr marL="457200" marR="0" lvl="0" indent="-457200" algn="l" rtl="0">
              <a:spcBef>
                <a:spcPts val="960"/>
              </a:spcBef>
              <a:spcAft>
                <a:spcPts val="0"/>
              </a:spcAft>
              <a:buClr>
                <a:schemeClr val="dk1"/>
              </a:buClr>
              <a:buSzPct val="100000"/>
              <a:buFont typeface="Times New Roman"/>
              <a:buAutoNum type="arabicPeriod"/>
            </a:pPr>
            <a:r>
              <a:rPr lang="en-AU" sz="2400" b="0" i="0" u="none" strike="noStrike" cap="none" baseline="0" dirty="0">
                <a:solidFill>
                  <a:schemeClr val="dk1"/>
                </a:solidFill>
                <a:latin typeface="Times New Roman"/>
                <a:ea typeface="Times New Roman"/>
                <a:cs typeface="Times New Roman"/>
                <a:sym typeface="Times New Roman"/>
              </a:rPr>
              <a:t>If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are weapons, the distal end of the artifact will show a tendency towards a pointed spear-like shape that will penetrate either enemies or prey. If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are not weapons, there will be no such constrictive tendency at the distal end of the tool.</a:t>
            </a:r>
          </a:p>
          <a:p>
            <a:pPr marL="457200" marR="0" lvl="0" indent="-457200" algn="l" rtl="0">
              <a:spcBef>
                <a:spcPts val="960"/>
              </a:spcBef>
              <a:spcAft>
                <a:spcPts val="0"/>
              </a:spcAft>
              <a:buClr>
                <a:schemeClr val="dk1"/>
              </a:buClr>
              <a:buSzPct val="100000"/>
              <a:buFont typeface="Times New Roman"/>
              <a:buAutoNum type="arabicPeriod"/>
            </a:pPr>
            <a:r>
              <a:rPr lang="en-AU" sz="2400" b="0" i="0" u="none" strike="noStrike" cap="none" baseline="0" dirty="0">
                <a:solidFill>
                  <a:schemeClr val="dk1"/>
                </a:solidFill>
                <a:latin typeface="Times New Roman"/>
                <a:ea typeface="Times New Roman"/>
                <a:cs typeface="Times New Roman"/>
                <a:sym typeface="Times New Roman"/>
              </a:rPr>
              <a:t>If there was inter-tribal warfare,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from distinct areas may show stylistic traits of distinct groups. If natives were not divided into warring groups, distinct stylistic  traits may or may not be apparent. </a:t>
            </a:r>
          </a:p>
        </p:txBody>
      </p:sp>
      <p:sp>
        <p:nvSpPr>
          <p:cNvPr id="94" name="Shape 94"/>
          <p:cNvSpPr txBox="1"/>
          <p:nvPr/>
        </p:nvSpPr>
        <p:spPr>
          <a:xfrm>
            <a:off x="29184600" y="18821400"/>
            <a:ext cx="8915400" cy="4830137"/>
          </a:xfrm>
          <a:prstGeom prst="rect">
            <a:avLst/>
          </a:prstGeom>
          <a:noFill/>
          <a:ln>
            <a:noFill/>
          </a:ln>
        </p:spPr>
        <p:txBody>
          <a:bodyPr lIns="343450" tIns="343450" rIns="343450" bIns="343450" anchor="t" anchorCtr="0">
            <a:noAutofit/>
          </a:bodyPr>
          <a:lstStyle/>
          <a:p>
            <a:pPr marL="0" marR="0" lvl="0" indent="0" algn="l" rtl="0">
              <a:spcBef>
                <a:spcPts val="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From the results of this study, we conclude that the hypothesis that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are weapons is unsupported. Lethal weapons are expected to have shapes that would facilitate stabbing and thus have low variability in triangle distal edges.  The overall degree of distal variability and lack of triangle pointed shapes is at variance with all expectation of lethal weaponry. </a:t>
            </a:r>
          </a:p>
          <a:p>
            <a:endParaRPr lang="en-AU" sz="2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24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Morphometric analysis shows the greatest variability in shape is related to the blade edge shape, while the smallest variability centers on the width of the haft. From this we can conclude that their use is likely for cutting along the planes parallel to the blade. </a:t>
            </a:r>
          </a:p>
        </p:txBody>
      </p:sp>
      <p:sp>
        <p:nvSpPr>
          <p:cNvPr id="95" name="Shape 95"/>
          <p:cNvSpPr txBox="1"/>
          <p:nvPr/>
        </p:nvSpPr>
        <p:spPr>
          <a:xfrm>
            <a:off x="29184600" y="30014412"/>
            <a:ext cx="9220200" cy="2909610"/>
          </a:xfrm>
          <a:prstGeom prst="rect">
            <a:avLst/>
          </a:prstGeom>
          <a:noFill/>
          <a:ln>
            <a:noFill/>
          </a:ln>
        </p:spPr>
        <p:txBody>
          <a:bodyPr lIns="343450" tIns="343450" rIns="343450" bIns="343450" anchor="t" anchorCtr="0">
            <a:noAutofit/>
          </a:bodyPr>
          <a:lstStyle/>
          <a:p>
            <a:pPr marL="0" marR="0" lvl="0" indent="0" algn="l" rtl="0">
              <a:spcBef>
                <a:spcPts val="0"/>
              </a:spcBef>
              <a:spcAft>
                <a:spcPts val="24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We thank Francisco Hochstetter Torres for kindly facilitating access to the mata’a at the P. Sebatstian Englert Museum on Rapa Nui.  Undergraduate students Horneman and Minerbi would like to express our deepest and most profound gratitude to Dr. Carl Lipo without who’s guidance, advice and infinite patience  this project would not have been possible.   </a:t>
            </a:r>
          </a:p>
        </p:txBody>
      </p:sp>
      <p:sp>
        <p:nvSpPr>
          <p:cNvPr id="96" name="Shape 96"/>
          <p:cNvSpPr/>
          <p:nvPr/>
        </p:nvSpPr>
        <p:spPr>
          <a:xfrm>
            <a:off x="-25400" y="3200400"/>
            <a:ext cx="38404801" cy="244474"/>
          </a:xfrm>
          <a:prstGeom prst="rect">
            <a:avLst/>
          </a:prstGeom>
          <a:gradFill>
            <a:gsLst>
              <a:gs pos="0">
                <a:srgbClr val="FF9900"/>
              </a:gs>
              <a:gs pos="100000">
                <a:srgbClr val="66C3EC"/>
              </a:gs>
            </a:gsLst>
            <a:lin ang="0" scaled="0"/>
          </a:gradFill>
          <a:ln>
            <a:noFill/>
          </a:ln>
        </p:spPr>
        <p:txBody>
          <a:bodyPr lIns="87225" tIns="43600" rIns="87225" bIns="43600" anchor="ctr" anchorCtr="0">
            <a:noAutofit/>
          </a:bodyPr>
          <a:lstStyle/>
          <a:p>
            <a:endParaRPr dirty="0"/>
          </a:p>
        </p:txBody>
      </p:sp>
      <p:sp>
        <p:nvSpPr>
          <p:cNvPr id="97" name="Shape 97"/>
          <p:cNvSpPr txBox="1"/>
          <p:nvPr/>
        </p:nvSpPr>
        <p:spPr>
          <a:xfrm>
            <a:off x="533400" y="3592512"/>
            <a:ext cx="9144000" cy="931861"/>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l" rtl="0">
              <a:spcBef>
                <a:spcPts val="0"/>
              </a:spcBef>
              <a:spcAft>
                <a:spcPts val="0"/>
              </a:spcAft>
              <a:buSzPct val="25000"/>
              <a:buNone/>
            </a:pPr>
            <a:r>
              <a:rPr lang="en-AU" sz="3800" b="1" i="0" u="none" strike="noStrike" cap="none" baseline="0" dirty="0">
                <a:solidFill>
                  <a:schemeClr val="lt1"/>
                </a:solidFill>
                <a:latin typeface="Arial"/>
                <a:ea typeface="Arial"/>
                <a:cs typeface="Arial"/>
                <a:sym typeface="Arial"/>
              </a:rPr>
              <a:t>Introduction</a:t>
            </a:r>
          </a:p>
        </p:txBody>
      </p:sp>
      <p:sp>
        <p:nvSpPr>
          <p:cNvPr id="98" name="Shape 98"/>
          <p:cNvSpPr txBox="1"/>
          <p:nvPr/>
        </p:nvSpPr>
        <p:spPr>
          <a:xfrm>
            <a:off x="10058400" y="11506200"/>
            <a:ext cx="9182099" cy="931861"/>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l" rtl="0">
              <a:spcBef>
                <a:spcPts val="0"/>
              </a:spcBef>
              <a:spcAft>
                <a:spcPts val="0"/>
              </a:spcAft>
              <a:buSzPct val="25000"/>
              <a:buNone/>
            </a:pPr>
            <a:r>
              <a:rPr lang="en-AU" sz="3800" b="1" i="0" u="none" strike="noStrike" cap="none" baseline="0" dirty="0">
                <a:solidFill>
                  <a:schemeClr val="lt1"/>
                </a:solidFill>
                <a:latin typeface="Arial"/>
                <a:ea typeface="Arial"/>
                <a:cs typeface="Arial"/>
                <a:sym typeface="Arial"/>
              </a:rPr>
              <a:t>Method</a:t>
            </a:r>
          </a:p>
        </p:txBody>
      </p:sp>
      <p:sp>
        <p:nvSpPr>
          <p:cNvPr id="99" name="Shape 99"/>
          <p:cNvSpPr txBox="1"/>
          <p:nvPr/>
        </p:nvSpPr>
        <p:spPr>
          <a:xfrm>
            <a:off x="685800" y="25146000"/>
            <a:ext cx="9144000" cy="931861"/>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ctr" rtl="0">
              <a:spcBef>
                <a:spcPts val="0"/>
              </a:spcBef>
              <a:spcAft>
                <a:spcPts val="0"/>
              </a:spcAft>
              <a:buSzPct val="25000"/>
              <a:buNone/>
            </a:pPr>
            <a:r>
              <a:rPr lang="en-AU" sz="3800" b="1" i="0" u="none" strike="noStrike" cap="none" baseline="0" dirty="0">
                <a:solidFill>
                  <a:schemeClr val="lt1"/>
                </a:solidFill>
                <a:latin typeface="Arial"/>
                <a:ea typeface="Arial"/>
                <a:cs typeface="Arial"/>
                <a:sym typeface="Arial"/>
              </a:rPr>
              <a:t>Hypothesis</a:t>
            </a:r>
          </a:p>
        </p:txBody>
      </p:sp>
      <p:sp>
        <p:nvSpPr>
          <p:cNvPr id="100" name="Shape 100"/>
          <p:cNvSpPr txBox="1"/>
          <p:nvPr/>
        </p:nvSpPr>
        <p:spPr>
          <a:xfrm>
            <a:off x="19735800" y="11506200"/>
            <a:ext cx="9210675" cy="931861"/>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l" rtl="0">
              <a:spcBef>
                <a:spcPts val="0"/>
              </a:spcBef>
              <a:spcAft>
                <a:spcPts val="0"/>
              </a:spcAft>
              <a:buSzPct val="25000"/>
              <a:buNone/>
            </a:pPr>
            <a:r>
              <a:rPr lang="en-AU" sz="3800" b="1" i="0" u="none" strike="noStrike" cap="none" baseline="0" dirty="0">
                <a:solidFill>
                  <a:schemeClr val="lt1"/>
                </a:solidFill>
                <a:latin typeface="Arial"/>
                <a:ea typeface="Arial"/>
                <a:cs typeface="Arial"/>
                <a:sym typeface="Arial"/>
              </a:rPr>
              <a:t>Results</a:t>
            </a:r>
          </a:p>
        </p:txBody>
      </p:sp>
      <p:sp>
        <p:nvSpPr>
          <p:cNvPr id="101" name="Shape 101"/>
          <p:cNvSpPr txBox="1"/>
          <p:nvPr/>
        </p:nvSpPr>
        <p:spPr>
          <a:xfrm>
            <a:off x="29240125" y="3657600"/>
            <a:ext cx="9164676" cy="931585"/>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l" rtl="0">
              <a:spcBef>
                <a:spcPts val="0"/>
              </a:spcBef>
              <a:spcAft>
                <a:spcPts val="0"/>
              </a:spcAft>
              <a:buSzPct val="25000"/>
              <a:buNone/>
            </a:pPr>
            <a:r>
              <a:rPr lang="en-AU" sz="3800" b="1" i="0" u="none" strike="noStrike" cap="none" baseline="0" dirty="0">
                <a:solidFill>
                  <a:schemeClr val="lt1"/>
                </a:solidFill>
                <a:latin typeface="Arial"/>
                <a:ea typeface="Arial"/>
                <a:cs typeface="Arial"/>
                <a:sym typeface="Arial"/>
              </a:rPr>
              <a:t>Comparison with Similar Artifacts</a:t>
            </a:r>
          </a:p>
        </p:txBody>
      </p:sp>
      <p:sp>
        <p:nvSpPr>
          <p:cNvPr id="102" name="Shape 102"/>
          <p:cNvSpPr txBox="1"/>
          <p:nvPr/>
        </p:nvSpPr>
        <p:spPr>
          <a:xfrm>
            <a:off x="29260800" y="29337000"/>
            <a:ext cx="9144000" cy="900808"/>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l" rtl="0">
              <a:spcBef>
                <a:spcPts val="0"/>
              </a:spcBef>
              <a:spcAft>
                <a:spcPts val="0"/>
              </a:spcAft>
              <a:buSzPct val="25000"/>
              <a:buNone/>
            </a:pPr>
            <a:r>
              <a:rPr lang="en-AU" sz="3600" b="1" i="0" u="none" strike="noStrike" cap="none" baseline="0" dirty="0">
                <a:solidFill>
                  <a:schemeClr val="lt1"/>
                </a:solidFill>
                <a:latin typeface="Arial"/>
                <a:ea typeface="Arial"/>
                <a:cs typeface="Arial"/>
                <a:sym typeface="Arial"/>
              </a:rPr>
              <a:t>Acknowledgments</a:t>
            </a:r>
          </a:p>
        </p:txBody>
      </p:sp>
      <p:sp>
        <p:nvSpPr>
          <p:cNvPr id="103" name="Shape 103"/>
          <p:cNvSpPr/>
          <p:nvPr/>
        </p:nvSpPr>
        <p:spPr>
          <a:xfrm>
            <a:off x="10668000" y="26060400"/>
            <a:ext cx="7772400" cy="156966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400" b="1" i="0" u="none" strike="noStrike" cap="none" baseline="0" dirty="0">
                <a:solidFill>
                  <a:schemeClr val="dk1"/>
                </a:solidFill>
                <a:latin typeface="Times New Roman"/>
                <a:ea typeface="Times New Roman"/>
                <a:cs typeface="Times New Roman"/>
                <a:sym typeface="Times New Roman"/>
              </a:rPr>
              <a:t>Measuring (1) </a:t>
            </a:r>
            <a:r>
              <a:rPr lang="en-AU" sz="2400" b="1" i="1" u="none" strike="noStrike" cap="none" baseline="0" dirty="0">
                <a:solidFill>
                  <a:schemeClr val="dk1"/>
                </a:solidFill>
                <a:latin typeface="Times New Roman"/>
                <a:ea typeface="Times New Roman"/>
                <a:cs typeface="Times New Roman"/>
                <a:sym typeface="Times New Roman"/>
              </a:rPr>
              <a:t>mata’a </a:t>
            </a:r>
            <a:r>
              <a:rPr lang="en-AU" sz="2400" b="1" i="0" u="none" strike="noStrike" cap="none" baseline="0" dirty="0">
                <a:solidFill>
                  <a:schemeClr val="dk1"/>
                </a:solidFill>
                <a:latin typeface="Times New Roman"/>
                <a:ea typeface="Times New Roman"/>
                <a:cs typeface="Times New Roman"/>
                <a:sym typeface="Times New Roman"/>
              </a:rPr>
              <a:t>(2) converted to a profile (3) calculate 200 evenly distributed points, (4) measuring XY radius from center of haft to each point around the outline.</a:t>
            </a:r>
          </a:p>
        </p:txBody>
      </p:sp>
      <p:sp>
        <p:nvSpPr>
          <p:cNvPr id="104" name="Shape 104"/>
          <p:cNvSpPr/>
          <p:nvPr/>
        </p:nvSpPr>
        <p:spPr>
          <a:xfrm>
            <a:off x="15925800" y="11045831"/>
            <a:ext cx="9220200" cy="4001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000" b="1" i="0" u="none" strike="noStrike" cap="none" baseline="0" dirty="0">
                <a:solidFill>
                  <a:schemeClr val="dk1"/>
                </a:solidFill>
                <a:latin typeface="Times New Roman"/>
                <a:ea typeface="Times New Roman"/>
                <a:cs typeface="Times New Roman"/>
                <a:sym typeface="Times New Roman"/>
              </a:rPr>
              <a:t>Rapa Nui and sites mentioned in text (Easter Island, Chile)   </a:t>
            </a:r>
          </a:p>
        </p:txBody>
      </p:sp>
      <p:grpSp>
        <p:nvGrpSpPr>
          <p:cNvPr id="105" name="Shape 105"/>
          <p:cNvGrpSpPr/>
          <p:nvPr/>
        </p:nvGrpSpPr>
        <p:grpSpPr>
          <a:xfrm>
            <a:off x="12573000" y="3505199"/>
            <a:ext cx="14070537" cy="7620000"/>
            <a:chOff x="10542062" y="3428999"/>
            <a:chExt cx="14070537" cy="7620000"/>
          </a:xfrm>
        </p:grpSpPr>
        <p:grpSp>
          <p:nvGrpSpPr>
            <p:cNvPr id="106" name="Shape 106"/>
            <p:cNvGrpSpPr/>
            <p:nvPr/>
          </p:nvGrpSpPr>
          <p:grpSpPr>
            <a:xfrm>
              <a:off x="10542062" y="3428999"/>
              <a:ext cx="14070537" cy="7620000"/>
              <a:chOff x="10193381" y="3581398"/>
              <a:chExt cx="9319897" cy="5189338"/>
            </a:xfrm>
          </p:grpSpPr>
          <p:pic>
            <p:nvPicPr>
              <p:cNvPr id="107" name="Shape 107"/>
              <p:cNvPicPr preferRelativeResize="0"/>
              <p:nvPr/>
            </p:nvPicPr>
            <p:blipFill rotWithShape="1">
              <a:blip r:embed="rId3"/>
              <a:srcRect l="13641" t="21503" r="13917" b="43284"/>
              <a:stretch/>
            </p:blipFill>
            <p:spPr>
              <a:xfrm>
                <a:off x="11506200" y="3733800"/>
                <a:ext cx="8007079" cy="5036937"/>
              </a:xfrm>
              <a:prstGeom prst="rect">
                <a:avLst/>
              </a:prstGeom>
              <a:noFill/>
              <a:ln>
                <a:noFill/>
              </a:ln>
            </p:spPr>
          </p:pic>
          <p:pic>
            <p:nvPicPr>
              <p:cNvPr id="108" name="Shape 108"/>
              <p:cNvPicPr preferRelativeResize="0"/>
              <p:nvPr/>
            </p:nvPicPr>
            <p:blipFill rotWithShape="1">
              <a:blip r:embed="rId4"/>
              <a:srcRect/>
              <a:stretch/>
            </p:blipFill>
            <p:spPr>
              <a:xfrm>
                <a:off x="10193381" y="3581398"/>
                <a:ext cx="3156339" cy="2438988"/>
              </a:xfrm>
              <a:prstGeom prst="rect">
                <a:avLst/>
              </a:prstGeom>
              <a:noFill/>
              <a:ln>
                <a:noFill/>
              </a:ln>
            </p:spPr>
          </p:pic>
        </p:grpSp>
        <p:sp>
          <p:nvSpPr>
            <p:cNvPr id="109" name="Shape 109"/>
            <p:cNvSpPr/>
            <p:nvPr/>
          </p:nvSpPr>
          <p:spPr>
            <a:xfrm rot="-8915788">
              <a:off x="14531106" y="5761314"/>
              <a:ext cx="344525" cy="593168"/>
            </a:xfrm>
            <a:prstGeom prst="downArrow">
              <a:avLst>
                <a:gd name="adj1" fmla="val 50000"/>
                <a:gd name="adj2" fmla="val 50000"/>
              </a:avLst>
            </a:prstGeom>
            <a:gradFill>
              <a:gsLst>
                <a:gs pos="0">
                  <a:srgbClr val="3E7FCE"/>
                </a:gs>
                <a:gs pos="100000">
                  <a:srgbClr val="BFDCFF"/>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endParaRPr dirty="0"/>
            </a:p>
          </p:txBody>
        </p:sp>
      </p:grpSp>
      <p:sp>
        <p:nvSpPr>
          <p:cNvPr id="110" name="Shape 110"/>
          <p:cNvSpPr txBox="1"/>
          <p:nvPr/>
        </p:nvSpPr>
        <p:spPr>
          <a:xfrm>
            <a:off x="762000" y="15925800"/>
            <a:ext cx="8763000" cy="304698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As a group, </a:t>
            </a:r>
            <a:r>
              <a:rPr lang="en-AU" sz="2400" b="0" i="1" u="none" strike="noStrike" cap="none" baseline="0" dirty="0">
                <a:solidFill>
                  <a:schemeClr val="dk1"/>
                </a:solidFill>
                <a:latin typeface="Times New Roman"/>
                <a:ea typeface="Times New Roman"/>
                <a:cs typeface="Times New Roman"/>
                <a:sym typeface="Times New Roman"/>
              </a:rPr>
              <a:t>mata’a </a:t>
            </a:r>
            <a:r>
              <a:rPr lang="en-AU" sz="2400" b="0" i="0" u="none" strike="noStrike" cap="none" baseline="0" dirty="0">
                <a:solidFill>
                  <a:schemeClr val="dk1"/>
                </a:solidFill>
                <a:latin typeface="Times New Roman"/>
                <a:ea typeface="Times New Roman"/>
                <a:cs typeface="Times New Roman"/>
                <a:sym typeface="Times New Roman"/>
              </a:rPr>
              <a:t>vary greatly in size and shape, but average 6-10 cm in both width and length. They formed from a hard hammer flakes with the haft formed from one of the lateral margins of the flake and the blade from the remaining distal and opposite lateral margin. The haft and shoulder is formed from unifacial flakes and is generally lenticular in form. Overall, the blade shape is dominated by the shape of the parent flake though some additional shaping can be evident. Often, </a:t>
            </a:r>
            <a:r>
              <a:rPr lang="en-US" sz="2400" b="0" i="0" u="none" strike="noStrike" cap="none" baseline="0" dirty="0" smtClean="0">
                <a:solidFill>
                  <a:schemeClr val="dk1"/>
                </a:solidFill>
                <a:latin typeface="Times New Roman"/>
                <a:ea typeface="Times New Roman"/>
                <a:cs typeface="Times New Roman"/>
                <a:sym typeface="Times New Roman"/>
              </a:rPr>
              <a:t>large areas of cortex still cover much of one face.</a:t>
            </a:r>
            <a:r>
              <a:rPr lang="en-AU" sz="2400" b="0" i="0" u="none" strike="noStrike" cap="none" baseline="0" dirty="0" smtClean="0">
                <a:solidFill>
                  <a:schemeClr val="dk1"/>
                </a:solidFill>
                <a:latin typeface="Times New Roman"/>
                <a:ea typeface="Times New Roman"/>
                <a:cs typeface="Times New Roman"/>
                <a:sym typeface="Times New Roman"/>
              </a:rPr>
              <a:t> </a:t>
            </a:r>
            <a:r>
              <a:rPr lang="en-AU" sz="2400" b="0" i="0" u="none" strike="noStrike" cap="none" baseline="0" dirty="0">
                <a:solidFill>
                  <a:schemeClr val="dk1"/>
                </a:solidFill>
                <a:latin typeface="Times New Roman"/>
                <a:ea typeface="Times New Roman"/>
                <a:cs typeface="Times New Roman"/>
                <a:sym typeface="Times New Roman"/>
              </a:rPr>
              <a:t>much of one face. </a:t>
            </a:r>
          </a:p>
        </p:txBody>
      </p:sp>
      <p:sp>
        <p:nvSpPr>
          <p:cNvPr id="111" name="Shape 111"/>
          <p:cNvSpPr txBox="1"/>
          <p:nvPr/>
        </p:nvSpPr>
        <p:spPr>
          <a:xfrm>
            <a:off x="609600" y="15240000"/>
            <a:ext cx="4572000" cy="654586"/>
          </a:xfrm>
          <a:prstGeom prst="rect">
            <a:avLst/>
          </a:prstGeom>
          <a:noFill/>
          <a:ln>
            <a:noFill/>
          </a:ln>
        </p:spPr>
        <p:txBody>
          <a:bodyPr lIns="171725" tIns="171725" rIns="171725" bIns="171725" anchor="t" anchorCtr="0">
            <a:noAutofit/>
          </a:bodyPr>
          <a:lstStyle/>
          <a:p>
            <a:pPr marL="0" marR="0" lvl="0" indent="0" algn="l" rtl="0">
              <a:spcBef>
                <a:spcPts val="0"/>
              </a:spcBef>
              <a:spcAft>
                <a:spcPts val="0"/>
              </a:spcAft>
              <a:buSzPct val="25000"/>
              <a:buNone/>
            </a:pPr>
            <a:r>
              <a:rPr lang="en-AU" sz="2000" b="1" i="0" u="none" strike="noStrike" cap="none" baseline="0" dirty="0">
                <a:solidFill>
                  <a:schemeClr val="dk1"/>
                </a:solidFill>
                <a:latin typeface="Times New Roman"/>
                <a:ea typeface="Times New Roman"/>
                <a:cs typeface="Times New Roman"/>
                <a:sym typeface="Times New Roman"/>
              </a:rPr>
              <a:t>Example Rapa Nui </a:t>
            </a:r>
            <a:r>
              <a:rPr lang="en-AU" sz="2000" b="1" i="1" u="none" strike="noStrike" cap="none" baseline="0" dirty="0">
                <a:solidFill>
                  <a:schemeClr val="dk1"/>
                </a:solidFill>
                <a:latin typeface="Times New Roman"/>
                <a:ea typeface="Times New Roman"/>
                <a:cs typeface="Times New Roman"/>
                <a:sym typeface="Times New Roman"/>
              </a:rPr>
              <a:t>mata’a</a:t>
            </a:r>
            <a:r>
              <a:rPr lang="en-AU" sz="2000" b="1" i="0" u="none" strike="noStrike" cap="none" baseline="0" dirty="0">
                <a:solidFill>
                  <a:schemeClr val="dk1"/>
                </a:solidFill>
                <a:latin typeface="Times New Roman"/>
                <a:ea typeface="Times New Roman"/>
                <a:cs typeface="Times New Roman"/>
                <a:sym typeface="Times New Roman"/>
              </a:rPr>
              <a:t>.</a:t>
            </a:r>
          </a:p>
        </p:txBody>
      </p:sp>
      <p:pic>
        <p:nvPicPr>
          <p:cNvPr id="112" name="Shape 112"/>
          <p:cNvPicPr preferRelativeResize="0"/>
          <p:nvPr/>
        </p:nvPicPr>
        <p:blipFill rotWithShape="1">
          <a:blip r:embed="rId5"/>
          <a:srcRect/>
          <a:stretch/>
        </p:blipFill>
        <p:spPr>
          <a:xfrm>
            <a:off x="685800" y="12115800"/>
            <a:ext cx="4800600" cy="3200399"/>
          </a:xfrm>
          <a:prstGeom prst="rect">
            <a:avLst/>
          </a:prstGeom>
          <a:noFill/>
          <a:ln>
            <a:noFill/>
          </a:ln>
        </p:spPr>
      </p:pic>
      <p:pic>
        <p:nvPicPr>
          <p:cNvPr id="113" name="Shape 113"/>
          <p:cNvPicPr preferRelativeResize="0"/>
          <p:nvPr/>
        </p:nvPicPr>
        <p:blipFill rotWithShape="1">
          <a:blip r:embed="rId6"/>
          <a:srcRect/>
          <a:stretch/>
        </p:blipFill>
        <p:spPr>
          <a:xfrm>
            <a:off x="5638800" y="12115800"/>
            <a:ext cx="3733800" cy="3220934"/>
          </a:xfrm>
          <a:prstGeom prst="rect">
            <a:avLst/>
          </a:prstGeom>
          <a:noFill/>
          <a:ln>
            <a:noFill/>
          </a:ln>
        </p:spPr>
      </p:pic>
      <p:sp>
        <p:nvSpPr>
          <p:cNvPr id="114" name="Shape 114"/>
          <p:cNvSpPr/>
          <p:nvPr/>
        </p:nvSpPr>
        <p:spPr>
          <a:xfrm>
            <a:off x="609600" y="24688800"/>
            <a:ext cx="4876799" cy="4001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000" b="1" i="0" u="none" strike="noStrike" cap="none" baseline="0" dirty="0">
                <a:solidFill>
                  <a:schemeClr val="dk1"/>
                </a:solidFill>
                <a:latin typeface="Times New Roman"/>
                <a:ea typeface="Times New Roman"/>
                <a:cs typeface="Times New Roman"/>
                <a:sym typeface="Times New Roman"/>
              </a:rPr>
              <a:t>A sample of </a:t>
            </a:r>
            <a:r>
              <a:rPr lang="en-AU" sz="2000" b="1" i="1" u="none" strike="noStrike" cap="none" baseline="0" dirty="0">
                <a:solidFill>
                  <a:schemeClr val="dk1"/>
                </a:solidFill>
                <a:latin typeface="Times New Roman"/>
                <a:ea typeface="Times New Roman"/>
                <a:cs typeface="Times New Roman"/>
                <a:sym typeface="Times New Roman"/>
              </a:rPr>
              <a:t>mata’a </a:t>
            </a:r>
            <a:r>
              <a:rPr lang="en-AU" sz="2000" b="1" i="0" u="none" strike="noStrike" cap="none" baseline="0" dirty="0">
                <a:solidFill>
                  <a:schemeClr val="dk1"/>
                </a:solidFill>
                <a:latin typeface="Times New Roman"/>
                <a:ea typeface="Times New Roman"/>
                <a:cs typeface="Times New Roman"/>
                <a:sym typeface="Times New Roman"/>
              </a:rPr>
              <a:t>shape</a:t>
            </a:r>
            <a:r>
              <a:rPr lang="en-AU" sz="2000" b="1" i="1" u="none" strike="noStrike" cap="none" baseline="0" dirty="0">
                <a:solidFill>
                  <a:schemeClr val="dk1"/>
                </a:solidFill>
                <a:latin typeface="Times New Roman"/>
                <a:ea typeface="Times New Roman"/>
                <a:cs typeface="Times New Roman"/>
                <a:sym typeface="Times New Roman"/>
              </a:rPr>
              <a:t> </a:t>
            </a:r>
            <a:r>
              <a:rPr lang="en-AU" sz="2000" b="1" i="0" u="none" strike="noStrike" cap="none" baseline="0" dirty="0">
                <a:solidFill>
                  <a:schemeClr val="dk1"/>
                </a:solidFill>
                <a:latin typeface="Times New Roman"/>
                <a:ea typeface="Times New Roman"/>
                <a:cs typeface="Times New Roman"/>
                <a:sym typeface="Times New Roman"/>
              </a:rPr>
              <a:t>variability. </a:t>
            </a:r>
          </a:p>
        </p:txBody>
      </p:sp>
      <p:pic>
        <p:nvPicPr>
          <p:cNvPr id="115" name="Shape 115"/>
          <p:cNvPicPr preferRelativeResize="0"/>
          <p:nvPr/>
        </p:nvPicPr>
        <p:blipFill rotWithShape="1">
          <a:blip r:embed="rId7"/>
          <a:srcRect/>
          <a:stretch/>
        </p:blipFill>
        <p:spPr>
          <a:xfrm>
            <a:off x="685800" y="19278600"/>
            <a:ext cx="9482666" cy="5333999"/>
          </a:xfrm>
          <a:prstGeom prst="rect">
            <a:avLst/>
          </a:prstGeom>
          <a:noFill/>
          <a:ln>
            <a:noFill/>
          </a:ln>
        </p:spPr>
      </p:pic>
      <p:sp>
        <p:nvSpPr>
          <p:cNvPr id="116" name="Shape 116"/>
          <p:cNvSpPr txBox="1"/>
          <p:nvPr/>
        </p:nvSpPr>
        <p:spPr>
          <a:xfrm>
            <a:off x="29260800" y="23545800"/>
            <a:ext cx="9144000" cy="900808"/>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l" rtl="0">
              <a:spcBef>
                <a:spcPts val="0"/>
              </a:spcBef>
              <a:spcAft>
                <a:spcPts val="0"/>
              </a:spcAft>
              <a:buSzPct val="25000"/>
              <a:buNone/>
            </a:pPr>
            <a:r>
              <a:rPr lang="en-AU" sz="3600" b="1" i="0" u="none" strike="noStrike" cap="none" baseline="0" dirty="0">
                <a:solidFill>
                  <a:schemeClr val="lt1"/>
                </a:solidFill>
                <a:latin typeface="Arial"/>
                <a:ea typeface="Arial"/>
                <a:cs typeface="Arial"/>
                <a:sym typeface="Arial"/>
              </a:rPr>
              <a:t>References</a:t>
            </a:r>
          </a:p>
        </p:txBody>
      </p:sp>
      <p:sp>
        <p:nvSpPr>
          <p:cNvPr id="117" name="Shape 117"/>
          <p:cNvSpPr txBox="1"/>
          <p:nvPr/>
        </p:nvSpPr>
        <p:spPr>
          <a:xfrm>
            <a:off x="29260687" y="24231600"/>
            <a:ext cx="9144000" cy="5433379"/>
          </a:xfrm>
          <a:prstGeom prst="rect">
            <a:avLst/>
          </a:prstGeom>
          <a:noFill/>
          <a:ln>
            <a:noFill/>
          </a:ln>
        </p:spPr>
        <p:txBody>
          <a:bodyPr lIns="343450" tIns="343450" rIns="343450" bIns="343450" anchor="t" anchorCtr="0">
            <a:noAutofit/>
          </a:bodyPr>
          <a:lstStyle/>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Bahn P.G. &amp; J. Flenley 1992. </a:t>
            </a:r>
            <a:r>
              <a:rPr lang="en-AU" sz="1400" b="0" i="1" u="none" strike="noStrike" cap="none" baseline="0" dirty="0">
                <a:solidFill>
                  <a:schemeClr val="dk1"/>
                </a:solidFill>
                <a:latin typeface="Times New Roman"/>
                <a:ea typeface="Times New Roman"/>
                <a:cs typeface="Times New Roman"/>
                <a:sym typeface="Times New Roman"/>
              </a:rPr>
              <a:t>Easter Island, Earth Island</a:t>
            </a:r>
            <a:r>
              <a:rPr lang="en-AU" sz="1400" b="0" i="0" u="none" strike="noStrike" cap="none" baseline="0" dirty="0">
                <a:solidFill>
                  <a:schemeClr val="dk1"/>
                </a:solidFill>
                <a:latin typeface="Times New Roman"/>
                <a:ea typeface="Times New Roman"/>
                <a:cs typeface="Times New Roman"/>
                <a:sym typeface="Times New Roman"/>
              </a:rPr>
              <a:t>. New York, N.Y.: Thames and Hudson.</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Bollt R., Clark J.E., Fisher P.R. &amp; Yoshida H.K. 2006. An experiment in the replication and classification of Easter Island Mata’a. </a:t>
            </a:r>
            <a:r>
              <a:rPr lang="en-AU" sz="1400" b="0" i="1" u="none" strike="noStrike" cap="none" baseline="0" dirty="0">
                <a:solidFill>
                  <a:schemeClr val="dk1"/>
                </a:solidFill>
                <a:latin typeface="Times New Roman"/>
                <a:ea typeface="Times New Roman"/>
                <a:cs typeface="Times New Roman"/>
                <a:sym typeface="Times New Roman"/>
              </a:rPr>
              <a:t>Rapa Nui Journal</a:t>
            </a:r>
            <a:r>
              <a:rPr lang="en-AU" sz="1400" b="0" i="0" u="none" strike="noStrike" cap="none" baseline="0" dirty="0">
                <a:solidFill>
                  <a:schemeClr val="dk1"/>
                </a:solidFill>
                <a:latin typeface="Times New Roman"/>
                <a:ea typeface="Times New Roman"/>
                <a:cs typeface="Times New Roman"/>
                <a:sym typeface="Times New Roman"/>
              </a:rPr>
              <a:t> 20: 125-133.</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Diamond J. 1995. Easter’s End. </a:t>
            </a:r>
            <a:r>
              <a:rPr lang="en-AU" sz="1400" b="0" i="1" u="none" strike="noStrike" cap="none" baseline="0" dirty="0">
                <a:solidFill>
                  <a:schemeClr val="dk1"/>
                </a:solidFill>
                <a:latin typeface="Times New Roman"/>
                <a:ea typeface="Times New Roman"/>
                <a:cs typeface="Times New Roman"/>
                <a:sym typeface="Times New Roman"/>
              </a:rPr>
              <a:t>Discover</a:t>
            </a:r>
            <a:r>
              <a:rPr lang="en-AU" sz="1400" b="0" i="0" u="none" strike="noStrike" cap="none" baseline="0" dirty="0">
                <a:solidFill>
                  <a:schemeClr val="dk1"/>
                </a:solidFill>
                <a:latin typeface="Times New Roman"/>
                <a:ea typeface="Times New Roman"/>
                <a:cs typeface="Times New Roman"/>
                <a:sym typeface="Times New Roman"/>
              </a:rPr>
              <a:t> 9: 62-69.</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Diamond J. 2005. </a:t>
            </a:r>
            <a:r>
              <a:rPr lang="en-AU" sz="1400" b="0" i="1" u="none" strike="noStrike" cap="none" baseline="0" dirty="0">
                <a:solidFill>
                  <a:schemeClr val="dk1"/>
                </a:solidFill>
                <a:latin typeface="Times New Roman"/>
                <a:ea typeface="Times New Roman"/>
                <a:cs typeface="Times New Roman"/>
                <a:sym typeface="Times New Roman"/>
              </a:rPr>
              <a:t>Collapse: How societies choose to fail or succeed</a:t>
            </a:r>
            <a:r>
              <a:rPr lang="en-AU" sz="1400" b="0" i="0" u="none" strike="noStrike" cap="none" baseline="0" dirty="0">
                <a:solidFill>
                  <a:schemeClr val="dk1"/>
                </a:solidFill>
                <a:latin typeface="Times New Roman"/>
                <a:ea typeface="Times New Roman"/>
                <a:cs typeface="Times New Roman"/>
                <a:sym typeface="Times New Roman"/>
              </a:rPr>
              <a:t>. New York: Viking.</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Flenley J.R. &amp; P. Bahn 2002. </a:t>
            </a:r>
            <a:r>
              <a:rPr lang="en-AU" sz="1400" b="0" i="1" u="none" strike="noStrike" cap="none" baseline="0" dirty="0">
                <a:solidFill>
                  <a:schemeClr val="dk1"/>
                </a:solidFill>
                <a:latin typeface="Times New Roman"/>
                <a:ea typeface="Times New Roman"/>
                <a:cs typeface="Times New Roman"/>
                <a:sym typeface="Times New Roman"/>
              </a:rPr>
              <a:t>The Engimas of Easter Island</a:t>
            </a:r>
            <a:r>
              <a:rPr lang="en-AU" sz="1400" b="0" i="0" u="none" strike="noStrike" cap="none" baseline="0" dirty="0">
                <a:solidFill>
                  <a:schemeClr val="dk1"/>
                </a:solidFill>
                <a:latin typeface="Times New Roman"/>
                <a:ea typeface="Times New Roman"/>
                <a:cs typeface="Times New Roman"/>
                <a:sym typeface="Times New Roman"/>
              </a:rPr>
              <a:t>. New York: Oxford University Press.</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Hammer, Ø., Harper, D.A.T., and P. D. Ryan, 2001. PAST: Paleontological Statistics Software Package for Education and Data Analysis. </a:t>
            </a:r>
            <a:r>
              <a:rPr lang="en-AU" sz="1400" b="0" i="1" u="none" strike="noStrike" cap="none" baseline="0" dirty="0">
                <a:solidFill>
                  <a:schemeClr val="dk1"/>
                </a:solidFill>
                <a:latin typeface="Times New Roman"/>
                <a:ea typeface="Times New Roman"/>
                <a:cs typeface="Times New Roman"/>
                <a:sym typeface="Times New Roman"/>
              </a:rPr>
              <a:t>Palaeontologia Electronica </a:t>
            </a:r>
            <a:r>
              <a:rPr lang="en-AU" sz="1400" b="0" i="0" u="none" strike="noStrike" cap="none" baseline="0" dirty="0">
                <a:solidFill>
                  <a:schemeClr val="dk1"/>
                </a:solidFill>
                <a:latin typeface="Times New Roman"/>
                <a:ea typeface="Times New Roman"/>
                <a:cs typeface="Times New Roman"/>
                <a:sym typeface="Times New Roman"/>
              </a:rPr>
              <a:t>4(1): 9pp. (</a:t>
            </a:r>
            <a:r>
              <a:rPr lang="en-AU" sz="1400" b="0" i="0" u="sng" strike="noStrike" cap="none" baseline="0" dirty="0">
                <a:solidFill>
                  <a:schemeClr val="hlink"/>
                </a:solidFill>
                <a:latin typeface="Times New Roman"/>
                <a:ea typeface="Times New Roman"/>
                <a:cs typeface="Times New Roman"/>
                <a:sym typeface="Times New Roman"/>
                <a:hlinkClick r:id="rId8"/>
              </a:rPr>
              <a:t>http://folk.uio.no/ohammer/past/</a:t>
            </a:r>
            <a:r>
              <a:rPr lang="en-AU" sz="1400" b="0" i="0" u="none" strike="noStrike" cap="none" baseline="0" dirty="0">
                <a:solidFill>
                  <a:schemeClr val="dk1"/>
                </a:solidFill>
                <a:latin typeface="Times New Roman"/>
                <a:ea typeface="Times New Roman"/>
                <a:cs typeface="Times New Roman"/>
                <a:sym typeface="Times New Roman"/>
              </a:rPr>
              <a:t>)</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Lipo, C. P., Hunt, T. L., Hundtoft, B., 2010. Stylistic variability of stemmed obsidian</a:t>
            </a: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tools (mata'a), frequency seriation, and the scale of social interaction on Rapa Nui (Easter</a:t>
            </a: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island). </a:t>
            </a:r>
            <a:r>
              <a:rPr lang="en-AU" sz="1400" b="0" i="1" u="none" strike="noStrike" cap="none" baseline="0" dirty="0">
                <a:solidFill>
                  <a:schemeClr val="dk1"/>
                </a:solidFill>
                <a:latin typeface="Times New Roman"/>
                <a:ea typeface="Times New Roman"/>
                <a:cs typeface="Times New Roman"/>
                <a:sym typeface="Times New Roman"/>
              </a:rPr>
              <a:t>Journal of Archaeological Science </a:t>
            </a:r>
            <a:r>
              <a:rPr lang="en-AU" sz="1400" b="0" i="0" u="none" strike="noStrike" cap="none" baseline="0" dirty="0">
                <a:solidFill>
                  <a:schemeClr val="dk1"/>
                </a:solidFill>
                <a:latin typeface="Times New Roman"/>
                <a:ea typeface="Times New Roman"/>
                <a:cs typeface="Times New Roman"/>
                <a:sym typeface="Times New Roman"/>
              </a:rPr>
              <a:t>37, 2551-2561.</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Rohlf, F. James, 2014. </a:t>
            </a:r>
            <a:r>
              <a:rPr lang="en-AU" sz="1400" b="0" i="0" u="sng" strike="noStrike" cap="none" baseline="0" dirty="0">
                <a:solidFill>
                  <a:schemeClr val="hlink"/>
                </a:solidFill>
                <a:latin typeface="Times New Roman"/>
                <a:ea typeface="Times New Roman"/>
                <a:cs typeface="Times New Roman"/>
                <a:sym typeface="Times New Roman"/>
                <a:hlinkClick r:id="rId9"/>
              </a:rPr>
              <a:t>http://life.bio.sunysb.edu/ee/rohlf/software.html</a:t>
            </a:r>
            <a:r>
              <a:rPr lang="en-AU" sz="1400" b="0" i="0" u="none" strike="noStrike" cap="none" baseline="0" dirty="0">
                <a:solidFill>
                  <a:schemeClr val="dk1"/>
                </a:solidFill>
                <a:latin typeface="Times New Roman"/>
                <a:ea typeface="Times New Roman"/>
                <a:cs typeface="Times New Roman"/>
                <a:sym typeface="Times New Roman"/>
              </a:rPr>
              <a:t> </a:t>
            </a:r>
          </a:p>
          <a:p>
            <a:endParaRPr lang="en-AU" sz="14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ct val="25000"/>
              <a:buNone/>
            </a:pPr>
            <a:r>
              <a:rPr lang="en-AU" sz="1400" b="0" i="0" u="none" strike="noStrike" cap="none" baseline="0" dirty="0">
                <a:solidFill>
                  <a:schemeClr val="dk1"/>
                </a:solidFill>
                <a:latin typeface="Times New Roman"/>
                <a:ea typeface="Times New Roman"/>
                <a:cs typeface="Times New Roman"/>
                <a:sym typeface="Times New Roman"/>
              </a:rPr>
              <a:t>Torrence, R., Swadling, P., Ambrose, W., Kononenko, N., Rath, P. and Glascock, M. 2009. Obsidian stemmed tools and Mid-Holocene interaction.</a:t>
            </a:r>
            <a:r>
              <a:rPr lang="en-AU" sz="1400" b="0" i="1" u="none" strike="noStrike" cap="none" baseline="0" dirty="0">
                <a:solidFill>
                  <a:schemeClr val="dk1"/>
                </a:solidFill>
                <a:latin typeface="Times New Roman"/>
                <a:ea typeface="Times New Roman"/>
                <a:cs typeface="Times New Roman"/>
                <a:sym typeface="Times New Roman"/>
              </a:rPr>
              <a:t> Asian Perspectives</a:t>
            </a:r>
            <a:r>
              <a:rPr lang="en-AU" sz="1400" b="0" i="0" u="none" strike="noStrike" cap="none" baseline="0" dirty="0">
                <a:solidFill>
                  <a:schemeClr val="dk1"/>
                </a:solidFill>
                <a:latin typeface="Times New Roman"/>
                <a:ea typeface="Times New Roman"/>
                <a:cs typeface="Times New Roman"/>
                <a:sym typeface="Times New Roman"/>
              </a:rPr>
              <a:t> 48: 118-147. </a:t>
            </a:r>
          </a:p>
        </p:txBody>
      </p:sp>
      <p:grpSp>
        <p:nvGrpSpPr>
          <p:cNvPr id="118" name="Shape 118"/>
          <p:cNvGrpSpPr/>
          <p:nvPr/>
        </p:nvGrpSpPr>
        <p:grpSpPr>
          <a:xfrm>
            <a:off x="19164299" y="23012400"/>
            <a:ext cx="9982199" cy="6763555"/>
            <a:chOff x="5443069" y="8077200"/>
            <a:chExt cx="23512929" cy="14858999"/>
          </a:xfrm>
        </p:grpSpPr>
        <p:pic>
          <p:nvPicPr>
            <p:cNvPr id="119" name="Shape 119"/>
            <p:cNvPicPr preferRelativeResize="0"/>
            <p:nvPr/>
          </p:nvPicPr>
          <p:blipFill rotWithShape="1">
            <a:blip r:embed="rId10"/>
            <a:srcRect l="15774" r="12132" b="4785"/>
            <a:stretch/>
          </p:blipFill>
          <p:spPr>
            <a:xfrm>
              <a:off x="10159639" y="8839200"/>
              <a:ext cx="13697371" cy="13567537"/>
            </a:xfrm>
            <a:prstGeom prst="rect">
              <a:avLst/>
            </a:prstGeom>
            <a:noFill/>
            <a:ln>
              <a:noFill/>
            </a:ln>
          </p:spPr>
        </p:pic>
        <p:pic>
          <p:nvPicPr>
            <p:cNvPr id="120" name="Shape 120"/>
            <p:cNvPicPr preferRelativeResize="0"/>
            <p:nvPr/>
          </p:nvPicPr>
          <p:blipFill rotWithShape="1">
            <a:blip r:embed="rId11"/>
            <a:srcRect l="7413" r="10745"/>
            <a:stretch/>
          </p:blipFill>
          <p:spPr>
            <a:xfrm>
              <a:off x="5443069" y="8305800"/>
              <a:ext cx="5986930" cy="5486399"/>
            </a:xfrm>
            <a:prstGeom prst="rect">
              <a:avLst/>
            </a:prstGeom>
            <a:noFill/>
            <a:ln>
              <a:noFill/>
            </a:ln>
          </p:spPr>
        </p:pic>
        <p:pic>
          <p:nvPicPr>
            <p:cNvPr id="121" name="Shape 121"/>
            <p:cNvPicPr preferRelativeResize="0"/>
            <p:nvPr/>
          </p:nvPicPr>
          <p:blipFill rotWithShape="1">
            <a:blip r:embed="rId12"/>
            <a:srcRect l="14035" r="12181"/>
            <a:stretch/>
          </p:blipFill>
          <p:spPr>
            <a:xfrm>
              <a:off x="5737880" y="17449800"/>
              <a:ext cx="5397309" cy="5486399"/>
            </a:xfrm>
            <a:prstGeom prst="rect">
              <a:avLst/>
            </a:prstGeom>
            <a:noFill/>
            <a:ln>
              <a:noFill/>
            </a:ln>
          </p:spPr>
        </p:pic>
        <p:pic>
          <p:nvPicPr>
            <p:cNvPr id="122" name="Shape 122"/>
            <p:cNvPicPr preferRelativeResize="0"/>
            <p:nvPr/>
          </p:nvPicPr>
          <p:blipFill rotWithShape="1">
            <a:blip r:embed="rId13"/>
            <a:srcRect l="13307"/>
            <a:stretch/>
          </p:blipFill>
          <p:spPr>
            <a:xfrm>
              <a:off x="22614256" y="8077200"/>
              <a:ext cx="6341742" cy="5486399"/>
            </a:xfrm>
            <a:prstGeom prst="rect">
              <a:avLst/>
            </a:prstGeom>
            <a:noFill/>
            <a:ln>
              <a:noFill/>
            </a:ln>
          </p:spPr>
        </p:pic>
        <p:pic>
          <p:nvPicPr>
            <p:cNvPr id="123" name="Shape 123"/>
            <p:cNvPicPr preferRelativeResize="0"/>
            <p:nvPr/>
          </p:nvPicPr>
          <p:blipFill rotWithShape="1">
            <a:blip r:embed="rId14"/>
            <a:srcRect l="14225"/>
            <a:stretch/>
          </p:blipFill>
          <p:spPr>
            <a:xfrm>
              <a:off x="22647801" y="17297400"/>
              <a:ext cx="6274655" cy="5486399"/>
            </a:xfrm>
            <a:prstGeom prst="rect">
              <a:avLst/>
            </a:prstGeom>
            <a:noFill/>
            <a:ln>
              <a:noFill/>
            </a:ln>
          </p:spPr>
        </p:pic>
      </p:grpSp>
      <p:grpSp>
        <p:nvGrpSpPr>
          <p:cNvPr id="124" name="Shape 124"/>
          <p:cNvGrpSpPr/>
          <p:nvPr/>
        </p:nvGrpSpPr>
        <p:grpSpPr>
          <a:xfrm>
            <a:off x="19964399" y="17526000"/>
            <a:ext cx="7693638" cy="4233459"/>
            <a:chOff x="-3276600" y="-14859000"/>
            <a:chExt cx="48768001" cy="26834802"/>
          </a:xfrm>
        </p:grpSpPr>
        <p:pic>
          <p:nvPicPr>
            <p:cNvPr id="125" name="Shape 125"/>
            <p:cNvPicPr preferRelativeResize="0"/>
            <p:nvPr/>
          </p:nvPicPr>
          <p:blipFill rotWithShape="1">
            <a:blip r:embed="rId15"/>
            <a:srcRect/>
            <a:stretch/>
          </p:blipFill>
          <p:spPr>
            <a:xfrm>
              <a:off x="-3273483" y="-14291835"/>
              <a:ext cx="10464770" cy="9182274"/>
            </a:xfrm>
            <a:prstGeom prst="rect">
              <a:avLst/>
            </a:prstGeom>
            <a:noFill/>
            <a:ln>
              <a:noFill/>
            </a:ln>
          </p:spPr>
        </p:pic>
        <p:sp>
          <p:nvSpPr>
            <p:cNvPr id="126" name="Shape 126"/>
            <p:cNvSpPr txBox="1"/>
            <p:nvPr/>
          </p:nvSpPr>
          <p:spPr>
            <a:xfrm>
              <a:off x="-3276600" y="-5181598"/>
              <a:ext cx="10363198" cy="214600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600" b="0" i="0" u="none" strike="noStrike" cap="none" baseline="0" dirty="0">
                  <a:solidFill>
                    <a:schemeClr val="dk1"/>
                  </a:solidFill>
                  <a:latin typeface="Times New Roman"/>
                  <a:ea typeface="Times New Roman"/>
                  <a:cs typeface="Times New Roman"/>
                  <a:sym typeface="Times New Roman"/>
                </a:rPr>
                <a:t>ORITO</a:t>
              </a:r>
            </a:p>
          </p:txBody>
        </p:sp>
        <p:pic>
          <p:nvPicPr>
            <p:cNvPr id="127" name="Shape 127"/>
            <p:cNvPicPr preferRelativeResize="0"/>
            <p:nvPr/>
          </p:nvPicPr>
          <p:blipFill rotWithShape="1">
            <a:blip r:embed="rId16"/>
            <a:srcRect/>
            <a:stretch/>
          </p:blipFill>
          <p:spPr>
            <a:xfrm>
              <a:off x="34813281" y="-14197607"/>
              <a:ext cx="10115816" cy="9008000"/>
            </a:xfrm>
            <a:prstGeom prst="rect">
              <a:avLst/>
            </a:prstGeom>
            <a:noFill/>
            <a:ln>
              <a:noFill/>
            </a:ln>
          </p:spPr>
        </p:pic>
        <p:sp>
          <p:nvSpPr>
            <p:cNvPr id="128" name="Shape 128"/>
            <p:cNvSpPr txBox="1"/>
            <p:nvPr/>
          </p:nvSpPr>
          <p:spPr>
            <a:xfrm>
              <a:off x="35128203" y="-5181598"/>
              <a:ext cx="10363198" cy="214600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600" b="0" i="0" u="none" strike="noStrike" cap="none" baseline="0" dirty="0">
                  <a:solidFill>
                    <a:schemeClr val="dk1"/>
                  </a:solidFill>
                  <a:latin typeface="Times New Roman"/>
                  <a:ea typeface="Times New Roman"/>
                  <a:cs typeface="Times New Roman"/>
                  <a:sym typeface="Times New Roman"/>
                </a:rPr>
                <a:t>ORONGO</a:t>
              </a:r>
            </a:p>
          </p:txBody>
        </p:sp>
        <p:pic>
          <p:nvPicPr>
            <p:cNvPr id="129" name="Shape 129"/>
            <p:cNvPicPr preferRelativeResize="0"/>
            <p:nvPr/>
          </p:nvPicPr>
          <p:blipFill rotWithShape="1">
            <a:blip r:embed="rId17"/>
            <a:srcRect/>
            <a:stretch/>
          </p:blipFill>
          <p:spPr>
            <a:xfrm>
              <a:off x="-3200400" y="-2628816"/>
              <a:ext cx="10422163" cy="8979096"/>
            </a:xfrm>
            <a:prstGeom prst="rect">
              <a:avLst/>
            </a:prstGeom>
            <a:noFill/>
            <a:ln>
              <a:noFill/>
            </a:ln>
          </p:spPr>
        </p:pic>
        <p:sp>
          <p:nvSpPr>
            <p:cNvPr id="130" name="Shape 130"/>
            <p:cNvSpPr txBox="1"/>
            <p:nvPr/>
          </p:nvSpPr>
          <p:spPr>
            <a:xfrm>
              <a:off x="-3200401" y="6593267"/>
              <a:ext cx="10363198" cy="214600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600" b="0" i="0" u="none" strike="noStrike" cap="none" baseline="0" dirty="0">
                  <a:solidFill>
                    <a:schemeClr val="dk1"/>
                  </a:solidFill>
                  <a:latin typeface="Times New Roman"/>
                  <a:ea typeface="Times New Roman"/>
                  <a:cs typeface="Times New Roman"/>
                  <a:sym typeface="Times New Roman"/>
                </a:rPr>
                <a:t>RANO KAO</a:t>
              </a:r>
            </a:p>
          </p:txBody>
        </p:sp>
        <p:pic>
          <p:nvPicPr>
            <p:cNvPr id="131" name="Shape 131"/>
            <p:cNvPicPr preferRelativeResize="0"/>
            <p:nvPr/>
          </p:nvPicPr>
          <p:blipFill rotWithShape="1">
            <a:blip r:embed="rId18"/>
            <a:srcRect/>
            <a:stretch/>
          </p:blipFill>
          <p:spPr>
            <a:xfrm>
              <a:off x="34747200" y="-2823931"/>
              <a:ext cx="10230264" cy="9673225"/>
            </a:xfrm>
            <a:prstGeom prst="rect">
              <a:avLst/>
            </a:prstGeom>
            <a:noFill/>
            <a:ln>
              <a:noFill/>
            </a:ln>
          </p:spPr>
        </p:pic>
        <p:sp>
          <p:nvSpPr>
            <p:cNvPr id="132" name="Shape 132"/>
            <p:cNvSpPr txBox="1"/>
            <p:nvPr/>
          </p:nvSpPr>
          <p:spPr>
            <a:xfrm>
              <a:off x="34899593" y="7202864"/>
              <a:ext cx="10363198" cy="214600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600" b="0" i="0" u="none" strike="noStrike" cap="none" baseline="0" dirty="0">
                  <a:solidFill>
                    <a:schemeClr val="dk1"/>
                  </a:solidFill>
                  <a:latin typeface="Times New Roman"/>
                  <a:ea typeface="Times New Roman"/>
                  <a:cs typeface="Times New Roman"/>
                  <a:sym typeface="Times New Roman"/>
                </a:rPr>
                <a:t>AHU TAUTIRA</a:t>
              </a:r>
            </a:p>
          </p:txBody>
        </p:sp>
        <p:pic>
          <p:nvPicPr>
            <p:cNvPr id="133" name="Shape 133"/>
            <p:cNvPicPr preferRelativeResize="0"/>
            <p:nvPr/>
          </p:nvPicPr>
          <p:blipFill rotWithShape="1">
            <a:blip r:embed="rId19"/>
            <a:srcRect/>
            <a:stretch/>
          </p:blipFill>
          <p:spPr>
            <a:xfrm>
              <a:off x="8381999" y="-14859000"/>
              <a:ext cx="25632147" cy="24155399"/>
            </a:xfrm>
            <a:prstGeom prst="rect">
              <a:avLst/>
            </a:prstGeom>
            <a:noFill/>
            <a:ln>
              <a:noFill/>
            </a:ln>
          </p:spPr>
        </p:pic>
        <p:sp>
          <p:nvSpPr>
            <p:cNvPr id="134" name="Shape 134"/>
            <p:cNvSpPr txBox="1"/>
            <p:nvPr/>
          </p:nvSpPr>
          <p:spPr>
            <a:xfrm>
              <a:off x="18973801" y="9829796"/>
              <a:ext cx="10363198" cy="2146005"/>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600" b="0" i="0" u="none" strike="noStrike" cap="none" baseline="0" dirty="0">
                  <a:solidFill>
                    <a:schemeClr val="dk1"/>
                  </a:solidFill>
                  <a:latin typeface="Times New Roman"/>
                  <a:ea typeface="Times New Roman"/>
                  <a:cs typeface="Times New Roman"/>
                  <a:sym typeface="Times New Roman"/>
                </a:rPr>
                <a:t>RAPA NUI</a:t>
              </a:r>
            </a:p>
          </p:txBody>
        </p:sp>
      </p:grpSp>
      <p:pic>
        <p:nvPicPr>
          <p:cNvPr id="135" name="Shape 135"/>
          <p:cNvPicPr preferRelativeResize="0"/>
          <p:nvPr/>
        </p:nvPicPr>
        <p:blipFill rotWithShape="1">
          <a:blip r:embed="rId20"/>
          <a:srcRect l="13342" r="11771" b="3753"/>
          <a:stretch/>
        </p:blipFill>
        <p:spPr>
          <a:xfrm>
            <a:off x="34061400" y="13182600"/>
            <a:ext cx="3766170" cy="3630286"/>
          </a:xfrm>
          <a:prstGeom prst="rect">
            <a:avLst/>
          </a:prstGeom>
          <a:noFill/>
          <a:ln>
            <a:noFill/>
          </a:ln>
        </p:spPr>
      </p:pic>
      <p:pic>
        <p:nvPicPr>
          <p:cNvPr id="136" name="Shape 136"/>
          <p:cNvPicPr preferRelativeResize="0"/>
          <p:nvPr/>
        </p:nvPicPr>
        <p:blipFill rotWithShape="1">
          <a:blip r:embed="rId21"/>
          <a:srcRect/>
          <a:stretch/>
        </p:blipFill>
        <p:spPr>
          <a:xfrm>
            <a:off x="10896600" y="27508200"/>
            <a:ext cx="6400799" cy="3667990"/>
          </a:xfrm>
          <a:prstGeom prst="rect">
            <a:avLst/>
          </a:prstGeom>
          <a:noFill/>
          <a:ln>
            <a:noFill/>
          </a:ln>
        </p:spPr>
      </p:pic>
      <p:pic>
        <p:nvPicPr>
          <p:cNvPr id="137" name="Shape 137"/>
          <p:cNvPicPr preferRelativeResize="0"/>
          <p:nvPr/>
        </p:nvPicPr>
        <p:blipFill rotWithShape="1">
          <a:blip r:embed="rId22"/>
          <a:srcRect/>
          <a:stretch/>
        </p:blipFill>
        <p:spPr>
          <a:xfrm>
            <a:off x="33604200" y="9525000"/>
            <a:ext cx="4453466" cy="2514599"/>
          </a:xfrm>
          <a:prstGeom prst="rect">
            <a:avLst/>
          </a:prstGeom>
          <a:noFill/>
          <a:ln>
            <a:noFill/>
          </a:ln>
        </p:spPr>
      </p:pic>
      <p:grpSp>
        <p:nvGrpSpPr>
          <p:cNvPr id="138" name="Shape 138"/>
          <p:cNvGrpSpPr/>
          <p:nvPr/>
        </p:nvGrpSpPr>
        <p:grpSpPr>
          <a:xfrm>
            <a:off x="29565600" y="9296398"/>
            <a:ext cx="3998258" cy="3089562"/>
            <a:chOff x="27736800" y="15697200"/>
            <a:chExt cx="3505199" cy="2708562"/>
          </a:xfrm>
        </p:grpSpPr>
        <p:pic>
          <p:nvPicPr>
            <p:cNvPr id="139" name="Shape 139"/>
            <p:cNvPicPr preferRelativeResize="0"/>
            <p:nvPr/>
          </p:nvPicPr>
          <p:blipFill rotWithShape="1">
            <a:blip r:embed="rId4"/>
            <a:srcRect/>
            <a:stretch/>
          </p:blipFill>
          <p:spPr>
            <a:xfrm>
              <a:off x="27736800" y="15697200"/>
              <a:ext cx="3505199" cy="2708562"/>
            </a:xfrm>
            <a:prstGeom prst="rect">
              <a:avLst/>
            </a:prstGeom>
            <a:noFill/>
            <a:ln>
              <a:noFill/>
            </a:ln>
          </p:spPr>
        </p:pic>
        <p:sp>
          <p:nvSpPr>
            <p:cNvPr id="140" name="Shape 140"/>
            <p:cNvSpPr/>
            <p:nvPr/>
          </p:nvSpPr>
          <p:spPr>
            <a:xfrm rot="-8562305" flipH="1">
              <a:off x="28248780" y="16960855"/>
              <a:ext cx="330238" cy="543779"/>
            </a:xfrm>
            <a:prstGeom prst="downArrow">
              <a:avLst>
                <a:gd name="adj1" fmla="val 50000"/>
                <a:gd name="adj2" fmla="val 50000"/>
              </a:avLst>
            </a:prstGeom>
            <a:gradFill>
              <a:gsLst>
                <a:gs pos="0">
                  <a:srgbClr val="3E7FCE"/>
                </a:gs>
                <a:gs pos="100000">
                  <a:srgbClr val="BFDCFF"/>
                </a:gs>
              </a:gsLst>
              <a:lin ang="16200000" scaled="0"/>
            </a:gradFill>
            <a:ln w="9525" cap="flat">
              <a:solidFill>
                <a:srgbClr val="4A7DBB"/>
              </a:solidFill>
              <a:prstDash val="solid"/>
              <a:round/>
              <a:headEnd type="none" w="med" len="med"/>
              <a:tailEnd type="none" w="med" len="med"/>
            </a:ln>
          </p:spPr>
          <p:txBody>
            <a:bodyPr lIns="91425" tIns="45700" rIns="91425" bIns="45700" anchor="ctr" anchorCtr="0">
              <a:noAutofit/>
            </a:bodyPr>
            <a:lstStyle/>
            <a:p>
              <a:endParaRPr dirty="0"/>
            </a:p>
          </p:txBody>
        </p:sp>
      </p:grpSp>
      <p:pic>
        <p:nvPicPr>
          <p:cNvPr id="141" name="Shape 141"/>
          <p:cNvPicPr preferRelativeResize="0"/>
          <p:nvPr/>
        </p:nvPicPr>
        <p:blipFill rotWithShape="1">
          <a:blip r:embed="rId23"/>
          <a:srcRect/>
          <a:stretch/>
        </p:blipFill>
        <p:spPr>
          <a:xfrm>
            <a:off x="29260800" y="13030200"/>
            <a:ext cx="4355683" cy="3836043"/>
          </a:xfrm>
          <a:prstGeom prst="rect">
            <a:avLst/>
          </a:prstGeom>
          <a:noFill/>
          <a:ln>
            <a:noFill/>
          </a:ln>
        </p:spPr>
      </p:pic>
      <p:pic>
        <p:nvPicPr>
          <p:cNvPr id="142" name="Shape 142"/>
          <p:cNvPicPr preferRelativeResize="0"/>
          <p:nvPr/>
        </p:nvPicPr>
        <p:blipFill rotWithShape="1">
          <a:blip r:embed="rId24"/>
          <a:srcRect/>
          <a:stretch/>
        </p:blipFill>
        <p:spPr>
          <a:xfrm>
            <a:off x="12344400" y="21107400"/>
            <a:ext cx="4800600" cy="4800600"/>
          </a:xfrm>
          <a:prstGeom prst="rect">
            <a:avLst/>
          </a:prstGeom>
          <a:noFill/>
          <a:ln>
            <a:noFill/>
          </a:ln>
        </p:spPr>
      </p:pic>
      <p:sp>
        <p:nvSpPr>
          <p:cNvPr id="143" name="Shape 143"/>
          <p:cNvSpPr txBox="1"/>
          <p:nvPr/>
        </p:nvSpPr>
        <p:spPr>
          <a:xfrm>
            <a:off x="29240125" y="18211800"/>
            <a:ext cx="9164676" cy="931585"/>
          </a:xfrm>
          <a:prstGeom prst="rect">
            <a:avLst/>
          </a:prstGeom>
          <a:solidFill>
            <a:srgbClr val="003399"/>
          </a:solidFill>
          <a:ln w="9525" cap="flat">
            <a:solidFill>
              <a:srgbClr val="6600CC"/>
            </a:solidFill>
            <a:prstDash val="solid"/>
            <a:miter/>
            <a:headEnd type="none" w="med" len="med"/>
            <a:tailEnd type="none" w="med" len="med"/>
          </a:ln>
        </p:spPr>
        <p:txBody>
          <a:bodyPr lIns="343450" tIns="171725" rIns="343450" bIns="171725" anchor="t" anchorCtr="0">
            <a:noAutofit/>
          </a:bodyPr>
          <a:lstStyle/>
          <a:p>
            <a:pPr marL="0" marR="0" lvl="0" indent="0" algn="l" rtl="0">
              <a:spcBef>
                <a:spcPts val="0"/>
              </a:spcBef>
              <a:spcAft>
                <a:spcPts val="0"/>
              </a:spcAft>
              <a:buSzPct val="25000"/>
              <a:buNone/>
            </a:pPr>
            <a:r>
              <a:rPr lang="en-AU" sz="3800" b="1" i="0" u="none" strike="noStrike" cap="none" baseline="0" dirty="0">
                <a:solidFill>
                  <a:schemeClr val="lt1"/>
                </a:solidFill>
                <a:latin typeface="Arial"/>
                <a:ea typeface="Arial"/>
                <a:cs typeface="Arial"/>
                <a:sym typeface="Arial"/>
              </a:rPr>
              <a:t>Conclusions</a:t>
            </a:r>
          </a:p>
        </p:txBody>
      </p:sp>
      <p:sp>
        <p:nvSpPr>
          <p:cNvPr id="144" name="Shape 144"/>
          <p:cNvSpPr/>
          <p:nvPr/>
        </p:nvSpPr>
        <p:spPr>
          <a:xfrm>
            <a:off x="19278600" y="21945600"/>
            <a:ext cx="9753599" cy="83099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400" b="1" i="0" u="none" strike="noStrike" cap="none" baseline="0" dirty="0">
                <a:solidFill>
                  <a:schemeClr val="dk1"/>
                </a:solidFill>
                <a:latin typeface="Times New Roman"/>
                <a:ea typeface="Times New Roman"/>
                <a:cs typeface="Times New Roman"/>
                <a:sym typeface="Times New Roman"/>
              </a:rPr>
              <a:t>Comparison of measurements for all </a:t>
            </a:r>
            <a:r>
              <a:rPr lang="en-AU" sz="2400" b="1" i="1" u="none" strike="noStrike" cap="none" baseline="0" dirty="0">
                <a:solidFill>
                  <a:schemeClr val="dk1"/>
                </a:solidFill>
                <a:latin typeface="Times New Roman"/>
                <a:ea typeface="Times New Roman"/>
                <a:cs typeface="Times New Roman"/>
                <a:sym typeface="Times New Roman"/>
              </a:rPr>
              <a:t>mata’a </a:t>
            </a:r>
            <a:r>
              <a:rPr lang="en-AU" sz="2400" b="1" i="0" u="none" strike="noStrike" cap="none" baseline="0" dirty="0">
                <a:solidFill>
                  <a:schemeClr val="dk1"/>
                </a:solidFill>
                <a:latin typeface="Times New Roman"/>
                <a:ea typeface="Times New Roman"/>
                <a:cs typeface="Times New Roman"/>
                <a:sym typeface="Times New Roman"/>
              </a:rPr>
              <a:t>(center) and for collections from across the island. </a:t>
            </a:r>
          </a:p>
        </p:txBody>
      </p:sp>
      <p:sp>
        <p:nvSpPr>
          <p:cNvPr id="145" name="Shape 145"/>
          <p:cNvSpPr/>
          <p:nvPr/>
        </p:nvSpPr>
        <p:spPr>
          <a:xfrm>
            <a:off x="19431000" y="30022800"/>
            <a:ext cx="9601200" cy="156966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400" b="1" i="0" u="none" strike="noStrike" cap="none" baseline="0" dirty="0">
                <a:solidFill>
                  <a:srgbClr val="000000"/>
                </a:solidFill>
                <a:latin typeface="Times New Roman"/>
                <a:ea typeface="Times New Roman"/>
                <a:cs typeface="Times New Roman"/>
                <a:sym typeface="Times New Roman"/>
              </a:rPr>
              <a:t>Variability in </a:t>
            </a:r>
            <a:r>
              <a:rPr lang="en-AU" sz="2400" b="1" i="1" u="none" strike="noStrike" cap="none" baseline="0" dirty="0">
                <a:solidFill>
                  <a:srgbClr val="000000"/>
                </a:solidFill>
                <a:latin typeface="Times New Roman"/>
                <a:ea typeface="Times New Roman"/>
                <a:cs typeface="Times New Roman"/>
                <a:sym typeface="Times New Roman"/>
              </a:rPr>
              <a:t>mata’a</a:t>
            </a:r>
            <a:r>
              <a:rPr lang="en-AU" sz="2400" b="1" i="0" u="none" strike="noStrike" cap="none" baseline="0" dirty="0">
                <a:solidFill>
                  <a:srgbClr val="000000"/>
                </a:solidFill>
                <a:latin typeface="Times New Roman"/>
                <a:ea typeface="Times New Roman"/>
                <a:cs typeface="Times New Roman"/>
                <a:sym typeface="Times New Roman"/>
              </a:rPr>
              <a:t> shape. </a:t>
            </a:r>
            <a:r>
              <a:rPr lang="en-AU" sz="2400" b="1" i="0" u="none" strike="noStrike" cap="none" baseline="0" dirty="0" smtClean="0">
                <a:solidFill>
                  <a:srgbClr val="000000"/>
                </a:solidFill>
                <a:latin typeface="Times New Roman"/>
                <a:ea typeface="Times New Roman"/>
                <a:cs typeface="Times New Roman"/>
                <a:sym typeface="Times New Roman"/>
              </a:rPr>
              <a:t>Magenta </a:t>
            </a:r>
            <a:r>
              <a:rPr lang="en-AU" sz="2400" b="1" i="0" u="none" strike="noStrike" cap="none" baseline="0" dirty="0">
                <a:solidFill>
                  <a:srgbClr val="000000"/>
                </a:solidFill>
                <a:latin typeface="Times New Roman"/>
                <a:ea typeface="Times New Roman"/>
                <a:cs typeface="Times New Roman"/>
                <a:sym typeface="Times New Roman"/>
              </a:rPr>
              <a:t>outlines are maximum and minimum outlines within the assemblage. The </a:t>
            </a:r>
            <a:r>
              <a:rPr lang="en-AU" sz="2400" b="1" i="0" u="none" strike="noStrike" cap="none" baseline="0" dirty="0" smtClean="0">
                <a:solidFill>
                  <a:srgbClr val="000000"/>
                </a:solidFill>
                <a:latin typeface="Times New Roman"/>
                <a:ea typeface="Times New Roman"/>
                <a:cs typeface="Times New Roman"/>
                <a:sym typeface="Times New Roman"/>
              </a:rPr>
              <a:t>green </a:t>
            </a:r>
            <a:r>
              <a:rPr lang="en-AU" sz="2400" b="1" i="0" u="none" strike="noStrike" cap="none" baseline="0" dirty="0">
                <a:solidFill>
                  <a:srgbClr val="000000"/>
                </a:solidFill>
                <a:latin typeface="Times New Roman"/>
                <a:ea typeface="Times New Roman"/>
                <a:cs typeface="Times New Roman"/>
                <a:sym typeface="Times New Roman"/>
              </a:rPr>
              <a:t>outline is the mean. The blue and red outlines are </a:t>
            </a:r>
            <a:r>
              <a:rPr lang="en-AU" sz="2400" b="1" i="0" u="none" strike="noStrike" cap="none" baseline="0" dirty="0" smtClean="0">
                <a:solidFill>
                  <a:srgbClr val="000000"/>
                </a:solidFill>
                <a:latin typeface="Times New Roman"/>
                <a:ea typeface="Times New Roman"/>
                <a:cs typeface="Times New Roman"/>
                <a:sym typeface="Times New Roman"/>
              </a:rPr>
              <a:t>two </a:t>
            </a:r>
            <a:r>
              <a:rPr lang="en-AU" sz="2400" b="1" i="0" u="none" strike="noStrike" cap="none" baseline="0" dirty="0">
                <a:solidFill>
                  <a:srgbClr val="000000"/>
                </a:solidFill>
                <a:latin typeface="Times New Roman"/>
                <a:ea typeface="Times New Roman"/>
                <a:cs typeface="Times New Roman"/>
                <a:sym typeface="Times New Roman"/>
              </a:rPr>
              <a:t>standard </a:t>
            </a:r>
            <a:r>
              <a:rPr lang="en-AU" sz="2400" b="1" i="0" u="none" strike="noStrike" cap="none" baseline="0" dirty="0" smtClean="0">
                <a:solidFill>
                  <a:srgbClr val="000000"/>
                </a:solidFill>
                <a:latin typeface="Times New Roman"/>
                <a:ea typeface="Times New Roman"/>
                <a:cs typeface="Times New Roman"/>
                <a:sym typeface="Times New Roman"/>
              </a:rPr>
              <a:t>deviations </a:t>
            </a:r>
            <a:r>
              <a:rPr lang="en-AU" sz="2400" b="1" i="0" u="none" strike="noStrike" cap="none" baseline="0" dirty="0">
                <a:solidFill>
                  <a:srgbClr val="000000"/>
                </a:solidFill>
                <a:latin typeface="Times New Roman"/>
                <a:ea typeface="Times New Roman"/>
                <a:cs typeface="Times New Roman"/>
                <a:sym typeface="Times New Roman"/>
              </a:rPr>
              <a:t>above and below the mean respectively.</a:t>
            </a:r>
          </a:p>
        </p:txBody>
      </p:sp>
      <p:sp>
        <p:nvSpPr>
          <p:cNvPr id="146" name="Shape 146"/>
          <p:cNvSpPr/>
          <p:nvPr/>
        </p:nvSpPr>
        <p:spPr>
          <a:xfrm>
            <a:off x="10613000" y="31176190"/>
            <a:ext cx="8562159" cy="156966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400" b="1" i="0" u="none" strike="noStrike" cap="none" baseline="0" dirty="0">
                <a:solidFill>
                  <a:schemeClr val="dk1"/>
                </a:solidFill>
                <a:latin typeface="Times New Roman"/>
                <a:ea typeface="Times New Roman"/>
                <a:cs typeface="Times New Roman"/>
                <a:sym typeface="Times New Roman"/>
              </a:rPr>
              <a:t>Distribution of the first two </a:t>
            </a:r>
            <a:r>
              <a:rPr lang="en-AU" sz="2400" b="1" i="0" u="none" strike="noStrike" cap="none" baseline="0" dirty="0" smtClean="0">
                <a:solidFill>
                  <a:schemeClr val="dk1"/>
                </a:solidFill>
                <a:latin typeface="Times New Roman"/>
                <a:ea typeface="Times New Roman"/>
                <a:cs typeface="Times New Roman"/>
                <a:sym typeface="Times New Roman"/>
              </a:rPr>
              <a:t>elliptical </a:t>
            </a:r>
            <a:r>
              <a:rPr lang="en-AU" sz="2400" b="1" i="0" u="none" strike="noStrike" cap="none" baseline="0" dirty="0">
                <a:solidFill>
                  <a:schemeClr val="dk1"/>
                </a:solidFill>
                <a:latin typeface="Times New Roman"/>
                <a:ea typeface="Times New Roman"/>
                <a:cs typeface="Times New Roman"/>
                <a:sym typeface="Times New Roman"/>
              </a:rPr>
              <a:t>fourier principle components for the shape outlines.  The lack of grouping suggests that the </a:t>
            </a:r>
            <a:r>
              <a:rPr lang="en-AU" sz="2400" b="1" i="0" u="none" strike="noStrike" cap="none" baseline="0" dirty="0" smtClean="0">
                <a:solidFill>
                  <a:schemeClr val="dk1"/>
                </a:solidFill>
                <a:latin typeface="Times New Roman"/>
                <a:ea typeface="Times New Roman"/>
                <a:cs typeface="Times New Roman"/>
                <a:sym typeface="Times New Roman"/>
              </a:rPr>
              <a:t>Mataa  </a:t>
            </a:r>
            <a:r>
              <a:rPr lang="en-AU" sz="2400" b="1" i="0" u="none" strike="noStrike" cap="none" baseline="0" dirty="0">
                <a:solidFill>
                  <a:schemeClr val="dk1"/>
                </a:solidFill>
                <a:latin typeface="Times New Roman"/>
                <a:ea typeface="Times New Roman"/>
                <a:cs typeface="Times New Roman"/>
                <a:sym typeface="Times New Roman"/>
              </a:rPr>
              <a:t>fall as a single functional class of objects.</a:t>
            </a:r>
          </a:p>
        </p:txBody>
      </p:sp>
      <p:sp>
        <p:nvSpPr>
          <p:cNvPr id="147" name="Shape 147"/>
          <p:cNvSpPr txBox="1"/>
          <p:nvPr/>
        </p:nvSpPr>
        <p:spPr>
          <a:xfrm>
            <a:off x="29184600" y="4572000"/>
            <a:ext cx="8915400" cy="5199468"/>
          </a:xfrm>
          <a:prstGeom prst="rect">
            <a:avLst/>
          </a:prstGeom>
          <a:noFill/>
          <a:ln>
            <a:noFill/>
          </a:ln>
        </p:spPr>
        <p:txBody>
          <a:bodyPr lIns="343450" tIns="343450" rIns="343450" bIns="343450" anchor="t" anchorCtr="0">
            <a:noAutofit/>
          </a:bodyPr>
          <a:lstStyle/>
          <a:p>
            <a:pPr marL="0" marR="0" lvl="0" indent="0" algn="l" rtl="0">
              <a:spcBef>
                <a:spcPts val="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Artifacts with similar shape to Rapa Nui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are found elsewhere across the Pacific. On New Britain, Papua Nu Guinea for example, stemmed obsidian tools are known and many have outlines quite similar to </a:t>
            </a:r>
            <a:r>
              <a:rPr lang="en-AU" sz="2400" b="0" i="1" u="none" strike="noStrike" cap="none" baseline="0" dirty="0">
                <a:solidFill>
                  <a:schemeClr val="dk1"/>
                </a:solidFill>
                <a:latin typeface="Times New Roman"/>
                <a:ea typeface="Times New Roman"/>
                <a:cs typeface="Times New Roman"/>
                <a:sym typeface="Times New Roman"/>
              </a:rPr>
              <a:t>mata’a </a:t>
            </a:r>
            <a:r>
              <a:rPr lang="en-AU" sz="2400" b="0" i="0" u="none" strike="noStrike" cap="none" baseline="0" dirty="0">
                <a:solidFill>
                  <a:schemeClr val="dk1"/>
                </a:solidFill>
                <a:latin typeface="Times New Roman"/>
                <a:ea typeface="Times New Roman"/>
                <a:cs typeface="Times New Roman"/>
                <a:sym typeface="Times New Roman"/>
              </a:rPr>
              <a:t>(Torrance et al. 2009)</a:t>
            </a:r>
            <a:r>
              <a:rPr lang="en-AU" sz="2400" b="0" i="1" u="none" strike="noStrike" cap="none" baseline="0" dirty="0">
                <a:solidFill>
                  <a:schemeClr val="dk1"/>
                </a:solidFill>
                <a:latin typeface="Times New Roman"/>
                <a:ea typeface="Times New Roman"/>
                <a:cs typeface="Times New Roman"/>
                <a:sym typeface="Times New Roman"/>
              </a:rPr>
              <a:t>. </a:t>
            </a:r>
          </a:p>
          <a:p>
            <a:endParaRPr lang="en-AU" sz="2400" b="0" i="1"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240"/>
              </a:spcBef>
              <a:spcAft>
                <a:spcPts val="0"/>
              </a:spcAft>
              <a:buSzPct val="25000"/>
              <a:buNone/>
            </a:pPr>
            <a:r>
              <a:rPr lang="en-AU" sz="2400" b="0" i="0" u="none" strike="noStrike" cap="none" baseline="0" dirty="0">
                <a:solidFill>
                  <a:schemeClr val="dk1"/>
                </a:solidFill>
                <a:latin typeface="Times New Roman"/>
                <a:ea typeface="Times New Roman"/>
                <a:cs typeface="Times New Roman"/>
                <a:sym typeface="Times New Roman"/>
              </a:rPr>
              <a:t>As a comparison, we measured outline variability of a sample of New Britain tools using the protocol described for the Rapa Nui </a:t>
            </a:r>
            <a:r>
              <a:rPr lang="en-AU" sz="2400" b="0" i="1" u="none" strike="noStrike" cap="none" baseline="0" dirty="0">
                <a:solidFill>
                  <a:schemeClr val="dk1"/>
                </a:solidFill>
                <a:latin typeface="Times New Roman"/>
                <a:ea typeface="Times New Roman"/>
                <a:cs typeface="Times New Roman"/>
                <a:sym typeface="Times New Roman"/>
              </a:rPr>
              <a:t>mata’a</a:t>
            </a:r>
            <a:r>
              <a:rPr lang="en-AU" sz="2400" b="0" i="0" u="none" strike="noStrike" cap="none" baseline="0" dirty="0">
                <a:solidFill>
                  <a:schemeClr val="dk1"/>
                </a:solidFill>
                <a:latin typeface="Times New Roman"/>
                <a:ea typeface="Times New Roman"/>
                <a:cs typeface="Times New Roman"/>
                <a:sym typeface="Times New Roman"/>
              </a:rPr>
              <a:t>.   In contrast to the Rapa Nui tools, the New Britain ones exhibit much greater variability suggesting more than one tool is functionally represented. In addition, the 95% confidence interval points to a somewhat diamond shape outline  that is more consistent with weaponry. </a:t>
            </a:r>
          </a:p>
        </p:txBody>
      </p:sp>
      <p:sp>
        <p:nvSpPr>
          <p:cNvPr id="148" name="Shape 148"/>
          <p:cNvSpPr/>
          <p:nvPr/>
        </p:nvSpPr>
        <p:spPr>
          <a:xfrm>
            <a:off x="29489400" y="12344400"/>
            <a:ext cx="3962399" cy="4001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000" b="1" i="0" u="none" strike="noStrike" cap="none" baseline="0" dirty="0">
                <a:solidFill>
                  <a:schemeClr val="dk1"/>
                </a:solidFill>
                <a:latin typeface="Times New Roman"/>
                <a:ea typeface="Times New Roman"/>
                <a:cs typeface="Times New Roman"/>
                <a:sym typeface="Times New Roman"/>
              </a:rPr>
              <a:t>New Britain, Papua New Guinea</a:t>
            </a:r>
          </a:p>
        </p:txBody>
      </p:sp>
      <p:sp>
        <p:nvSpPr>
          <p:cNvPr id="149" name="Shape 149"/>
          <p:cNvSpPr/>
          <p:nvPr/>
        </p:nvSpPr>
        <p:spPr>
          <a:xfrm>
            <a:off x="33680400" y="12344400"/>
            <a:ext cx="3962399" cy="70788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000" b="1" i="0" u="none" strike="noStrike" cap="none" baseline="0" dirty="0">
                <a:solidFill>
                  <a:schemeClr val="dk1"/>
                </a:solidFill>
                <a:latin typeface="Times New Roman"/>
                <a:ea typeface="Times New Roman"/>
                <a:cs typeface="Times New Roman"/>
                <a:sym typeface="Times New Roman"/>
              </a:rPr>
              <a:t>Stemmed obsidian tools from New Britain (Torrance </a:t>
            </a:r>
            <a:r>
              <a:rPr lang="en-AU" sz="2000" b="1" i="0" u="none" strike="noStrike" cap="none" baseline="0" dirty="0" smtClean="0">
                <a:solidFill>
                  <a:schemeClr val="dk1"/>
                </a:solidFill>
                <a:latin typeface="Times New Roman"/>
                <a:ea typeface="Times New Roman"/>
                <a:cs typeface="Times New Roman"/>
                <a:sym typeface="Times New Roman"/>
              </a:rPr>
              <a:t>2009).</a:t>
            </a:r>
            <a:endParaRPr lang="en-AU" sz="2000" b="1" i="0" u="none" strike="noStrike" cap="none" baseline="0" dirty="0">
              <a:solidFill>
                <a:schemeClr val="dk1"/>
              </a:solidFill>
              <a:latin typeface="Times New Roman"/>
              <a:ea typeface="Times New Roman"/>
              <a:cs typeface="Times New Roman"/>
              <a:sym typeface="Times New Roman"/>
            </a:endParaRPr>
          </a:p>
        </p:txBody>
      </p:sp>
      <p:sp>
        <p:nvSpPr>
          <p:cNvPr id="150" name="Shape 150"/>
          <p:cNvSpPr/>
          <p:nvPr/>
        </p:nvSpPr>
        <p:spPr>
          <a:xfrm>
            <a:off x="29413200" y="16840200"/>
            <a:ext cx="3962399" cy="132343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000" b="1" i="0" u="none" strike="noStrike" cap="none" baseline="0" dirty="0">
                <a:solidFill>
                  <a:schemeClr val="dk1"/>
                </a:solidFill>
                <a:latin typeface="Times New Roman"/>
                <a:ea typeface="Times New Roman"/>
                <a:cs typeface="Times New Roman"/>
                <a:sym typeface="Times New Roman"/>
              </a:rPr>
              <a:t>Outline variability for New Britain stemmed tools. The great range of variability suggest that multiple tools are represented. </a:t>
            </a:r>
          </a:p>
        </p:txBody>
      </p:sp>
      <p:sp>
        <p:nvSpPr>
          <p:cNvPr id="151" name="Shape 151"/>
          <p:cNvSpPr/>
          <p:nvPr/>
        </p:nvSpPr>
        <p:spPr>
          <a:xfrm>
            <a:off x="33909000" y="16840200"/>
            <a:ext cx="3962399" cy="132343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2000" b="1" i="0" u="none" strike="noStrike" cap="none" baseline="0" dirty="0">
                <a:solidFill>
                  <a:schemeClr val="dk1"/>
                </a:solidFill>
                <a:latin typeface="Times New Roman"/>
                <a:ea typeface="Times New Roman"/>
                <a:cs typeface="Times New Roman"/>
                <a:sym typeface="Times New Roman"/>
              </a:rPr>
              <a:t>Shape variability for New Britain stemmed tools. The solid lines show the mean and 95% confidence intervals for shape. </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1641</Words>
  <Application>Microsoft Macintosh PowerPoint</Application>
  <PresentationFormat>Custom</PresentationFormat>
  <Paragraphs>71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Carl Lipo</cp:lastModifiedBy>
  <cp:revision>6</cp:revision>
  <dcterms:modified xsi:type="dcterms:W3CDTF">2014-04-20T22:31:46Z</dcterms:modified>
</cp:coreProperties>
</file>