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0" r:id="rId4"/>
    <p:sldId id="261" r:id="rId5"/>
    <p:sldId id="271" r:id="rId6"/>
    <p:sldId id="272" r:id="rId7"/>
    <p:sldId id="273" r:id="rId8"/>
    <p:sldId id="269" r:id="rId9"/>
    <p:sldId id="274" r:id="rId10"/>
    <p:sldId id="275" r:id="rId11"/>
    <p:sldId id="278" r:id="rId12"/>
    <p:sldId id="277" r:id="rId13"/>
    <p:sldId id="267" r:id="rId14"/>
    <p:sldId id="276" r:id="rId15"/>
    <p:sldId id="279" r:id="rId16"/>
    <p:sldId id="262" r:id="rId17"/>
    <p:sldId id="263" r:id="rId18"/>
    <p:sldId id="264" r:id="rId19"/>
    <p:sldId id="265" r:id="rId20"/>
    <p:sldId id="258" r:id="rId21"/>
    <p:sldId id="266" r:id="rId22"/>
    <p:sldId id="27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71" autoAdjust="0"/>
    <p:restoredTop sz="94660"/>
  </p:normalViewPr>
  <p:slideViewPr>
    <p:cSldViewPr snapToGrid="0" snapToObjects="1">
      <p:cViewPr>
        <p:scale>
          <a:sx n="76" d="100"/>
          <a:sy n="76" d="100"/>
        </p:scale>
        <p:origin x="-1424"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75A2F9-B3E3-614A-8475-5B987B510C7B}" type="datetimeFigureOut">
              <a:rPr lang="en-US" smtClean="0"/>
              <a:t>9/1/17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DED113-0A1E-6A4C-82B6-762B40294925}" type="slidenum">
              <a:rPr lang="en-US" smtClean="0"/>
              <a:t>‹#›</a:t>
            </a:fld>
            <a:endParaRPr lang="en-US"/>
          </a:p>
        </p:txBody>
      </p:sp>
    </p:spTree>
    <p:extLst>
      <p:ext uri="{BB962C8B-B14F-4D97-AF65-F5344CB8AC3E}">
        <p14:creationId xmlns:p14="http://schemas.microsoft.com/office/powerpoint/2010/main" val="16444373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Perhaps the most important thing I will tell</a:t>
            </a:r>
            <a:r>
              <a:rPr lang="en-US" baseline="0" dirty="0" smtClean="0"/>
              <a:t> you during this presentation is to please use the microphone! Though many presenters think that they are loud enough without a microphone, attendees who are Hard of Hearing (</a:t>
            </a:r>
            <a:r>
              <a:rPr lang="en-US" baseline="0" dirty="0" err="1" smtClean="0"/>
              <a:t>HoH</a:t>
            </a:r>
            <a:r>
              <a:rPr lang="en-US" baseline="0" dirty="0" smtClean="0"/>
              <a:t>) or who are interpreting your presentation for attendees who are </a:t>
            </a:r>
            <a:r>
              <a:rPr lang="en-US" baseline="0" dirty="0" err="1" smtClean="0"/>
              <a:t>HoH</a:t>
            </a:r>
            <a:r>
              <a:rPr lang="en-US" baseline="0" dirty="0" smtClean="0"/>
              <a:t> or Deaf may struggle to hear. Please be sure to always speak into the microphone during both your presentation and the question and answer period. If there is a microphone for those asking questions, ask them to also use the microphone and, if they don’t, repeat the question into the microphone before answering it.</a:t>
            </a:r>
            <a:endParaRPr lang="en-US" dirty="0" smtClean="0"/>
          </a:p>
        </p:txBody>
      </p:sp>
      <p:sp>
        <p:nvSpPr>
          <p:cNvPr id="4" name="Slide Number Placeholder 3"/>
          <p:cNvSpPr>
            <a:spLocks noGrp="1"/>
          </p:cNvSpPr>
          <p:nvPr>
            <p:ph type="sldNum" sz="quarter" idx="10"/>
          </p:nvPr>
        </p:nvSpPr>
        <p:spPr/>
        <p:txBody>
          <a:bodyPr/>
          <a:lstStyle/>
          <a:p>
            <a:fld id="{8FDED113-0A1E-6A4C-82B6-762B40294925}" type="slidenum">
              <a:rPr lang="en-US" smtClean="0"/>
              <a:t>2</a:t>
            </a:fld>
            <a:endParaRPr lang="en-US"/>
          </a:p>
        </p:txBody>
      </p:sp>
    </p:spTree>
    <p:extLst>
      <p:ext uri="{BB962C8B-B14F-4D97-AF65-F5344CB8AC3E}">
        <p14:creationId xmlns:p14="http://schemas.microsoft.com/office/powerpoint/2010/main" val="367223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Alt-text</a:t>
            </a:r>
            <a:r>
              <a:rPr lang="en-US" baseline="0" dirty="0" smtClean="0"/>
              <a:t> is vital to slide accessibility. If you don’t include alt (or “alternative”) text on every image, this image will either be (1) invisible to </a:t>
            </a:r>
            <a:r>
              <a:rPr lang="en-US" baseline="0" dirty="0" err="1" smtClean="0"/>
              <a:t>screenreaders</a:t>
            </a:r>
            <a:r>
              <a:rPr lang="en-US" baseline="0" dirty="0" smtClean="0"/>
              <a:t> or (2) will be read as simple whatever the name of the image is (i.e., </a:t>
            </a:r>
            <a:r>
              <a:rPr lang="en-US" baseline="0" dirty="0" err="1" smtClean="0"/>
              <a:t>chart.jpg</a:t>
            </a:r>
            <a:r>
              <a:rPr lang="en-US" baseline="0" dirty="0" smtClean="0"/>
              <a:t>). To add alt-text in PowerPoint, right click on the image and select “Format Picture” or go to the Format menu and select “Picture”. Then add text to the “Title” and/or “Description” fields. Click “Ok” to save the text.</a:t>
            </a:r>
          </a:p>
          <a:p>
            <a:endParaRPr lang="en-US" baseline="0" dirty="0" smtClean="0"/>
          </a:p>
        </p:txBody>
      </p:sp>
      <p:sp>
        <p:nvSpPr>
          <p:cNvPr id="4" name="Slide Number Placeholder 3"/>
          <p:cNvSpPr>
            <a:spLocks noGrp="1"/>
          </p:cNvSpPr>
          <p:nvPr>
            <p:ph type="sldNum" sz="quarter" idx="10"/>
          </p:nvPr>
        </p:nvSpPr>
        <p:spPr/>
        <p:txBody>
          <a:bodyPr/>
          <a:lstStyle/>
          <a:p>
            <a:fld id="{8FDED113-0A1E-6A4C-82B6-762B40294925}" type="slidenum">
              <a:rPr lang="en-US" smtClean="0"/>
              <a:t>11</a:t>
            </a:fld>
            <a:endParaRPr lang="en-US"/>
          </a:p>
        </p:txBody>
      </p:sp>
    </p:spTree>
    <p:extLst>
      <p:ext uri="{BB962C8B-B14F-4D97-AF65-F5344CB8AC3E}">
        <p14:creationId xmlns:p14="http://schemas.microsoft.com/office/powerpoint/2010/main" val="397559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add alt-text in Google Slides, select the image and then go to the last option in the Format menu, which is “Alt text”. A pop up screen then gives you the option to add an image title and/or description</a:t>
            </a:r>
          </a:p>
          <a:p>
            <a:endParaRPr lang="en-US" baseline="0" dirty="0" smtClean="0"/>
          </a:p>
          <a:p>
            <a:r>
              <a:rPr lang="en-US" baseline="0" dirty="0" smtClean="0"/>
              <a:t>Alt text should be written to convey what is important about the image in the least number of words necessary. So, for example, if you had a picture of book, what is important about that image would vary based on the context. If you were using that image to illustrate a point about the illustration on the front cover, you might say “image of a book with a portrait of Joan of Arc on the cover”. If you were using the image to show the type of book, you might say “image of a paperback book, approximately half and inch thick and 5.1 wide inches by 7.8 inches tall”. If you important an image of a chart or visualization, this will also need alt-text. You may wish to use the description field for additional details in situations where you want the individual using the </a:t>
            </a:r>
            <a:r>
              <a:rPr lang="en-US" baseline="0" dirty="0" err="1" smtClean="0"/>
              <a:t>screenreader</a:t>
            </a:r>
            <a:r>
              <a:rPr lang="en-US" baseline="0" dirty="0" smtClean="0"/>
              <a:t> to have the option to hear more information only if they are interested. If that isn’t possible, you can also add additional text in the notes field of your slide or behind the image itself and then indicate its location in the alt-text.</a:t>
            </a:r>
          </a:p>
        </p:txBody>
      </p:sp>
      <p:sp>
        <p:nvSpPr>
          <p:cNvPr id="4" name="Slide Number Placeholder 3"/>
          <p:cNvSpPr>
            <a:spLocks noGrp="1"/>
          </p:cNvSpPr>
          <p:nvPr>
            <p:ph type="sldNum" sz="quarter" idx="10"/>
          </p:nvPr>
        </p:nvSpPr>
        <p:spPr/>
        <p:txBody>
          <a:bodyPr/>
          <a:lstStyle/>
          <a:p>
            <a:fld id="{8FDED113-0A1E-6A4C-82B6-762B40294925}" type="slidenum">
              <a:rPr lang="en-US" smtClean="0"/>
              <a:t>12</a:t>
            </a:fld>
            <a:endParaRPr lang="en-US"/>
          </a:p>
        </p:txBody>
      </p:sp>
    </p:spTree>
    <p:extLst>
      <p:ext uri="{BB962C8B-B14F-4D97-AF65-F5344CB8AC3E}">
        <p14:creationId xmlns:p14="http://schemas.microsoft.com/office/powerpoint/2010/main" val="3975596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plan to show a video during your presentation, be sure that it has been captioned and that the captions are</a:t>
            </a:r>
            <a:r>
              <a:rPr lang="en-US" baseline="0" dirty="0" smtClean="0"/>
              <a:t> displayed in a way that they are readable by your audience. If your video depends on audience members being able to see specific content, consider how you can make it accessible to any visually impaired audience members. This might mean offering a brief introduction to the video before playing it or it may mean providing audio description.</a:t>
            </a:r>
          </a:p>
          <a:p>
            <a:r>
              <a:rPr lang="en-US" baseline="0" dirty="0" smtClean="0"/>
              <a:t>If you are interested in providing closed captions or audio description for your video content, CADET (http://</a:t>
            </a:r>
            <a:r>
              <a:rPr lang="en-US" baseline="0" dirty="0" err="1" smtClean="0"/>
              <a:t>ncamftp.wgbh.org</a:t>
            </a:r>
            <a:r>
              <a:rPr lang="en-US" baseline="0" dirty="0" smtClean="0"/>
              <a:t>/cadet/), which stands for Caption and Description Editing Tool, is a free tool that supports adding these elements to videos.</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13</a:t>
            </a:fld>
            <a:endParaRPr lang="en-US"/>
          </a:p>
        </p:txBody>
      </p:sp>
    </p:spTree>
    <p:extLst>
      <p:ext uri="{BB962C8B-B14F-4D97-AF65-F5344CB8AC3E}">
        <p14:creationId xmlns:p14="http://schemas.microsoft.com/office/powerpoint/2010/main" val="422770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you’ve finalized your slides, DLF asks that you share them via their instance of OSF Meetings. </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16</a:t>
            </a:fld>
            <a:endParaRPr lang="en-US"/>
          </a:p>
        </p:txBody>
      </p:sp>
    </p:spTree>
    <p:extLst>
      <p:ext uri="{BB962C8B-B14F-4D97-AF65-F5344CB8AC3E}">
        <p14:creationId xmlns:p14="http://schemas.microsoft.com/office/powerpoint/2010/main" val="25132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forget the microphone!!</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20</a:t>
            </a:fld>
            <a:endParaRPr lang="en-US"/>
          </a:p>
        </p:txBody>
      </p:sp>
    </p:spTree>
    <p:extLst>
      <p:ext uri="{BB962C8B-B14F-4D97-AF65-F5344CB8AC3E}">
        <p14:creationId xmlns:p14="http://schemas.microsoft.com/office/powerpoint/2010/main" val="245176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ensure</a:t>
            </a:r>
            <a:r>
              <a:rPr lang="en-US" baseline="0" dirty="0" smtClean="0"/>
              <a:t> that </a:t>
            </a:r>
            <a:r>
              <a:rPr lang="en-US" baseline="0" dirty="0" err="1" smtClean="0"/>
              <a:t>screenreaders</a:t>
            </a:r>
            <a:r>
              <a:rPr lang="en-US" baseline="0" dirty="0" smtClean="0"/>
              <a:t> can reader your presentation, be sure to set the language of your text. In PowerPoint, this can be found in the Tools menu, under language. In Google slides, a similar option can be found in the File menu</a:t>
            </a:r>
            <a:endParaRPr lang="en-US" dirty="0" smtClean="0"/>
          </a:p>
        </p:txBody>
      </p:sp>
      <p:sp>
        <p:nvSpPr>
          <p:cNvPr id="4" name="Slide Number Placeholder 3"/>
          <p:cNvSpPr>
            <a:spLocks noGrp="1"/>
          </p:cNvSpPr>
          <p:nvPr>
            <p:ph type="sldNum" sz="quarter" idx="10"/>
          </p:nvPr>
        </p:nvSpPr>
        <p:spPr/>
        <p:txBody>
          <a:bodyPr/>
          <a:lstStyle/>
          <a:p>
            <a:fld id="{8FDED113-0A1E-6A4C-82B6-762B40294925}" type="slidenum">
              <a:rPr lang="en-US" smtClean="0"/>
              <a:t>3</a:t>
            </a:fld>
            <a:endParaRPr lang="en-US"/>
          </a:p>
        </p:txBody>
      </p:sp>
    </p:spTree>
    <p:extLst>
      <p:ext uri="{BB962C8B-B14F-4D97-AF65-F5344CB8AC3E}">
        <p14:creationId xmlns:p14="http://schemas.microsoft.com/office/powerpoint/2010/main" val="40245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ensure</a:t>
            </a:r>
            <a:r>
              <a:rPr lang="en-US" baseline="0" dirty="0" smtClean="0"/>
              <a:t> that </a:t>
            </a:r>
            <a:r>
              <a:rPr lang="en-US" baseline="0" dirty="0" err="1" smtClean="0"/>
              <a:t>screenreaders</a:t>
            </a:r>
            <a:r>
              <a:rPr lang="en-US" baseline="0" dirty="0" smtClean="0"/>
              <a:t> can reader your presentation, be sure to set the language of your text. In PowerPoint, this can be found in the Tools menu, under language. In Google slides, look in the File menu for the same option.</a:t>
            </a:r>
            <a:endParaRPr lang="en-US" dirty="0" smtClean="0"/>
          </a:p>
        </p:txBody>
      </p:sp>
      <p:sp>
        <p:nvSpPr>
          <p:cNvPr id="4" name="Slide Number Placeholder 3"/>
          <p:cNvSpPr>
            <a:spLocks noGrp="1"/>
          </p:cNvSpPr>
          <p:nvPr>
            <p:ph type="sldNum" sz="quarter" idx="10"/>
          </p:nvPr>
        </p:nvSpPr>
        <p:spPr/>
        <p:txBody>
          <a:bodyPr/>
          <a:lstStyle/>
          <a:p>
            <a:fld id="{8FDED113-0A1E-6A4C-82B6-762B40294925}" type="slidenum">
              <a:rPr lang="en-US" smtClean="0"/>
              <a:t>4</a:t>
            </a:fld>
            <a:endParaRPr lang="en-US"/>
          </a:p>
        </p:txBody>
      </p:sp>
    </p:spTree>
    <p:extLst>
      <p:ext uri="{BB962C8B-B14F-4D97-AF65-F5344CB8AC3E}">
        <p14:creationId xmlns:p14="http://schemas.microsoft.com/office/powerpoint/2010/main" val="40245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slide creation tools offer</a:t>
            </a:r>
            <a:r>
              <a:rPr lang="en-US" baseline="0" dirty="0" smtClean="0"/>
              <a:t> an option to edit your styles at the Master Slide level rather than making changes to each slide. By editing the Master Slide, you can set a consistent style, which will make your slides more readable.</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5</a:t>
            </a:fld>
            <a:endParaRPr lang="en-US"/>
          </a:p>
        </p:txBody>
      </p:sp>
    </p:spTree>
    <p:extLst>
      <p:ext uri="{BB962C8B-B14F-4D97-AF65-F5344CB8AC3E}">
        <p14:creationId xmlns:p14="http://schemas.microsoft.com/office/powerpoint/2010/main" val="275527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add text to your slides, keep in mind that you should always follow a consistent hierarchy of font size to make your slides easy to parse visually. Generally speaking, higher level text should be larger and no text should be used that is smaller than 24-28 points. </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6</a:t>
            </a:fld>
            <a:endParaRPr lang="en-US"/>
          </a:p>
        </p:txBody>
      </p:sp>
    </p:spTree>
    <p:extLst>
      <p:ext uri="{BB962C8B-B14F-4D97-AF65-F5344CB8AC3E}">
        <p14:creationId xmlns:p14="http://schemas.microsoft.com/office/powerpoint/2010/main" val="275527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Screenreaders</a:t>
            </a:r>
            <a:r>
              <a:rPr lang="en-US" baseline="0" dirty="0" smtClean="0"/>
              <a:t> will read content in the order in which it is presented to them, so you should carefully consider the order of your text. This can be done by simply writing text or arranging elements in the order you would like a </a:t>
            </a:r>
            <a:r>
              <a:rPr lang="en-US" baseline="0" dirty="0" err="1" smtClean="0"/>
              <a:t>screenreader</a:t>
            </a:r>
            <a:r>
              <a:rPr lang="en-US" baseline="0" dirty="0" smtClean="0"/>
              <a:t> to read them, but sometimes you’ll have to rearrange the order after the fact. This is the feature that probably varies the most across tools, but this slide shows one example from PowerPoint.</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7</a:t>
            </a:fld>
            <a:endParaRPr lang="en-US"/>
          </a:p>
        </p:txBody>
      </p:sp>
    </p:spTree>
    <p:extLst>
      <p:ext uri="{BB962C8B-B14F-4D97-AF65-F5344CB8AC3E}">
        <p14:creationId xmlns:p14="http://schemas.microsoft.com/office/powerpoint/2010/main" val="275527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8</a:t>
            </a:fld>
            <a:endParaRPr lang="en-US"/>
          </a:p>
        </p:txBody>
      </p:sp>
    </p:spTree>
    <p:extLst>
      <p:ext uri="{BB962C8B-B14F-4D97-AF65-F5344CB8AC3E}">
        <p14:creationId xmlns:p14="http://schemas.microsoft.com/office/powerpoint/2010/main" val="151857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a:t>
            </a:r>
            <a:r>
              <a:rPr lang="en-US" baseline="0" dirty="0" smtClean="0"/>
              <a:t> contrast images, text, and themes can make your presentation difficult for your audience to read.</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9</a:t>
            </a:fld>
            <a:endParaRPr lang="en-US"/>
          </a:p>
        </p:txBody>
      </p:sp>
    </p:spTree>
    <p:extLst>
      <p:ext uri="{BB962C8B-B14F-4D97-AF65-F5344CB8AC3E}">
        <p14:creationId xmlns:p14="http://schemas.microsoft.com/office/powerpoint/2010/main" val="175216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that you aren’t relying on color alone to convey information as this can be inaccessible to colorblind users and others with visual impairments.</a:t>
            </a:r>
            <a:endParaRPr lang="en-US" dirty="0"/>
          </a:p>
        </p:txBody>
      </p:sp>
      <p:sp>
        <p:nvSpPr>
          <p:cNvPr id="4" name="Slide Number Placeholder 3"/>
          <p:cNvSpPr>
            <a:spLocks noGrp="1"/>
          </p:cNvSpPr>
          <p:nvPr>
            <p:ph type="sldNum" sz="quarter" idx="10"/>
          </p:nvPr>
        </p:nvSpPr>
        <p:spPr/>
        <p:txBody>
          <a:bodyPr/>
          <a:lstStyle/>
          <a:p>
            <a:fld id="{8FDED113-0A1E-6A4C-82B6-762B40294925}" type="slidenum">
              <a:rPr lang="en-US" smtClean="0"/>
              <a:t>10</a:t>
            </a:fld>
            <a:endParaRPr lang="en-US"/>
          </a:p>
        </p:txBody>
      </p:sp>
    </p:spTree>
    <p:extLst>
      <p:ext uri="{BB962C8B-B14F-4D97-AF65-F5344CB8AC3E}">
        <p14:creationId xmlns:p14="http://schemas.microsoft.com/office/powerpoint/2010/main" val="265883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7084E5-B6C5-C247-B9CD-98AC1550256E}"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199333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084E5-B6C5-C247-B9CD-98AC1550256E}"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218221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084E5-B6C5-C247-B9CD-98AC1550256E}"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159246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7084E5-B6C5-C247-B9CD-98AC1550256E}"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201675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084E5-B6C5-C247-B9CD-98AC1550256E}"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42632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7084E5-B6C5-C247-B9CD-98AC1550256E}"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197178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7084E5-B6C5-C247-B9CD-98AC1550256E}" type="datetimeFigureOut">
              <a:rPr lang="en-US" smtClean="0"/>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22046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7084E5-B6C5-C247-B9CD-98AC1550256E}" type="datetimeFigureOut">
              <a:rPr lang="en-US" smtClean="0"/>
              <a:t>9/1/17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304822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084E5-B6C5-C247-B9CD-98AC1550256E}" type="datetimeFigureOut">
              <a:rPr lang="en-US" smtClean="0"/>
              <a:t>9/1/17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6850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084E5-B6C5-C247-B9CD-98AC1550256E}"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398068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084E5-B6C5-C247-B9CD-98AC1550256E}"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CBBD4-D360-454F-A430-5769531D6759}" type="slidenum">
              <a:rPr lang="en-US" smtClean="0"/>
              <a:t>‹#›</a:t>
            </a:fld>
            <a:endParaRPr lang="en-US"/>
          </a:p>
        </p:txBody>
      </p:sp>
    </p:spTree>
    <p:extLst>
      <p:ext uri="{BB962C8B-B14F-4D97-AF65-F5344CB8AC3E}">
        <p14:creationId xmlns:p14="http://schemas.microsoft.com/office/powerpoint/2010/main" val="39739431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084E5-B6C5-C247-B9CD-98AC1550256E}" type="datetimeFigureOut">
              <a:rPr lang="en-US" smtClean="0"/>
              <a:t>9/1/17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CBBD4-D360-454F-A430-5769531D6759}" type="slidenum">
              <a:rPr lang="en-US" smtClean="0"/>
              <a:t>‹#›</a:t>
            </a:fld>
            <a:endParaRPr lang="en-US"/>
          </a:p>
        </p:txBody>
      </p:sp>
    </p:spTree>
    <p:extLst>
      <p:ext uri="{BB962C8B-B14F-4D97-AF65-F5344CB8AC3E}">
        <p14:creationId xmlns:p14="http://schemas.microsoft.com/office/powerpoint/2010/main" val="349410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gi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elpx.adobe.com/acrobat/using/create-verify-pdf-accessibility.html" TargetMode="External"/><Relationship Id="rId4" Type="http://schemas.openxmlformats.org/officeDocument/2006/relationships/hyperlink" Target="http://webaim.org/techniques/acrobat/" TargetMode="External"/><Relationship Id="rId1" Type="http://schemas.openxmlformats.org/officeDocument/2006/relationships/slideLayout" Target="../slideLayouts/slideLayout2.xml"/><Relationship Id="rId2" Type="http://schemas.openxmlformats.org/officeDocument/2006/relationships/hyperlink" Target="https://helpx.adobe.com/acrobat/using/creating-accessible-pdf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ebaim.org/resources/contrastchecker/" TargetMode="External"/><Relationship Id="rId4" Type="http://schemas.openxmlformats.org/officeDocument/2006/relationships/hyperlink" Target="http://wave.webaim.org/" TargetMode="External"/><Relationship Id="rId5" Type="http://schemas.openxmlformats.org/officeDocument/2006/relationships/hyperlink" Target="https://www.diglib.org/forums/2016forum/guide-to-creating-accessible-presentations/" TargetMode="External"/><Relationship Id="rId1" Type="http://schemas.openxmlformats.org/officeDocument/2006/relationships/slideLayout" Target="../slideLayouts/slideLayout2.xml"/><Relationship Id="rId2" Type="http://schemas.openxmlformats.org/officeDocument/2006/relationships/hyperlink" Target="http://ncamftp.wgbh.org/cad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Creating Accessible Presentations</a:t>
            </a:r>
            <a:endParaRPr lang="en-US" sz="6000" dirty="0"/>
          </a:p>
        </p:txBody>
      </p:sp>
      <p:sp>
        <p:nvSpPr>
          <p:cNvPr id="4" name="TextBox 3"/>
          <p:cNvSpPr txBox="1"/>
          <p:nvPr/>
        </p:nvSpPr>
        <p:spPr>
          <a:xfrm>
            <a:off x="33418" y="5431240"/>
            <a:ext cx="3493640" cy="1384995"/>
          </a:xfrm>
          <a:prstGeom prst="rect">
            <a:avLst/>
          </a:prstGeom>
          <a:noFill/>
        </p:spPr>
        <p:txBody>
          <a:bodyPr wrap="none" rtlCol="0">
            <a:spAutoFit/>
          </a:bodyPr>
          <a:lstStyle/>
          <a:p>
            <a:r>
              <a:rPr lang="en-US" sz="2800" dirty="0" smtClean="0"/>
              <a:t>Carli Spina</a:t>
            </a:r>
          </a:p>
          <a:p>
            <a:r>
              <a:rPr lang="en-US" sz="2800" dirty="0" smtClean="0"/>
              <a:t>@</a:t>
            </a:r>
            <a:r>
              <a:rPr lang="en-US" sz="2800" dirty="0" err="1" smtClean="0"/>
              <a:t>CarliSpina</a:t>
            </a:r>
            <a:endParaRPr lang="en-US" sz="2800" dirty="0" smtClean="0"/>
          </a:p>
          <a:p>
            <a:r>
              <a:rPr lang="en-US" sz="2800" dirty="0" err="1" smtClean="0"/>
              <a:t>carli.spina@gmail.com</a:t>
            </a:r>
            <a:endParaRPr lang="en-US" sz="2800" dirty="0"/>
          </a:p>
        </p:txBody>
      </p:sp>
    </p:spTree>
    <p:extLst>
      <p:ext uri="{BB962C8B-B14F-4D97-AF65-F5344CB8AC3E}">
        <p14:creationId xmlns:p14="http://schemas.microsoft.com/office/powerpoint/2010/main" val="26638441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487101" y="6500786"/>
            <a:ext cx="7728085" cy="369332"/>
          </a:xfrm>
          <a:prstGeom prst="rect">
            <a:avLst/>
          </a:prstGeom>
          <a:noFill/>
        </p:spPr>
        <p:txBody>
          <a:bodyPr wrap="none" rtlCol="0">
            <a:spAutoFit/>
          </a:bodyPr>
          <a:lstStyle/>
          <a:p>
            <a:r>
              <a:rPr lang="en-US" dirty="0" smtClean="0"/>
              <a:t>Charts from Penn </a:t>
            </a:r>
            <a:r>
              <a:rPr lang="en-US" dirty="0"/>
              <a:t>State Accessibility: http://</a:t>
            </a:r>
            <a:r>
              <a:rPr lang="en-US" dirty="0" err="1"/>
              <a:t>accessibility.psu.edu</a:t>
            </a:r>
            <a:r>
              <a:rPr lang="en-US" dirty="0"/>
              <a:t>/images/charts/ </a:t>
            </a:r>
          </a:p>
        </p:txBody>
      </p:sp>
      <p:pic>
        <p:nvPicPr>
          <p:cNvPr id="18" name="Content Placeholder 17" descr="chartlinbad.gif"/>
          <p:cNvPicPr>
            <a:picLocks noGrp="1" noChangeAspect="1"/>
          </p:cNvPicPr>
          <p:nvPr>
            <p:ph sz="quarter" idx="4"/>
          </p:nvPr>
        </p:nvPicPr>
        <p:blipFill>
          <a:blip r:embed="rId3">
            <a:extLst>
              <a:ext uri="{28A0092B-C50C-407E-A947-70E740481C1C}">
                <a14:useLocalDpi xmlns:a14="http://schemas.microsoft.com/office/drawing/2010/main" val="0"/>
              </a:ext>
            </a:extLst>
          </a:blip>
          <a:srcRect t="-24797" b="-24797"/>
          <a:stretch>
            <a:fillRect/>
          </a:stretch>
        </p:blipFill>
        <p:spPr>
          <a:xfrm>
            <a:off x="4645025" y="2341995"/>
            <a:ext cx="4041775" cy="3951288"/>
          </a:xfrm>
        </p:spPr>
      </p:pic>
      <p:sp>
        <p:nvSpPr>
          <p:cNvPr id="6" name="Text Placeholder 5"/>
          <p:cNvSpPr>
            <a:spLocks noGrp="1"/>
          </p:cNvSpPr>
          <p:nvPr>
            <p:ph type="body" sz="quarter" idx="3"/>
          </p:nvPr>
        </p:nvSpPr>
        <p:spPr/>
        <p:txBody>
          <a:bodyPr/>
          <a:lstStyle/>
          <a:p>
            <a:r>
              <a:rPr lang="en-US" dirty="0" smtClean="0"/>
              <a:t>Don’t</a:t>
            </a:r>
            <a:endParaRPr lang="en-US" dirty="0"/>
          </a:p>
        </p:txBody>
      </p:sp>
      <p:pic>
        <p:nvPicPr>
          <p:cNvPr id="19" name="Content Placeholder 18" descr="LineChart.gif"/>
          <p:cNvPicPr>
            <a:picLocks noGrp="1" noChangeAspect="1"/>
          </p:cNvPicPr>
          <p:nvPr>
            <p:ph sz="half" idx="2"/>
          </p:nvPr>
        </p:nvPicPr>
        <p:blipFill>
          <a:blip r:embed="rId4">
            <a:extLst>
              <a:ext uri="{28A0092B-C50C-407E-A947-70E740481C1C}">
                <a14:useLocalDpi xmlns:a14="http://schemas.microsoft.com/office/drawing/2010/main" val="0"/>
              </a:ext>
            </a:extLst>
          </a:blip>
          <a:srcRect t="-22586" b="-22586"/>
          <a:stretch>
            <a:fillRect/>
          </a:stretch>
        </p:blipFill>
        <p:spPr/>
      </p:pic>
      <p:sp>
        <p:nvSpPr>
          <p:cNvPr id="4" name="Text Placeholder 3"/>
          <p:cNvSpPr>
            <a:spLocks noGrp="1"/>
          </p:cNvSpPr>
          <p:nvPr>
            <p:ph type="body" idx="1"/>
          </p:nvPr>
        </p:nvSpPr>
        <p:spPr/>
        <p:txBody>
          <a:bodyPr/>
          <a:lstStyle/>
          <a:p>
            <a:r>
              <a:rPr lang="en-US" dirty="0" smtClean="0"/>
              <a:t>Do:</a:t>
            </a:r>
            <a:endParaRPr lang="en-US" dirty="0"/>
          </a:p>
        </p:txBody>
      </p:sp>
      <p:sp>
        <p:nvSpPr>
          <p:cNvPr id="7" name="Title 6"/>
          <p:cNvSpPr>
            <a:spLocks noGrp="1"/>
          </p:cNvSpPr>
          <p:nvPr>
            <p:ph type="title"/>
          </p:nvPr>
        </p:nvSpPr>
        <p:spPr/>
        <p:txBody>
          <a:bodyPr/>
          <a:lstStyle/>
          <a:p>
            <a:r>
              <a:rPr lang="en-US" dirty="0" smtClean="0"/>
              <a:t>Consider Your Colors: Accessibility</a:t>
            </a:r>
            <a:endParaRPr lang="en-US" dirty="0"/>
          </a:p>
        </p:txBody>
      </p:sp>
    </p:spTree>
    <p:extLst>
      <p:ext uri="{BB962C8B-B14F-4D97-AF65-F5344CB8AC3E}">
        <p14:creationId xmlns:p14="http://schemas.microsoft.com/office/powerpoint/2010/main" val="83489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title="Alt Text section of the Format Picture fea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839" y="2419808"/>
            <a:ext cx="5676349" cy="4103385"/>
          </a:xfrm>
          <a:prstGeom prst="rect">
            <a:avLst/>
          </a:prstGeom>
        </p:spPr>
      </p:pic>
      <p:pic>
        <p:nvPicPr>
          <p:cNvPr id="10" name="Content Placeholder 9" title="Screenshot of the Format Picture menu option that is available by right clicking on an image"/>
          <p:cNvPicPr>
            <a:picLocks noGrp="1" noChangeAspect="1"/>
          </p:cNvPicPr>
          <p:nvPr>
            <p:ph idx="1"/>
          </p:nvPr>
        </p:nvPicPr>
        <p:blipFill rotWithShape="1">
          <a:blip r:embed="rId4">
            <a:extLst>
              <a:ext uri="{28A0092B-C50C-407E-A947-70E740481C1C}">
                <a14:useLocalDpi xmlns:a14="http://schemas.microsoft.com/office/drawing/2010/main" val="0"/>
              </a:ext>
            </a:extLst>
          </a:blip>
          <a:srcRect l="-70231" r="3436"/>
          <a:stretch/>
        </p:blipFill>
        <p:spPr>
          <a:xfrm>
            <a:off x="-1631425" y="1417638"/>
            <a:ext cx="4639045" cy="3678100"/>
          </a:xfrm>
        </p:spPr>
      </p:pic>
      <p:sp>
        <p:nvSpPr>
          <p:cNvPr id="7" name="Title 6"/>
          <p:cNvSpPr>
            <a:spLocks noGrp="1"/>
          </p:cNvSpPr>
          <p:nvPr>
            <p:ph type="title"/>
          </p:nvPr>
        </p:nvSpPr>
        <p:spPr/>
        <p:txBody>
          <a:bodyPr>
            <a:normAutofit fontScale="90000"/>
          </a:bodyPr>
          <a:lstStyle/>
          <a:p>
            <a:r>
              <a:rPr lang="en-US" dirty="0" smtClean="0"/>
              <a:t>Add Alt-Text To All Images: PowerPoint</a:t>
            </a:r>
            <a:endParaRPr lang="en-US" dirty="0"/>
          </a:p>
        </p:txBody>
      </p:sp>
    </p:spTree>
    <p:extLst>
      <p:ext uri="{BB962C8B-B14F-4D97-AF65-F5344CB8AC3E}">
        <p14:creationId xmlns:p14="http://schemas.microsoft.com/office/powerpoint/2010/main" val="164961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title="Screenshot of alt text pop up in Google Slid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181" y="2145861"/>
            <a:ext cx="5598619" cy="3268182"/>
          </a:xfrm>
          <a:prstGeom prst="rect">
            <a:avLst/>
          </a:prstGeom>
          <a:ln>
            <a:solidFill>
              <a:schemeClr val="tx1"/>
            </a:solidFill>
          </a:ln>
        </p:spPr>
      </p:pic>
      <p:sp>
        <p:nvSpPr>
          <p:cNvPr id="14" name="Left Arrow 13" title="Arrow pointing to Alt text option in Google Slides Format Menu"/>
          <p:cNvSpPr/>
          <p:nvPr/>
        </p:nvSpPr>
        <p:spPr>
          <a:xfrm>
            <a:off x="2138752" y="6199983"/>
            <a:ext cx="785323" cy="584904"/>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title="Screenshot of Google Slides Format Menu"/>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052827"/>
            <a:ext cx="1683606" cy="5665214"/>
          </a:xfrm>
          <a:prstGeom prst="rect">
            <a:avLst/>
          </a:prstGeom>
        </p:spPr>
      </p:pic>
      <p:sp>
        <p:nvSpPr>
          <p:cNvPr id="7" name="Title 6"/>
          <p:cNvSpPr>
            <a:spLocks noGrp="1"/>
          </p:cNvSpPr>
          <p:nvPr>
            <p:ph type="title"/>
          </p:nvPr>
        </p:nvSpPr>
        <p:spPr/>
        <p:txBody>
          <a:bodyPr>
            <a:normAutofit fontScale="90000"/>
          </a:bodyPr>
          <a:lstStyle/>
          <a:p>
            <a:r>
              <a:rPr lang="en-US" dirty="0" smtClean="0"/>
              <a:t>Add Alt-Text To All Images: </a:t>
            </a:r>
            <a:br>
              <a:rPr lang="en-US" dirty="0" smtClean="0"/>
            </a:br>
            <a:r>
              <a:rPr lang="en-US" dirty="0" smtClean="0"/>
              <a:t>Google Slides</a:t>
            </a:r>
            <a:endParaRPr lang="en-US" dirty="0"/>
          </a:p>
        </p:txBody>
      </p:sp>
    </p:spTree>
    <p:extLst>
      <p:ext uri="{BB962C8B-B14F-4D97-AF65-F5344CB8AC3E}">
        <p14:creationId xmlns:p14="http://schemas.microsoft.com/office/powerpoint/2010/main" val="131710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Caption &amp; Audio Describe Video</a:t>
            </a:r>
            <a:endParaRPr lang="en-US" dirty="0"/>
          </a:p>
        </p:txBody>
      </p:sp>
      <p:sp>
        <p:nvSpPr>
          <p:cNvPr id="3" name="Content Placeholder 2"/>
          <p:cNvSpPr>
            <a:spLocks noGrp="1"/>
          </p:cNvSpPr>
          <p:nvPr>
            <p:ph sz="half" idx="1"/>
          </p:nvPr>
        </p:nvSpPr>
        <p:spPr>
          <a:xfrm>
            <a:off x="217217" y="1600200"/>
            <a:ext cx="4962573" cy="4525963"/>
          </a:xfrm>
        </p:spPr>
        <p:txBody>
          <a:bodyPr>
            <a:normAutofit/>
          </a:bodyPr>
          <a:lstStyle/>
          <a:p>
            <a:r>
              <a:rPr lang="en-US" dirty="0" smtClean="0"/>
              <a:t>Caption video content</a:t>
            </a:r>
          </a:p>
          <a:p>
            <a:endParaRPr lang="en-US" dirty="0" smtClean="0"/>
          </a:p>
          <a:p>
            <a:endParaRPr lang="en-US" dirty="0"/>
          </a:p>
          <a:p>
            <a:r>
              <a:rPr lang="en-US" dirty="0" smtClean="0"/>
              <a:t>Confirm captions are readable</a:t>
            </a:r>
          </a:p>
          <a:p>
            <a:endParaRPr lang="en-US" dirty="0"/>
          </a:p>
          <a:p>
            <a:endParaRPr lang="en-US" dirty="0" smtClean="0"/>
          </a:p>
          <a:p>
            <a:r>
              <a:rPr lang="en-US" dirty="0" smtClean="0"/>
              <a:t>Consider intro and/or audio description for visual content</a:t>
            </a:r>
            <a:endParaRPr lang="en-US" dirty="0"/>
          </a:p>
        </p:txBody>
      </p:sp>
      <p:pic>
        <p:nvPicPr>
          <p:cNvPr id="5" name="Content Placeholder 4" title="Audio Description icon"/>
          <p:cNvPicPr>
            <a:picLocks noGrp="1" noChangeAspect="1"/>
          </p:cNvPicPr>
          <p:nvPr>
            <p:ph sz="half" idx="2"/>
          </p:nvPr>
        </p:nvPicPr>
        <p:blipFill>
          <a:blip r:embed="rId3">
            <a:extLst>
              <a:ext uri="{28A0092B-C50C-407E-A947-70E740481C1C}">
                <a14:useLocalDpi xmlns:a14="http://schemas.microsoft.com/office/drawing/2010/main" val="0"/>
              </a:ext>
            </a:extLst>
          </a:blip>
          <a:srcRect t="-6064" b="-6064"/>
          <a:stretch>
            <a:fillRect/>
          </a:stretch>
        </p:blipFill>
        <p:spPr>
          <a:xfrm>
            <a:off x="5666623" y="3588961"/>
            <a:ext cx="2671410" cy="2995387"/>
          </a:xfrm>
        </p:spPr>
      </p:pic>
      <p:pic>
        <p:nvPicPr>
          <p:cNvPr id="6" name="Picture 5" title="Closed Caption ic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2824" y="1384214"/>
            <a:ext cx="3042961" cy="2288307"/>
          </a:xfrm>
          <a:prstGeom prst="rect">
            <a:avLst/>
          </a:prstGeom>
        </p:spPr>
      </p:pic>
    </p:spTree>
    <p:extLst>
      <p:ext uri="{BB962C8B-B14F-4D97-AF65-F5344CB8AC3E}">
        <p14:creationId xmlns:p14="http://schemas.microsoft.com/office/powerpoint/2010/main" val="41609870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It Simple!</a:t>
            </a:r>
            <a:endParaRPr lang="en-US" dirty="0"/>
          </a:p>
        </p:txBody>
      </p:sp>
      <p:sp>
        <p:nvSpPr>
          <p:cNvPr id="5" name="Content Placeholder 4"/>
          <p:cNvSpPr>
            <a:spLocks noGrp="1"/>
          </p:cNvSpPr>
          <p:nvPr>
            <p:ph idx="1"/>
          </p:nvPr>
        </p:nvSpPr>
        <p:spPr>
          <a:xfrm>
            <a:off x="457200" y="1600200"/>
            <a:ext cx="8229600" cy="5257800"/>
          </a:xfrm>
        </p:spPr>
        <p:txBody>
          <a:bodyPr>
            <a:normAutofit fontScale="92500" lnSpcReduction="20000"/>
          </a:bodyPr>
          <a:lstStyle/>
          <a:p>
            <a:r>
              <a:rPr lang="en-US" dirty="0" smtClean="0"/>
              <a:t>Avoid densely packed text or visuals</a:t>
            </a:r>
          </a:p>
          <a:p>
            <a:endParaRPr lang="en-US" dirty="0"/>
          </a:p>
          <a:p>
            <a:r>
              <a:rPr lang="en-US" dirty="0" smtClean="0"/>
              <a:t>Don’t use distracting animations or transitions</a:t>
            </a:r>
          </a:p>
          <a:p>
            <a:endParaRPr lang="en-US" dirty="0"/>
          </a:p>
          <a:p>
            <a:r>
              <a:rPr lang="en-US" dirty="0" smtClean="0"/>
              <a:t>Make sure your text is on the screen long enough to be read</a:t>
            </a:r>
          </a:p>
          <a:p>
            <a:endParaRPr lang="en-US" dirty="0"/>
          </a:p>
          <a:p>
            <a:r>
              <a:rPr lang="en-US" dirty="0" smtClean="0"/>
              <a:t>Give your audience a chance to consider complicated content before you speak</a:t>
            </a:r>
          </a:p>
          <a:p>
            <a:endParaRPr lang="en-US" dirty="0"/>
          </a:p>
          <a:p>
            <a:r>
              <a:rPr lang="en-US" dirty="0" smtClean="0"/>
              <a:t>Explain acronyms, jargon, and idioms</a:t>
            </a:r>
            <a:endParaRPr lang="en-US" dirty="0"/>
          </a:p>
        </p:txBody>
      </p:sp>
    </p:spTree>
    <p:extLst>
      <p:ext uri="{BB962C8B-B14F-4D97-AF65-F5344CB8AC3E}">
        <p14:creationId xmlns:p14="http://schemas.microsoft.com/office/powerpoint/2010/main" val="247314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Responding to Questions</a:t>
            </a:r>
            <a:endParaRPr lang="en-US" dirty="0"/>
          </a:p>
        </p:txBody>
      </p:sp>
      <p:sp>
        <p:nvSpPr>
          <p:cNvPr id="5" name="Content Placeholder 4"/>
          <p:cNvSpPr>
            <a:spLocks noGrp="1"/>
          </p:cNvSpPr>
          <p:nvPr>
            <p:ph idx="1"/>
          </p:nvPr>
        </p:nvSpPr>
        <p:spPr/>
        <p:txBody>
          <a:bodyPr/>
          <a:lstStyle/>
          <a:p>
            <a:r>
              <a:rPr lang="en-US" dirty="0" smtClean="0"/>
              <a:t>Answer questions throughout</a:t>
            </a:r>
          </a:p>
          <a:p>
            <a:r>
              <a:rPr lang="en-US" dirty="0" smtClean="0"/>
              <a:t>Allow for written (or typed) questions</a:t>
            </a:r>
          </a:p>
          <a:p>
            <a:r>
              <a:rPr lang="en-US" dirty="0" smtClean="0"/>
              <a:t>Repeat questions into the microphone</a:t>
            </a:r>
            <a:endParaRPr lang="en-US" dirty="0"/>
          </a:p>
        </p:txBody>
      </p:sp>
      <p:pic>
        <p:nvPicPr>
          <p:cNvPr id="4" name="Picture 3" title="Illustration of raised hands"/>
          <p:cNvPicPr>
            <a:picLocks noChangeAspect="1"/>
          </p:cNvPicPr>
          <p:nvPr/>
        </p:nvPicPr>
        <p:blipFill rotWithShape="1">
          <a:blip r:embed="rId2">
            <a:extLst>
              <a:ext uri="{28A0092B-C50C-407E-A947-70E740481C1C}">
                <a14:useLocalDpi xmlns:a14="http://schemas.microsoft.com/office/drawing/2010/main" val="0"/>
              </a:ext>
            </a:extLst>
          </a:blip>
          <a:srcRect t="51930"/>
          <a:stretch/>
        </p:blipFill>
        <p:spPr>
          <a:xfrm>
            <a:off x="0" y="3843654"/>
            <a:ext cx="9144000" cy="3031057"/>
          </a:xfrm>
          <a:prstGeom prst="rect">
            <a:avLst/>
          </a:prstGeom>
        </p:spPr>
      </p:pic>
    </p:spTree>
    <p:extLst>
      <p:ext uri="{BB962C8B-B14F-4D97-AF65-F5344CB8AC3E}">
        <p14:creationId xmlns:p14="http://schemas.microsoft.com/office/powerpoint/2010/main" val="66819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Sharing Your Slides</a:t>
            </a:r>
            <a:endParaRPr lang="en-US" dirty="0"/>
          </a:p>
        </p:txBody>
      </p:sp>
      <p:sp>
        <p:nvSpPr>
          <p:cNvPr id="6" name="Content Placeholder 5"/>
          <p:cNvSpPr>
            <a:spLocks noGrp="1"/>
          </p:cNvSpPr>
          <p:nvPr>
            <p:ph idx="1"/>
          </p:nvPr>
        </p:nvSpPr>
        <p:spPr>
          <a:xfrm>
            <a:off x="169179" y="1600200"/>
            <a:ext cx="8805643" cy="4867168"/>
          </a:xfrm>
        </p:spPr>
        <p:txBody>
          <a:bodyPr>
            <a:normAutofit fontScale="92500" lnSpcReduction="10000"/>
          </a:bodyPr>
          <a:lstStyle/>
          <a:p>
            <a:r>
              <a:rPr lang="en-US" dirty="0" smtClean="0"/>
              <a:t>Share your slides before your session if possible</a:t>
            </a:r>
          </a:p>
          <a:p>
            <a:endParaRPr lang="en-US" dirty="0" smtClean="0"/>
          </a:p>
          <a:p>
            <a:r>
              <a:rPr lang="en-US" dirty="0" smtClean="0"/>
              <a:t>Give your file(s) a clear, descriptive name</a:t>
            </a:r>
          </a:p>
          <a:p>
            <a:endParaRPr lang="en-US" dirty="0" smtClean="0"/>
          </a:p>
          <a:p>
            <a:r>
              <a:rPr lang="en-US" dirty="0" smtClean="0"/>
              <a:t>Offer multiple file formats for maximum flexibility</a:t>
            </a:r>
          </a:p>
          <a:p>
            <a:endParaRPr lang="en-US" dirty="0" smtClean="0"/>
          </a:p>
          <a:p>
            <a:r>
              <a:rPr lang="en-US" dirty="0" smtClean="0"/>
              <a:t>Make sure any PDFs are accessible</a:t>
            </a:r>
          </a:p>
          <a:p>
            <a:endParaRPr lang="en-US" dirty="0"/>
          </a:p>
          <a:p>
            <a:r>
              <a:rPr lang="en-US" dirty="0" smtClean="0"/>
              <a:t>Consider the accessibility of any other shared files</a:t>
            </a:r>
          </a:p>
          <a:p>
            <a:pPr marL="0" indent="0">
              <a:buNone/>
            </a:pPr>
            <a:endParaRPr lang="en-US" dirty="0"/>
          </a:p>
        </p:txBody>
      </p:sp>
    </p:spTree>
    <p:extLst>
      <p:ext uri="{BB962C8B-B14F-4D97-AF65-F5344CB8AC3E}">
        <p14:creationId xmlns:p14="http://schemas.microsoft.com/office/powerpoint/2010/main" val="40580394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Accessibility</a:t>
            </a:r>
            <a:endParaRPr lang="en-US" dirty="0"/>
          </a:p>
        </p:txBody>
      </p:sp>
      <p:sp>
        <p:nvSpPr>
          <p:cNvPr id="3" name="Content Placeholder 2"/>
          <p:cNvSpPr>
            <a:spLocks noGrp="1"/>
          </p:cNvSpPr>
          <p:nvPr>
            <p:ph idx="1"/>
          </p:nvPr>
        </p:nvSpPr>
        <p:spPr/>
        <p:txBody>
          <a:bodyPr>
            <a:normAutofit lnSpcReduction="10000"/>
          </a:bodyPr>
          <a:lstStyle/>
          <a:p>
            <a:r>
              <a:rPr lang="en-US" dirty="0" smtClean="0"/>
              <a:t>Accessibility means more than OCR or readable text, it also means tagging content in Acrobat and checking accessibility with a </a:t>
            </a:r>
            <a:r>
              <a:rPr lang="en-US" dirty="0" err="1" smtClean="0"/>
              <a:t>screenreader</a:t>
            </a:r>
            <a:r>
              <a:rPr lang="en-US" dirty="0" smtClean="0"/>
              <a:t> or accessibility checker.</a:t>
            </a:r>
          </a:p>
          <a:p>
            <a:endParaRPr lang="en-US" dirty="0" smtClean="0"/>
          </a:p>
          <a:p>
            <a:r>
              <a:rPr lang="en-US" dirty="0" smtClean="0"/>
              <a:t>It is often possible to take an accessible file and convert it into a PDF that retains those accessibility features, but you should still check.</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789359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Accessibility Resources</a:t>
            </a:r>
            <a:endParaRPr lang="en-US" dirty="0"/>
          </a:p>
        </p:txBody>
      </p:sp>
      <p:sp>
        <p:nvSpPr>
          <p:cNvPr id="3" name="Content Placeholder 2"/>
          <p:cNvSpPr>
            <a:spLocks noGrp="1"/>
          </p:cNvSpPr>
          <p:nvPr>
            <p:ph idx="1"/>
          </p:nvPr>
        </p:nvSpPr>
        <p:spPr/>
        <p:txBody>
          <a:bodyPr/>
          <a:lstStyle/>
          <a:p>
            <a:endParaRPr lang="en-US" dirty="0" smtClean="0"/>
          </a:p>
          <a:p>
            <a:r>
              <a:rPr lang="en-US" sz="2800" dirty="0" smtClean="0"/>
              <a:t>Adobe’s Guide to </a:t>
            </a:r>
            <a:r>
              <a:rPr lang="en-US" sz="2800" dirty="0" smtClean="0">
                <a:hlinkClick r:id="rId2"/>
              </a:rPr>
              <a:t>Creating Accessible PDFs</a:t>
            </a:r>
            <a:endParaRPr lang="en-US" sz="2800" dirty="0" smtClean="0"/>
          </a:p>
          <a:p>
            <a:endParaRPr lang="en-US" sz="2800" dirty="0"/>
          </a:p>
          <a:p>
            <a:r>
              <a:rPr lang="en-US" sz="2800" dirty="0" smtClean="0"/>
              <a:t>Adobe’s </a:t>
            </a:r>
            <a:r>
              <a:rPr lang="en-US" sz="2800" dirty="0" smtClean="0">
                <a:hlinkClick r:id="rId3"/>
              </a:rPr>
              <a:t>Create &amp; Verify PDF Accessibility (Acrobat Pro) Guide</a:t>
            </a:r>
            <a:endParaRPr lang="en-US" sz="2800" dirty="0" smtClean="0"/>
          </a:p>
          <a:p>
            <a:endParaRPr lang="en-US" sz="2800" dirty="0" smtClean="0"/>
          </a:p>
          <a:p>
            <a:r>
              <a:rPr lang="en-US" sz="2800" dirty="0" err="1" smtClean="0"/>
              <a:t>WebAIM’s</a:t>
            </a:r>
            <a:r>
              <a:rPr lang="en-US" sz="2800" dirty="0" smtClean="0"/>
              <a:t> Guide to </a:t>
            </a:r>
            <a:r>
              <a:rPr lang="en-US" sz="2800" dirty="0" smtClean="0">
                <a:hlinkClick r:id="rId4"/>
              </a:rPr>
              <a:t>PDF Accessibility</a:t>
            </a:r>
            <a:endParaRPr lang="en-US" sz="2800" dirty="0"/>
          </a:p>
        </p:txBody>
      </p:sp>
    </p:spTree>
    <p:extLst>
      <p:ext uri="{BB962C8B-B14F-4D97-AF65-F5344CB8AC3E}">
        <p14:creationId xmlns:p14="http://schemas.microsoft.com/office/powerpoint/2010/main" val="40619481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a:xfrm>
            <a:off x="381070" y="1600200"/>
            <a:ext cx="8381861" cy="4525963"/>
          </a:xfrm>
        </p:spPr>
        <p:txBody>
          <a:bodyPr/>
          <a:lstStyle/>
          <a:p>
            <a:pPr marL="0" indent="0">
              <a:buNone/>
            </a:pPr>
            <a:endParaRPr lang="en-US" dirty="0" smtClean="0"/>
          </a:p>
          <a:p>
            <a:pPr marL="0" indent="0">
              <a:buNone/>
            </a:pPr>
            <a:r>
              <a:rPr lang="en-US" dirty="0" smtClean="0"/>
              <a:t>Given the complications of PDF accessibility, I would recommend focusing on creating an accessible document in another file format and share both file formats on the OSF Meetings site.</a:t>
            </a:r>
            <a:endParaRPr lang="en-US" dirty="0"/>
          </a:p>
        </p:txBody>
      </p:sp>
    </p:spTree>
    <p:extLst>
      <p:ext uri="{BB962C8B-B14F-4D97-AF65-F5344CB8AC3E}">
        <p14:creationId xmlns:p14="http://schemas.microsoft.com/office/powerpoint/2010/main" val="13582536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title="Microphone with lights in the backgroun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19193532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title="Three microphones in a r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0537"/>
            <a:ext cx="9144000" cy="6367463"/>
          </a:xfrm>
          <a:prstGeom prst="rect">
            <a:avLst/>
          </a:prstGeom>
        </p:spPr>
      </p:pic>
    </p:spTree>
    <p:extLst>
      <p:ext uri="{BB962C8B-B14F-4D97-AF65-F5344CB8AC3E}">
        <p14:creationId xmlns:p14="http://schemas.microsoft.com/office/powerpoint/2010/main" val="35382392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Questions?</a:t>
            </a:r>
            <a:endParaRPr lang="en-US" sz="8000" dirty="0"/>
          </a:p>
        </p:txBody>
      </p:sp>
      <p:sp>
        <p:nvSpPr>
          <p:cNvPr id="3" name="Subtitle 2"/>
          <p:cNvSpPr>
            <a:spLocks noGrp="1"/>
          </p:cNvSpPr>
          <p:nvPr>
            <p:ph type="subTitle" idx="1"/>
          </p:nvPr>
        </p:nvSpPr>
        <p:spPr>
          <a:xfrm>
            <a:off x="685800" y="4922344"/>
            <a:ext cx="7772400" cy="1752600"/>
          </a:xfrm>
        </p:spPr>
        <p:txBody>
          <a:bodyPr>
            <a:normAutofit fontScale="92500"/>
          </a:bodyPr>
          <a:lstStyle/>
          <a:p>
            <a:r>
              <a:rPr lang="en-US" dirty="0" smtClean="0">
                <a:solidFill>
                  <a:schemeClr val="tx1"/>
                </a:solidFill>
              </a:rPr>
              <a:t>If you have questions later, remember that there will be a Slack conversation on </a:t>
            </a:r>
            <a:r>
              <a:rPr lang="en-US" dirty="0">
                <a:solidFill>
                  <a:schemeClr val="tx1"/>
                </a:solidFill>
              </a:rPr>
              <a:t>this topic on  Tuesday, October </a:t>
            </a:r>
            <a:r>
              <a:rPr lang="en-US" dirty="0" smtClean="0">
                <a:solidFill>
                  <a:schemeClr val="tx1"/>
                </a:solidFill>
              </a:rPr>
              <a:t>3 at 2pm Eastern Time. </a:t>
            </a:r>
            <a:endParaRPr lang="en-US" dirty="0">
              <a:solidFill>
                <a:schemeClr val="tx1"/>
              </a:solidFill>
            </a:endParaRPr>
          </a:p>
        </p:txBody>
      </p:sp>
    </p:spTree>
    <p:extLst>
      <p:ext uri="{BB962C8B-B14F-4D97-AF65-F5344CB8AC3E}">
        <p14:creationId xmlns:p14="http://schemas.microsoft.com/office/powerpoint/2010/main" val="37648580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Tools &amp; Resources</a:t>
            </a:r>
            <a:endParaRPr lang="en-US" dirty="0"/>
          </a:p>
        </p:txBody>
      </p:sp>
      <p:sp>
        <p:nvSpPr>
          <p:cNvPr id="4" name="Content Placeholder 3"/>
          <p:cNvSpPr>
            <a:spLocks noGrp="1"/>
          </p:cNvSpPr>
          <p:nvPr>
            <p:ph idx="1"/>
          </p:nvPr>
        </p:nvSpPr>
        <p:spPr/>
        <p:txBody>
          <a:bodyPr/>
          <a:lstStyle/>
          <a:p>
            <a:r>
              <a:rPr lang="en-US" sz="2800" dirty="0" smtClean="0">
                <a:hlinkClick r:id="rId2"/>
              </a:rPr>
              <a:t>CADET</a:t>
            </a:r>
            <a:r>
              <a:rPr lang="en-US" sz="2800" dirty="0" smtClean="0"/>
              <a:t> </a:t>
            </a:r>
            <a:r>
              <a:rPr lang="en-US" sz="2800" dirty="0" smtClean="0"/>
              <a:t>(for captioning and audio description) </a:t>
            </a:r>
          </a:p>
          <a:p>
            <a:r>
              <a:rPr lang="en-US" sz="2800" dirty="0" smtClean="0">
                <a:hlinkClick r:id="rId3"/>
              </a:rPr>
              <a:t>Color Contrast Checker</a:t>
            </a:r>
            <a:endParaRPr lang="en-US" sz="2800" dirty="0" smtClean="0"/>
          </a:p>
          <a:p>
            <a:r>
              <a:rPr lang="en-US" sz="2800" dirty="0" smtClean="0">
                <a:hlinkClick r:id="rId4"/>
              </a:rPr>
              <a:t>WAVE</a:t>
            </a:r>
            <a:r>
              <a:rPr lang="en-US" sz="2800" dirty="0" smtClean="0"/>
              <a:t> (web accessibility evaluation tool</a:t>
            </a:r>
            <a:r>
              <a:rPr lang="en-US" sz="2800" dirty="0" smtClean="0"/>
              <a:t>)</a:t>
            </a:r>
          </a:p>
          <a:p>
            <a:r>
              <a:rPr lang="en-US" sz="2800" dirty="0" smtClean="0"/>
              <a:t>DLF’s </a:t>
            </a:r>
            <a:r>
              <a:rPr lang="en-US" sz="2800" dirty="0" smtClean="0">
                <a:hlinkClick r:id="rId5"/>
              </a:rPr>
              <a:t>Guide to Creating Accessible Presentations</a:t>
            </a:r>
            <a:endParaRPr lang="en-US" sz="2800" dirty="0" smtClean="0"/>
          </a:p>
          <a:p>
            <a:endParaRPr lang="en-US" sz="2800" dirty="0" smtClean="0"/>
          </a:p>
          <a:p>
            <a:pPr marL="0" indent="0">
              <a:buNone/>
            </a:pPr>
            <a:endParaRPr lang="en-US" dirty="0"/>
          </a:p>
        </p:txBody>
      </p:sp>
    </p:spTree>
    <p:extLst>
      <p:ext uri="{BB962C8B-B14F-4D97-AF65-F5344CB8AC3E}">
        <p14:creationId xmlns:p14="http://schemas.microsoft.com/office/powerpoint/2010/main" val="33658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title="Language menu with English (United States) selec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453" y="3364719"/>
            <a:ext cx="4851400" cy="3378200"/>
          </a:xfrm>
          <a:prstGeom prst="rect">
            <a:avLst/>
          </a:prstGeom>
        </p:spPr>
      </p:pic>
      <p:sp>
        <p:nvSpPr>
          <p:cNvPr id="6" name="TextBox 5"/>
          <p:cNvSpPr txBox="1"/>
          <p:nvPr/>
        </p:nvSpPr>
        <p:spPr>
          <a:xfrm>
            <a:off x="267343" y="4612386"/>
            <a:ext cx="3559017" cy="1354217"/>
          </a:xfrm>
          <a:prstGeom prst="rect">
            <a:avLst/>
          </a:prstGeom>
          <a:noFill/>
        </p:spPr>
        <p:txBody>
          <a:bodyPr wrap="square" rtlCol="0">
            <a:spAutoFit/>
          </a:bodyPr>
          <a:lstStyle/>
          <a:p>
            <a:r>
              <a:rPr lang="en-US" sz="3200" dirty="0"/>
              <a:t>Select appropriate </a:t>
            </a:r>
          </a:p>
          <a:p>
            <a:r>
              <a:rPr lang="en-US" sz="3200" dirty="0"/>
              <a:t>language</a:t>
            </a:r>
          </a:p>
          <a:p>
            <a:endParaRPr lang="en-US" dirty="0"/>
          </a:p>
        </p:txBody>
      </p:sp>
      <p:pic>
        <p:nvPicPr>
          <p:cNvPr id="2" name="Picture 1" title="Screenshot of the Tools menu with focus on &quot;Language&quot; op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3" y="1671153"/>
            <a:ext cx="2324100" cy="2743200"/>
          </a:xfrm>
          <a:prstGeom prst="rect">
            <a:avLst/>
          </a:prstGeom>
        </p:spPr>
      </p:pic>
      <p:sp>
        <p:nvSpPr>
          <p:cNvPr id="4" name="Vertical Text Placeholder 3"/>
          <p:cNvSpPr>
            <a:spLocks noGrp="1"/>
          </p:cNvSpPr>
          <p:nvPr>
            <p:ph type="body" orient="vert" idx="1"/>
          </p:nvPr>
        </p:nvSpPr>
        <p:spPr>
          <a:xfrm rot="16200000">
            <a:off x="2290854" y="-352356"/>
            <a:ext cx="4829638" cy="8876658"/>
          </a:xfrm>
        </p:spPr>
        <p:txBody>
          <a:bodyPr/>
          <a:lstStyle/>
          <a:p>
            <a:pPr marL="0" indent="0">
              <a:buNone/>
            </a:pPr>
            <a:r>
              <a:rPr lang="en-US" dirty="0" smtClean="0"/>
              <a:t>						Under tools in PPT, select Language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3" name="Title 2"/>
          <p:cNvSpPr>
            <a:spLocks noGrp="1"/>
          </p:cNvSpPr>
          <p:nvPr>
            <p:ph type="title"/>
          </p:nvPr>
        </p:nvSpPr>
        <p:spPr/>
        <p:txBody>
          <a:bodyPr>
            <a:normAutofit fontScale="90000"/>
          </a:bodyPr>
          <a:lstStyle/>
          <a:p>
            <a:r>
              <a:rPr lang="en-US" dirty="0" smtClean="0"/>
              <a:t>Step 1: Document Set Up - Language</a:t>
            </a:r>
            <a:endParaRPr lang="en-US" dirty="0"/>
          </a:p>
        </p:txBody>
      </p:sp>
    </p:spTree>
    <p:extLst>
      <p:ext uri="{BB962C8B-B14F-4D97-AF65-F5344CB8AC3E}">
        <p14:creationId xmlns:p14="http://schemas.microsoft.com/office/powerpoint/2010/main" val="30925086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Shot 2017-08-29 at 9.25.54 AM.png"/>
          <p:cNvPicPr>
            <a:picLocks noGrp="1" noChangeAspect="1"/>
          </p:cNvPicPr>
          <p:nvPr>
            <p:ph sz="half" idx="2"/>
          </p:nvPr>
        </p:nvPicPr>
        <p:blipFill>
          <a:blip r:embed="rId3">
            <a:extLst>
              <a:ext uri="{28A0092B-C50C-407E-A947-70E740481C1C}">
                <a14:useLocalDpi xmlns:a14="http://schemas.microsoft.com/office/drawing/2010/main" val="0"/>
              </a:ext>
            </a:extLst>
          </a:blip>
          <a:srcRect t="1252" b="1252"/>
          <a:stretch>
            <a:fillRect/>
          </a:stretch>
        </p:blipFill>
        <p:spPr/>
      </p:pic>
      <p:sp>
        <p:nvSpPr>
          <p:cNvPr id="4" name="Vertical Text Placeholder 3"/>
          <p:cNvSpPr>
            <a:spLocks noGrp="1"/>
          </p:cNvSpPr>
          <p:nvPr>
            <p:ph sz="half" idx="1"/>
          </p:nvPr>
        </p:nvSpPr>
        <p:spPr/>
        <p:txBody>
          <a:bodyPr/>
          <a:lstStyle/>
          <a:p>
            <a:pPr marL="0" indent="0">
              <a:buNone/>
            </a:pPr>
            <a:r>
              <a:rPr lang="en-US" sz="4000" dirty="0" smtClean="0"/>
              <a:t>In Google Slides, the same option can be found in the File menu.</a:t>
            </a: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Step 1: Document Set Up - Language</a:t>
            </a:r>
            <a:endParaRPr lang="en-US" dirty="0"/>
          </a:p>
        </p:txBody>
      </p:sp>
    </p:spTree>
    <p:extLst>
      <p:ext uri="{BB962C8B-B14F-4D97-AF65-F5344CB8AC3E}">
        <p14:creationId xmlns:p14="http://schemas.microsoft.com/office/powerpoint/2010/main" val="9735938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title="Screenshot of master slide editing feature in Google Slid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0500"/>
            <a:ext cx="9144000" cy="4290920"/>
          </a:xfrm>
          <a:prstGeom prst="rect">
            <a:avLst/>
          </a:prstGeom>
        </p:spPr>
      </p:pic>
      <p:sp>
        <p:nvSpPr>
          <p:cNvPr id="5" name="Title 4"/>
          <p:cNvSpPr>
            <a:spLocks noGrp="1"/>
          </p:cNvSpPr>
          <p:nvPr>
            <p:ph type="title"/>
          </p:nvPr>
        </p:nvSpPr>
        <p:spPr>
          <a:xfrm>
            <a:off x="457200" y="326593"/>
            <a:ext cx="8229600" cy="1039091"/>
          </a:xfrm>
        </p:spPr>
        <p:txBody>
          <a:bodyPr>
            <a:normAutofit fontScale="90000"/>
          </a:bodyPr>
          <a:lstStyle/>
          <a:p>
            <a:r>
              <a:rPr lang="en-US" dirty="0" smtClean="0"/>
              <a:t>Build A Strong Structure: Master Slides </a:t>
            </a:r>
            <a:endParaRPr lang="en-US" dirty="0"/>
          </a:p>
        </p:txBody>
      </p:sp>
    </p:spTree>
    <p:extLst>
      <p:ext uri="{BB962C8B-B14F-4D97-AF65-F5344CB8AC3E}">
        <p14:creationId xmlns:p14="http://schemas.microsoft.com/office/powerpoint/2010/main" val="332789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Shot 2017-09-01 at 1.19.04 PM.png"/>
          <p:cNvPicPr>
            <a:picLocks noGrp="1" noChangeAspect="1"/>
          </p:cNvPicPr>
          <p:nvPr>
            <p:ph idx="1"/>
          </p:nvPr>
        </p:nvPicPr>
        <p:blipFill>
          <a:blip r:embed="rId3">
            <a:extLst>
              <a:ext uri="{28A0092B-C50C-407E-A947-70E740481C1C}">
                <a14:useLocalDpi xmlns:a14="http://schemas.microsoft.com/office/drawing/2010/main" val="0"/>
              </a:ext>
            </a:extLst>
          </a:blip>
          <a:srcRect t="-12038" b="-12038"/>
          <a:stretch>
            <a:fillRect/>
          </a:stretch>
        </p:blipFill>
        <p:spPr>
          <a:xfrm>
            <a:off x="457200" y="1232536"/>
            <a:ext cx="8229600" cy="4525963"/>
          </a:xfrm>
        </p:spPr>
      </p:pic>
      <p:sp>
        <p:nvSpPr>
          <p:cNvPr id="5" name="Title 4"/>
          <p:cNvSpPr>
            <a:spLocks noGrp="1"/>
          </p:cNvSpPr>
          <p:nvPr>
            <p:ph type="title"/>
          </p:nvPr>
        </p:nvSpPr>
        <p:spPr/>
        <p:txBody>
          <a:bodyPr/>
          <a:lstStyle/>
          <a:p>
            <a:r>
              <a:rPr lang="en-US" dirty="0" smtClean="0"/>
              <a:t>Build A Strong Structure: Hierarchy</a:t>
            </a:r>
            <a:endParaRPr lang="en-US" dirty="0"/>
          </a:p>
        </p:txBody>
      </p:sp>
    </p:spTree>
    <p:extLst>
      <p:ext uri="{BB962C8B-B14F-4D97-AF65-F5344CB8AC3E}">
        <p14:creationId xmlns:p14="http://schemas.microsoft.com/office/powerpoint/2010/main" val="211796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title="Screenshot of the Order Objects screen in PowerPoint"/>
          <p:cNvPicPr>
            <a:picLocks noGrp="1" noChangeAspect="1"/>
          </p:cNvPicPr>
          <p:nvPr>
            <p:ph idx="1"/>
          </p:nvPr>
        </p:nvPicPr>
        <p:blipFill>
          <a:blip r:embed="rId3">
            <a:extLst>
              <a:ext uri="{28A0092B-C50C-407E-A947-70E740481C1C}">
                <a14:useLocalDpi xmlns:a14="http://schemas.microsoft.com/office/drawing/2010/main" val="0"/>
              </a:ext>
            </a:extLst>
          </a:blip>
          <a:srcRect l="-9231" r="-9231"/>
          <a:stretch>
            <a:fillRect/>
          </a:stretch>
        </p:blipFill>
        <p:spPr>
          <a:xfrm>
            <a:off x="1576703" y="2352240"/>
            <a:ext cx="8229600" cy="4525963"/>
          </a:xfrm>
        </p:spPr>
      </p:pic>
      <p:pic>
        <p:nvPicPr>
          <p:cNvPr id="6" name="Picture 5" title="Screenshot of the Order Object option in the Arrange menu in PowerPoin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25" y="1318602"/>
            <a:ext cx="2762723" cy="3141021"/>
          </a:xfrm>
          <a:prstGeom prst="rect">
            <a:avLst/>
          </a:prstGeom>
        </p:spPr>
      </p:pic>
      <p:sp>
        <p:nvSpPr>
          <p:cNvPr id="5" name="Title 4"/>
          <p:cNvSpPr>
            <a:spLocks noGrp="1"/>
          </p:cNvSpPr>
          <p:nvPr>
            <p:ph type="title"/>
          </p:nvPr>
        </p:nvSpPr>
        <p:spPr/>
        <p:txBody>
          <a:bodyPr/>
          <a:lstStyle/>
          <a:p>
            <a:r>
              <a:rPr lang="en-US" dirty="0" smtClean="0"/>
              <a:t>Build A Strong Structure: Order</a:t>
            </a:r>
            <a:endParaRPr lang="en-US" dirty="0"/>
          </a:p>
        </p:txBody>
      </p:sp>
    </p:spTree>
    <p:extLst>
      <p:ext uri="{BB962C8B-B14F-4D97-AF65-F5344CB8AC3E}">
        <p14:creationId xmlns:p14="http://schemas.microsoft.com/office/powerpoint/2010/main" val="33544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Fonts Carefully</a:t>
            </a:r>
            <a:endParaRPr lang="en-US" dirty="0"/>
          </a:p>
        </p:txBody>
      </p:sp>
      <p:sp>
        <p:nvSpPr>
          <p:cNvPr id="5" name="Text Placeholder 4"/>
          <p:cNvSpPr>
            <a:spLocks noGrp="1"/>
          </p:cNvSpPr>
          <p:nvPr>
            <p:ph type="body" idx="1"/>
          </p:nvPr>
        </p:nvSpPr>
        <p:spPr/>
        <p:txBody>
          <a:bodyPr/>
          <a:lstStyle/>
          <a:p>
            <a:r>
              <a:rPr lang="en-US" dirty="0" smtClean="0"/>
              <a:t>Do:</a:t>
            </a:r>
            <a:endParaRPr lang="en-US" dirty="0"/>
          </a:p>
        </p:txBody>
      </p:sp>
      <p:sp>
        <p:nvSpPr>
          <p:cNvPr id="3" name="Content Placeholder 2"/>
          <p:cNvSpPr>
            <a:spLocks noGrp="1"/>
          </p:cNvSpPr>
          <p:nvPr>
            <p:ph sz="half" idx="2"/>
          </p:nvPr>
        </p:nvSpPr>
        <p:spPr/>
        <p:txBody>
          <a:bodyPr/>
          <a:lstStyle/>
          <a:p>
            <a:r>
              <a:rPr lang="en-US" dirty="0" smtClean="0"/>
              <a:t>Use large font (No less than 28 point)</a:t>
            </a:r>
          </a:p>
          <a:p>
            <a:endParaRPr lang="en-US" dirty="0" smtClean="0"/>
          </a:p>
          <a:p>
            <a:r>
              <a:rPr lang="en-US" dirty="0" smtClean="0"/>
              <a:t>Avoid fancy fonts and multiple styles</a:t>
            </a:r>
          </a:p>
          <a:p>
            <a:endParaRPr lang="en-US" dirty="0"/>
          </a:p>
          <a:p>
            <a:r>
              <a:rPr lang="en-US" dirty="0" smtClean="0"/>
              <a:t> Have a clear hierarchy of font sizes</a:t>
            </a:r>
            <a:endParaRPr lang="en-US" dirty="0"/>
          </a:p>
        </p:txBody>
      </p:sp>
      <p:sp>
        <p:nvSpPr>
          <p:cNvPr id="6" name="Text Placeholder 5"/>
          <p:cNvSpPr>
            <a:spLocks noGrp="1"/>
          </p:cNvSpPr>
          <p:nvPr>
            <p:ph type="body" sz="quarter" idx="3"/>
          </p:nvPr>
        </p:nvSpPr>
        <p:spPr/>
        <p:txBody>
          <a:bodyPr/>
          <a:lstStyle/>
          <a:p>
            <a:r>
              <a:rPr lang="en-US" dirty="0" smtClean="0"/>
              <a:t>Don’t:</a:t>
            </a:r>
            <a:endParaRPr lang="en-US" dirty="0"/>
          </a:p>
        </p:txBody>
      </p:sp>
      <p:sp>
        <p:nvSpPr>
          <p:cNvPr id="4" name="Content Placeholder 3"/>
          <p:cNvSpPr>
            <a:spLocks noGrp="1"/>
          </p:cNvSpPr>
          <p:nvPr>
            <p:ph sz="quarter" idx="4"/>
          </p:nvPr>
        </p:nvSpPr>
        <p:spPr/>
        <p:txBody>
          <a:bodyPr/>
          <a:lstStyle/>
          <a:p>
            <a:r>
              <a:rPr lang="en-US" dirty="0" smtClean="0"/>
              <a:t>Fill your slides with lots of fine print</a:t>
            </a:r>
          </a:p>
          <a:p>
            <a:endParaRPr lang="en-US" dirty="0"/>
          </a:p>
          <a:p>
            <a:r>
              <a:rPr lang="en-US" dirty="0" smtClean="0"/>
              <a:t>Use font color to convey meaning</a:t>
            </a:r>
          </a:p>
          <a:p>
            <a:endParaRPr lang="en-US" dirty="0"/>
          </a:p>
          <a:p>
            <a:r>
              <a:rPr lang="en-US" dirty="0" smtClean="0"/>
              <a:t>Choose a font color that blends in</a:t>
            </a:r>
            <a:endParaRPr lang="en-US" dirty="0"/>
          </a:p>
        </p:txBody>
      </p:sp>
    </p:spTree>
    <p:extLst>
      <p:ext uri="{BB962C8B-B14F-4D97-AF65-F5344CB8AC3E}">
        <p14:creationId xmlns:p14="http://schemas.microsoft.com/office/powerpoint/2010/main" val="20291484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a:ln>
            <a:solidFill>
              <a:schemeClr val="tx1"/>
            </a:solidFill>
          </a:ln>
        </p:spPr>
        <p:txBody>
          <a:bodyPr>
            <a:normAutofit/>
          </a:bodyPr>
          <a:lstStyle/>
          <a:p>
            <a:pPr marL="0" indent="0">
              <a:buNone/>
            </a:pPr>
            <a:endParaRPr lang="en-US" dirty="0" smtClean="0"/>
          </a:p>
          <a:p>
            <a:pPr marL="0" indent="0" algn="ctr">
              <a:buNone/>
            </a:pPr>
            <a:r>
              <a:rPr lang="en-US" sz="6600" dirty="0" smtClean="0"/>
              <a:t>High Contrast</a:t>
            </a:r>
          </a:p>
          <a:p>
            <a:pPr marL="0" indent="0" algn="ctr">
              <a:buNone/>
            </a:pPr>
            <a:endParaRPr lang="en-US" sz="6600" dirty="0"/>
          </a:p>
          <a:p>
            <a:pPr marL="0" indent="0">
              <a:buNone/>
            </a:pPr>
            <a:endParaRPr lang="en-US" dirty="0" smtClean="0"/>
          </a:p>
          <a:p>
            <a:pPr marL="0" indent="0">
              <a:buNone/>
            </a:pPr>
            <a:endParaRPr lang="en-US" dirty="0"/>
          </a:p>
        </p:txBody>
      </p:sp>
      <p:sp>
        <p:nvSpPr>
          <p:cNvPr id="8" name="Content Placeholder 7"/>
          <p:cNvSpPr>
            <a:spLocks noGrp="1"/>
          </p:cNvSpPr>
          <p:nvPr>
            <p:ph sz="half" idx="1"/>
          </p:nvPr>
        </p:nvSpPr>
        <p:spPr>
          <a:solidFill>
            <a:schemeClr val="tx1"/>
          </a:solidFill>
        </p:spPr>
        <p:txBody>
          <a:bodyPr>
            <a:normAutofit/>
          </a:bodyPr>
          <a:lstStyle/>
          <a:p>
            <a:endParaRPr lang="en-US" dirty="0" smtClean="0"/>
          </a:p>
          <a:p>
            <a:pPr marL="0" indent="0" algn="ctr">
              <a:buNone/>
            </a:pPr>
            <a:r>
              <a:rPr lang="en-US" sz="6600" dirty="0" smtClean="0">
                <a:solidFill>
                  <a:srgbClr val="434343"/>
                </a:solidFill>
              </a:rPr>
              <a:t>Low Contrast</a:t>
            </a:r>
            <a:endParaRPr lang="en-US" sz="6600" dirty="0">
              <a:solidFill>
                <a:srgbClr val="434343"/>
              </a:solidFill>
            </a:endParaRPr>
          </a:p>
        </p:txBody>
      </p:sp>
      <p:sp>
        <p:nvSpPr>
          <p:cNvPr id="7" name="Title 6"/>
          <p:cNvSpPr>
            <a:spLocks noGrp="1"/>
          </p:cNvSpPr>
          <p:nvPr>
            <p:ph type="title"/>
          </p:nvPr>
        </p:nvSpPr>
        <p:spPr/>
        <p:txBody>
          <a:bodyPr/>
          <a:lstStyle/>
          <a:p>
            <a:r>
              <a:rPr lang="en-US" dirty="0" smtClean="0"/>
              <a:t>Consider Your Colors: Contrast</a:t>
            </a:r>
            <a:endParaRPr lang="en-US" dirty="0"/>
          </a:p>
        </p:txBody>
      </p:sp>
    </p:spTree>
    <p:extLst>
      <p:ext uri="{BB962C8B-B14F-4D97-AF65-F5344CB8AC3E}">
        <p14:creationId xmlns:p14="http://schemas.microsoft.com/office/powerpoint/2010/main" val="100073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8933</TotalTime>
  <Words>1449</Words>
  <Application>Microsoft Macintosh PowerPoint</Application>
  <PresentationFormat>On-screen Show (4:3)</PresentationFormat>
  <Paragraphs>123</Paragraphs>
  <Slides>22</Slides>
  <Notes>14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Creating Accessible Presentations</vt:lpstr>
      <vt:lpstr>PowerPoint Presentation</vt:lpstr>
      <vt:lpstr>Step 1: Document Set Up - Language</vt:lpstr>
      <vt:lpstr>Step 1: Document Set Up - Language</vt:lpstr>
      <vt:lpstr>Build A Strong Structure: Master Slides </vt:lpstr>
      <vt:lpstr>Build A Strong Structure: Hierarchy</vt:lpstr>
      <vt:lpstr>Build A Strong Structure: Order</vt:lpstr>
      <vt:lpstr>Choose Fonts Carefully</vt:lpstr>
      <vt:lpstr>Consider Your Colors: Contrast</vt:lpstr>
      <vt:lpstr>Consider Your Colors: Accessibility</vt:lpstr>
      <vt:lpstr>Add Alt-Text To All Images: PowerPoint</vt:lpstr>
      <vt:lpstr>Add Alt-Text To All Images:  Google Slides</vt:lpstr>
      <vt:lpstr>Caption &amp; Audio Describe Video</vt:lpstr>
      <vt:lpstr>Keep It Simple!</vt:lpstr>
      <vt:lpstr>Responding to Questions</vt:lpstr>
      <vt:lpstr>Sharing Your Slides</vt:lpstr>
      <vt:lpstr>PDF Accessibility</vt:lpstr>
      <vt:lpstr>PDF Accessibility Resources</vt:lpstr>
      <vt:lpstr>Recommendation:</vt:lpstr>
      <vt:lpstr>PowerPoint Presentation</vt:lpstr>
      <vt:lpstr>Questions?</vt:lpstr>
      <vt:lpstr>Useful Tools &amp; Resources</vt:lpstr>
    </vt:vector>
  </TitlesOfParts>
  <Company>Boston College Libraries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Your Presentation Accessible</dc:title>
  <dc:creator>Carli Spina</dc:creator>
  <cp:lastModifiedBy>Carli Spina</cp:lastModifiedBy>
  <cp:revision>44</cp:revision>
  <dcterms:created xsi:type="dcterms:W3CDTF">2017-08-16T18:20:04Z</dcterms:created>
  <dcterms:modified xsi:type="dcterms:W3CDTF">2017-09-01T19:07:11Z</dcterms:modified>
</cp:coreProperties>
</file>