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
  </p:notesMasterIdLst>
  <p:sldIdLst>
    <p:sldId id="2959" r:id="rId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00FF"/>
    <a:srgbClr val="E1E1E1"/>
    <a:srgbClr val="E2E2E2"/>
    <a:srgbClr val="E4E4E4"/>
    <a:srgbClr val="E6E6E6"/>
    <a:srgbClr val="C8C8C8"/>
    <a:srgbClr val="D95319"/>
    <a:srgbClr val="FF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960" autoAdjust="0"/>
    <p:restoredTop sz="67667" autoAdjust="0"/>
  </p:normalViewPr>
  <p:slideViewPr>
    <p:cSldViewPr snapToGrid="0">
      <p:cViewPr>
        <p:scale>
          <a:sx n="125" d="100"/>
          <a:sy n="125" d="100"/>
        </p:scale>
        <p:origin x="762" y="39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37AED-4F76-40B8-89F5-74E6BA2BF4F6}"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F1862-7B6F-44CE-99F8-62DF113E50C2}" type="slidenum">
              <a:rPr lang="en-US" smtClean="0"/>
              <a:t>‹#›</a:t>
            </a:fld>
            <a:endParaRPr lang="en-US"/>
          </a:p>
        </p:txBody>
      </p:sp>
    </p:spTree>
    <p:extLst>
      <p:ext uri="{BB962C8B-B14F-4D97-AF65-F5344CB8AC3E}">
        <p14:creationId xmlns:p14="http://schemas.microsoft.com/office/powerpoint/2010/main" val="649877802"/>
      </p:ext>
    </p:extLst>
  </p:cSld>
  <p:clrMap bg1="lt1" tx1="dk1" bg2="lt2" tx2="dk2" accent1="accent1" accent2="accent2" accent3="accent3" accent4="accent4" accent5="accent5" accent6="accent6" hlink="hlink" folHlink="folHlink"/>
  <p:notesStyle>
    <a:lvl1pPr marL="0" algn="l" defTabSz="685783" rtl="0" eaLnBrk="1" latinLnBrk="0" hangingPunct="1">
      <a:defRPr sz="900" kern="1200">
        <a:solidFill>
          <a:schemeClr val="tx1"/>
        </a:solidFill>
        <a:latin typeface="+mn-lt"/>
        <a:ea typeface="+mn-ea"/>
        <a:cs typeface="+mn-cs"/>
      </a:defRPr>
    </a:lvl1pPr>
    <a:lvl2pPr marL="342892" algn="l" defTabSz="685783" rtl="0" eaLnBrk="1" latinLnBrk="0" hangingPunct="1">
      <a:defRPr sz="900" kern="1200">
        <a:solidFill>
          <a:schemeClr val="tx1"/>
        </a:solidFill>
        <a:latin typeface="+mn-lt"/>
        <a:ea typeface="+mn-ea"/>
        <a:cs typeface="+mn-cs"/>
      </a:defRPr>
    </a:lvl2pPr>
    <a:lvl3pPr marL="685783" algn="l" defTabSz="685783" rtl="0" eaLnBrk="1" latinLnBrk="0" hangingPunct="1">
      <a:defRPr sz="900" kern="1200">
        <a:solidFill>
          <a:schemeClr val="tx1"/>
        </a:solidFill>
        <a:latin typeface="+mn-lt"/>
        <a:ea typeface="+mn-ea"/>
        <a:cs typeface="+mn-cs"/>
      </a:defRPr>
    </a:lvl3pPr>
    <a:lvl4pPr marL="1028675" algn="l" defTabSz="685783" rtl="0" eaLnBrk="1" latinLnBrk="0" hangingPunct="1">
      <a:defRPr sz="900" kern="1200">
        <a:solidFill>
          <a:schemeClr val="tx1"/>
        </a:solidFill>
        <a:latin typeface="+mn-lt"/>
        <a:ea typeface="+mn-ea"/>
        <a:cs typeface="+mn-cs"/>
      </a:defRPr>
    </a:lvl4pPr>
    <a:lvl5pPr marL="1371566" algn="l" defTabSz="685783" rtl="0" eaLnBrk="1" latinLnBrk="0" hangingPunct="1">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Here, I will use this figure to summarize my previous research. The horizontal axis measure different level of nonlinearity that was included in different reduced order models. The vertical axis measure different level of flow configuration complexity. One direction of my previous work is developing reduced order models by including nonlinearity systematically building upon linear analysis. Another direction is performing dimension reduction starting from full equations, as shown from right to left. In addition to what I have discussed as highlighted here, I also analyzed some other flows include actuated turbulent boundary layers and turbulent channel flows. I also developed an analysis framework based on convex optimization, that can include more information of nonlinearity, although getting more computational expensive. I also use asymptotic analysis to analyze some other low-dimensional models include shallow-water waves. </a:t>
            </a:r>
          </a:p>
        </p:txBody>
      </p:sp>
      <p:sp>
        <p:nvSpPr>
          <p:cNvPr id="4" name="Slide Number Placeholder 3"/>
          <p:cNvSpPr>
            <a:spLocks noGrp="1"/>
          </p:cNvSpPr>
          <p:nvPr>
            <p:ph type="sldNum" sz="quarter" idx="5"/>
          </p:nvPr>
        </p:nvSpPr>
        <p:spPr/>
        <p:txBody>
          <a:bodyPr/>
          <a:lstStyle/>
          <a:p>
            <a:fld id="{A40F1862-7B6F-44CE-99F8-62DF113E50C2}" type="slidenum">
              <a:rPr lang="en-US" smtClean="0"/>
              <a:t>1</a:t>
            </a:fld>
            <a:endParaRPr lang="en-US"/>
          </a:p>
        </p:txBody>
      </p:sp>
    </p:spTree>
    <p:extLst>
      <p:ext uri="{BB962C8B-B14F-4D97-AF65-F5344CB8AC3E}">
        <p14:creationId xmlns:p14="http://schemas.microsoft.com/office/powerpoint/2010/main" val="1000807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8650" y="522514"/>
            <a:ext cx="7886700" cy="1705429"/>
          </a:xfrm>
        </p:spPr>
        <p:txBody>
          <a:bodyPr anchor="ctr" anchorCtr="0">
            <a:normAutofit/>
          </a:bodyPr>
          <a:lstStyle>
            <a:lvl1pPr algn="ctr">
              <a:defRPr sz="3600">
                <a:ln>
                  <a:solidFill>
                    <a:schemeClr val="accent1"/>
                  </a:solidFill>
                </a:ln>
              </a:defRPr>
            </a:lvl1pPr>
          </a:lstStyle>
          <a:p>
            <a:r>
              <a:rPr lang="en-US" dirty="0"/>
              <a:t>Click to edit Master title style</a:t>
            </a:r>
          </a:p>
        </p:txBody>
      </p:sp>
      <p:sp>
        <p:nvSpPr>
          <p:cNvPr id="3" name="Subtitle 2"/>
          <p:cNvSpPr>
            <a:spLocks noGrp="1"/>
          </p:cNvSpPr>
          <p:nvPr>
            <p:ph type="subTitle" idx="1"/>
          </p:nvPr>
        </p:nvSpPr>
        <p:spPr>
          <a:xfrm>
            <a:off x="628649" y="2432416"/>
            <a:ext cx="7886699" cy="1859106"/>
          </a:xfrm>
        </p:spPr>
        <p:txBody>
          <a:bodyPr>
            <a:normAutofit/>
          </a:bodyPr>
          <a:lstStyle>
            <a:lvl1pPr marL="0" indent="0" algn="ctr">
              <a:buNone/>
              <a:defRPr sz="24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DF844CF4-204D-48A1-865B-B645FFE2EDDC}" type="datetime1">
              <a:rPr lang="en-US" smtClean="0"/>
              <a:t>7/30/2023</a:t>
            </a:fld>
            <a:endParaRPr lang="en-US" dirty="0"/>
          </a:p>
        </p:txBody>
      </p:sp>
      <p:sp>
        <p:nvSpPr>
          <p:cNvPr id="5" name="Footer Placeholder 4"/>
          <p:cNvSpPr>
            <a:spLocks noGrp="1"/>
          </p:cNvSpPr>
          <p:nvPr>
            <p:ph type="ftr" sz="quarter" idx="11"/>
          </p:nvPr>
        </p:nvSpPr>
        <p:spPr/>
        <p:txBody>
          <a:bodyPr/>
          <a:lstStyle/>
          <a:p>
            <a:r>
              <a:rPr lang="en-US"/>
              <a:t>Chang Liu</a:t>
            </a:r>
            <a:endParaRPr lang="en-US" dirty="0"/>
          </a:p>
        </p:txBody>
      </p:sp>
      <p:sp>
        <p:nvSpPr>
          <p:cNvPr id="6" name="Slide Number Placeholder 5"/>
          <p:cNvSpPr>
            <a:spLocks noGrp="1"/>
          </p:cNvSpPr>
          <p:nvPr>
            <p:ph type="sldNum" sz="quarter" idx="12"/>
          </p:nvPr>
        </p:nvSpPr>
        <p:spPr/>
        <p:txBody>
          <a:bodyPr/>
          <a:lstStyle/>
          <a:p>
            <a:fld id="{F7D9B576-A0E5-4C38-B233-69719BFEF160}" type="slidenum">
              <a:rPr lang="en-US" smtClean="0"/>
              <a:pPr/>
              <a:t>‹#›</a:t>
            </a:fld>
            <a:endParaRPr lang="en-US" dirty="0"/>
          </a:p>
        </p:txBody>
      </p:sp>
      <p:sp>
        <p:nvSpPr>
          <p:cNvPr id="8" name="Text Placeholder 7">
            <a:extLst>
              <a:ext uri="{FF2B5EF4-FFF2-40B4-BE49-F238E27FC236}">
                <a16:creationId xmlns:a16="http://schemas.microsoft.com/office/drawing/2014/main" id="{7A556CC2-A575-4495-A62D-24775D800BA6}"/>
              </a:ext>
            </a:extLst>
          </p:cNvPr>
          <p:cNvSpPr>
            <a:spLocks noGrp="1"/>
          </p:cNvSpPr>
          <p:nvPr>
            <p:ph type="body" sz="quarter" idx="13" hasCustomPrompt="1"/>
          </p:nvPr>
        </p:nvSpPr>
        <p:spPr>
          <a:xfrm>
            <a:off x="628649" y="4431563"/>
            <a:ext cx="7886699" cy="273844"/>
          </a:xfrm>
        </p:spPr>
        <p:txBody>
          <a:bodyPr>
            <a:normAutofit/>
          </a:bodyPr>
          <a:lstStyle>
            <a:lvl1pPr marL="0" indent="0" algn="ctr">
              <a:buNone/>
              <a:defRPr sz="1800">
                <a:latin typeface="Arial" panose="020B0604020202020204" pitchFamily="34" charset="0"/>
                <a:cs typeface="Arial" panose="020B0604020202020204" pitchFamily="34" charset="0"/>
              </a:defRPr>
            </a:lvl1pPr>
          </a:lstStyle>
          <a:p>
            <a:pPr lvl="0"/>
            <a:r>
              <a:rPr lang="en-US" dirty="0"/>
              <a:t>Other information</a:t>
            </a:r>
          </a:p>
        </p:txBody>
      </p:sp>
    </p:spTree>
    <p:extLst>
      <p:ext uri="{BB962C8B-B14F-4D97-AF65-F5344CB8AC3E}">
        <p14:creationId xmlns:p14="http://schemas.microsoft.com/office/powerpoint/2010/main" val="180766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9E164-A773-44D2-B3BB-E53A5DF17180}" type="datetime1">
              <a:rPr lang="en-US" smtClean="0"/>
              <a:t>7/30/2023</a:t>
            </a:fld>
            <a:endParaRPr lang="en-US" dirty="0"/>
          </a:p>
        </p:txBody>
      </p:sp>
      <p:sp>
        <p:nvSpPr>
          <p:cNvPr id="5" name="Footer Placeholder 4"/>
          <p:cNvSpPr>
            <a:spLocks noGrp="1"/>
          </p:cNvSpPr>
          <p:nvPr>
            <p:ph type="ftr" sz="quarter" idx="11"/>
          </p:nvPr>
        </p:nvSpPr>
        <p:spPr/>
        <p:txBody>
          <a:bodyPr/>
          <a:lstStyle/>
          <a:p>
            <a:r>
              <a:rPr lang="en-US"/>
              <a:t>Chang Liu</a:t>
            </a:r>
            <a:endParaRPr lang="en-US" dirty="0"/>
          </a:p>
        </p:txBody>
      </p:sp>
      <p:sp>
        <p:nvSpPr>
          <p:cNvPr id="6" name="Slide Number Placeholder 5"/>
          <p:cNvSpPr>
            <a:spLocks noGrp="1"/>
          </p:cNvSpPr>
          <p:nvPr>
            <p:ph type="sldNum" sz="quarter" idx="12"/>
          </p:nvPr>
        </p:nvSpPr>
        <p:spPr/>
        <p:txBody>
          <a:bodyPr/>
          <a:lstStyle/>
          <a:p>
            <a:fld id="{F7D9B576-A0E5-4C38-B233-69719BFEF160}" type="slidenum">
              <a:rPr lang="en-US" smtClean="0"/>
              <a:pPr/>
              <a:t>‹#›</a:t>
            </a:fld>
            <a:endParaRPr lang="en-US" dirty="0"/>
          </a:p>
        </p:txBody>
      </p:sp>
      <p:sp>
        <p:nvSpPr>
          <p:cNvPr id="8" name="Text Placeholder 7">
            <a:extLst>
              <a:ext uri="{FF2B5EF4-FFF2-40B4-BE49-F238E27FC236}">
                <a16:creationId xmlns:a16="http://schemas.microsoft.com/office/drawing/2014/main" id="{4DA2DD2E-6776-4D1F-8616-0E0F2F5243C4}"/>
              </a:ext>
            </a:extLst>
          </p:cNvPr>
          <p:cNvSpPr>
            <a:spLocks noGrp="1"/>
          </p:cNvSpPr>
          <p:nvPr>
            <p:ph type="body" sz="quarter" idx="13" hasCustomPrompt="1"/>
          </p:nvPr>
        </p:nvSpPr>
        <p:spPr>
          <a:xfrm>
            <a:off x="0" y="497027"/>
            <a:ext cx="9144000" cy="352823"/>
          </a:xfrm>
          <a:blipFill>
            <a:blip r:embed="rId2"/>
            <a:stretch>
              <a:fillRect/>
            </a:stretch>
          </a:blipFill>
        </p:spPr>
        <p:txBody>
          <a:bodyPr/>
          <a:lstStyle>
            <a:lvl1pPr marL="0" indent="0" algn="ctr">
              <a:buNone/>
              <a:defRPr>
                <a:solidFill>
                  <a:schemeClr val="bg1"/>
                </a:solidFill>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23352310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58"/>
            <a:ext cx="9144000" cy="497086"/>
          </a:xfrm>
          <a:prstGeom prst="rect">
            <a:avLst/>
          </a:prstGeom>
          <a:blipFill>
            <a:blip r:embed="rId4"/>
            <a:stretch>
              <a:fillRect/>
            </a:stretch>
          </a:blip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5F8559F9-E78D-430C-BD50-D1E70A8B0656}" type="datetime1">
              <a:rPr lang="en-US" smtClean="0"/>
              <a:t>7/30/2023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r>
              <a:rPr lang="en-US" dirty="0"/>
              <a:t>Chang Liu</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1">
                <a:solidFill>
                  <a:schemeClr val="tx1">
                    <a:tint val="75000"/>
                  </a:schemeClr>
                </a:solidFill>
                <a:latin typeface="Arial" panose="020B0604020202020204" pitchFamily="34" charset="0"/>
                <a:cs typeface="Arial" panose="020B0604020202020204" pitchFamily="34" charset="0"/>
              </a:defRPr>
            </a:lvl1pPr>
          </a:lstStyle>
          <a:p>
            <a:fld id="{F7D9B576-A0E5-4C38-B233-69719BFEF160}" type="slidenum">
              <a:rPr lang="en-US" smtClean="0"/>
              <a:pPr/>
              <a:t>‹#›</a:t>
            </a:fld>
            <a:endParaRPr lang="en-US" dirty="0"/>
          </a:p>
        </p:txBody>
      </p:sp>
    </p:spTree>
    <p:extLst>
      <p:ext uri="{BB962C8B-B14F-4D97-AF65-F5344CB8AC3E}">
        <p14:creationId xmlns:p14="http://schemas.microsoft.com/office/powerpoint/2010/main" val="3369554468"/>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dt="0"/>
  <p:txStyles>
    <p:titleStyle>
      <a:lvl1pPr algn="l" defTabSz="685800" rtl="0" eaLnBrk="1" latinLnBrk="0" hangingPunct="1">
        <a:lnSpc>
          <a:spcPct val="90000"/>
        </a:lnSpc>
        <a:spcBef>
          <a:spcPct val="0"/>
        </a:spcBef>
        <a:buNone/>
        <a:defRPr sz="3300" b="0" kern="1200">
          <a:solidFill>
            <a:schemeClr val="bg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AEBC-069F-2AF5-FB02-E03FA4B240B3}"/>
              </a:ext>
            </a:extLst>
          </p:cNvPr>
          <p:cNvSpPr>
            <a:spLocks noGrp="1"/>
          </p:cNvSpPr>
          <p:nvPr>
            <p:ph type="title"/>
          </p:nvPr>
        </p:nvSpPr>
        <p:spPr/>
        <p:txBody>
          <a:bodyPr>
            <a:normAutofit fontScale="90000"/>
          </a:bodyPr>
          <a:lstStyle/>
          <a:p>
            <a:r>
              <a:rPr lang="en-US" dirty="0"/>
              <a:t>Research summary</a:t>
            </a:r>
          </a:p>
        </p:txBody>
      </p:sp>
      <p:sp>
        <p:nvSpPr>
          <p:cNvPr id="5" name="Text Placeholder 4">
            <a:extLst>
              <a:ext uri="{FF2B5EF4-FFF2-40B4-BE49-F238E27FC236}">
                <a16:creationId xmlns:a16="http://schemas.microsoft.com/office/drawing/2014/main" id="{E45884E1-1867-AAA7-D7ED-4ECF219CF9BC}"/>
              </a:ext>
            </a:extLst>
          </p:cNvPr>
          <p:cNvSpPr>
            <a:spLocks noGrp="1"/>
          </p:cNvSpPr>
          <p:nvPr>
            <p:ph type="body" sz="quarter" idx="13"/>
          </p:nvPr>
        </p:nvSpPr>
        <p:spPr/>
        <p:txBody>
          <a:bodyPr>
            <a:normAutofit lnSpcReduction="10000"/>
          </a:bodyPr>
          <a:lstStyle/>
          <a:p>
            <a:endParaRPr lang="en-US" dirty="0"/>
          </a:p>
        </p:txBody>
      </p:sp>
      <p:cxnSp>
        <p:nvCxnSpPr>
          <p:cNvPr id="25" name="Straight Arrow Connector 24">
            <a:extLst>
              <a:ext uri="{FF2B5EF4-FFF2-40B4-BE49-F238E27FC236}">
                <a16:creationId xmlns:a16="http://schemas.microsoft.com/office/drawing/2014/main" id="{86BFB840-DE54-8C51-1D72-9FA35C28DDCD}"/>
              </a:ext>
            </a:extLst>
          </p:cNvPr>
          <p:cNvCxnSpPr>
            <a:cxnSpLocks/>
          </p:cNvCxnSpPr>
          <p:nvPr/>
        </p:nvCxnSpPr>
        <p:spPr>
          <a:xfrm flipV="1">
            <a:off x="2131278" y="4312757"/>
            <a:ext cx="6563989" cy="10625"/>
          </a:xfrm>
          <a:prstGeom prst="straightConnector1">
            <a:avLst/>
          </a:prstGeom>
          <a:ln>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3774670-5849-2C83-C14F-FDC6F1D386F9}"/>
              </a:ext>
            </a:extLst>
          </p:cNvPr>
          <p:cNvCxnSpPr>
            <a:cxnSpLocks/>
          </p:cNvCxnSpPr>
          <p:nvPr/>
        </p:nvCxnSpPr>
        <p:spPr>
          <a:xfrm flipV="1">
            <a:off x="2133395" y="1246430"/>
            <a:ext cx="0" cy="30738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AB3C1D7-9C3E-5437-03B2-3EE1DD36808E}"/>
              </a:ext>
            </a:extLst>
          </p:cNvPr>
          <p:cNvSpPr txBox="1"/>
          <p:nvPr/>
        </p:nvSpPr>
        <p:spPr>
          <a:xfrm>
            <a:off x="667334" y="849850"/>
            <a:ext cx="3198311" cy="369332"/>
          </a:xfrm>
          <a:prstGeom prst="rect">
            <a:avLst/>
          </a:prstGeom>
          <a:noFill/>
        </p:spPr>
        <p:txBody>
          <a:bodyPr wrap="none" rtlCol="0">
            <a:spAutoFit/>
          </a:bodyPr>
          <a:lstStyle/>
          <a:p>
            <a:r>
              <a:rPr lang="en-US" b="1" dirty="0"/>
              <a:t>Flow configuration complexity</a:t>
            </a:r>
          </a:p>
        </p:txBody>
      </p:sp>
      <p:sp>
        <p:nvSpPr>
          <p:cNvPr id="28" name="TextBox 27">
            <a:extLst>
              <a:ext uri="{FF2B5EF4-FFF2-40B4-BE49-F238E27FC236}">
                <a16:creationId xmlns:a16="http://schemas.microsoft.com/office/drawing/2014/main" id="{BB36D37B-FCF1-4F1A-097D-47C2313C614C}"/>
              </a:ext>
            </a:extLst>
          </p:cNvPr>
          <p:cNvSpPr txBox="1"/>
          <p:nvPr/>
        </p:nvSpPr>
        <p:spPr>
          <a:xfrm>
            <a:off x="1703958" y="4461807"/>
            <a:ext cx="772969" cy="369332"/>
          </a:xfrm>
          <a:prstGeom prst="rect">
            <a:avLst/>
          </a:prstGeom>
          <a:noFill/>
        </p:spPr>
        <p:txBody>
          <a:bodyPr wrap="none" rtlCol="0">
            <a:spAutoFit/>
          </a:bodyPr>
          <a:lstStyle/>
          <a:p>
            <a:r>
              <a:rPr lang="en-US" b="1" dirty="0">
                <a:solidFill>
                  <a:srgbClr val="0000FF"/>
                </a:solidFill>
              </a:rPr>
              <a:t>Linear</a:t>
            </a:r>
          </a:p>
        </p:txBody>
      </p:sp>
      <p:sp>
        <p:nvSpPr>
          <p:cNvPr id="29" name="TextBox 28">
            <a:extLst>
              <a:ext uri="{FF2B5EF4-FFF2-40B4-BE49-F238E27FC236}">
                <a16:creationId xmlns:a16="http://schemas.microsoft.com/office/drawing/2014/main" id="{742398AB-4459-4F21-E3C2-2C82256EC5A1}"/>
              </a:ext>
            </a:extLst>
          </p:cNvPr>
          <p:cNvSpPr txBox="1"/>
          <p:nvPr/>
        </p:nvSpPr>
        <p:spPr>
          <a:xfrm>
            <a:off x="2354979" y="4298857"/>
            <a:ext cx="1054776" cy="584775"/>
          </a:xfrm>
          <a:prstGeom prst="rect">
            <a:avLst/>
          </a:prstGeom>
          <a:noFill/>
        </p:spPr>
        <p:txBody>
          <a:bodyPr wrap="none" rtlCol="0">
            <a:spAutoFit/>
          </a:bodyPr>
          <a:lstStyle/>
          <a:p>
            <a:pPr algn="ctr"/>
            <a:r>
              <a:rPr lang="en-US" sz="1600" dirty="0">
                <a:solidFill>
                  <a:srgbClr val="0000FF"/>
                </a:solidFill>
              </a:rPr>
              <a:t>Spatial I/O</a:t>
            </a:r>
          </a:p>
          <a:p>
            <a:pPr algn="ctr"/>
            <a:r>
              <a:rPr lang="en-US" sz="1600" dirty="0">
                <a:solidFill>
                  <a:srgbClr val="0000FF"/>
                </a:solidFill>
              </a:rPr>
              <a:t>I/O</a:t>
            </a:r>
          </a:p>
        </p:txBody>
      </p:sp>
      <p:sp>
        <p:nvSpPr>
          <p:cNvPr id="30" name="TextBox 29">
            <a:extLst>
              <a:ext uri="{FF2B5EF4-FFF2-40B4-BE49-F238E27FC236}">
                <a16:creationId xmlns:a16="http://schemas.microsoft.com/office/drawing/2014/main" id="{D69A1756-DA21-7555-C7E4-12B4BCC6FF00}"/>
              </a:ext>
            </a:extLst>
          </p:cNvPr>
          <p:cNvSpPr txBox="1"/>
          <p:nvPr/>
        </p:nvSpPr>
        <p:spPr>
          <a:xfrm>
            <a:off x="3662614" y="4395305"/>
            <a:ext cx="1382623" cy="338554"/>
          </a:xfrm>
          <a:prstGeom prst="rect">
            <a:avLst/>
          </a:prstGeom>
          <a:noFill/>
        </p:spPr>
        <p:txBody>
          <a:bodyPr wrap="none" rtlCol="0">
            <a:spAutoFit/>
          </a:bodyPr>
          <a:lstStyle/>
          <a:p>
            <a:r>
              <a:rPr lang="en-US" altLang="zh-CN" sz="1600" dirty="0">
                <a:solidFill>
                  <a:srgbClr val="0000FF"/>
                </a:solidFill>
              </a:rPr>
              <a:t>Structured I/O</a:t>
            </a:r>
            <a:endParaRPr lang="en-US" sz="1600" dirty="0">
              <a:solidFill>
                <a:srgbClr val="0000FF"/>
              </a:solidFill>
            </a:endParaRPr>
          </a:p>
        </p:txBody>
      </p:sp>
      <p:sp>
        <p:nvSpPr>
          <p:cNvPr id="36" name="TextBox 35">
            <a:extLst>
              <a:ext uri="{FF2B5EF4-FFF2-40B4-BE49-F238E27FC236}">
                <a16:creationId xmlns:a16="http://schemas.microsoft.com/office/drawing/2014/main" id="{6B0D0850-6F98-5F9C-074C-D23DC79F6BE2}"/>
              </a:ext>
            </a:extLst>
          </p:cNvPr>
          <p:cNvSpPr txBox="1"/>
          <p:nvPr/>
        </p:nvSpPr>
        <p:spPr>
          <a:xfrm>
            <a:off x="8028122" y="4461807"/>
            <a:ext cx="1172116" cy="369332"/>
          </a:xfrm>
          <a:prstGeom prst="rect">
            <a:avLst/>
          </a:prstGeom>
          <a:noFill/>
        </p:spPr>
        <p:txBody>
          <a:bodyPr wrap="none" rtlCol="0">
            <a:spAutoFit/>
          </a:bodyPr>
          <a:lstStyle/>
          <a:p>
            <a:r>
              <a:rPr lang="en-US" b="1" dirty="0">
                <a:solidFill>
                  <a:srgbClr val="0000FF"/>
                </a:solidFill>
              </a:rPr>
              <a:t>Nonlinear</a:t>
            </a:r>
          </a:p>
        </p:txBody>
      </p:sp>
      <p:sp>
        <p:nvSpPr>
          <p:cNvPr id="37" name="TextBox 36">
            <a:extLst>
              <a:ext uri="{FF2B5EF4-FFF2-40B4-BE49-F238E27FC236}">
                <a16:creationId xmlns:a16="http://schemas.microsoft.com/office/drawing/2014/main" id="{1B58654D-7B52-06FB-7AE2-9FB9B9E3C3A8}"/>
              </a:ext>
            </a:extLst>
          </p:cNvPr>
          <p:cNvSpPr txBox="1"/>
          <p:nvPr/>
        </p:nvSpPr>
        <p:spPr>
          <a:xfrm>
            <a:off x="5205327" y="4264606"/>
            <a:ext cx="1231619" cy="584775"/>
          </a:xfrm>
          <a:prstGeom prst="rect">
            <a:avLst/>
          </a:prstGeom>
          <a:noFill/>
        </p:spPr>
        <p:txBody>
          <a:bodyPr wrap="none" rtlCol="0">
            <a:spAutoFit/>
          </a:bodyPr>
          <a:lstStyle/>
          <a:p>
            <a:pPr algn="ctr"/>
            <a:r>
              <a:rPr lang="en-US" sz="1600" dirty="0">
                <a:solidFill>
                  <a:srgbClr val="0000FF"/>
                </a:solidFill>
              </a:rPr>
              <a:t>Convex</a:t>
            </a:r>
          </a:p>
          <a:p>
            <a:pPr algn="ctr"/>
            <a:r>
              <a:rPr lang="en-US" sz="1600" dirty="0">
                <a:solidFill>
                  <a:srgbClr val="0000FF"/>
                </a:solidFill>
              </a:rPr>
              <a:t>optimization</a:t>
            </a:r>
          </a:p>
        </p:txBody>
      </p:sp>
      <p:sp>
        <p:nvSpPr>
          <p:cNvPr id="45" name="TextBox 44">
            <a:extLst>
              <a:ext uri="{FF2B5EF4-FFF2-40B4-BE49-F238E27FC236}">
                <a16:creationId xmlns:a16="http://schemas.microsoft.com/office/drawing/2014/main" id="{3D9EC1BE-78C8-31F0-0DD8-2D5661880F57}"/>
              </a:ext>
            </a:extLst>
          </p:cNvPr>
          <p:cNvSpPr txBox="1"/>
          <p:nvPr/>
        </p:nvSpPr>
        <p:spPr>
          <a:xfrm>
            <a:off x="30765" y="3117119"/>
            <a:ext cx="1580497" cy="584775"/>
          </a:xfrm>
          <a:prstGeom prst="rect">
            <a:avLst/>
          </a:prstGeom>
          <a:noFill/>
        </p:spPr>
        <p:txBody>
          <a:bodyPr wrap="none" rtlCol="0">
            <a:spAutoFit/>
          </a:bodyPr>
          <a:lstStyle/>
          <a:p>
            <a:pPr marL="169863" indent="-169863">
              <a:buFont typeface="Arial" panose="020B0604020202020204" pitchFamily="34" charset="0"/>
              <a:buChar char="•"/>
            </a:pPr>
            <a:r>
              <a:rPr lang="en-US" sz="1600" dirty="0"/>
              <a:t>Wall-bounded </a:t>
            </a:r>
          </a:p>
          <a:p>
            <a:r>
              <a:rPr lang="en-US" sz="1600" dirty="0"/>
              <a:t>    shear flows</a:t>
            </a:r>
          </a:p>
        </p:txBody>
      </p:sp>
      <p:sp>
        <p:nvSpPr>
          <p:cNvPr id="46" name="TextBox 45">
            <a:extLst>
              <a:ext uri="{FF2B5EF4-FFF2-40B4-BE49-F238E27FC236}">
                <a16:creationId xmlns:a16="http://schemas.microsoft.com/office/drawing/2014/main" id="{7A032C49-2617-69C8-058A-A1893FFB9CE7}"/>
              </a:ext>
            </a:extLst>
          </p:cNvPr>
          <p:cNvSpPr txBox="1"/>
          <p:nvPr/>
        </p:nvSpPr>
        <p:spPr>
          <a:xfrm>
            <a:off x="31711" y="2391175"/>
            <a:ext cx="2164155" cy="584775"/>
          </a:xfrm>
          <a:prstGeom prst="rect">
            <a:avLst/>
          </a:prstGeom>
          <a:noFill/>
        </p:spPr>
        <p:txBody>
          <a:bodyPr wrap="square" rtlCol="0">
            <a:spAutoFit/>
          </a:bodyPr>
          <a:lstStyle/>
          <a:p>
            <a:pPr marL="169863" indent="-169863">
              <a:buFont typeface="Arial" panose="020B0604020202020204" pitchFamily="34" charset="0"/>
              <a:buChar char="•"/>
            </a:pPr>
            <a:r>
              <a:rPr lang="en-US" altLang="zh-CN" sz="1600" dirty="0"/>
              <a:t>Actuated t</a:t>
            </a:r>
            <a:r>
              <a:rPr lang="en-US" sz="1600" dirty="0"/>
              <a:t>urbulent boundary layers</a:t>
            </a:r>
          </a:p>
        </p:txBody>
      </p:sp>
      <p:sp>
        <p:nvSpPr>
          <p:cNvPr id="47" name="TextBox 46">
            <a:extLst>
              <a:ext uri="{FF2B5EF4-FFF2-40B4-BE49-F238E27FC236}">
                <a16:creationId xmlns:a16="http://schemas.microsoft.com/office/drawing/2014/main" id="{8FBF4EAC-6654-D992-D4DA-26068C6EA8CF}"/>
              </a:ext>
            </a:extLst>
          </p:cNvPr>
          <p:cNvSpPr txBox="1"/>
          <p:nvPr/>
        </p:nvSpPr>
        <p:spPr>
          <a:xfrm>
            <a:off x="30765" y="1203282"/>
            <a:ext cx="1848039" cy="584775"/>
          </a:xfrm>
          <a:prstGeom prst="rect">
            <a:avLst/>
          </a:prstGeom>
          <a:noFill/>
        </p:spPr>
        <p:txBody>
          <a:bodyPr wrap="square" rtlCol="0">
            <a:spAutoFit/>
          </a:bodyPr>
          <a:lstStyle/>
          <a:p>
            <a:pPr marL="169863" indent="-169863">
              <a:buFont typeface="Arial" panose="020B0604020202020204" pitchFamily="34" charset="0"/>
              <a:buChar char="•"/>
            </a:pPr>
            <a:r>
              <a:rPr lang="en-US" sz="1600" dirty="0"/>
              <a:t>Salt-finger convection</a:t>
            </a:r>
          </a:p>
        </p:txBody>
      </p:sp>
      <p:sp>
        <p:nvSpPr>
          <p:cNvPr id="48" name="TextBox 47">
            <a:extLst>
              <a:ext uri="{FF2B5EF4-FFF2-40B4-BE49-F238E27FC236}">
                <a16:creationId xmlns:a16="http://schemas.microsoft.com/office/drawing/2014/main" id="{C1661958-F50D-DBA8-F77A-A7E3F7E3C7D7}"/>
              </a:ext>
            </a:extLst>
          </p:cNvPr>
          <p:cNvSpPr txBox="1"/>
          <p:nvPr/>
        </p:nvSpPr>
        <p:spPr>
          <a:xfrm>
            <a:off x="46863" y="3738607"/>
            <a:ext cx="2066298" cy="584775"/>
          </a:xfrm>
          <a:prstGeom prst="rect">
            <a:avLst/>
          </a:prstGeom>
          <a:noFill/>
        </p:spPr>
        <p:txBody>
          <a:bodyPr wrap="square" rtlCol="0">
            <a:spAutoFit/>
          </a:bodyPr>
          <a:lstStyle/>
          <a:p>
            <a:pPr marL="169863" indent="-169863">
              <a:buFont typeface="Arial" panose="020B0604020202020204" pitchFamily="34" charset="0"/>
              <a:buChar char="•"/>
            </a:pPr>
            <a:r>
              <a:rPr lang="en-US" sz="1600" dirty="0"/>
              <a:t>Low-dimensional models</a:t>
            </a:r>
          </a:p>
        </p:txBody>
      </p:sp>
      <p:sp>
        <p:nvSpPr>
          <p:cNvPr id="49" name="TextBox 48">
            <a:extLst>
              <a:ext uri="{FF2B5EF4-FFF2-40B4-BE49-F238E27FC236}">
                <a16:creationId xmlns:a16="http://schemas.microsoft.com/office/drawing/2014/main" id="{1080E51E-2827-973A-58EB-3598853184D9}"/>
              </a:ext>
            </a:extLst>
          </p:cNvPr>
          <p:cNvSpPr txBox="1"/>
          <p:nvPr/>
        </p:nvSpPr>
        <p:spPr>
          <a:xfrm>
            <a:off x="46863" y="1902937"/>
            <a:ext cx="2150623" cy="338554"/>
          </a:xfrm>
          <a:prstGeom prst="rect">
            <a:avLst/>
          </a:prstGeom>
          <a:noFill/>
        </p:spPr>
        <p:txBody>
          <a:bodyPr wrap="square" rtlCol="0">
            <a:spAutoFit/>
          </a:bodyPr>
          <a:lstStyle/>
          <a:p>
            <a:pPr marL="169863" indent="-169863">
              <a:buFont typeface="Arial" panose="020B0604020202020204" pitchFamily="34" charset="0"/>
              <a:buChar char="•"/>
            </a:pPr>
            <a:r>
              <a:rPr lang="en-US" sz="1600" dirty="0"/>
              <a:t>Stratified shear flows</a:t>
            </a:r>
          </a:p>
        </p:txBody>
      </p:sp>
      <p:pic>
        <p:nvPicPr>
          <p:cNvPr id="6" name="Picture 5">
            <a:extLst>
              <a:ext uri="{FF2B5EF4-FFF2-40B4-BE49-F238E27FC236}">
                <a16:creationId xmlns:a16="http://schemas.microsoft.com/office/drawing/2014/main" id="{D4FB9277-3DBF-4F73-7BA8-C68B88CD679B}"/>
              </a:ext>
            </a:extLst>
          </p:cNvPr>
          <p:cNvPicPr>
            <a:picLocks noChangeAspect="1"/>
          </p:cNvPicPr>
          <p:nvPr/>
        </p:nvPicPr>
        <p:blipFill>
          <a:blip r:embed="rId4"/>
          <a:stretch>
            <a:fillRect/>
          </a:stretch>
        </p:blipFill>
        <p:spPr>
          <a:xfrm>
            <a:off x="3563014" y="3103491"/>
            <a:ext cx="1447186" cy="570261"/>
          </a:xfrm>
          <a:prstGeom prst="rect">
            <a:avLst/>
          </a:prstGeom>
        </p:spPr>
      </p:pic>
      <p:pic>
        <p:nvPicPr>
          <p:cNvPr id="8" name="Picture 7">
            <a:extLst>
              <a:ext uri="{FF2B5EF4-FFF2-40B4-BE49-F238E27FC236}">
                <a16:creationId xmlns:a16="http://schemas.microsoft.com/office/drawing/2014/main" id="{2BB1FF58-9D57-5D88-A980-A23D760D2FEC}"/>
              </a:ext>
            </a:extLst>
          </p:cNvPr>
          <p:cNvPicPr>
            <a:picLocks noChangeAspect="1"/>
          </p:cNvPicPr>
          <p:nvPr/>
        </p:nvPicPr>
        <p:blipFill>
          <a:blip r:embed="rId5"/>
          <a:stretch>
            <a:fillRect/>
          </a:stretch>
        </p:blipFill>
        <p:spPr>
          <a:xfrm>
            <a:off x="5184323" y="3673753"/>
            <a:ext cx="1252623" cy="572386"/>
          </a:xfrm>
          <a:prstGeom prst="rect">
            <a:avLst/>
          </a:prstGeom>
        </p:spPr>
      </p:pic>
      <p:pic>
        <p:nvPicPr>
          <p:cNvPr id="10" name="Picture 9">
            <a:extLst>
              <a:ext uri="{FF2B5EF4-FFF2-40B4-BE49-F238E27FC236}">
                <a16:creationId xmlns:a16="http://schemas.microsoft.com/office/drawing/2014/main" id="{D1322745-8152-4937-59C1-5384B4F1F2FF}"/>
              </a:ext>
            </a:extLst>
          </p:cNvPr>
          <p:cNvPicPr>
            <a:picLocks noChangeAspect="1"/>
          </p:cNvPicPr>
          <p:nvPr/>
        </p:nvPicPr>
        <p:blipFill>
          <a:blip r:embed="rId6"/>
          <a:stretch>
            <a:fillRect/>
          </a:stretch>
        </p:blipFill>
        <p:spPr>
          <a:xfrm>
            <a:off x="2264222" y="2462697"/>
            <a:ext cx="1219874" cy="623005"/>
          </a:xfrm>
          <a:prstGeom prst="rect">
            <a:avLst/>
          </a:prstGeom>
        </p:spPr>
      </p:pic>
      <p:pic>
        <p:nvPicPr>
          <p:cNvPr id="12" name="Picture 11">
            <a:extLst>
              <a:ext uri="{FF2B5EF4-FFF2-40B4-BE49-F238E27FC236}">
                <a16:creationId xmlns:a16="http://schemas.microsoft.com/office/drawing/2014/main" id="{28E78C26-864D-6A7E-C5E0-5502564422D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291116" y="3099602"/>
            <a:ext cx="1192978" cy="574150"/>
          </a:xfrm>
          <a:prstGeom prst="rect">
            <a:avLst/>
          </a:prstGeom>
        </p:spPr>
      </p:pic>
      <p:pic>
        <p:nvPicPr>
          <p:cNvPr id="16" name="Picture 15">
            <a:extLst>
              <a:ext uri="{FF2B5EF4-FFF2-40B4-BE49-F238E27FC236}">
                <a16:creationId xmlns:a16="http://schemas.microsoft.com/office/drawing/2014/main" id="{161391C0-CE81-96BA-AC32-31490595710E}"/>
              </a:ext>
            </a:extLst>
          </p:cNvPr>
          <p:cNvPicPr>
            <a:picLocks noChangeAspect="1"/>
          </p:cNvPicPr>
          <p:nvPr/>
        </p:nvPicPr>
        <p:blipFill>
          <a:blip r:embed="rId8"/>
          <a:stretch>
            <a:fillRect/>
          </a:stretch>
        </p:blipFill>
        <p:spPr>
          <a:xfrm>
            <a:off x="3563013" y="1814013"/>
            <a:ext cx="1447187" cy="612379"/>
          </a:xfrm>
          <a:prstGeom prst="rect">
            <a:avLst/>
          </a:prstGeom>
        </p:spPr>
      </p:pic>
      <p:sp>
        <p:nvSpPr>
          <p:cNvPr id="3" name="TextBox 2">
            <a:extLst>
              <a:ext uri="{FF2B5EF4-FFF2-40B4-BE49-F238E27FC236}">
                <a16:creationId xmlns:a16="http://schemas.microsoft.com/office/drawing/2014/main" id="{084056E6-3C43-8E52-7A33-49E39834163F}"/>
              </a:ext>
            </a:extLst>
          </p:cNvPr>
          <p:cNvSpPr txBox="1"/>
          <p:nvPr/>
        </p:nvSpPr>
        <p:spPr>
          <a:xfrm>
            <a:off x="2021790" y="4782352"/>
            <a:ext cx="1761004" cy="276999"/>
          </a:xfrm>
          <a:prstGeom prst="rect">
            <a:avLst/>
          </a:prstGeom>
          <a:noFill/>
        </p:spPr>
        <p:txBody>
          <a:bodyPr wrap="square" rtlCol="0">
            <a:spAutoFit/>
          </a:bodyPr>
          <a:lstStyle/>
          <a:p>
            <a:r>
              <a:rPr lang="en-US" sz="1200" i="1" dirty="0"/>
              <a:t>I/O: input-output analysis</a:t>
            </a:r>
          </a:p>
        </p:txBody>
      </p:sp>
      <p:sp>
        <p:nvSpPr>
          <p:cNvPr id="11" name="TextBox 10">
            <a:extLst>
              <a:ext uri="{FF2B5EF4-FFF2-40B4-BE49-F238E27FC236}">
                <a16:creationId xmlns:a16="http://schemas.microsoft.com/office/drawing/2014/main" id="{455B5609-EADA-71C6-F287-60139A3F24F1}"/>
              </a:ext>
            </a:extLst>
          </p:cNvPr>
          <p:cNvSpPr txBox="1"/>
          <p:nvPr/>
        </p:nvSpPr>
        <p:spPr>
          <a:xfrm>
            <a:off x="6539485" y="4264606"/>
            <a:ext cx="1814407" cy="584775"/>
          </a:xfrm>
          <a:prstGeom prst="rect">
            <a:avLst/>
          </a:prstGeom>
          <a:noFill/>
        </p:spPr>
        <p:txBody>
          <a:bodyPr wrap="none" rtlCol="0">
            <a:spAutoFit/>
          </a:bodyPr>
          <a:lstStyle/>
          <a:p>
            <a:pPr algn="ctr"/>
            <a:r>
              <a:rPr lang="en-US" sz="1600" dirty="0">
                <a:solidFill>
                  <a:srgbClr val="0000FF"/>
                </a:solidFill>
              </a:rPr>
              <a:t>Asymptotic analysis</a:t>
            </a:r>
          </a:p>
          <a:p>
            <a:pPr algn="ctr"/>
            <a:r>
              <a:rPr lang="en-US" sz="1600" dirty="0">
                <a:solidFill>
                  <a:srgbClr val="0000FF"/>
                </a:solidFill>
              </a:rPr>
              <a:t>Bifurcation</a:t>
            </a:r>
          </a:p>
        </p:txBody>
      </p:sp>
      <p:pic>
        <p:nvPicPr>
          <p:cNvPr id="17" name="Picture 16">
            <a:extLst>
              <a:ext uri="{FF2B5EF4-FFF2-40B4-BE49-F238E27FC236}">
                <a16:creationId xmlns:a16="http://schemas.microsoft.com/office/drawing/2014/main" id="{33F710E5-69D6-5144-81D0-056AE9DEEA7F}"/>
              </a:ext>
            </a:extLst>
          </p:cNvPr>
          <p:cNvPicPr>
            <a:picLocks noChangeAspect="1"/>
          </p:cNvPicPr>
          <p:nvPr/>
        </p:nvPicPr>
        <p:blipFill>
          <a:blip r:embed="rId9"/>
          <a:stretch>
            <a:fillRect/>
          </a:stretch>
        </p:blipFill>
        <p:spPr>
          <a:xfrm>
            <a:off x="6675031" y="1224165"/>
            <a:ext cx="1421219" cy="576273"/>
          </a:xfrm>
          <a:prstGeom prst="rect">
            <a:avLst/>
          </a:prstGeom>
        </p:spPr>
      </p:pic>
      <p:pic>
        <p:nvPicPr>
          <p:cNvPr id="20" name="Picture 19">
            <a:extLst>
              <a:ext uri="{FF2B5EF4-FFF2-40B4-BE49-F238E27FC236}">
                <a16:creationId xmlns:a16="http://schemas.microsoft.com/office/drawing/2014/main" id="{F0BF2338-574C-3786-1F63-13894E463B2A}"/>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6905633" y="3711198"/>
            <a:ext cx="1064819" cy="497474"/>
          </a:xfrm>
          <a:prstGeom prst="rect">
            <a:avLst/>
          </a:prstGeom>
        </p:spPr>
      </p:pic>
      <p:cxnSp>
        <p:nvCxnSpPr>
          <p:cNvPr id="19" name="Straight Arrow Connector 18">
            <a:extLst>
              <a:ext uri="{FF2B5EF4-FFF2-40B4-BE49-F238E27FC236}">
                <a16:creationId xmlns:a16="http://schemas.microsoft.com/office/drawing/2014/main" id="{DAB6F178-D735-B964-20EB-93CB91EF1F7A}"/>
              </a:ext>
            </a:extLst>
          </p:cNvPr>
          <p:cNvCxnSpPr>
            <a:cxnSpLocks/>
          </p:cNvCxnSpPr>
          <p:nvPr/>
        </p:nvCxnSpPr>
        <p:spPr>
          <a:xfrm>
            <a:off x="2334957" y="1731350"/>
            <a:ext cx="4002958" cy="0"/>
          </a:xfrm>
          <a:prstGeom prst="straightConnector1">
            <a:avLst/>
          </a:prstGeom>
          <a:ln w="15875">
            <a:solidFill>
              <a:srgbClr val="0000F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D0B9517-C921-CE33-05DB-B4CD498519F8}"/>
              </a:ext>
            </a:extLst>
          </p:cNvPr>
          <p:cNvCxnSpPr>
            <a:cxnSpLocks/>
          </p:cNvCxnSpPr>
          <p:nvPr/>
        </p:nvCxnSpPr>
        <p:spPr>
          <a:xfrm flipH="1">
            <a:off x="6436946" y="1875337"/>
            <a:ext cx="2653714" cy="0"/>
          </a:xfrm>
          <a:prstGeom prst="straightConnector1">
            <a:avLst/>
          </a:prstGeom>
          <a:ln w="158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C0A0B7F-977C-9880-2C0D-0751B5108C87}"/>
              </a:ext>
            </a:extLst>
          </p:cNvPr>
          <p:cNvSpPr txBox="1"/>
          <p:nvPr/>
        </p:nvSpPr>
        <p:spPr>
          <a:xfrm>
            <a:off x="7582178" y="1814013"/>
            <a:ext cx="1674627" cy="338554"/>
          </a:xfrm>
          <a:prstGeom prst="rect">
            <a:avLst/>
          </a:prstGeom>
          <a:noFill/>
        </p:spPr>
        <p:txBody>
          <a:bodyPr wrap="square" rtlCol="0">
            <a:spAutoFit/>
          </a:bodyPr>
          <a:lstStyle/>
          <a:p>
            <a:pPr algn="ctr"/>
            <a:r>
              <a:rPr lang="en-US" sz="1600" dirty="0"/>
              <a:t>Full equations</a:t>
            </a:r>
          </a:p>
        </p:txBody>
      </p:sp>
    </p:spTree>
    <p:extLst>
      <p:ext uri="{BB962C8B-B14F-4D97-AF65-F5344CB8AC3E}">
        <p14:creationId xmlns:p14="http://schemas.microsoft.com/office/powerpoint/2010/main" val="3375859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66.9666"/>
  <p:tag name="ORIGINALWIDTH" val="571.4286"/>
  <p:tag name="LATEXADDIN" val="\documentclass{article}&#10;\usepackage{amsmath}&#10;\pagestyle{empty}&#10;\begin{document}&#10;&#10;$u=\sum\limits_{n=0}^\infty u_n$&#10;&#10;\end{document}"/>
  <p:tag name="IGUANATEXSIZE" val="20"/>
  <p:tag name="IGUANATEXCURSOR" val="99"/>
  <p:tag name="TRANSPARENCY" val="True"/>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58918</TotalTime>
  <Words>193</Words>
  <Application>Microsoft Office PowerPoint</Application>
  <PresentationFormat>On-screen Show (16:9)</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Research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2708</cp:revision>
  <dcterms:created xsi:type="dcterms:W3CDTF">2021-12-18T06:54:54Z</dcterms:created>
  <dcterms:modified xsi:type="dcterms:W3CDTF">2023-07-31T01:14:18Z</dcterms:modified>
</cp:coreProperties>
</file>