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D0DEEA-F388-467E-A531-B800DC9EA7CB}">
  <a:tblStyle styleId="{66D0DEEA-F388-467E-A531-B800DC9EA7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31e37360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f31e37360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f31e37360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f31e37360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f31e3736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f31e3736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f31e37360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f31e37360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f31e37360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f31e37360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e2670a4b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e2670a4b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f31e3736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f31e3736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f386c3d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f386c3d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c47ed2bc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c47ed2bc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f386c3d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f386c3d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e2670a4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e2670a4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f386c3d0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f386c3d0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c47ed2bc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c47ed2bc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f386cb6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f386cb6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31e3736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31e3736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f31e3736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f31e3736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f31e3736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f31e3736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f31e3736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f31e3736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f31e3736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f31e3736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f31e3736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f31e3736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31e37360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f31e37360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3033446"/>
            <a:ext cx="3170848" cy="21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217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Loan Approval Prediction 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73150" y="2712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Group L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7066000" y="4586775"/>
            <a:ext cx="47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Erin, </a:t>
            </a:r>
            <a:r>
              <a:rPr lang="en-CA">
                <a:solidFill>
                  <a:schemeClr val="dk1"/>
                </a:solidFill>
              </a:rPr>
              <a:t>Rick, </a:t>
            </a:r>
            <a:r>
              <a:rPr lang="en-CA"/>
              <a:t>Zheng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Feature Creation and Feature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967300" cy="3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Questions to think about: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Does the applicant have an equal right to have the loan plan? i.e Do we see any discriminations in </a:t>
            </a:r>
            <a:r>
              <a:rPr lang="en-CA"/>
              <a:t>the</a:t>
            </a:r>
            <a:r>
              <a:rPr lang="en-CA"/>
              <a:t> dataset? </a:t>
            </a:r>
            <a:r>
              <a:rPr lang="en-CA">
                <a:solidFill>
                  <a:srgbClr val="FF0000"/>
                </a:solidFill>
              </a:rPr>
              <a:t>Not Really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Do we have a sufficient amount of features?</a:t>
            </a:r>
            <a:r>
              <a:rPr lang="en-CA"/>
              <a:t>  </a:t>
            </a:r>
            <a:r>
              <a:rPr lang="en-CA">
                <a:solidFill>
                  <a:srgbClr val="FF0000"/>
                </a:solidFill>
              </a:rPr>
              <a:t>No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5372625" y="2966975"/>
            <a:ext cx="27951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900">
                <a:solidFill>
                  <a:srgbClr val="FF0000"/>
                </a:solidFill>
              </a:rPr>
              <a:t>Not Really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-1000" r="999" t="0"/>
          <a:stretch/>
        </p:blipFill>
        <p:spPr>
          <a:xfrm>
            <a:off x="446775" y="2761425"/>
            <a:ext cx="8087552" cy="214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2325450" y="2989875"/>
            <a:ext cx="18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0 = male, 1 = female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5101150" y="2913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0 = not married,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1 = married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Feature Creation and Feature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5759700" cy="24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chemeClr val="dk1"/>
                </a:solidFill>
              </a:rPr>
              <a:t>Feature Creation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-- Feature construction combines existing features and creates a new one based on the combination.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-- After the combination, the new feature will not be independent. It is dependent features instead.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3082800" y="3562675"/>
            <a:ext cx="29784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 sz="1800">
                <a:solidFill>
                  <a:schemeClr val="dk1"/>
                </a:solidFill>
              </a:rPr>
              <a:t>Can we combine the dependent features?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6289050" y="3562675"/>
            <a:ext cx="11571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800">
                <a:solidFill>
                  <a:srgbClr val="FF0000"/>
                </a:solidFill>
              </a:rPr>
              <a:t>Yes! 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Feature Creation and Feature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447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1"/>
                </a:solidFill>
              </a:rPr>
              <a:t>Correlation Matrix with HeatMap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-- inbuilt class Seaborn,sns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-- Correlation between two features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-- </a:t>
            </a:r>
            <a:r>
              <a:rPr lang="en-CA">
                <a:solidFill>
                  <a:schemeClr val="dk1"/>
                </a:solidFill>
              </a:rPr>
              <a:t>Absolute</a:t>
            </a:r>
            <a:r>
              <a:rPr lang="en-CA">
                <a:solidFill>
                  <a:schemeClr val="dk1"/>
                </a:solidFill>
              </a:rPr>
              <a:t> value &lt;=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-- if value &gt; 0.2, worth for selecting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-- create more features based on the map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8014" l="7240" r="12580" t="10697"/>
          <a:stretch/>
        </p:blipFill>
        <p:spPr>
          <a:xfrm>
            <a:off x="4881275" y="962275"/>
            <a:ext cx="4123949" cy="4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Feature Creation and Feature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90825" y="1152475"/>
            <a:ext cx="4867800" cy="21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# of feature = size of dataset  / 20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Ideally we need 30 - 35 features regarding the size of data.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need dimension reduction.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It turns out ,we need feature selection</a:t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209800" y="3180500"/>
            <a:ext cx="1124400" cy="65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Set Of All Features</a:t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1828700" y="3180500"/>
            <a:ext cx="1124400" cy="65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Selecting The Best Subset</a:t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3447600" y="3180500"/>
            <a:ext cx="1124400" cy="65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Machine Learning Algorithm</a:t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1524000" y="4395300"/>
            <a:ext cx="17229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Performance</a:t>
            </a:r>
            <a:endParaRPr/>
          </a:p>
        </p:txBody>
      </p:sp>
      <p:cxnSp>
        <p:nvCxnSpPr>
          <p:cNvPr id="153" name="Google Shape;153;p25"/>
          <p:cNvCxnSpPr>
            <a:stCxn id="150" idx="3"/>
            <a:endCxn id="151" idx="1"/>
          </p:cNvCxnSpPr>
          <p:nvPr/>
        </p:nvCxnSpPr>
        <p:spPr>
          <a:xfrm>
            <a:off x="2953100" y="3506300"/>
            <a:ext cx="49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5"/>
          <p:cNvCxnSpPr>
            <a:stCxn id="151" idx="2"/>
            <a:endCxn id="152" idx="7"/>
          </p:cNvCxnSpPr>
          <p:nvPr/>
        </p:nvCxnSpPr>
        <p:spPr>
          <a:xfrm flipH="1">
            <a:off x="2994600" y="3832100"/>
            <a:ext cx="1015200" cy="6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5"/>
          <p:cNvCxnSpPr>
            <a:stCxn id="149" idx="3"/>
            <a:endCxn id="150" idx="1"/>
          </p:cNvCxnSpPr>
          <p:nvPr/>
        </p:nvCxnSpPr>
        <p:spPr>
          <a:xfrm>
            <a:off x="1334200" y="3506300"/>
            <a:ext cx="49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5"/>
          <p:cNvSpPr txBox="1"/>
          <p:nvPr/>
        </p:nvSpPr>
        <p:spPr>
          <a:xfrm>
            <a:off x="154150" y="4240700"/>
            <a:ext cx="15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/>
              <a:t>Filter Method</a:t>
            </a:r>
            <a:endParaRPr b="1" i="1"/>
          </a:p>
        </p:txBody>
      </p:sp>
      <p:sp>
        <p:nvSpPr>
          <p:cNvPr id="157" name="Google Shape;157;p25"/>
          <p:cNvSpPr txBox="1"/>
          <p:nvPr/>
        </p:nvSpPr>
        <p:spPr>
          <a:xfrm>
            <a:off x="5775750" y="1524000"/>
            <a:ext cx="27720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Selecting The Best Subset: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1.Chi Square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2. ANOVA Test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3. Correlation coefficient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</a:rPr>
              <a:t>we used Chi Square in Univariate Selection.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Feature Creation and Feature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143575" y="1152475"/>
            <a:ext cx="564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000000"/>
                </a:solidFill>
              </a:rPr>
              <a:t>How do we think about choosing this subset?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rgbClr val="000000"/>
                </a:solidFill>
              </a:rPr>
              <a:t>By Feature Importance method: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-CA">
                <a:solidFill>
                  <a:srgbClr val="000000"/>
                </a:solidFill>
              </a:rPr>
              <a:t>importances of each feature of dataset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-CA">
                <a:solidFill>
                  <a:srgbClr val="000000"/>
                </a:solidFill>
              </a:rPr>
              <a:t>inbuilt class: TreeBased,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CA">
                <a:solidFill>
                  <a:schemeClr val="dk1"/>
                </a:solidFill>
              </a:rPr>
              <a:t>use Extra Tree classifier to select top 30 features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and rerun the model.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050" y="1336274"/>
            <a:ext cx="3505200" cy="34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Feature Creation and Feature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>
                <a:solidFill>
                  <a:schemeClr val="dk1"/>
                </a:solidFill>
              </a:rPr>
              <a:t>Feature Selection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Motivations:</a:t>
            </a:r>
            <a:endParaRPr b="1"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Redundant features highly correlated features contain duplicate information example: purchase price and sales tax paid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Irrelevant features contain no information useful for discriminating outcome example: student ID number does not predict student’s GPA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Noisy features signal-to-noise ratio too low to be useful for discriminating outcome example: high random measurement error on an instrument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116275" y="1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Random forest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38" y="2987995"/>
            <a:ext cx="5046974" cy="17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850" y="782158"/>
            <a:ext cx="5046974" cy="178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/>
          <p:nvPr/>
        </p:nvSpPr>
        <p:spPr>
          <a:xfrm>
            <a:off x="3082350" y="1316500"/>
            <a:ext cx="195600" cy="20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3224650" y="1166800"/>
            <a:ext cx="154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/>
              <a:t>highest accuracy(0.74)</a:t>
            </a:r>
            <a:endParaRPr sz="600"/>
          </a:p>
        </p:txBody>
      </p:sp>
      <p:sp>
        <p:nvSpPr>
          <p:cNvPr id="181" name="Google Shape;181;p28"/>
          <p:cNvSpPr/>
          <p:nvPr/>
        </p:nvSpPr>
        <p:spPr>
          <a:xfrm>
            <a:off x="1677975" y="3713275"/>
            <a:ext cx="195600" cy="20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1803825" y="3638425"/>
            <a:ext cx="154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/>
              <a:t>highest accuracy(0,83)</a:t>
            </a:r>
            <a:endParaRPr sz="600"/>
          </a:p>
        </p:txBody>
      </p:sp>
      <p:sp>
        <p:nvSpPr>
          <p:cNvPr id="183" name="Google Shape;183;p28"/>
          <p:cNvSpPr txBox="1"/>
          <p:nvPr/>
        </p:nvSpPr>
        <p:spPr>
          <a:xfrm>
            <a:off x="595200" y="2379513"/>
            <a:ext cx="41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before feature creation &amp; feature selection</a:t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551550" y="4568875"/>
            <a:ext cx="41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after</a:t>
            </a:r>
            <a:r>
              <a:rPr lang="en-CA"/>
              <a:t> feature creation &amp; feature selection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Logistic regression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925" y="2998600"/>
            <a:ext cx="5612600" cy="19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561" y="288175"/>
            <a:ext cx="3081076" cy="21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52488"/>
            <a:ext cx="5410201" cy="1846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0200" y="2440263"/>
            <a:ext cx="37338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3545500" y="3405700"/>
            <a:ext cx="219600" cy="229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1767775" y="1797750"/>
            <a:ext cx="219600" cy="229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1252500" y="2069750"/>
            <a:ext cx="154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/>
              <a:t>highest accuracy</a:t>
            </a:r>
            <a:endParaRPr sz="600"/>
          </a:p>
        </p:txBody>
      </p:sp>
      <p:sp>
        <p:nvSpPr>
          <p:cNvPr id="198" name="Google Shape;198;p29"/>
          <p:cNvSpPr txBox="1"/>
          <p:nvPr/>
        </p:nvSpPr>
        <p:spPr>
          <a:xfrm>
            <a:off x="3421450" y="3587250"/>
            <a:ext cx="154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/>
              <a:t>highest accuracy</a:t>
            </a:r>
            <a:endParaRPr sz="600"/>
          </a:p>
        </p:txBody>
      </p:sp>
      <p:sp>
        <p:nvSpPr>
          <p:cNvPr id="199" name="Google Shape;199;p29"/>
          <p:cNvSpPr/>
          <p:nvPr/>
        </p:nvSpPr>
        <p:spPr>
          <a:xfrm>
            <a:off x="387850" y="1936575"/>
            <a:ext cx="159900" cy="222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311700" y="1613475"/>
            <a:ext cx="106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/>
              <a:t>underfitting</a:t>
            </a:r>
            <a:endParaRPr sz="900"/>
          </a:p>
        </p:txBody>
      </p:sp>
      <p:sp>
        <p:nvSpPr>
          <p:cNvPr id="201" name="Google Shape;201;p29"/>
          <p:cNvSpPr/>
          <p:nvPr/>
        </p:nvSpPr>
        <p:spPr>
          <a:xfrm>
            <a:off x="2280025" y="1847750"/>
            <a:ext cx="159900" cy="222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/>
        </p:nvSpPr>
        <p:spPr>
          <a:xfrm>
            <a:off x="2377550" y="1913988"/>
            <a:ext cx="94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/>
              <a:t>overfitting</a:t>
            </a:r>
            <a:endParaRPr sz="900"/>
          </a:p>
        </p:txBody>
      </p:sp>
      <p:sp>
        <p:nvSpPr>
          <p:cNvPr id="203" name="Google Shape;203;p29"/>
          <p:cNvSpPr/>
          <p:nvPr/>
        </p:nvSpPr>
        <p:spPr>
          <a:xfrm>
            <a:off x="3933725" y="3365250"/>
            <a:ext cx="159900" cy="222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257675" y="3602700"/>
            <a:ext cx="106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/>
              <a:t>underfitting</a:t>
            </a:r>
            <a:endParaRPr sz="900"/>
          </a:p>
        </p:txBody>
      </p:sp>
      <p:sp>
        <p:nvSpPr>
          <p:cNvPr id="205" name="Google Shape;205;p29"/>
          <p:cNvSpPr/>
          <p:nvPr/>
        </p:nvSpPr>
        <p:spPr>
          <a:xfrm>
            <a:off x="311700" y="3941250"/>
            <a:ext cx="159900" cy="222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1767775" y="2503950"/>
            <a:ext cx="413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/>
              <a:t>before feature creation &amp; feature selection</a:t>
            </a:r>
            <a:endParaRPr sz="1300"/>
          </a:p>
        </p:txBody>
      </p:sp>
      <p:sp>
        <p:nvSpPr>
          <p:cNvPr id="207" name="Google Shape;207;p29"/>
          <p:cNvSpPr txBox="1"/>
          <p:nvPr/>
        </p:nvSpPr>
        <p:spPr>
          <a:xfrm>
            <a:off x="1812875" y="4309850"/>
            <a:ext cx="41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/>
              <a:t>after </a:t>
            </a:r>
            <a:r>
              <a:rPr lang="en-CA" sz="1300"/>
              <a:t>feature creation &amp; feature selectio</a:t>
            </a:r>
            <a:r>
              <a:rPr lang="en-CA"/>
              <a:t>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263100" y="1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Roc Curve</a:t>
            </a:r>
            <a:endParaRPr/>
          </a:p>
        </p:txBody>
      </p:sp>
      <p:graphicFrame>
        <p:nvGraphicFramePr>
          <p:cNvPr id="213" name="Google Shape;213;p30"/>
          <p:cNvGraphicFramePr/>
          <p:nvPr/>
        </p:nvGraphicFramePr>
        <p:xfrm>
          <a:off x="4952425" y="63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{66D0DEEA-F388-467E-A531-B800DC9EA7CB}</a:tableStyleId>
              </a:tblPr>
              <a:tblGrid>
                <a:gridCol w="855175"/>
                <a:gridCol w="1404475"/>
                <a:gridCol w="1931925"/>
              </a:tblGrid>
              <a:tr h="37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positive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negative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positive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TP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(</a:t>
                      </a:r>
                      <a:r>
                        <a:rPr lang="en-CA"/>
                        <a:t>true positive</a:t>
                      </a:r>
                      <a:r>
                        <a:rPr lang="en-CA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FN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(false negative)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negative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FP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(false positive)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TN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(true negative)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" name="Google Shape;214;p30"/>
          <p:cNvSpPr txBox="1"/>
          <p:nvPr/>
        </p:nvSpPr>
        <p:spPr>
          <a:xfrm>
            <a:off x="6221438" y="236075"/>
            <a:ext cx="18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predicted value</a:t>
            </a:r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3949650" y="1378250"/>
            <a:ext cx="124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observed value</a:t>
            </a:r>
            <a:endParaRPr/>
          </a:p>
        </p:txBody>
      </p:sp>
      <p:sp>
        <p:nvSpPr>
          <p:cNvPr id="216" name="Google Shape;216;p30"/>
          <p:cNvSpPr txBox="1"/>
          <p:nvPr/>
        </p:nvSpPr>
        <p:spPr>
          <a:xfrm>
            <a:off x="319600" y="828950"/>
            <a:ext cx="3590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/>
              <a:t>TPR(True positive rate) =TP / (TP + FN)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/>
              <a:t>FPR(False positive rate) = FP / (FP +TN)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ROC </a:t>
            </a:r>
            <a:r>
              <a:rPr lang="en-CA"/>
              <a:t>curve for random forest model 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500"/>
              <a:t>ROC curve before feature creation &amp; selection         ROC curve after feature &amp; selection</a:t>
            </a:r>
            <a:endParaRPr sz="1500"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75" y="1813350"/>
            <a:ext cx="3345300" cy="32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2575" y="1743425"/>
            <a:ext cx="3345300" cy="3274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Agenda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1.</a:t>
            </a:r>
            <a:r>
              <a:rPr lang="en-CA">
                <a:solidFill>
                  <a:schemeClr val="dk1"/>
                </a:solidFill>
              </a:rPr>
              <a:t> </a:t>
            </a:r>
            <a:r>
              <a:rPr lang="en-CA">
                <a:solidFill>
                  <a:schemeClr val="dk1"/>
                </a:solidFill>
              </a:rPr>
              <a:t>Feature Engineering</a:t>
            </a:r>
            <a:r>
              <a:rPr lang="en-CA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2. Early State Model Results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3. Feature Creation &amp; </a:t>
            </a:r>
            <a:r>
              <a:rPr lang="en-CA">
                <a:solidFill>
                  <a:schemeClr val="dk1"/>
                </a:solidFill>
              </a:rPr>
              <a:t>Feature Selection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4. final results(Roc curve, results 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ROC curve for Logistic regression model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500"/>
              <a:t>ROC curve before feature creation &amp; selection          ROC curve after feature creation &amp; selection   </a:t>
            </a:r>
            <a:r>
              <a:rPr lang="en-CA"/>
              <a:t>                          </a:t>
            </a: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175" y="1657900"/>
            <a:ext cx="3489925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88150"/>
            <a:ext cx="3489925" cy="3416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7. Discussion &amp; Continued work</a:t>
            </a:r>
            <a:endParaRPr/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CA">
                <a:solidFill>
                  <a:schemeClr val="dk1"/>
                </a:solidFill>
              </a:rPr>
              <a:t>How to handle numeric inputs(such as </a:t>
            </a:r>
            <a:r>
              <a:rPr lang="en-CA">
                <a:solidFill>
                  <a:schemeClr val="dk1"/>
                </a:solidFill>
              </a:rPr>
              <a:t>Applicant income, loan amount, etc</a:t>
            </a:r>
            <a:r>
              <a:rPr lang="en-CA">
                <a:solidFill>
                  <a:schemeClr val="dk1"/>
                </a:solidFill>
              </a:rPr>
              <a:t>) in dataset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CA">
                <a:solidFill>
                  <a:schemeClr val="dk1"/>
                </a:solidFill>
              </a:rPr>
              <a:t>Does the </a:t>
            </a:r>
            <a:r>
              <a:rPr lang="en-CA">
                <a:solidFill>
                  <a:schemeClr val="dk1"/>
                </a:solidFill>
              </a:rPr>
              <a:t>feature</a:t>
            </a:r>
            <a:r>
              <a:rPr lang="en-CA">
                <a:solidFill>
                  <a:schemeClr val="dk1"/>
                </a:solidFill>
              </a:rPr>
              <a:t> have overlapping issues?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CA">
                <a:solidFill>
                  <a:schemeClr val="dk1"/>
                </a:solidFill>
              </a:rPr>
              <a:t>What are the reasons causing the dependant features less important or relevant than the </a:t>
            </a:r>
            <a:r>
              <a:rPr lang="en-CA">
                <a:solidFill>
                  <a:schemeClr val="dk1"/>
                </a:solidFill>
              </a:rPr>
              <a:t>independent</a:t>
            </a:r>
            <a:r>
              <a:rPr lang="en-CA">
                <a:solidFill>
                  <a:schemeClr val="dk1"/>
                </a:solidFill>
              </a:rPr>
              <a:t> features?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CA">
                <a:solidFill>
                  <a:schemeClr val="dk1"/>
                </a:solidFill>
              </a:rPr>
              <a:t>We need to apply </a:t>
            </a:r>
            <a:r>
              <a:rPr lang="en-CA">
                <a:solidFill>
                  <a:schemeClr val="dk1"/>
                </a:solidFill>
              </a:rPr>
              <a:t>AIC to select m</a:t>
            </a:r>
            <a:r>
              <a:rPr lang="en-CA">
                <a:solidFill>
                  <a:schemeClr val="dk1"/>
                </a:solidFill>
              </a:rPr>
              <a:t>odel in future.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-44175" y="207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CA" sz="3220"/>
              <a:t>Thank you !</a:t>
            </a:r>
            <a:endParaRPr sz="32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Feature Engineering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2162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Data </a:t>
            </a:r>
            <a:r>
              <a:rPr lang="en-CA"/>
              <a:t>Description</a:t>
            </a:r>
            <a:r>
              <a:rPr lang="en-CA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 </a:t>
            </a:r>
            <a:r>
              <a:rPr lang="en-CA"/>
              <a:t>Data Cleaning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CA"/>
              <a:t>formatted to </a:t>
            </a:r>
            <a:r>
              <a:rPr lang="en-CA"/>
              <a:t>binary</a:t>
            </a:r>
            <a:r>
              <a:rPr lang="en-CA"/>
              <a:t>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CA"/>
              <a:t>splitted a large feature into subfeatures.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CA"/>
              <a:t>used Median value filling the missing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CA"/>
              <a:t>applied f to filter data.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600" y="1240825"/>
            <a:ext cx="3880726" cy="360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Feature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Data </a:t>
            </a:r>
            <a:r>
              <a:rPr lang="en-CA"/>
              <a:t>Visualization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25" y="1435650"/>
            <a:ext cx="3093975" cy="18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9275" y="1435650"/>
            <a:ext cx="2714625" cy="18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3900" y="1435650"/>
            <a:ext cx="2879875" cy="18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500" y="3349625"/>
            <a:ext cx="2879875" cy="1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91550" y="3375513"/>
            <a:ext cx="4408025" cy="16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Early Stage Model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CA" sz="2000"/>
              <a:t>Random Forest</a:t>
            </a:r>
            <a:endParaRPr sz="20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00" y="2096608"/>
            <a:ext cx="5046974" cy="178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Early Stage Model</a:t>
            </a:r>
            <a:r>
              <a:rPr lang="en-CA"/>
              <a:t>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76700" y="1163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CA" sz="2000"/>
              <a:t>Logistic Regression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K-fold cross-validation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Hyperparameter Tuning : reduce overfitting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Estimate the skill of the model 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729050"/>
            <a:ext cx="3081076" cy="21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1975" y="2858300"/>
            <a:ext cx="5045325" cy="17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419650"/>
            <a:ext cx="8520600" cy="4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2600">
                <a:solidFill>
                  <a:schemeClr val="dk1"/>
                </a:solidFill>
              </a:rPr>
              <a:t>C</a:t>
            </a:r>
            <a:r>
              <a:rPr lang="en-CA" sz="2600">
                <a:solidFill>
                  <a:schemeClr val="dk1"/>
                </a:solidFill>
              </a:rPr>
              <a:t>an we do better in the accuracy?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338" y="2503013"/>
            <a:ext cx="24860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Feature Creation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366925" y="1258950"/>
            <a:ext cx="2970600" cy="3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E101A"/>
                </a:solidFill>
              </a:rPr>
              <a:t>From data distribution, we can see the features have a different level of impact on the outcome.</a:t>
            </a:r>
            <a:endParaRPr sz="1800"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E101A"/>
                </a:solidFill>
              </a:rPr>
              <a:t>The applicant who has a good credit history looks more related to the applicant’s loan status.</a:t>
            </a:r>
            <a:endParaRPr sz="1800"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E101A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125" y="1391475"/>
            <a:ext cx="5334000" cy="34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Feature Creation and Feature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338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Before creating any features: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Univariate Selection Lists the scores performance of each independent features.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Chi Square -&gt; calculate scores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higher score -&gt; more important features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17211" r="0" t="0"/>
          <a:stretch/>
        </p:blipFill>
        <p:spPr>
          <a:xfrm>
            <a:off x="6880075" y="1203750"/>
            <a:ext cx="1833225" cy="37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625" y="1152475"/>
            <a:ext cx="2307250" cy="375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