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zhong LIU" userId="eb837033-4a0e-4582-92b4-f924cedd8c6f" providerId="ADAL" clId="{E565B347-6C0C-4C30-8DE9-BD7A4D2D7C3B}"/>
    <pc:docChg chg="custSel addSld modSld">
      <pc:chgData name="Chengzhong LIU" userId="eb837033-4a0e-4582-92b4-f924cedd8c6f" providerId="ADAL" clId="{E565B347-6C0C-4C30-8DE9-BD7A4D2D7C3B}" dt="2018-03-20T23:25:47.141" v="2247" actId="20577"/>
      <pc:docMkLst>
        <pc:docMk/>
      </pc:docMkLst>
      <pc:sldChg chg="modSp add">
        <pc:chgData name="Chengzhong LIU" userId="eb837033-4a0e-4582-92b4-f924cedd8c6f" providerId="ADAL" clId="{E565B347-6C0C-4C30-8DE9-BD7A4D2D7C3B}" dt="2018-03-20T22:38:28.927" v="84" actId="20577"/>
        <pc:sldMkLst>
          <pc:docMk/>
          <pc:sldMk cId="496614381" sldId="256"/>
        </pc:sldMkLst>
        <pc:spChg chg="mod">
          <ac:chgData name="Chengzhong LIU" userId="eb837033-4a0e-4582-92b4-f924cedd8c6f" providerId="ADAL" clId="{E565B347-6C0C-4C30-8DE9-BD7A4D2D7C3B}" dt="2018-03-20T22:38:15.910" v="50" actId="20577"/>
          <ac:spMkLst>
            <pc:docMk/>
            <pc:sldMk cId="496614381" sldId="256"/>
            <ac:spMk id="2" creationId="{8329876A-DDC7-4EB3-A2D1-EE1DAA2BCD8D}"/>
          </ac:spMkLst>
        </pc:spChg>
        <pc:spChg chg="mod">
          <ac:chgData name="Chengzhong LIU" userId="eb837033-4a0e-4582-92b4-f924cedd8c6f" providerId="ADAL" clId="{E565B347-6C0C-4C30-8DE9-BD7A4D2D7C3B}" dt="2018-03-20T22:38:28.927" v="84" actId="20577"/>
          <ac:spMkLst>
            <pc:docMk/>
            <pc:sldMk cId="496614381" sldId="256"/>
            <ac:spMk id="3" creationId="{B57E5AAA-8360-4BF5-A426-CE5E22AA5E09}"/>
          </ac:spMkLst>
        </pc:spChg>
      </pc:sldChg>
      <pc:sldChg chg="modSp add">
        <pc:chgData name="Chengzhong LIU" userId="eb837033-4a0e-4582-92b4-f924cedd8c6f" providerId="ADAL" clId="{E565B347-6C0C-4C30-8DE9-BD7A4D2D7C3B}" dt="2018-03-20T22:56:25.713" v="780" actId="20577"/>
        <pc:sldMkLst>
          <pc:docMk/>
          <pc:sldMk cId="2165991611" sldId="257"/>
        </pc:sldMkLst>
        <pc:spChg chg="mod">
          <ac:chgData name="Chengzhong LIU" userId="eb837033-4a0e-4582-92b4-f924cedd8c6f" providerId="ADAL" clId="{E565B347-6C0C-4C30-8DE9-BD7A4D2D7C3B}" dt="2018-03-20T22:46:38.491" v="111" actId="20577"/>
          <ac:spMkLst>
            <pc:docMk/>
            <pc:sldMk cId="2165991611" sldId="257"/>
            <ac:spMk id="2" creationId="{311DC520-1F40-4B01-AD6D-41C81EAE093D}"/>
          </ac:spMkLst>
        </pc:spChg>
        <pc:spChg chg="mod">
          <ac:chgData name="Chengzhong LIU" userId="eb837033-4a0e-4582-92b4-f924cedd8c6f" providerId="ADAL" clId="{E565B347-6C0C-4C30-8DE9-BD7A4D2D7C3B}" dt="2018-03-20T22:56:25.713" v="780" actId="20577"/>
          <ac:spMkLst>
            <pc:docMk/>
            <pc:sldMk cId="2165991611" sldId="257"/>
            <ac:spMk id="3" creationId="{0CEF43B1-6804-46E0-B5B8-625FCF967837}"/>
          </ac:spMkLst>
        </pc:spChg>
      </pc:sldChg>
      <pc:sldChg chg="modSp add">
        <pc:chgData name="Chengzhong LIU" userId="eb837033-4a0e-4582-92b4-f924cedd8c6f" providerId="ADAL" clId="{E565B347-6C0C-4C30-8DE9-BD7A4D2D7C3B}" dt="2018-03-20T23:04:41.259" v="1465" actId="20577"/>
        <pc:sldMkLst>
          <pc:docMk/>
          <pc:sldMk cId="4253589605" sldId="258"/>
        </pc:sldMkLst>
        <pc:spChg chg="mod">
          <ac:chgData name="Chengzhong LIU" userId="eb837033-4a0e-4582-92b4-f924cedd8c6f" providerId="ADAL" clId="{E565B347-6C0C-4C30-8DE9-BD7A4D2D7C3B}" dt="2018-03-20T22:56:39.439" v="795" actId="20577"/>
          <ac:spMkLst>
            <pc:docMk/>
            <pc:sldMk cId="4253589605" sldId="258"/>
            <ac:spMk id="2" creationId="{59433C45-D512-4287-888B-273940E9F648}"/>
          </ac:spMkLst>
        </pc:spChg>
        <pc:spChg chg="mod">
          <ac:chgData name="Chengzhong LIU" userId="eb837033-4a0e-4582-92b4-f924cedd8c6f" providerId="ADAL" clId="{E565B347-6C0C-4C30-8DE9-BD7A4D2D7C3B}" dt="2018-03-20T23:04:41.259" v="1465" actId="20577"/>
          <ac:spMkLst>
            <pc:docMk/>
            <pc:sldMk cId="4253589605" sldId="258"/>
            <ac:spMk id="3" creationId="{9F6287EB-434C-441F-B70E-07858AF3CA7C}"/>
          </ac:spMkLst>
        </pc:spChg>
      </pc:sldChg>
      <pc:sldChg chg="modSp add">
        <pc:chgData name="Chengzhong LIU" userId="eb837033-4a0e-4582-92b4-f924cedd8c6f" providerId="ADAL" clId="{E565B347-6C0C-4C30-8DE9-BD7A4D2D7C3B}" dt="2018-03-20T23:10:35.062" v="1574" actId="20577"/>
        <pc:sldMkLst>
          <pc:docMk/>
          <pc:sldMk cId="3632698233" sldId="259"/>
        </pc:sldMkLst>
        <pc:spChg chg="mod">
          <ac:chgData name="Chengzhong LIU" userId="eb837033-4a0e-4582-92b4-f924cedd8c6f" providerId="ADAL" clId="{E565B347-6C0C-4C30-8DE9-BD7A4D2D7C3B}" dt="2018-03-20T23:04:51.804" v="1480" actId="20577"/>
          <ac:spMkLst>
            <pc:docMk/>
            <pc:sldMk cId="3632698233" sldId="259"/>
            <ac:spMk id="2" creationId="{407B60CE-D3A5-4E96-B1DF-2C7A12E84694}"/>
          </ac:spMkLst>
        </pc:spChg>
        <pc:spChg chg="mod">
          <ac:chgData name="Chengzhong LIU" userId="eb837033-4a0e-4582-92b4-f924cedd8c6f" providerId="ADAL" clId="{E565B347-6C0C-4C30-8DE9-BD7A4D2D7C3B}" dt="2018-03-20T23:10:35.062" v="1574" actId="20577"/>
          <ac:spMkLst>
            <pc:docMk/>
            <pc:sldMk cId="3632698233" sldId="259"/>
            <ac:spMk id="3" creationId="{F02D4269-602D-47F8-9BC4-70DE9F9F3ACB}"/>
          </ac:spMkLst>
        </pc:spChg>
      </pc:sldChg>
      <pc:sldChg chg="modSp add">
        <pc:chgData name="Chengzhong LIU" userId="eb837033-4a0e-4582-92b4-f924cedd8c6f" providerId="ADAL" clId="{E565B347-6C0C-4C30-8DE9-BD7A4D2D7C3B}" dt="2018-03-20T23:18:53.849" v="1902" actId="20577"/>
        <pc:sldMkLst>
          <pc:docMk/>
          <pc:sldMk cId="1559538927" sldId="260"/>
        </pc:sldMkLst>
        <pc:spChg chg="mod">
          <ac:chgData name="Chengzhong LIU" userId="eb837033-4a0e-4582-92b4-f924cedd8c6f" providerId="ADAL" clId="{E565B347-6C0C-4C30-8DE9-BD7A4D2D7C3B}" dt="2018-03-20T23:10:57.698" v="1589" actId="20577"/>
          <ac:spMkLst>
            <pc:docMk/>
            <pc:sldMk cId="1559538927" sldId="260"/>
            <ac:spMk id="2" creationId="{C06AECA1-73B2-4392-AD85-69165948BF45}"/>
          </ac:spMkLst>
        </pc:spChg>
        <pc:spChg chg="mod">
          <ac:chgData name="Chengzhong LIU" userId="eb837033-4a0e-4582-92b4-f924cedd8c6f" providerId="ADAL" clId="{E565B347-6C0C-4C30-8DE9-BD7A4D2D7C3B}" dt="2018-03-20T23:18:53.849" v="1902" actId="20577"/>
          <ac:spMkLst>
            <pc:docMk/>
            <pc:sldMk cId="1559538927" sldId="260"/>
            <ac:spMk id="3" creationId="{20D336D2-2E78-4E34-869C-98B701597CF8}"/>
          </ac:spMkLst>
        </pc:spChg>
      </pc:sldChg>
      <pc:sldChg chg="addSp delSp modSp add">
        <pc:chgData name="Chengzhong LIU" userId="eb837033-4a0e-4582-92b4-f924cedd8c6f" providerId="ADAL" clId="{E565B347-6C0C-4C30-8DE9-BD7A4D2D7C3B}" dt="2018-03-20T23:20:52.913" v="1926" actId="931"/>
        <pc:sldMkLst>
          <pc:docMk/>
          <pc:sldMk cId="1911968533" sldId="261"/>
        </pc:sldMkLst>
        <pc:spChg chg="mod">
          <ac:chgData name="Chengzhong LIU" userId="eb837033-4a0e-4582-92b4-f924cedd8c6f" providerId="ADAL" clId="{E565B347-6C0C-4C30-8DE9-BD7A4D2D7C3B}" dt="2018-03-20T23:20:36.766" v="1925" actId="20577"/>
          <ac:spMkLst>
            <pc:docMk/>
            <pc:sldMk cId="1911968533" sldId="261"/>
            <ac:spMk id="2" creationId="{E5D56D19-C139-44D4-9E43-FFDD4A071398}"/>
          </ac:spMkLst>
        </pc:spChg>
        <pc:spChg chg="del">
          <ac:chgData name="Chengzhong LIU" userId="eb837033-4a0e-4582-92b4-f924cedd8c6f" providerId="ADAL" clId="{E565B347-6C0C-4C30-8DE9-BD7A4D2D7C3B}" dt="2018-03-20T23:20:52.913" v="1926" actId="931"/>
          <ac:spMkLst>
            <pc:docMk/>
            <pc:sldMk cId="1911968533" sldId="261"/>
            <ac:spMk id="3" creationId="{2E1BF70B-6FC7-4C75-89F5-5A209705D614}"/>
          </ac:spMkLst>
        </pc:spChg>
        <pc:picChg chg="add mod">
          <ac:chgData name="Chengzhong LIU" userId="eb837033-4a0e-4582-92b4-f924cedd8c6f" providerId="ADAL" clId="{E565B347-6C0C-4C30-8DE9-BD7A4D2D7C3B}" dt="2018-03-20T23:20:52.913" v="1926" actId="931"/>
          <ac:picMkLst>
            <pc:docMk/>
            <pc:sldMk cId="1911968533" sldId="261"/>
            <ac:picMk id="5" creationId="{7CA8B48F-CC25-422A-95CC-87BA8CE3C9D9}"/>
          </ac:picMkLst>
        </pc:picChg>
      </pc:sldChg>
      <pc:sldChg chg="modSp add">
        <pc:chgData name="Chengzhong LIU" userId="eb837033-4a0e-4582-92b4-f924cedd8c6f" providerId="ADAL" clId="{E565B347-6C0C-4C30-8DE9-BD7A4D2D7C3B}" dt="2018-03-20T23:25:47.141" v="2247" actId="20577"/>
        <pc:sldMkLst>
          <pc:docMk/>
          <pc:sldMk cId="3408971748" sldId="262"/>
        </pc:sldMkLst>
        <pc:spChg chg="mod">
          <ac:chgData name="Chengzhong LIU" userId="eb837033-4a0e-4582-92b4-f924cedd8c6f" providerId="ADAL" clId="{E565B347-6C0C-4C30-8DE9-BD7A4D2D7C3B}" dt="2018-03-20T23:21:48.240" v="1948" actId="20577"/>
          <ac:spMkLst>
            <pc:docMk/>
            <pc:sldMk cId="3408971748" sldId="262"/>
            <ac:spMk id="2" creationId="{A2B8E5F7-EC2A-4059-9046-58CE76ACD4E5}"/>
          </ac:spMkLst>
        </pc:spChg>
        <pc:spChg chg="mod">
          <ac:chgData name="Chengzhong LIU" userId="eb837033-4a0e-4582-92b4-f924cedd8c6f" providerId="ADAL" clId="{E565B347-6C0C-4C30-8DE9-BD7A4D2D7C3B}" dt="2018-03-20T23:25:47.141" v="2247" actId="20577"/>
          <ac:spMkLst>
            <pc:docMk/>
            <pc:sldMk cId="3408971748" sldId="262"/>
            <ac:spMk id="3" creationId="{412B60AF-B221-4E3F-9695-783A50A2FD53}"/>
          </ac:spMkLst>
        </pc:spChg>
      </pc:sldChg>
      <pc:sldChg chg="modSp add">
        <pc:chgData name="Chengzhong LIU" userId="eb837033-4a0e-4582-92b4-f924cedd8c6f" providerId="ADAL" clId="{E565B347-6C0C-4C30-8DE9-BD7A4D2D7C3B}" dt="2018-03-20T23:24:36.266" v="2093" actId="20577"/>
        <pc:sldMkLst>
          <pc:docMk/>
          <pc:sldMk cId="1613862434" sldId="263"/>
        </pc:sldMkLst>
        <pc:spChg chg="mod">
          <ac:chgData name="Chengzhong LIU" userId="eb837033-4a0e-4582-92b4-f924cedd8c6f" providerId="ADAL" clId="{E565B347-6C0C-4C30-8DE9-BD7A4D2D7C3B}" dt="2018-03-20T23:22:42.838" v="2052" actId="313"/>
          <ac:spMkLst>
            <pc:docMk/>
            <pc:sldMk cId="1613862434" sldId="263"/>
            <ac:spMk id="2" creationId="{D7A827D9-3B1C-482D-BFED-83EFFB042B79}"/>
          </ac:spMkLst>
        </pc:spChg>
        <pc:spChg chg="mod">
          <ac:chgData name="Chengzhong LIU" userId="eb837033-4a0e-4582-92b4-f924cedd8c6f" providerId="ADAL" clId="{E565B347-6C0C-4C30-8DE9-BD7A4D2D7C3B}" dt="2018-03-20T23:24:36.266" v="2093" actId="20577"/>
          <ac:spMkLst>
            <pc:docMk/>
            <pc:sldMk cId="1613862434" sldId="263"/>
            <ac:spMk id="3" creationId="{C00C2CF6-9989-41C7-9A8B-4282AE46B9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735-8170-4382-8F95-FDD33A5A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B06B-FC9D-4984-A11D-98D7CA0D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7421-5BAF-4E3C-A073-D5562395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F7CA-AF78-41C2-8BB1-BA7AD497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3D108-5966-4569-A44A-E7DF0D1C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6E6-83C9-44F4-A8B2-7D673C4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F7FDF-F7EB-4B83-B906-DE132022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9ED9-BB75-4869-AD3E-7CD66AC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1A40-C3C1-4709-95F4-C4B2C920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5479-791C-48A8-8686-F627255C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FF00E-EC7B-456A-8BB7-E99265D75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201F-C7C9-4751-AFB7-5498993E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67F4-D460-490D-808D-CD6965D3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3432-922A-459B-A818-79F004A8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10F7-37E3-4837-BFD2-F508822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C811-2BF2-4155-B4D4-D794258F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540-EA5F-4CA0-9854-A2CD4F96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7C94-E3D8-4065-9B28-CBD958C7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5AB3-C9D1-4E7E-B157-FBE644F7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108E-6AB1-4DF6-8E11-22B4B28B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DC9-E8AD-4BDB-B650-638BE74B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BB48-242A-49F8-8184-8820AEF4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0648-7ABB-423A-87C1-D07ADBCB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121E-1AB6-4FB3-8662-E6F84359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4094-91C6-47A0-AC59-162673F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574A-33BC-4C5B-985B-2BD50DB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EC2F-BDE6-4565-B691-30ADDAADA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C4388-74A1-41AE-8B46-E50723FA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B912-BE59-4C1F-BF3C-61E1178A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1835F-A6FE-4B77-99B4-79419AC7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BACE-D2D8-4DC1-BA6B-2CD3F14A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C943-AB00-4067-B2D2-D026C280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9396-9D52-43D3-8F7C-C580C19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61D0-C16E-44B9-B540-60CDA3EC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C6A52-D40A-4657-97ED-20297CBC0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5FA6D-0BDF-440F-A6D0-410A8A88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027A-A1CC-4517-A96D-EF5C2F9F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30CED-0C64-4969-B5EC-03264684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8F419-6AC7-4B87-BD8E-1E0E2EC2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17F7-239D-48C5-935A-4C879590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E0F9D-F334-4B27-A863-8670AE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671BE-8C20-4A49-9DA6-A2D30D0A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290F0-0EE8-4085-97C2-19876123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281BE-3B7D-4957-B382-27F47BAE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48CAD-C26B-482F-9062-E7CA3972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5C1-088C-4CA5-8558-5AB56373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30D3-C72B-492D-991A-4DD42C4A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31C8-4547-40C4-B4A3-9888AF9A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137E5-2C57-4E24-94AA-A621F6CB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2C220-0D38-4437-A92A-E7466420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7DF8-5DD5-4EB7-B874-DF8D2AA8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6D5E-4322-4D3D-ADB4-881459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706B-55B6-4A3B-B051-C7706321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A2C72-CE8B-4635-8864-C1F8AAA59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9364-8AA9-4F06-B3BE-E64C0219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5773-21E7-4F43-9906-A6B6851E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83D3-E172-4F7B-A434-3410628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5439-B552-4A0B-91CD-47CEA65D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F013E-ACC1-4505-990E-9D135748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5D40-1819-464F-89BC-B4068FBC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AEEB-B917-41FA-A44A-BA2E6B6C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2359-09D0-4F08-A90A-EAEC8ADBE76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5D58-A32A-475F-BD39-89E07E00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7816-16DC-4305-9C45-853459238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5E13-DE67-4FB5-BC35-6902FF1A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q.org/catalog/product/view/id/1734" TargetMode="External"/><Relationship Id="rId2" Type="http://schemas.openxmlformats.org/officeDocument/2006/relationships/hyperlink" Target="https://misq.org/catalog/product/view/id/16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ssrn.com/sol3/papers.cfm?abstract_id=3057722" TargetMode="External"/><Relationship Id="rId5" Type="http://schemas.openxmlformats.org/officeDocument/2006/relationships/hyperlink" Target="https://papers.ssrn.com/sol3/papers.cfm?abstract_id=2619922" TargetMode="External"/><Relationship Id="rId4" Type="http://schemas.openxmlformats.org/officeDocument/2006/relationships/hyperlink" Target="https://papers.ssrn.com/sol3/papers.cfm?abstract_id=26859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662BE-F60F-4204-A951-9E8ACE0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ICIS 2018, </a:t>
            </a:r>
            <a:r>
              <a:rPr lang="zh-CN" altLang="en-US" dirty="0"/>
              <a:t>截止日期：</a:t>
            </a:r>
            <a:r>
              <a:rPr lang="en-US" altLang="zh-CN" dirty="0"/>
              <a:t>5.2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D2093-9949-48E3-A613-A92C48A5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文章思路</a:t>
            </a:r>
            <a:r>
              <a:rPr lang="en-US" altLang="zh-CN" dirty="0"/>
              <a:t>/</a:t>
            </a:r>
            <a:r>
              <a:rPr lang="zh-CN" altLang="en-US" dirty="0"/>
              <a:t>结构：</a:t>
            </a:r>
            <a:r>
              <a:rPr lang="en-US" altLang="zh-CN" dirty="0"/>
              <a:t>1. </a:t>
            </a:r>
            <a:r>
              <a:rPr lang="zh-CN" altLang="en-US" dirty="0"/>
              <a:t>展示可视化分析结果 </a:t>
            </a:r>
            <a:r>
              <a:rPr lang="en-US" altLang="zh-CN" dirty="0"/>
              <a:t>2. </a:t>
            </a:r>
            <a:r>
              <a:rPr lang="zh-CN" altLang="en-US" dirty="0"/>
              <a:t>针对可视化发现的关系建立模型</a:t>
            </a:r>
            <a:r>
              <a:rPr lang="en-US" altLang="zh-CN" dirty="0"/>
              <a:t>(model) 3. </a:t>
            </a:r>
            <a:r>
              <a:rPr lang="zh-CN" altLang="en-US" dirty="0"/>
              <a:t>展开统计分析，寻找影响要素</a:t>
            </a:r>
            <a:r>
              <a:rPr lang="en-US" altLang="zh-CN" dirty="0"/>
              <a:t>(impact factors) 4. </a:t>
            </a:r>
            <a:r>
              <a:rPr lang="zh-CN" altLang="en-US" dirty="0"/>
              <a:t>推测因果关系</a:t>
            </a:r>
            <a:r>
              <a:rPr lang="en-US" altLang="zh-CN" dirty="0"/>
              <a:t>(causality analysis)</a:t>
            </a:r>
          </a:p>
          <a:p>
            <a:r>
              <a:rPr lang="zh-CN" altLang="en-US" dirty="0"/>
              <a:t>任务一：以“国际合作对处理事件</a:t>
            </a:r>
            <a:r>
              <a:rPr lang="en-US" altLang="zh-CN" dirty="0"/>
              <a:t>(incident/product)</a:t>
            </a:r>
            <a:r>
              <a:rPr lang="zh-CN" altLang="en-US" dirty="0"/>
              <a:t>的影响为核心”，串联目前发现的现象</a:t>
            </a:r>
            <a:r>
              <a:rPr lang="en-US" altLang="zh-CN" dirty="0"/>
              <a:t>(pattern)</a:t>
            </a:r>
            <a:r>
              <a:rPr lang="zh-CN" altLang="en-US" dirty="0"/>
              <a:t>，将目前的成果绘制成思维导图</a:t>
            </a:r>
            <a:r>
              <a:rPr lang="en-US" altLang="zh-CN" dirty="0"/>
              <a:t>(</a:t>
            </a:r>
            <a:r>
              <a:rPr lang="en-US" dirty="0"/>
              <a:t>Mind map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任务二：寻找并尝试结合外源资料，例如年报</a:t>
            </a:r>
            <a:r>
              <a:rPr lang="en-US" altLang="zh-CN" dirty="0"/>
              <a:t>(annual report)</a:t>
            </a:r>
            <a:r>
              <a:rPr lang="zh-CN" altLang="en-US" dirty="0"/>
              <a:t>，对现阶段的发现做验证及解释，例如各地分公司的盈利情况</a:t>
            </a:r>
            <a:r>
              <a:rPr lang="en-US" altLang="zh-CN" dirty="0"/>
              <a:t>(revenue)</a:t>
            </a:r>
            <a:r>
              <a:rPr lang="zh-CN" altLang="en-US" dirty="0"/>
              <a:t>及业务性质和“国际效率”的关系，地图炮也可以考虑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3D1A-DAEA-4DF6-A323-FEFEE11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附件一：思源老师推荐参考的文章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D034-57DE-4AE6-BCDB-2BCB3FE1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https://misq.org/catalog/product/view/id/1669</a:t>
            </a:r>
            <a:endParaRPr lang="en-US" dirty="0"/>
          </a:p>
          <a:p>
            <a:r>
              <a:rPr lang="en-US" dirty="0">
                <a:hlinkClick r:id="rId3"/>
              </a:rPr>
              <a:t>https://misq.org/catalog/product/view/id/1734</a:t>
            </a:r>
            <a:endParaRPr lang="en-US" dirty="0"/>
          </a:p>
          <a:p>
            <a:r>
              <a:rPr lang="en-US" dirty="0">
                <a:hlinkClick r:id="rId4"/>
              </a:rPr>
              <a:t>https://papers.ssrn.com/sol3/papers.cfm?abstract_id=2685902</a:t>
            </a:r>
            <a:endParaRPr lang="en-US" dirty="0"/>
          </a:p>
          <a:p>
            <a:r>
              <a:rPr lang="en-US" dirty="0">
                <a:hlinkClick r:id="rId5"/>
              </a:rPr>
              <a:t>https://papers.ssrn.com/sol3/papers.cfm?abstract_id=2619922</a:t>
            </a:r>
            <a:endParaRPr lang="en-US" dirty="0"/>
          </a:p>
          <a:p>
            <a:r>
              <a:rPr lang="en-US" dirty="0">
                <a:hlinkClick r:id="rId6"/>
              </a:rPr>
              <a:t>https://papers.ssrn.com/sol3/papers.cfm?abstract_id=3057722</a:t>
            </a:r>
            <a:endParaRPr lang="en-US" dirty="0"/>
          </a:p>
          <a:p>
            <a:r>
              <a:rPr lang="zh-CN" altLang="en-US" dirty="0"/>
              <a:t>里面的分析套路和模型比较符合</a:t>
            </a:r>
            <a:r>
              <a:rPr lang="en-US" altLang="zh-CN" dirty="0"/>
              <a:t>ICIS(</a:t>
            </a:r>
            <a:r>
              <a:rPr lang="zh-CN" altLang="en-US" dirty="0"/>
              <a:t>会议</a:t>
            </a:r>
            <a:r>
              <a:rPr lang="en-US" altLang="zh-CN" dirty="0"/>
              <a:t>)</a:t>
            </a:r>
            <a:r>
              <a:rPr lang="zh-CN" altLang="en-US" dirty="0"/>
              <a:t>的口味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F827-F0CE-4428-93DF-833D8B1F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附件二：关系型图</a:t>
            </a:r>
            <a:r>
              <a:rPr lang="en-US" altLang="zh-CN" dirty="0"/>
              <a:t>(node 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57A2-82BD-43B0-A075-89C00DAB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  <a:r>
              <a:rPr lang="zh-CN" altLang="en-US" dirty="0"/>
              <a:t>系统构建图，可以选择一个或多个国家来看事件</a:t>
            </a:r>
            <a:r>
              <a:rPr lang="en-US" altLang="zh-CN" dirty="0"/>
              <a:t>(incident)</a:t>
            </a:r>
            <a:r>
              <a:rPr lang="zh-CN" altLang="en-US" dirty="0"/>
              <a:t>的转手情况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3F428-5C79-4FD2-929D-91476E00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93" y="2314039"/>
            <a:ext cx="5631789" cy="37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4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E5F7-EC2A-4059-9046-58CE76AC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附件三：</a:t>
            </a:r>
            <a:r>
              <a:rPr lang="en-US" altLang="zh-CN" dirty="0"/>
              <a:t>a quick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60AF-B221-4E3F-9695-783A50A2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 timeline</a:t>
            </a:r>
          </a:p>
          <a:p>
            <a:r>
              <a:rPr lang="en-US" dirty="0"/>
              <a:t>How to make stories</a:t>
            </a:r>
          </a:p>
          <a:p>
            <a:r>
              <a:rPr lang="en-US" dirty="0"/>
              <a:t>How deep should the statistic test go</a:t>
            </a:r>
          </a:p>
          <a:p>
            <a:r>
              <a:rPr lang="en-US" dirty="0"/>
              <a:t>Method to find </a:t>
            </a:r>
            <a:r>
              <a:rPr lang="en-US"/>
              <a:t>impact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C520-1F40-4B01-AD6D-41C81EAE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on 1226, 0114, 0208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43B1-6804-46E0-B5B8-625FCF96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country, the number of incidents (</a:t>
            </a:r>
            <a:r>
              <a:rPr lang="en-US" dirty="0" err="1"/>
              <a:t>SR_numbers</a:t>
            </a:r>
            <a:r>
              <a:rPr lang="en-US" dirty="0"/>
              <a:t>) is proportional to the number of products she dealt with. (1226)</a:t>
            </a:r>
          </a:p>
          <a:p>
            <a:r>
              <a:rPr lang="en-US" dirty="0"/>
              <a:t>For each country, EXCEPT Poland, the number of employees (action owners) is proportional to the number of incidents. (1226)</a:t>
            </a:r>
          </a:p>
          <a:p>
            <a:r>
              <a:rPr lang="en-US" dirty="0"/>
              <a:t>The distribution of logs is uneven: the turbulence is extreme in May, 2012. (will be explained in 0220, found on 0114)</a:t>
            </a:r>
          </a:p>
          <a:p>
            <a:r>
              <a:rPr lang="en-US" dirty="0"/>
              <a:t>The demography of employees appeared in the dataset is similar to the claim in annual report. (0114)</a:t>
            </a:r>
          </a:p>
          <a:p>
            <a:r>
              <a:rPr lang="en-US" dirty="0"/>
              <a:t>Go deep in analysis on countries, and make stories. (0208)</a:t>
            </a:r>
          </a:p>
        </p:txBody>
      </p:sp>
    </p:spTree>
    <p:extLst>
      <p:ext uri="{BB962C8B-B14F-4D97-AF65-F5344CB8AC3E}">
        <p14:creationId xmlns:p14="http://schemas.microsoft.com/office/powerpoint/2010/main" val="21659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C45-D512-4287-888B-273940E9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on 0220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87EB-434C-441F-B70E-07858AF3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incidents in the dataset are ended between 04/30/2012 and 05/22/2012, which is approx. 3 wks.</a:t>
            </a:r>
          </a:p>
          <a:p>
            <a:r>
              <a:rPr lang="en-US" dirty="0"/>
              <a:t>Ignore Function </a:t>
            </a:r>
            <a:r>
              <a:rPr lang="en-US" dirty="0" err="1"/>
              <a:t>Div</a:t>
            </a:r>
            <a:r>
              <a:rPr lang="en-US" dirty="0"/>
              <a:t>, supported ST, Org line, which lack explanation in original dataset. Also, these are more related internal organization of Volvo (Belgium).</a:t>
            </a:r>
          </a:p>
          <a:p>
            <a:r>
              <a:rPr lang="en-US" dirty="0"/>
              <a:t>Several statistics have not been proven useful yet.</a:t>
            </a:r>
          </a:p>
          <a:p>
            <a:r>
              <a:rPr lang="en-US" dirty="0"/>
              <a:t>Co-relation matrix between incident origin countries and nationality of action owners reveals the internationalization in the first place. (This finding can be verified by viz on 0320).</a:t>
            </a:r>
          </a:p>
        </p:txBody>
      </p:sp>
    </p:spTree>
    <p:extLst>
      <p:ext uri="{BB962C8B-B14F-4D97-AF65-F5344CB8AC3E}">
        <p14:creationId xmlns:p14="http://schemas.microsoft.com/office/powerpoint/2010/main" val="425358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60CE-D3A5-4E96-B1DF-2C7A12E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on 0220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4269-602D-47F8-9BC4-70DE9F9F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graphs might be useful: spectrum, and viz in individuals (action owners).</a:t>
            </a:r>
          </a:p>
        </p:txBody>
      </p:sp>
    </p:spTree>
    <p:extLst>
      <p:ext uri="{BB962C8B-B14F-4D97-AF65-F5344CB8AC3E}">
        <p14:creationId xmlns:p14="http://schemas.microsoft.com/office/powerpoint/2010/main" val="363269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ECA1-73B2-4392-AD85-6916594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on 0311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36D2-2E78-4E34-869C-98B70159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new “definitions”:</a:t>
            </a:r>
          </a:p>
          <a:p>
            <a:r>
              <a:rPr lang="en-US" dirty="0"/>
              <a:t>Domestic handling</a:t>
            </a:r>
          </a:p>
          <a:p>
            <a:r>
              <a:rPr lang="en-US" dirty="0"/>
              <a:t>Working efficiency</a:t>
            </a:r>
          </a:p>
          <a:p>
            <a:r>
              <a:rPr lang="en-US" dirty="0"/>
              <a:t>Difficulty level of incidents</a:t>
            </a:r>
          </a:p>
          <a:p>
            <a:r>
              <a:rPr lang="en-US" dirty="0"/>
              <a:t>International cooperate on incidents/products</a:t>
            </a:r>
          </a:p>
          <a:p>
            <a:r>
              <a:rPr lang="en-US" dirty="0"/>
              <a:t>International cooperation with consideration of incident impact</a:t>
            </a:r>
          </a:p>
          <a:p>
            <a:endParaRPr lang="en-US" dirty="0"/>
          </a:p>
          <a:p>
            <a:r>
              <a:rPr lang="en-US" dirty="0"/>
              <a:t>Other graphs might be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6D19-C139-44D4-9E43-FFDD4A07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link viz on 0320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8B48F-CC25-422A-95CC-87BA8CE3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31" y="1825625"/>
            <a:ext cx="6452338" cy="4351338"/>
          </a:xfrm>
        </p:spPr>
      </p:pic>
    </p:spTree>
    <p:extLst>
      <p:ext uri="{BB962C8B-B14F-4D97-AF65-F5344CB8AC3E}">
        <p14:creationId xmlns:p14="http://schemas.microsoft.com/office/powerpoint/2010/main" val="19119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ICIS 2018, 截止日期：5.2</vt:lpstr>
      <vt:lpstr>附件一：思源老师推荐参考的文章</vt:lpstr>
      <vt:lpstr>附件二：关系型图(node link)</vt:lpstr>
      <vt:lpstr>附件三：a quick summary</vt:lpstr>
      <vt:lpstr>Report on 1226, 0114, 0208</vt:lpstr>
      <vt:lpstr>Report on 0220</vt:lpstr>
      <vt:lpstr>Report on 0220</vt:lpstr>
      <vt:lpstr>Report on 0311</vt:lpstr>
      <vt:lpstr>Node link viz on 0320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&amp; Plans</dc:title>
  <dc:creator>Chengzhong LIU</dc:creator>
  <cp:lastModifiedBy>Chengzhong LIU</cp:lastModifiedBy>
  <cp:revision>2</cp:revision>
  <dcterms:created xsi:type="dcterms:W3CDTF">2018-03-20T22:37:44Z</dcterms:created>
  <dcterms:modified xsi:type="dcterms:W3CDTF">2018-03-27T23:14:17Z</dcterms:modified>
</cp:coreProperties>
</file>