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04D6-C8A9-4FC1-8175-1AF4858E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0C75-3C8E-48F2-A15A-7D55C0F3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94AD-5CAD-4B13-8DE5-058CD0F5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EDFF-8572-47B8-B2A2-64F0FDDE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41EC-B14C-4CCE-A77B-EBEEBA79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2B38-D8BF-4E74-A1E1-6D02CDC5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BDE2E-8C8B-44D2-87EA-F028483A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D880-3487-4E7D-A9E9-23874A90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A7D9-8BBB-488F-B30F-4E97583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C7AB-DB0B-4E2A-B7FE-838A35E1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2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2D98C-E035-4DFD-B388-0A14DCBF4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44A7C-76C6-4C20-B18C-CE86A4DC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E798-31E9-4A2E-9786-3B1AAF5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38BF-094F-4A3E-A70C-0D1821B9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31C9-56E8-424D-9B91-5FF51FC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8BCF-2161-425B-9A12-8AF15A0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733A-6E6F-4DCC-8F7E-CDBF9E2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097D-C3AF-4ED6-85F2-A56A5061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4FBC-5DD3-4D70-A6A0-AE43D8A9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F4F0-6BFC-4D2D-8144-4D7796BF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7282-73FB-41A0-8C9F-863F07E7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019F-EB88-4C2C-993C-6C75CE5C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5649-5273-47CA-BEE3-80137983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67D7-3E90-445D-AE8E-8097D6E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E965-0DD7-40FE-927F-AE348FF9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502B-F7FF-41EC-8439-E3BA0D32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908B-1757-4073-B014-287FFF660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E48A1-E97F-4A76-90B2-2D8B9BF41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EEB54-7BEE-4D6D-A829-D541CB3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76A8-7F75-49E5-BE97-26F9905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5707-AA4B-4749-BF57-17E7F9DD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2E77-0C9A-4179-A631-5A356094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910E-6EC4-45F3-B8F2-6B89AEE6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2E70-7C18-4C79-8A17-570498DB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159F0-5901-435B-9330-6BABA5EC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40E6D-AC7C-4F32-BA8F-6CCC928C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996BC-8F54-4315-B491-E32CEB19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F8BCE-5CF0-4E7E-8AED-99D9E357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B6701-1EB9-417F-BD54-226293B0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831F-AF7F-477A-BCB3-759E3A7B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8562D-03E1-4D32-B8EE-91D379ED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DF00-B6BA-4B4F-BAB5-A7B6EF0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D061-B66F-443C-AC53-5F82E89B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ACB49-7221-46D7-A262-E1D3825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B4874-246C-483B-918A-B6EFDF0D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F1AC8-4B50-4EB7-AEF1-463E136A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4BD6-A150-45AE-9403-B7ED3BD3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BCBF-E496-4752-B300-84CD070B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E54E-845C-48E7-A0C4-1866E9A4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D42-0CEB-48BB-8E1A-964F9DB5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FC39-E6DC-4753-847D-FD79FD11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C44E3-6E24-4EAD-A1CA-53DE2405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2C3D-B2C0-4BC8-89B0-AF4EA0D1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37CD9-4C1A-4B14-9B64-C6392FE0C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5B76E-3320-4389-8873-893E2A83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997C-CC58-4DD4-877C-802F2C2E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BABE-9F28-4EA3-B580-B51851E5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5D1D-2349-4ED0-8681-0F92F68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38CFD-E3FE-4A94-BB56-BE8D3D8B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3BE7-DCC3-4181-B0EA-E5EE56A6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4D88-B400-4449-8F94-5171D36E0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27A4-41B8-4259-99BF-B78EE6E196B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10FA-E67A-4B22-A883-73337AAD1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89E4-34EC-43F4-9BF0-2755DE688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6CFC-AFC8-49C3-BFC5-EF076C935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C0C-42F7-4714-8A99-57D9BB9E3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D62B-14EE-4143-BE91-396E9FF08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Volvo case</a:t>
            </a:r>
          </a:p>
        </p:txBody>
      </p:sp>
    </p:spTree>
    <p:extLst>
      <p:ext uri="{BB962C8B-B14F-4D97-AF65-F5344CB8AC3E}">
        <p14:creationId xmlns:p14="http://schemas.microsoft.com/office/powerpoint/2010/main" val="391606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6838-21DE-4B79-AD9A-5ED83303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incidents with different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0483-CE60-4635-9F5F-40A590A2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graph, I would like to see the difficulty level with incidents from different countries.</a:t>
            </a:r>
          </a:p>
          <a:p>
            <a:r>
              <a:rPr lang="en-US" dirty="0"/>
              <a:t>Difficulty of an incident is defined as the number of logs generated per action owners in dealing with this incident.</a:t>
            </a:r>
          </a:p>
          <a:p>
            <a:r>
              <a:rPr lang="en-US" dirty="0"/>
              <a:t>In the graph, each dot is an incident (SR Number), while classified by countries, their origin countries.</a:t>
            </a:r>
          </a:p>
          <a:p>
            <a:r>
              <a:rPr lang="en-US" dirty="0"/>
              <a:t>Slopes of each trend lines can be interpreted as difficulty levels.</a:t>
            </a:r>
          </a:p>
          <a:p>
            <a:r>
              <a:rPr lang="en-US" dirty="0"/>
              <a:t>We apply liner trend line to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0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7BA0F-1229-4758-A597-FEA4CB38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00" y="-13140"/>
            <a:ext cx="7018800" cy="68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92EE-837D-465B-9D6D-8C9318FD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India, and general remarks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AF16D-1D87-40A1-8035-0A506A9F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parameters: </a:t>
            </a:r>
          </a:p>
          <a:p>
            <a:r>
              <a:rPr lang="en-US" dirty="0"/>
              <a:t>P-value &lt; 0.0001</a:t>
            </a:r>
          </a:p>
          <a:p>
            <a:r>
              <a:rPr lang="en-US" dirty="0"/>
              <a:t>Equation: y = 3.33072*x -3.17965</a:t>
            </a:r>
          </a:p>
          <a:p>
            <a:r>
              <a:rPr lang="en-US" dirty="0"/>
              <a:t>R-squared = 0.832</a:t>
            </a:r>
          </a:p>
          <a:p>
            <a:r>
              <a:rPr lang="en-US" dirty="0"/>
              <a:t>t-value = 49.2119</a:t>
            </a:r>
          </a:p>
          <a:p>
            <a:endParaRPr lang="en-US" dirty="0"/>
          </a:p>
          <a:p>
            <a:r>
              <a:rPr lang="en-US" dirty="0"/>
              <a:t>Most of R-</a:t>
            </a:r>
            <a:r>
              <a:rPr lang="en-US" dirty="0" err="1"/>
              <a:t>squareds</a:t>
            </a:r>
            <a:r>
              <a:rPr lang="en-US" dirty="0"/>
              <a:t> are around 0.8, except a few falls below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9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8319-1273-444B-BDFA-6D9370EB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2 (from slide 2 to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B9A4-0540-472D-96F9-FCDA41A5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difficulty level of incidents from different countries vary a lot. For the finding at this part, I have not yet come up with much way to find the correlation with other information.</a:t>
            </a:r>
          </a:p>
          <a:p>
            <a:r>
              <a:rPr lang="en-US" dirty="0"/>
              <a:t>This is several idea that I have been considering:</a:t>
            </a:r>
          </a:p>
          <a:p>
            <a:r>
              <a:rPr lang="en-US" dirty="0"/>
              <a:t>Find information on </a:t>
            </a:r>
            <a:r>
              <a:rPr lang="en-US" b="1" dirty="0"/>
              <a:t>annual report</a:t>
            </a:r>
            <a:r>
              <a:rPr lang="en-US" dirty="0"/>
              <a:t>, to see if Volvo at one country has specialized work to do</a:t>
            </a:r>
          </a:p>
          <a:p>
            <a:r>
              <a:rPr lang="en-US" dirty="0"/>
              <a:t>To see if the higher the difficulty level is, the lower rate of domestic handling would become</a:t>
            </a:r>
          </a:p>
          <a:p>
            <a:r>
              <a:rPr lang="en-US" dirty="0"/>
              <a:t>Find use of correlation matrix of owner country and incident country</a:t>
            </a:r>
          </a:p>
        </p:txBody>
      </p:sp>
    </p:spTree>
    <p:extLst>
      <p:ext uri="{BB962C8B-B14F-4D97-AF65-F5344CB8AC3E}">
        <p14:creationId xmlns:p14="http://schemas.microsoft.com/office/powerpoint/2010/main" val="38870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0AB2B-4F92-4427-A8A6-96344D2E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82" y="0"/>
            <a:ext cx="7756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0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E5EA-9709-4542-A1AC-BD15A2EB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Products’ level of 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FA66-BE41-4EDD-A5D2-28F0A310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dot is a product, with number of logs and number of workers involved in this. However, to show the overall trend, I remove a few products for clarity.</a:t>
            </a:r>
          </a:p>
          <a:p>
            <a:r>
              <a:rPr lang="en-US" dirty="0"/>
              <a:t>If the product involved with workers from more than seven countries, then this product is denoted as “High” international cooperation.</a:t>
            </a:r>
          </a:p>
          <a:p>
            <a:r>
              <a:rPr lang="en-US" dirty="0"/>
              <a:t>If the product involved with workers from more than four countries and less than eight countries, it will be denoted as “Medium”.</a:t>
            </a:r>
          </a:p>
          <a:p>
            <a:r>
              <a:rPr lang="en-US" dirty="0"/>
              <a:t>Others will be ascribe as “Low”.</a:t>
            </a:r>
          </a:p>
          <a:p>
            <a:r>
              <a:rPr lang="en-US" dirty="0"/>
              <a:t>Exponential model is applied on this model.</a:t>
            </a:r>
          </a:p>
        </p:txBody>
      </p:sp>
    </p:spTree>
    <p:extLst>
      <p:ext uri="{BB962C8B-B14F-4D97-AF65-F5344CB8AC3E}">
        <p14:creationId xmlns:p14="http://schemas.microsoft.com/office/powerpoint/2010/main" val="38655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37CBE-A335-4FBA-BF63-0EBFA3D7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27" y="12280"/>
            <a:ext cx="7742746" cy="68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8A29-2776-4E8F-B608-1611B0AC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Medium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B280-1918-4B1E-9A00-F21D5E23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parameters: </a:t>
            </a:r>
          </a:p>
          <a:p>
            <a:r>
              <a:rPr lang="en-US" dirty="0"/>
              <a:t>P-value &lt; 0.0001</a:t>
            </a:r>
          </a:p>
          <a:p>
            <a:r>
              <a:rPr lang="en-US" dirty="0"/>
              <a:t>Equation: y = 0.0685716*x + 2.95749</a:t>
            </a:r>
          </a:p>
          <a:p>
            <a:r>
              <a:rPr lang="en-US" dirty="0"/>
              <a:t>R-squared = 0.760</a:t>
            </a:r>
          </a:p>
          <a:p>
            <a:r>
              <a:rPr lang="en-US" dirty="0"/>
              <a:t>t-value = 20.1383</a:t>
            </a:r>
          </a:p>
          <a:p>
            <a:endParaRPr lang="en-US" dirty="0"/>
          </a:p>
          <a:p>
            <a:r>
              <a:rPr lang="en-US" dirty="0"/>
              <a:t>The R-square of “Low”, “Medium”, “High” is 0.613, 0.760, 0.698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9232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E4728-30BA-4924-812E-E3AECF70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56"/>
            <a:ext cx="7750693" cy="68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0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4D456-F7FB-4CC2-A7E2-EC4359D3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14"/>
            <a:ext cx="7750628" cy="68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2C59C-257E-4179-89B2-02DAB3A1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7" y="289300"/>
            <a:ext cx="11275017" cy="63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5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764-ED28-4321-AF54-A902ECA1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Incident’s level of internationalization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42A7-5CFA-4BDA-8606-53BAAADD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approach is quite similar with the product’s. However, the sample size of incidents are much larger than products, yet workers participated in might be less.</a:t>
            </a:r>
          </a:p>
          <a:p>
            <a:r>
              <a:rPr lang="en-US" dirty="0"/>
              <a:t>The R-squared is 0.793, 0.688, 0.631 respectively, from low to high.</a:t>
            </a:r>
          </a:p>
          <a:p>
            <a:r>
              <a:rPr lang="en-US" dirty="0"/>
              <a:t>If the incident involved with workers from more than four countries, then this product is denoted as “High” international cooperation.</a:t>
            </a:r>
          </a:p>
          <a:p>
            <a:r>
              <a:rPr lang="en-US" dirty="0"/>
              <a:t>If the incident involved with workers from more than two countries and less than five countries, it will be denoted as “Medium”.</a:t>
            </a:r>
          </a:p>
          <a:p>
            <a:r>
              <a:rPr lang="en-US" dirty="0"/>
              <a:t>Others will be ascribe as “Low”.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99D2-2597-4131-B7D1-135A10B7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3(from slide 14 to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FF7E-F644-40B3-BFF2-D8676D45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is quite surprising. In this sense, by the definition of “efficiency”, the general trend of the efficiency would be High &gt; Medium &gt; Low (in terms of internationalization), when more people working together on the same project.</a:t>
            </a:r>
          </a:p>
          <a:p>
            <a:r>
              <a:rPr lang="en-US" dirty="0"/>
              <a:t>However, we should notice that the graph also should that when a few people is working together, the “Low” international cooperation would be favored for higher efficiency.</a:t>
            </a:r>
          </a:p>
          <a:p>
            <a:r>
              <a:rPr lang="en-US" dirty="0"/>
              <a:t>This quite true according to common knowledge.</a:t>
            </a:r>
          </a:p>
        </p:txBody>
      </p:sp>
    </p:spTree>
    <p:extLst>
      <p:ext uri="{BB962C8B-B14F-4D97-AF65-F5344CB8AC3E}">
        <p14:creationId xmlns:p14="http://schemas.microsoft.com/office/powerpoint/2010/main" val="162905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D23F0-A5A3-4054-BCA4-F5986137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76" y="0"/>
            <a:ext cx="7178647" cy="68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0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32637-81A0-4B01-81FC-462B8191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39" y="0"/>
            <a:ext cx="717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99EB-D4FD-4229-BDDD-9A8BA246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1CC4-1B8F-4245-9D90-80640F9A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also be interesting to know about the what incidents with different impacts would affect the level of internationalization.</a:t>
            </a:r>
          </a:p>
          <a:p>
            <a:r>
              <a:rPr lang="en-US" dirty="0"/>
              <a:t>Every dot on the graph is an incident.</a:t>
            </a:r>
          </a:p>
          <a:p>
            <a:r>
              <a:rPr lang="en-US" dirty="0"/>
              <a:t>The largeness of the dot indicates the level of internationalization.</a:t>
            </a:r>
          </a:p>
          <a:p>
            <a:r>
              <a:rPr lang="en-US" dirty="0"/>
              <a:t>The color is the impact of the incident.</a:t>
            </a:r>
          </a:p>
          <a:p>
            <a:endParaRPr lang="en-US" dirty="0"/>
          </a:p>
          <a:p>
            <a:r>
              <a:rPr lang="en-US" dirty="0"/>
              <a:t>But, the result is, we can see no difference on “Low” and “Medium” level of impact, but those with “High” impact do get more attention and with slightly higher working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83899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A5F3E-9777-4DBA-809A-4DA134865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graphs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C01ACF-9D02-43FC-BCE9-CC6967B09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Potentially useful</a:t>
            </a:r>
          </a:p>
        </p:txBody>
      </p:sp>
    </p:spTree>
    <p:extLst>
      <p:ext uri="{BB962C8B-B14F-4D97-AF65-F5344CB8AC3E}">
        <p14:creationId xmlns:p14="http://schemas.microsoft.com/office/powerpoint/2010/main" val="3614686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5AA87-45A3-4CEA-8241-12F4C3DBE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09" y="30649"/>
            <a:ext cx="9294582" cy="68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B289F-DB27-4C86-9C22-315D2C21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314"/>
            <a:ext cx="9296399" cy="68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38621-3B75-4963-B0DF-0C4854BA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4" y="647549"/>
            <a:ext cx="12215244" cy="55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92488-D40C-4956-B91B-731E489C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Logs, incidents handling, domestically or not?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8B867-08DF-49DA-AD97-2E56BD8F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graph, “domestic” is defined as the owner handles the incident which the origin is the same as his or her nationality.</a:t>
            </a:r>
          </a:p>
          <a:p>
            <a:r>
              <a:rPr lang="en-US" dirty="0"/>
              <a:t>In this graph, there are two approaches: with the count of logs and with unique count of incidents (count of SR numbers).</a:t>
            </a:r>
          </a:p>
          <a:p>
            <a:r>
              <a:rPr lang="en-US" dirty="0"/>
              <a:t>The eight countries selected in this graph will be known as the “big-8” throughout this report. They are the top 8 countries in terms of number of Volvo action owners.</a:t>
            </a:r>
          </a:p>
          <a:p>
            <a:r>
              <a:rPr lang="en-US" dirty="0"/>
              <a:t>We can see that India and Brazil usually handle oversee issues, while USA generally handle the issue within the country.</a:t>
            </a:r>
          </a:p>
        </p:txBody>
      </p:sp>
    </p:spTree>
    <p:extLst>
      <p:ext uri="{BB962C8B-B14F-4D97-AF65-F5344CB8AC3E}">
        <p14:creationId xmlns:p14="http://schemas.microsoft.com/office/powerpoint/2010/main" val="357713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12414-79BD-4EC3-B9B6-E0D8D255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18" y="0"/>
            <a:ext cx="6859968" cy="66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90B0-2B1A-4A3E-A841-09DB306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Workers’ efficiency, classified by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2D6C-76C5-4838-8C99-BC8AC7D7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graph, efficiency is defined as number of logs generated per incident: the more generated logs for an incident, the lower the efficiency is.</a:t>
            </a:r>
          </a:p>
          <a:p>
            <a:r>
              <a:rPr lang="en-US" dirty="0"/>
              <a:t>Each dot on the graph is representing an action owner, while the x-axis is the incidents he or she handled and y-axis is the total number of logs he or she generated.</a:t>
            </a:r>
          </a:p>
          <a:p>
            <a:r>
              <a:rPr lang="en-US" dirty="0"/>
              <a:t>Classified by countries, we can see that, by definition, large slope is an indicator of low efficiency; this also determines legend sequence.</a:t>
            </a:r>
          </a:p>
          <a:p>
            <a:r>
              <a:rPr lang="en-US" dirty="0"/>
              <a:t>We apply liner trend line to this model.</a:t>
            </a:r>
          </a:p>
        </p:txBody>
      </p:sp>
    </p:spTree>
    <p:extLst>
      <p:ext uri="{BB962C8B-B14F-4D97-AF65-F5344CB8AC3E}">
        <p14:creationId xmlns:p14="http://schemas.microsoft.com/office/powerpoint/2010/main" val="92992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64A56-7A8C-4D54-8545-65D18E58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61" y="0"/>
            <a:ext cx="7068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F461-E5AD-424A-B595-42F6D4B5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Poland, and general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89B3-E0FA-4726-A574-E1C7F50B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line parameters: </a:t>
            </a:r>
          </a:p>
          <a:p>
            <a:r>
              <a:rPr lang="en-US" dirty="0"/>
              <a:t>P-value &lt; 0.0001</a:t>
            </a:r>
          </a:p>
          <a:p>
            <a:r>
              <a:rPr lang="en-US" dirty="0"/>
              <a:t>Equation: y = 3.32369*x + 11.4063</a:t>
            </a:r>
          </a:p>
          <a:p>
            <a:r>
              <a:rPr lang="en-US" dirty="0"/>
              <a:t>R-squared = 0.937</a:t>
            </a:r>
          </a:p>
          <a:p>
            <a:r>
              <a:rPr lang="en-US" dirty="0"/>
              <a:t>t-value = 32.7288</a:t>
            </a:r>
          </a:p>
          <a:p>
            <a:endParaRPr lang="en-US" dirty="0"/>
          </a:p>
          <a:p>
            <a:r>
              <a:rPr lang="en-US" dirty="0"/>
              <a:t>All R-squares of eight trends are within (0.8, 0.9), which indicates and liner relationship between number logs generated and incidents handled.</a:t>
            </a:r>
          </a:p>
        </p:txBody>
      </p:sp>
    </p:spTree>
    <p:extLst>
      <p:ext uri="{BB962C8B-B14F-4D97-AF65-F5344CB8AC3E}">
        <p14:creationId xmlns:p14="http://schemas.microsoft.com/office/powerpoint/2010/main" val="148267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5657-E6A6-4FA4-B46C-3BB2AE1D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1 (from slide 2-7)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A3C8-AAB1-4F96-B03D-6E1B983D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Belgium, all eight country owners tend to be more efficient in handling domestic affairs.</a:t>
            </a:r>
          </a:p>
          <a:p>
            <a:r>
              <a:rPr lang="en-US" dirty="0"/>
              <a:t>Slopes of China, India, Poland and Brazil are all large than that of France, USA and Sweden.</a:t>
            </a:r>
          </a:p>
          <a:p>
            <a:r>
              <a:rPr lang="en-US" dirty="0"/>
              <a:t>Potential explanation for large slope of Belgium: the data is originated from Volvo Belgium, so it could miss out some data.</a:t>
            </a:r>
          </a:p>
          <a:p>
            <a:r>
              <a:rPr lang="en-US" dirty="0"/>
              <a:t>Flaws of this theory: the international cooperation may have some routine logs of handling over tasks between different countries, while domestic handling may require less bureaucratic procedures.</a:t>
            </a:r>
          </a:p>
        </p:txBody>
      </p:sp>
    </p:spTree>
    <p:extLst>
      <p:ext uri="{BB962C8B-B14F-4D97-AF65-F5344CB8AC3E}">
        <p14:creationId xmlns:p14="http://schemas.microsoft.com/office/powerpoint/2010/main" val="26750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682FB-7148-459C-A4B2-788C565C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96" y="-1"/>
            <a:ext cx="699200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1064</Words>
  <Application>Microsoft Office PowerPoint</Application>
  <PresentationFormat>Widescreen</PresentationFormat>
  <Paragraphs>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等线 Light</vt:lpstr>
      <vt:lpstr>Arial</vt:lpstr>
      <vt:lpstr>Calibri</vt:lpstr>
      <vt:lpstr>Calibri Light</vt:lpstr>
      <vt:lpstr>Office Theme</vt:lpstr>
      <vt:lpstr>Efficiency analysis</vt:lpstr>
      <vt:lpstr>PowerPoint Presentation</vt:lpstr>
      <vt:lpstr>Logs, incidents handling, domestically or not?</vt:lpstr>
      <vt:lpstr>PowerPoint Presentation</vt:lpstr>
      <vt:lpstr>Workers’ efficiency, classified by countries</vt:lpstr>
      <vt:lpstr>PowerPoint Presentation</vt:lpstr>
      <vt:lpstr>Example of Poland, and general remarks</vt:lpstr>
      <vt:lpstr>Conclusion 1 (from slide 2-7)</vt:lpstr>
      <vt:lpstr>PowerPoint Presentation</vt:lpstr>
      <vt:lpstr>Difficulty of incidents with different origins</vt:lpstr>
      <vt:lpstr>PowerPoint Presentation</vt:lpstr>
      <vt:lpstr>Example of India, and general remarks</vt:lpstr>
      <vt:lpstr>Conclusion 2 (from slide 2 to 12)</vt:lpstr>
      <vt:lpstr>PowerPoint Presentation</vt:lpstr>
      <vt:lpstr>Products’ level of internationalization</vt:lpstr>
      <vt:lpstr>PowerPoint Presentation</vt:lpstr>
      <vt:lpstr>Example: Medium level</vt:lpstr>
      <vt:lpstr>PowerPoint Presentation</vt:lpstr>
      <vt:lpstr>PowerPoint Presentation</vt:lpstr>
      <vt:lpstr>Incident’s level of internationalization</vt:lpstr>
      <vt:lpstr>Conclusion 3(from slide 14 to 20)</vt:lpstr>
      <vt:lpstr>PowerPoint Presentation</vt:lpstr>
      <vt:lpstr>PowerPoint Presentation</vt:lpstr>
      <vt:lpstr>Impact and Internationalization</vt:lpstr>
      <vt:lpstr>Other graphs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analysis</dc:title>
  <dc:creator>Chengzhong LIU</dc:creator>
  <cp:lastModifiedBy>Chengzhong LIU</cp:lastModifiedBy>
  <cp:revision>33</cp:revision>
  <dcterms:created xsi:type="dcterms:W3CDTF">2018-03-12T01:23:14Z</dcterms:created>
  <dcterms:modified xsi:type="dcterms:W3CDTF">2018-03-12T04:59:31Z</dcterms:modified>
</cp:coreProperties>
</file>