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5" r:id="rId54"/>
    <p:sldId id="316" r:id="rId55"/>
    <p:sldId id="314" r:id="rId56"/>
    <p:sldId id="309" r:id="rId57"/>
    <p:sldId id="310" r:id="rId58"/>
    <p:sldId id="311" r:id="rId59"/>
    <p:sldId id="312" r:id="rId60"/>
    <p:sldId id="313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94595"/>
  </p:normalViewPr>
  <p:slideViewPr>
    <p:cSldViewPr>
      <p:cViewPr varScale="1">
        <p:scale>
          <a:sx n="101" d="100"/>
          <a:sy n="101" d="100"/>
        </p:scale>
        <p:origin x="-122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C5E4-D9A0-CC47-822A-8081806FE6D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7726-840F-5148-BB31-77BD9F4B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 humans</a:t>
            </a:r>
            <a:r>
              <a:rPr lang="en-US" baseline="0" dirty="0" smtClean="0"/>
              <a:t> can group points, then figure out the best label. Then, we have a training set!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27726-840F-5148-BB31-77BD9F4B8A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this heuristically as humans for plants and animals, until</a:t>
            </a:r>
            <a:r>
              <a:rPr lang="en-US" baseline="0" dirty="0" smtClean="0"/>
              <a:t> we can sequence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27726-840F-5148-BB31-77BD9F4B8A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metrics for performance?</a:t>
            </a:r>
            <a:endParaRPr lang="en-US" dirty="0" smtClean="0"/>
          </a:p>
          <a:p>
            <a:r>
              <a:rPr lang="en-US" dirty="0" smtClean="0"/>
              <a:t>Can you calculate</a:t>
            </a:r>
            <a:r>
              <a:rPr lang="en-US" baseline="0" dirty="0" smtClean="0"/>
              <a:t> accuracy?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27726-840F-5148-BB31-77BD9F4B8A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8581" y="292942"/>
            <a:ext cx="6286837" cy="14737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584" y="1258142"/>
            <a:ext cx="6644831" cy="19690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26815" y="6062574"/>
            <a:ext cx="496521" cy="38455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9693" y="1535487"/>
            <a:ext cx="5207635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30" dirty="0" smtClean="0">
                <a:solidFill>
                  <a:srgbClr val="F79646"/>
                </a:solidFill>
                <a:latin typeface="Calibri"/>
                <a:cs typeface="Calibri"/>
              </a:rPr>
              <a:t>Unsup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er</a:t>
            </a:r>
            <a:r>
              <a:rPr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vis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ed Lear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nin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1"/>
            <a:ext cx="7048498" cy="2251870"/>
          </a:xfrm>
          <a:prstGeom prst="rect">
            <a:avLst/>
          </a:prstGeom>
          <a:blipFill>
            <a:blip r:embed="rId2" cstate="print"/>
            <a:srcRect/>
            <a:stretch>
              <a:fillRect b="-34226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2640" y="292942"/>
            <a:ext cx="3176905" cy="978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2640" y="1258142"/>
            <a:ext cx="1600200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3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2640" y="292942"/>
            <a:ext cx="3176905" cy="978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2640" y="1258142"/>
            <a:ext cx="1600200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5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6475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006475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2640" y="1258142"/>
            <a:ext cx="5640070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5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No “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ect” ans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ay to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map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6475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006475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8875" indent="0">
              <a:lnSpc>
                <a:spcPct val="100000"/>
              </a:lnSpc>
              <a:buNone/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5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1158875" indent="0">
              <a:lnSpc>
                <a:spcPct val="100000"/>
              </a:lnSpc>
              <a:spcBef>
                <a:spcPts val="60"/>
              </a:spcBef>
              <a:buNone/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No “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ect” ans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endParaRPr sz="3200" dirty="0">
              <a:latin typeface="Calibri"/>
              <a:cs typeface="Calibri"/>
            </a:endParaRPr>
          </a:p>
          <a:p>
            <a:pPr marL="1158875" marR="12700" indent="0">
              <a:lnSpc>
                <a:spcPts val="3900"/>
              </a:lnSpc>
              <a:spcBef>
                <a:spcPts val="40"/>
              </a:spcBef>
              <a:buNone/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ere are </a:t>
            </a:r>
            <a:r>
              <a:rPr lang="en-CA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better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/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maps 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ithin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sa</a:t>
            </a:r>
            <a:r>
              <a:rPr sz="3200" spc="-3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27563" y="5345083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3550" y="5469302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3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6554" y="541092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3"/>
                </a:lnTo>
                <a:lnTo>
                  <a:pt x="2045" y="95967"/>
                </a:lnTo>
                <a:lnTo>
                  <a:pt x="0" y="103743"/>
                </a:lnTo>
                <a:lnTo>
                  <a:pt x="7067" y="115860"/>
                </a:lnTo>
                <a:lnTo>
                  <a:pt x="14843" y="117908"/>
                </a:lnTo>
                <a:lnTo>
                  <a:pt x="115907" y="58953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7811" y="5432367"/>
            <a:ext cx="324196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8478" y="530584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98461" y="530584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10105" y="530456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0088" y="53045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0122" y="531213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0105" y="531213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9117" y="5324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9100" y="5324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9322" y="531619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9306" y="531619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0851" y="531059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0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0834" y="531059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3243" y="5316199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3227" y="531619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6383" y="5311749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6366" y="53117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9348" y="5310218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1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9332" y="5310218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8101" y="531585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0" y="346786"/>
                </a:lnTo>
                <a:lnTo>
                  <a:pt x="184054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8084" y="53158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41229" y="531802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41212" y="531802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40017" y="531585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0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0001" y="53158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2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Age, Inc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2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0515" indent="-298450">
              <a:lnSpc>
                <a:spcPct val="100000"/>
              </a:lnSpc>
              <a:buClr>
                <a:srgbClr val="9BBB59"/>
              </a:buClr>
              <a:buFont typeface="Calibri"/>
              <a:buAutoNum type="arabicPlain" startAt="2"/>
              <a:tabLst>
                <a:tab pos="310515" algn="l"/>
              </a:tabLst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Age, Inc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</a:t>
            </a:r>
            <a:endParaRPr sz="3200" dirty="0">
              <a:latin typeface="Calibri"/>
              <a:cs typeface="Calibri"/>
            </a:endParaRPr>
          </a:p>
          <a:p>
            <a:pPr marL="12065">
              <a:lnSpc>
                <a:spcPts val="3800"/>
              </a:lnSpc>
              <a:buClr>
                <a:srgbClr val="9BBB59"/>
              </a:buClr>
              <a:tabLst>
                <a:tab pos="310515" algn="l"/>
              </a:tabLst>
            </a:pP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3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0515" indent="-298450">
              <a:lnSpc>
                <a:spcPct val="100000"/>
              </a:lnSpc>
              <a:buClr>
                <a:srgbClr val="9BBB59"/>
              </a:buClr>
              <a:buFont typeface="Calibri"/>
              <a:buAutoNum type="arabicPlain" startAt="2"/>
              <a:tabLst>
                <a:tab pos="310515" algn="l"/>
              </a:tabLst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Age, Inc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310515" indent="-298450">
              <a:lnSpc>
                <a:spcPts val="3800"/>
              </a:lnSpc>
              <a:buClr>
                <a:srgbClr val="9BBB59"/>
              </a:buClr>
              <a:buFont typeface="Calibri"/>
              <a:buAutoNum type="arabicPlain" startAt="2"/>
              <a:tabLst>
                <a:tab pos="310515" algn="l"/>
              </a:tabLst>
            </a:pP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OR?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2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Age, Inc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4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2 Features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Age, Inc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4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OR?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33477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Sup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vis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ed Lear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nin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318187"/>
            <a:ext cx="417830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3FA42C"/>
                </a:solidFill>
                <a:latin typeface="Calibri"/>
                <a:cs typeface="Calibri"/>
              </a:rPr>
              <a:t>Sup</a:t>
            </a:r>
            <a:r>
              <a:rPr sz="4000" spc="-20" dirty="0" smtClean="0">
                <a:solidFill>
                  <a:srgbClr val="3FA42C"/>
                </a:solidFill>
                <a:latin typeface="Calibri"/>
                <a:cs typeface="Calibri"/>
              </a:rPr>
              <a:t>ervised Lear</a:t>
            </a:r>
            <a:r>
              <a:rPr sz="4000" spc="0" dirty="0" smtClean="0">
                <a:solidFill>
                  <a:srgbClr val="3FA42C"/>
                </a:solidFill>
                <a:latin typeface="Calibri"/>
                <a:cs typeface="Calibri"/>
              </a:rPr>
              <a:t>nin</a:t>
            </a:r>
            <a:r>
              <a:rPr sz="4000" spc="-20" dirty="0" smtClean="0">
                <a:solidFill>
                  <a:srgbClr val="3FA42C"/>
                </a:solidFill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1632761"/>
            <a:ext cx="265811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ata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ect ans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163" y="1945178"/>
            <a:ext cx="1990897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120" y="2071857"/>
            <a:ext cx="1771050" cy="0"/>
          </a:xfrm>
          <a:custGeom>
            <a:avLst/>
            <a:gdLst/>
            <a:ahLst/>
            <a:cxnLst/>
            <a:rect l="l" t="t" r="r" b="b"/>
            <a:pathLst>
              <a:path w="1771050">
                <a:moveTo>
                  <a:pt x="0" y="0"/>
                </a:moveTo>
                <a:lnTo>
                  <a:pt x="1771050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467" y="2012903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5" y="0"/>
                </a:moveTo>
                <a:lnTo>
                  <a:pt x="7068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9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1142" y="1812538"/>
            <a:ext cx="1274319" cy="584776"/>
          </a:xfrm>
          <a:custGeom>
            <a:avLst/>
            <a:gdLst/>
            <a:ahLst/>
            <a:cxnLst/>
            <a:rect l="l" t="t" r="r" b="b"/>
            <a:pathLst>
              <a:path w="1274319" h="584776">
                <a:moveTo>
                  <a:pt x="0" y="0"/>
                </a:moveTo>
                <a:lnTo>
                  <a:pt x="1274319" y="0"/>
                </a:lnTo>
                <a:lnTo>
                  <a:pt x="1274319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882" y="1858259"/>
            <a:ext cx="107378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od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6120" y="4635400"/>
            <a:ext cx="1274320" cy="584776"/>
          </a:xfrm>
          <a:custGeom>
            <a:avLst/>
            <a:gdLst/>
            <a:ahLst/>
            <a:cxnLst/>
            <a:rect l="l" t="t" r="r" b="b"/>
            <a:pathLst>
              <a:path w="1274320" h="584776">
                <a:moveTo>
                  <a:pt x="0" y="0"/>
                </a:moveTo>
                <a:lnTo>
                  <a:pt x="1274320" y="0"/>
                </a:lnTo>
                <a:lnTo>
                  <a:pt x="1274320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4860" y="4681120"/>
            <a:ext cx="107378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od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4767" y="4496812"/>
            <a:ext cx="161036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Predi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cted ans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7603" y="4842163"/>
            <a:ext cx="897774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2577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3899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4712" y="4842163"/>
            <a:ext cx="90193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2206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528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6550" y="4250590"/>
            <a:ext cx="1647825" cy="1453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New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ata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ith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ans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87629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Sup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vis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ed Lear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nin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Find d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ecisi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ar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y using lab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91592" y="1862050"/>
            <a:ext cx="4339243" cy="4056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51264" y="1898497"/>
            <a:ext cx="4222562" cy="3936054"/>
          </a:xfrm>
          <a:custGeom>
            <a:avLst/>
            <a:gdLst/>
            <a:ahLst/>
            <a:cxnLst/>
            <a:rect l="l" t="t" r="r" b="b"/>
            <a:pathLst>
              <a:path w="4222562" h="3936054">
                <a:moveTo>
                  <a:pt x="0" y="0"/>
                </a:moveTo>
                <a:lnTo>
                  <a:pt x="4222562" y="3936054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37941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Unsup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vis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ed Lear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30161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Unsup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vis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ed Lear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Find 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 in unlabeled d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85800">
              <a:lnSpc>
                <a:spcPct val="1000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Unsup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vis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ed Lear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6858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Find 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 in unlabeled d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99905" y="2971799"/>
            <a:ext cx="4002577" cy="1209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70563" y="2996738"/>
            <a:ext cx="3736571" cy="1209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51262" y="2997779"/>
            <a:ext cx="3901834" cy="11079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51262" y="2997779"/>
            <a:ext cx="3901835" cy="1107995"/>
          </a:xfrm>
          <a:custGeom>
            <a:avLst/>
            <a:gdLst/>
            <a:ahLst/>
            <a:cxnLst/>
            <a:rect l="l" t="t" r="r" b="b"/>
            <a:pathLst>
              <a:path w="3901835" h="1107995">
                <a:moveTo>
                  <a:pt x="0" y="0"/>
                </a:moveTo>
                <a:lnTo>
                  <a:pt x="3901835" y="0"/>
                </a:lnTo>
                <a:lnTo>
                  <a:pt x="3901835" y="1107995"/>
                </a:lnTo>
                <a:lnTo>
                  <a:pt x="0" y="11079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07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30003" y="3043499"/>
            <a:ext cx="3628390" cy="1035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4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6600" spc="0" dirty="0" smtClean="0">
                <a:solidFill>
                  <a:srgbClr val="FFFFFF"/>
                </a:solidFill>
                <a:latin typeface="Calibri"/>
                <a:cs typeface="Calibri"/>
              </a:rPr>
              <a:t>. H</a:t>
            </a:r>
            <a:r>
              <a:rPr sz="6600" spc="-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6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600" spc="0" dirty="0" smtClean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329184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al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(ﬁnd 2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04774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Rand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y assign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two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cluster cente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8671" y="265668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28670" y="265668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250" y="4009392"/>
            <a:ext cx="394167" cy="381728"/>
          </a:xfrm>
          <a:custGeom>
            <a:avLst/>
            <a:gdLst/>
            <a:ahLst/>
            <a:cxn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40251" y="4009392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97535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ach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b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gs to cl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center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8671" y="265668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28670" y="265668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250" y="4009392"/>
            <a:ext cx="394167" cy="381728"/>
          </a:xfrm>
          <a:custGeom>
            <a:avLst/>
            <a:gdLst/>
            <a:ahLst/>
            <a:cxnLst/>
            <a:rect l="l" t="t" r="r" b="b"/>
            <a:pathLst>
              <a:path w="394167" h="381728">
                <a:moveTo>
                  <a:pt x="0" y="0"/>
                </a:moveTo>
                <a:lnTo>
                  <a:pt x="394167" y="0"/>
                </a:lnTo>
                <a:lnTo>
                  <a:pt x="394167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40251" y="4009392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59003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ve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each center 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’s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mean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5579" y="346338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5579" y="346338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28134" y="3392091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28134" y="3392091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61924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ach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b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gs 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center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5579" y="346338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5579" y="346338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28134" y="3392091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28134" y="3392091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59003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ve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each center 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’s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mean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73047" y="4421492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3047" y="4421492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5198" y="2581198"/>
            <a:ext cx="394168" cy="381728"/>
          </a:xfrm>
          <a:custGeom>
            <a:avLst/>
            <a:gdLst/>
            <a:ahLst/>
            <a:cxnLst/>
            <a:rect l="l" t="t" r="r" b="b"/>
            <a:pathLst>
              <a:path w="394168" h="381728">
                <a:moveTo>
                  <a:pt x="0" y="0"/>
                </a:moveTo>
                <a:lnTo>
                  <a:pt x="394168" y="0"/>
                </a:lnTo>
                <a:lnTo>
                  <a:pt x="394168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5198" y="258119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318187"/>
            <a:ext cx="473646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 smtClean="0">
                <a:solidFill>
                  <a:srgbClr val="FF0000"/>
                </a:solidFill>
                <a:latin typeface="Calibri"/>
                <a:cs typeface="Calibri"/>
              </a:rPr>
              <a:t>Unsup</a:t>
            </a:r>
            <a:r>
              <a:rPr sz="4000" spc="-20" dirty="0" smtClean="0">
                <a:solidFill>
                  <a:srgbClr val="FF0000"/>
                </a:solidFill>
                <a:latin typeface="Calibri"/>
                <a:cs typeface="Calibri"/>
              </a:rPr>
              <a:t>ervised Lear</a:t>
            </a:r>
            <a:r>
              <a:rPr sz="4000" spc="0" dirty="0" smtClean="0">
                <a:solidFill>
                  <a:srgbClr val="FF0000"/>
                </a:solidFill>
                <a:latin typeface="Calibri"/>
                <a:cs typeface="Calibri"/>
              </a:rPr>
              <a:t>nin</a:t>
            </a:r>
            <a:r>
              <a:rPr sz="4000" spc="-2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3098590"/>
            <a:ext cx="258000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Unlab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eled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(no ans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163" y="3445625"/>
            <a:ext cx="1990897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120" y="3571159"/>
            <a:ext cx="1771050" cy="0"/>
          </a:xfrm>
          <a:custGeom>
            <a:avLst/>
            <a:gdLst/>
            <a:ahLst/>
            <a:cxnLst/>
            <a:rect l="l" t="t" r="r" b="b"/>
            <a:pathLst>
              <a:path w="1771050">
                <a:moveTo>
                  <a:pt x="0" y="0"/>
                </a:moveTo>
                <a:lnTo>
                  <a:pt x="1771050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467" y="351220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1141" y="3311841"/>
            <a:ext cx="1798046" cy="584776"/>
          </a:xfrm>
          <a:custGeom>
            <a:avLst/>
            <a:gdLst/>
            <a:ahLst/>
            <a:cxnLst/>
            <a:rect l="l" t="t" r="r" b="b"/>
            <a:pathLst>
              <a:path w="1798046" h="584776">
                <a:moveTo>
                  <a:pt x="0" y="0"/>
                </a:moveTo>
                <a:lnTo>
                  <a:pt x="1798046" y="0"/>
                </a:lnTo>
                <a:lnTo>
                  <a:pt x="1798046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880" y="3357560"/>
            <a:ext cx="15411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2F2F2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F2F2F2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F2F2F2"/>
                </a:solidFill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5780" y="4439354"/>
            <a:ext cx="50596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Making a 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map to </a:t>
            </a:r>
            <a:r>
              <a:rPr lang="en-CA"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better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 understand 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61924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ach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b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gs 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center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73047" y="4421492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3047" y="4421492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5198" y="2581198"/>
            <a:ext cx="394168" cy="381728"/>
          </a:xfrm>
          <a:custGeom>
            <a:avLst/>
            <a:gdLst/>
            <a:ahLst/>
            <a:cxnLst/>
            <a:rect l="l" t="t" r="r" b="b"/>
            <a:pathLst>
              <a:path w="394168" h="381728">
                <a:moveTo>
                  <a:pt x="0" y="0"/>
                </a:moveTo>
                <a:lnTo>
                  <a:pt x="394168" y="0"/>
                </a:lnTo>
                <a:lnTo>
                  <a:pt x="394168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75198" y="258119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59003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ve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each center 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’s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mean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67860" y="4662811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67860" y="4662811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970780" cy="978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ints 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’t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chan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ge any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1258142"/>
            <a:ext cx="1936114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Con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v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rg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d!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67860" y="4662811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67860" y="4662811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18948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=3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Resul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t: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82920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2919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49783" y="5167845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9783" y="516784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96506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=3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ependin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 initial assignment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results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can diﬀ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3393" y="263950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3393" y="263950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82613" y="2545866"/>
            <a:ext cx="394168" cy="381728"/>
          </a:xfrm>
          <a:custGeom>
            <a:avLst/>
            <a:gdLst/>
            <a:ahLst/>
            <a:cxnLst/>
            <a:rect l="l" t="t" r="r" b="b"/>
            <a:pathLst>
              <a:path w="394168" h="381728">
                <a:moveTo>
                  <a:pt x="0" y="0"/>
                </a:moveTo>
                <a:lnTo>
                  <a:pt x="394168" y="0"/>
                </a:lnTo>
                <a:lnTo>
                  <a:pt x="394168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82613" y="254586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96506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Means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=3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ependin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 initial assignment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results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can diﬀ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8931" y="194063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8930" y="194063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6475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 dirty="0">
              <a:latin typeface="Calibri"/>
              <a:cs typeface="Calibri"/>
            </a:endParaRPr>
          </a:p>
          <a:p>
            <a:pPr marL="1006475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8875" indent="0">
              <a:lnSpc>
                <a:spcPct val="100000"/>
              </a:lnSpc>
              <a:buNone/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5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1158875" indent="0">
              <a:lnSpc>
                <a:spcPct val="100000"/>
              </a:lnSpc>
              <a:spcBef>
                <a:spcPts val="60"/>
              </a:spcBef>
              <a:buNone/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No “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ect” ans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endParaRPr sz="3200" dirty="0">
              <a:latin typeface="Calibri"/>
              <a:cs typeface="Calibri"/>
            </a:endParaRPr>
          </a:p>
          <a:p>
            <a:pPr marL="1158875" marR="12700" indent="0">
              <a:lnSpc>
                <a:spcPts val="3900"/>
              </a:lnSpc>
              <a:spcBef>
                <a:spcPts val="40"/>
              </a:spcBef>
              <a:buNone/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ere are </a:t>
            </a:r>
            <a:r>
              <a:rPr lang="en-CA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better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/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maps 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ithin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sa</a:t>
            </a:r>
            <a:r>
              <a:rPr sz="3200" spc="-3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27563" y="5345083"/>
            <a:ext cx="6521334" cy="290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3550" y="5469302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3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6554" y="541092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3"/>
                </a:lnTo>
                <a:lnTo>
                  <a:pt x="2045" y="95967"/>
                </a:lnTo>
                <a:lnTo>
                  <a:pt x="0" y="103743"/>
                </a:lnTo>
                <a:lnTo>
                  <a:pt x="7067" y="115860"/>
                </a:lnTo>
                <a:lnTo>
                  <a:pt x="14843" y="117908"/>
                </a:lnTo>
                <a:lnTo>
                  <a:pt x="115907" y="58953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7811" y="5432367"/>
            <a:ext cx="324196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8478" y="530584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98461" y="530584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10105" y="530456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0088" y="53045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0122" y="531213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0105" y="531213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9117" y="5324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9100" y="5324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9322" y="531619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9306" y="531619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0851" y="531059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0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0834" y="531059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3243" y="5316199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3227" y="531619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6383" y="5311749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6366" y="53117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9348" y="5310218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1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9332" y="5310218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1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8101" y="531585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0" y="346786"/>
                </a:lnTo>
                <a:lnTo>
                  <a:pt x="184054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8084" y="53158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41229" y="531802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41212" y="531802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40017" y="531585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0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0001" y="53158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313262"/>
            <a:ext cx="579437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maps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are </a:t>
            </a:r>
            <a:r>
              <a:rPr lang="en-CA"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better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than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: 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et’s ﬁnd a sc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 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each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8931" y="194063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8930" y="194063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313262"/>
            <a:ext cx="655891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lang="en-CA" sz="3200" dirty="0" smtClean="0">
                <a:solidFill>
                  <a:srgbClr val="F79646"/>
                </a:solidFill>
                <a:latin typeface="Calibri"/>
                <a:cs typeface="Calibri"/>
              </a:rPr>
              <a:t>Inertia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: su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squ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are distan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ces in each cluster (l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w </a:t>
            </a:r>
            <a:r>
              <a:rPr lang="en-CA"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inertia = high density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8931" y="194063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8930" y="194063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54177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7F7F7F"/>
                </a:solidFill>
                <a:latin typeface="Calibri"/>
                <a:cs typeface="Calibri"/>
              </a:rPr>
              <a:t>Initiate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at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a bun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</a:t>
            </a:r>
            <a:r>
              <a:rPr lang="en-CA" sz="3200" spc="0" dirty="0" smtClean="0">
                <a:solidFill>
                  <a:srgbClr val="7F7F7F"/>
                </a:solidFill>
                <a:latin typeface="Calibri"/>
                <a:cs typeface="Calibri"/>
              </a:rPr>
              <a:t> times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ake the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th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 bes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 sc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318187"/>
            <a:ext cx="4736465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 smtClean="0">
                <a:solidFill>
                  <a:srgbClr val="FF0000"/>
                </a:solidFill>
                <a:latin typeface="Calibri"/>
                <a:cs typeface="Calibri"/>
              </a:rPr>
              <a:t>Unsup</a:t>
            </a:r>
            <a:r>
              <a:rPr sz="4000" spc="-20" dirty="0" smtClean="0">
                <a:solidFill>
                  <a:srgbClr val="FF0000"/>
                </a:solidFill>
                <a:latin typeface="Calibri"/>
                <a:cs typeface="Calibri"/>
              </a:rPr>
              <a:t>ervised Lear</a:t>
            </a:r>
            <a:r>
              <a:rPr sz="4000" spc="0" dirty="0" smtClean="0">
                <a:solidFill>
                  <a:srgbClr val="FF0000"/>
                </a:solidFill>
                <a:latin typeface="Calibri"/>
                <a:cs typeface="Calibri"/>
              </a:rPr>
              <a:t>nin</a:t>
            </a:r>
            <a:r>
              <a:rPr sz="4000" spc="-2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1599287"/>
            <a:ext cx="258000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Unlab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eled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(no ans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163" y="1945178"/>
            <a:ext cx="1990897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120" y="2071857"/>
            <a:ext cx="1771050" cy="0"/>
          </a:xfrm>
          <a:custGeom>
            <a:avLst/>
            <a:gdLst/>
            <a:ahLst/>
            <a:cxnLst/>
            <a:rect l="l" t="t" r="r" b="b"/>
            <a:pathLst>
              <a:path w="1771050">
                <a:moveTo>
                  <a:pt x="0" y="0"/>
                </a:moveTo>
                <a:lnTo>
                  <a:pt x="1771050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467" y="2012903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5" y="0"/>
                </a:moveTo>
                <a:lnTo>
                  <a:pt x="7068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9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1141" y="1812538"/>
            <a:ext cx="1798046" cy="584776"/>
          </a:xfrm>
          <a:custGeom>
            <a:avLst/>
            <a:gdLst/>
            <a:ahLst/>
            <a:cxnLst/>
            <a:rect l="l" t="t" r="r" b="b"/>
            <a:pathLst>
              <a:path w="1798046" h="584776">
                <a:moveTo>
                  <a:pt x="0" y="0"/>
                </a:moveTo>
                <a:lnTo>
                  <a:pt x="1798046" y="0"/>
                </a:lnTo>
                <a:lnTo>
                  <a:pt x="1798046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880" y="1858259"/>
            <a:ext cx="15411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2F2F2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F2F2F2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F2F2F2"/>
                </a:solidFill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4431" y="4451813"/>
            <a:ext cx="2142472" cy="1077217"/>
          </a:xfrm>
          <a:custGeom>
            <a:avLst/>
            <a:gdLst/>
            <a:ahLst/>
            <a:cxnLst/>
            <a:rect l="l" t="t" r="r" b="b"/>
            <a:pathLst>
              <a:path w="2142472" h="1077217">
                <a:moveTo>
                  <a:pt x="0" y="0"/>
                </a:moveTo>
                <a:lnTo>
                  <a:pt x="2142472" y="0"/>
                </a:lnTo>
                <a:lnTo>
                  <a:pt x="2142472" y="1077217"/>
                </a:lnTo>
                <a:lnTo>
                  <a:pt x="0" y="1077217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63171" y="4517853"/>
            <a:ext cx="183515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dirty="0" smtClean="0">
                <a:solidFill>
                  <a:srgbClr val="F2F2F2"/>
                </a:solidFill>
                <a:latin typeface="Calibri"/>
                <a:cs typeface="Calibri"/>
              </a:rPr>
              <a:t>Sup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</a:t>
            </a:r>
            <a:r>
              <a:rPr sz="3200" spc="-20" dirty="0" smtClean="0">
                <a:solidFill>
                  <a:srgbClr val="F2F2F2"/>
                </a:solidFill>
                <a:latin typeface="Calibri"/>
                <a:cs typeface="Calibri"/>
              </a:rPr>
              <a:t>rv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is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d 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od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4767" y="4221430"/>
            <a:ext cx="2125980" cy="1453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Pl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ace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ew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d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ata in th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s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tructu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7603" y="4842163"/>
            <a:ext cx="897774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2577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3899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4712" y="4842163"/>
            <a:ext cx="901930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2206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528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6550" y="4250590"/>
            <a:ext cx="1712595" cy="1453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New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Unlab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eled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22371" y="2572788"/>
            <a:ext cx="2489662" cy="1961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0830" y="2610467"/>
            <a:ext cx="2203821" cy="1681061"/>
          </a:xfrm>
          <a:custGeom>
            <a:avLst/>
            <a:gdLst/>
            <a:ahLst/>
            <a:cxnLst/>
            <a:rect l="l" t="t" r="r" b="b"/>
            <a:pathLst>
              <a:path w="2203821" h="1681061">
                <a:moveTo>
                  <a:pt x="2203821" y="0"/>
                </a:moveTo>
                <a:lnTo>
                  <a:pt x="0" y="1681061"/>
                </a:lnTo>
              </a:path>
            </a:pathLst>
          </a:custGeom>
          <a:ln w="380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0770" y="4150769"/>
            <a:ext cx="180397" cy="163688"/>
          </a:xfrm>
          <a:custGeom>
            <a:avLst/>
            <a:gdLst/>
            <a:ahLst/>
            <a:cxnLst/>
            <a:rect l="l" t="t" r="r" b="b"/>
            <a:pathLst>
              <a:path w="180397" h="163688">
                <a:moveTo>
                  <a:pt x="75656" y="0"/>
                </a:moveTo>
                <a:lnTo>
                  <a:pt x="65671" y="6458"/>
                </a:lnTo>
                <a:lnTo>
                  <a:pt x="62889" y="11162"/>
                </a:lnTo>
                <a:lnTo>
                  <a:pt x="0" y="163688"/>
                </a:lnTo>
                <a:lnTo>
                  <a:pt x="163724" y="143354"/>
                </a:lnTo>
                <a:lnTo>
                  <a:pt x="175342" y="137406"/>
                </a:lnTo>
                <a:lnTo>
                  <a:pt x="180397" y="125569"/>
                </a:lnTo>
                <a:lnTo>
                  <a:pt x="180281" y="122102"/>
                </a:lnTo>
                <a:lnTo>
                  <a:pt x="178093" y="117828"/>
                </a:lnTo>
                <a:lnTo>
                  <a:pt x="60120" y="117828"/>
                </a:lnTo>
                <a:lnTo>
                  <a:pt x="98112" y="25686"/>
                </a:lnTo>
                <a:lnTo>
                  <a:pt x="98926" y="13579"/>
                </a:lnTo>
                <a:lnTo>
                  <a:pt x="92466" y="3594"/>
                </a:lnTo>
                <a:lnTo>
                  <a:pt x="87763" y="813"/>
                </a:lnTo>
                <a:lnTo>
                  <a:pt x="75656" y="0"/>
                </a:lnTo>
                <a:close/>
              </a:path>
              <a:path w="180397" h="163688">
                <a:moveTo>
                  <a:pt x="162496" y="105429"/>
                </a:moveTo>
                <a:lnTo>
                  <a:pt x="159029" y="105545"/>
                </a:lnTo>
                <a:lnTo>
                  <a:pt x="60120" y="117828"/>
                </a:lnTo>
                <a:lnTo>
                  <a:pt x="178093" y="117828"/>
                </a:lnTo>
                <a:lnTo>
                  <a:pt x="174333" y="110484"/>
                </a:lnTo>
                <a:lnTo>
                  <a:pt x="162496" y="105429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62509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Inertia </a:t>
            </a:r>
            <a:r>
              <a:rPr sz="3200" spc="-220" dirty="0" smtClean="0">
                <a:solidFill>
                  <a:srgbClr val="4F81BD"/>
                </a:solidFill>
                <a:latin typeface="Calibri"/>
                <a:cs typeface="Calibri"/>
              </a:rPr>
              <a:t>=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12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64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5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82920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2919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49783" y="5167845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9783" y="516784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62509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4F81BD"/>
                </a:solidFill>
                <a:latin typeface="Calibri"/>
                <a:cs typeface="Calibri"/>
              </a:rPr>
              <a:t> =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12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94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23393" y="263950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23393" y="2639503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82613" y="2545866"/>
            <a:ext cx="394168" cy="381728"/>
          </a:xfrm>
          <a:custGeom>
            <a:avLst/>
            <a:gdLst/>
            <a:ahLst/>
            <a:cxnLst/>
            <a:rect l="l" t="t" r="r" b="b"/>
            <a:pathLst>
              <a:path w="394168" h="381728">
                <a:moveTo>
                  <a:pt x="0" y="0"/>
                </a:moveTo>
                <a:lnTo>
                  <a:pt x="394168" y="0"/>
                </a:lnTo>
                <a:lnTo>
                  <a:pt x="394168" y="381728"/>
                </a:lnTo>
                <a:lnTo>
                  <a:pt x="0" y="381728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82613" y="254586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62509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4F81BD"/>
                </a:solidFill>
                <a:latin typeface="Calibri"/>
                <a:cs typeface="Calibri"/>
              </a:rPr>
              <a:t> =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13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11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0166" y="290469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58931" y="1940636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58930" y="1940636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1956" y="4678109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1956" y="4678109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401129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795905" algn="l"/>
              </a:tabLst>
            </a:pPr>
            <a:r>
              <a:rPr lang="en-CA" sz="3200" dirty="0" smtClean="0">
                <a:solidFill>
                  <a:srgbClr val="F79646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F79646"/>
                </a:solidFill>
                <a:latin typeface="Calibri"/>
                <a:cs typeface="Calibri"/>
              </a:rPr>
              <a:t> = 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12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.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64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5</a:t>
            </a:r>
            <a:r>
              <a:rPr lang="en-CA" sz="3200" spc="-20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F79646"/>
                </a:solidFill>
                <a:latin typeface="Calibri" panose="020F0502020204030204" pitchFamily="34" charset="0"/>
                <a:cs typeface="Calibri"/>
              </a:rPr>
              <a:t>←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-20" dirty="0" smtClean="0">
                <a:solidFill>
                  <a:srgbClr val="FAA757"/>
                </a:solidFill>
                <a:latin typeface="Calibri"/>
                <a:cs typeface="Calibri"/>
              </a:rPr>
              <a:t>MIN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82920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82919" y="425048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4216" y="258275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49783" y="5167845"/>
            <a:ext cx="394168" cy="381727"/>
          </a:xfrm>
          <a:custGeom>
            <a:avLst/>
            <a:gdLst/>
            <a:ahLst/>
            <a:cxnLst/>
            <a:rect l="l" t="t" r="r" b="b"/>
            <a:pathLst>
              <a:path w="394168" h="381727">
                <a:moveTo>
                  <a:pt x="0" y="0"/>
                </a:moveTo>
                <a:lnTo>
                  <a:pt x="394168" y="0"/>
                </a:lnTo>
                <a:lnTo>
                  <a:pt x="394168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9783" y="5167845"/>
            <a:ext cx="394167" cy="381727"/>
          </a:xfrm>
          <a:custGeom>
            <a:avLst/>
            <a:gdLst/>
            <a:ahLst/>
            <a:cxnLst/>
            <a:rect l="l" t="t" r="r" b="b"/>
            <a:pathLst>
              <a:path w="394167" h="381727">
                <a:moveTo>
                  <a:pt x="0" y="0"/>
                </a:moveTo>
                <a:lnTo>
                  <a:pt x="394167" y="0"/>
                </a:lnTo>
                <a:lnTo>
                  <a:pt x="394167" y="381727"/>
                </a:lnTo>
                <a:lnTo>
                  <a:pt x="0" y="381727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313262"/>
            <a:ext cx="6374765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3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hi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di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ns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I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may have to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try a l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t!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ma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ter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ay to </a:t>
            </a:r>
            <a:r>
              <a:rPr lang="en-CA"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initialize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1859914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6601459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ck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at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and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 as 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initial </a:t>
            </a:r>
            <a:r>
              <a:rPr sz="3200" spc="-22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1263" y="399757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1263" y="399757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93407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ck 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ex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ob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reasin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distan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150" spc="1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2 </a:t>
            </a:r>
            <a:r>
              <a:rPr sz="3150" spc="-34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to ﬁ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1263" y="399757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1263" y="399757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74235" y="2150941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74235" y="2150941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93407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ck 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ex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ob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reasin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distan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150" spc="1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2 </a:t>
            </a:r>
            <a:r>
              <a:rPr sz="3150" spc="-34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1263" y="399757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1263" y="399757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74235" y="2150941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74235" y="2150941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31081" y="4958679"/>
            <a:ext cx="440072" cy="455372"/>
          </a:xfrm>
          <a:custGeom>
            <a:avLst/>
            <a:gdLst/>
            <a:ahLst/>
            <a:cxn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31081" y="4958679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93407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ck 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ex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ob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reasin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distan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3150" spc="1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2 </a:t>
            </a:r>
            <a:r>
              <a:rPr sz="3150" spc="-345" baseline="25132" dirty="0" smtClean="0">
                <a:solidFill>
                  <a:srgbClr val="919191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to 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1263" y="399757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1263" y="399757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74235" y="2150941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74235" y="2150941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31081" y="4958679"/>
            <a:ext cx="440072" cy="455372"/>
          </a:xfrm>
          <a:custGeom>
            <a:avLst/>
            <a:gdLst/>
            <a:ahLst/>
            <a:cxn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31081" y="4958679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69760" y="242216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69760" y="242216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D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318187"/>
            <a:ext cx="68853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b="1" spc="-20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: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el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categ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 lab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els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1215505"/>
            <a:ext cx="2633980" cy="184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8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r, shape,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eigh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t, s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eetness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, s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ess f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 a bunch 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f appl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, bananas &amp; p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eaches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163" y="1945178"/>
            <a:ext cx="1990897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120" y="2071857"/>
            <a:ext cx="1771050" cy="0"/>
          </a:xfrm>
          <a:custGeom>
            <a:avLst/>
            <a:gdLst/>
            <a:ahLst/>
            <a:cxnLst/>
            <a:rect l="l" t="t" r="r" b="b"/>
            <a:pathLst>
              <a:path w="1771050">
                <a:moveTo>
                  <a:pt x="0" y="0"/>
                </a:moveTo>
                <a:lnTo>
                  <a:pt x="1771050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467" y="2012903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5" y="0"/>
                </a:moveTo>
                <a:lnTo>
                  <a:pt x="7068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9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1142" y="1812538"/>
            <a:ext cx="1274319" cy="584776"/>
          </a:xfrm>
          <a:custGeom>
            <a:avLst/>
            <a:gdLst/>
            <a:ahLst/>
            <a:cxnLst/>
            <a:rect l="l" t="t" r="r" b="b"/>
            <a:pathLst>
              <a:path w="1274319" h="584776">
                <a:moveTo>
                  <a:pt x="0" y="0"/>
                </a:moveTo>
                <a:lnTo>
                  <a:pt x="1274319" y="0"/>
                </a:lnTo>
                <a:lnTo>
                  <a:pt x="1274319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882" y="1858259"/>
            <a:ext cx="107378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od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6120" y="4635400"/>
            <a:ext cx="1274320" cy="584776"/>
          </a:xfrm>
          <a:custGeom>
            <a:avLst/>
            <a:gdLst/>
            <a:ahLst/>
            <a:cxnLst/>
            <a:rect l="l" t="t" r="r" b="b"/>
            <a:pathLst>
              <a:path w="1274320" h="584776">
                <a:moveTo>
                  <a:pt x="0" y="0"/>
                </a:moveTo>
                <a:lnTo>
                  <a:pt x="1274320" y="0"/>
                </a:lnTo>
                <a:lnTo>
                  <a:pt x="1274320" y="584776"/>
                </a:lnTo>
                <a:lnTo>
                  <a:pt x="0" y="584776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4860" y="4681120"/>
            <a:ext cx="107378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3200" spc="0" dirty="0" smtClean="0">
                <a:solidFill>
                  <a:srgbClr val="F2F2F2"/>
                </a:solidFill>
                <a:latin typeface="Calibri"/>
                <a:cs typeface="Calibri"/>
              </a:rPr>
              <a:t>od</a:t>
            </a:r>
            <a:r>
              <a:rPr sz="3200" spc="-5" dirty="0" smtClean="0">
                <a:solidFill>
                  <a:srgbClr val="F2F2F2"/>
                </a:solidFill>
                <a:latin typeface="Calibri"/>
                <a:cs typeface="Calibri"/>
              </a:rPr>
              <a:t>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4964" y="4253079"/>
            <a:ext cx="2305050" cy="1453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Predi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ct apple,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banana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p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each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1388" y="4842163"/>
            <a:ext cx="897774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6525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7847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4712" y="4842163"/>
            <a:ext cx="90193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2206" y="4969381"/>
            <a:ext cx="682026" cy="0"/>
          </a:xfrm>
          <a:custGeom>
            <a:avLst/>
            <a:gdLst/>
            <a:ahLst/>
            <a:cxnLst/>
            <a:rect l="l" t="t" r="r" b="b"/>
            <a:pathLst>
              <a:path w="682026">
                <a:moveTo>
                  <a:pt x="0" y="0"/>
                </a:moveTo>
                <a:lnTo>
                  <a:pt x="682026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3528" y="491042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4509" y="4409862"/>
            <a:ext cx="26339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r, shape,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eigh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509" y="4762902"/>
            <a:ext cx="2559685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eetness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, s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ess (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ith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 fruit typ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86105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w p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ceed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regul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ar </a:t>
            </a:r>
            <a:r>
              <a:rPr lang="en-CA"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30059" y="434334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0059" y="434334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4837" y="244162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04837" y="244162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68895" y="5141205"/>
            <a:ext cx="440072" cy="455372"/>
          </a:xfrm>
          <a:custGeom>
            <a:avLst/>
            <a:gdLst/>
            <a:ahLst/>
            <a:cxn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68895" y="514120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14181" y="260916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14181" y="260916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D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861050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means++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w p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ceed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regul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ar </a:t>
            </a:r>
            <a:r>
              <a:rPr lang="en-CA"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K-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means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8485" y="519546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8469" y="519546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9383" y="2517622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9366" y="25176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129" y="2135894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046" y="172336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29" y="1723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2019" y="3412433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2003" y="34124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0859" y="502178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842" y="502178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6980" y="3494134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963" y="34941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4390" y="5487441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5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4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6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4373" y="54874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1280" y="457128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264" y="457128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3480" y="2045685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463" y="20456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339" y="196221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5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323" y="196221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114" y="2754165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3097" y="275416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32125" y="3704924"/>
            <a:ext cx="947419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96141" y="412112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6124" y="412112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9764" y="552154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4"/>
                </a:lnTo>
                <a:lnTo>
                  <a:pt x="773" y="190754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9747" y="552154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1314" y="46126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1297" y="461260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550" y="4050238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0533" y="405023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8120" y="331209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8103" y="331209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3137" y="492193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121" y="492193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2383" y="2219366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5"/>
                </a:lnTo>
                <a:lnTo>
                  <a:pt x="27746" y="270291"/>
                </a:lnTo>
                <a:lnTo>
                  <a:pt x="53857" y="301804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6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32366" y="221936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129" y="258048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112" y="25804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187" y="3402194"/>
            <a:ext cx="338622" cy="347313"/>
          </a:xfrm>
          <a:custGeom>
            <a:avLst/>
            <a:gdLst/>
            <a:ahLst/>
            <a:cxnLst/>
            <a:rect l="l" t="t" r="r" b="b"/>
            <a:pathLst>
              <a:path w="338622" h="347313">
                <a:moveTo>
                  <a:pt x="170807" y="0"/>
                </a:moveTo>
                <a:lnTo>
                  <a:pt x="127857" y="5475"/>
                </a:lnTo>
                <a:lnTo>
                  <a:pt x="89021" y="20994"/>
                </a:lnTo>
                <a:lnTo>
                  <a:pt x="55601" y="45190"/>
                </a:lnTo>
                <a:lnTo>
                  <a:pt x="28896" y="76694"/>
                </a:lnTo>
                <a:lnTo>
                  <a:pt x="10205" y="114139"/>
                </a:lnTo>
                <a:lnTo>
                  <a:pt x="830" y="156156"/>
                </a:lnTo>
                <a:lnTo>
                  <a:pt x="0" y="170941"/>
                </a:lnTo>
                <a:lnTo>
                  <a:pt x="602" y="186133"/>
                </a:lnTo>
                <a:lnTo>
                  <a:pt x="9283" y="229205"/>
                </a:lnTo>
                <a:lnTo>
                  <a:pt x="27250" y="267513"/>
                </a:lnTo>
                <a:lnTo>
                  <a:pt x="53185" y="299768"/>
                </a:lnTo>
                <a:lnTo>
                  <a:pt x="85768" y="324680"/>
                </a:lnTo>
                <a:lnTo>
                  <a:pt x="123680" y="340958"/>
                </a:lnTo>
                <a:lnTo>
                  <a:pt x="165602" y="347313"/>
                </a:lnTo>
                <a:lnTo>
                  <a:pt x="180533" y="346702"/>
                </a:lnTo>
                <a:lnTo>
                  <a:pt x="222801" y="337853"/>
                </a:lnTo>
                <a:lnTo>
                  <a:pt x="260334" y="319525"/>
                </a:lnTo>
                <a:lnTo>
                  <a:pt x="291906" y="293060"/>
                </a:lnTo>
                <a:lnTo>
                  <a:pt x="316293" y="259801"/>
                </a:lnTo>
                <a:lnTo>
                  <a:pt x="332274" y="221089"/>
                </a:lnTo>
                <a:lnTo>
                  <a:pt x="338622" y="178266"/>
                </a:lnTo>
                <a:lnTo>
                  <a:pt x="338568" y="170941"/>
                </a:lnTo>
                <a:lnTo>
                  <a:pt x="333294" y="130052"/>
                </a:lnTo>
                <a:lnTo>
                  <a:pt x="318037" y="90503"/>
                </a:lnTo>
                <a:lnTo>
                  <a:pt x="294259" y="56414"/>
                </a:lnTo>
                <a:lnTo>
                  <a:pt x="263312" y="29170"/>
                </a:lnTo>
                <a:lnTo>
                  <a:pt x="226545" y="10155"/>
                </a:lnTo>
                <a:lnTo>
                  <a:pt x="185311" y="756"/>
                </a:lnTo>
                <a:lnTo>
                  <a:pt x="170807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187" y="3402194"/>
            <a:ext cx="338681" cy="347314"/>
          </a:xfrm>
          <a:custGeom>
            <a:avLst/>
            <a:gdLst/>
            <a:ahLst/>
            <a:cxnLst/>
            <a:rect l="l" t="t" r="r" b="b"/>
            <a:pathLst>
              <a:path w="338681" h="347314">
                <a:moveTo>
                  <a:pt x="338681" y="173674"/>
                </a:moveTo>
                <a:lnTo>
                  <a:pt x="333295" y="130052"/>
                </a:lnTo>
                <a:lnTo>
                  <a:pt x="318037" y="90504"/>
                </a:lnTo>
                <a:lnTo>
                  <a:pt x="294259" y="56415"/>
                </a:lnTo>
                <a:lnTo>
                  <a:pt x="263312" y="29170"/>
                </a:lnTo>
                <a:lnTo>
                  <a:pt x="226546" y="10156"/>
                </a:lnTo>
                <a:lnTo>
                  <a:pt x="185312" y="756"/>
                </a:lnTo>
                <a:lnTo>
                  <a:pt x="170808" y="0"/>
                </a:lnTo>
                <a:lnTo>
                  <a:pt x="156114" y="624"/>
                </a:lnTo>
                <a:lnTo>
                  <a:pt x="114390" y="9599"/>
                </a:lnTo>
                <a:lnTo>
                  <a:pt x="77215" y="28163"/>
                </a:lnTo>
                <a:lnTo>
                  <a:pt x="45889" y="54947"/>
                </a:lnTo>
                <a:lnTo>
                  <a:pt x="21711" y="88583"/>
                </a:lnTo>
                <a:lnTo>
                  <a:pt x="5981" y="127703"/>
                </a:lnTo>
                <a:lnTo>
                  <a:pt x="0" y="170940"/>
                </a:lnTo>
                <a:lnTo>
                  <a:pt x="602" y="186133"/>
                </a:lnTo>
                <a:lnTo>
                  <a:pt x="9283" y="229204"/>
                </a:lnTo>
                <a:lnTo>
                  <a:pt x="27250" y="267512"/>
                </a:lnTo>
                <a:lnTo>
                  <a:pt x="53184" y="299768"/>
                </a:lnTo>
                <a:lnTo>
                  <a:pt x="85767" y="324680"/>
                </a:lnTo>
                <a:lnTo>
                  <a:pt x="123679" y="340958"/>
                </a:lnTo>
                <a:lnTo>
                  <a:pt x="165601" y="347314"/>
                </a:lnTo>
                <a:lnTo>
                  <a:pt x="180532" y="346702"/>
                </a:lnTo>
                <a:lnTo>
                  <a:pt x="222801" y="337853"/>
                </a:lnTo>
                <a:lnTo>
                  <a:pt x="260333" y="319526"/>
                </a:lnTo>
                <a:lnTo>
                  <a:pt x="291905" y="293061"/>
                </a:lnTo>
                <a:lnTo>
                  <a:pt x="316293" y="259802"/>
                </a:lnTo>
                <a:lnTo>
                  <a:pt x="332274" y="221090"/>
                </a:lnTo>
                <a:lnTo>
                  <a:pt x="338623" y="178267"/>
                </a:lnTo>
                <a:lnTo>
                  <a:pt x="338681" y="173674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8371" y="2483256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8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8355" y="248325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92749" y="1593526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2732" y="1593526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01590" y="31702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4" y="270289"/>
                </a:lnTo>
                <a:lnTo>
                  <a:pt x="53856" y="301803"/>
                </a:lnTo>
                <a:lnTo>
                  <a:pt x="86999" y="325976"/>
                </a:lnTo>
                <a:lnTo>
                  <a:pt x="126136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01573" y="3170222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78006" y="532890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1" y="325976"/>
                </a:lnTo>
                <a:lnTo>
                  <a:pt x="126139" y="341430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989" y="53289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81889" y="4521864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1873" y="452186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51568" y="5502590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0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51552" y="550259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8687" y="3517583"/>
            <a:ext cx="320708" cy="346786"/>
          </a:xfrm>
          <a:custGeom>
            <a:avLst/>
            <a:gdLst/>
            <a:ahLst/>
            <a:cxnLst/>
            <a:rect l="l" t="t" r="r" b="b"/>
            <a:pathLst>
              <a:path w="320708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5"/>
                </a:lnTo>
                <a:lnTo>
                  <a:pt x="773" y="190755"/>
                </a:lnTo>
                <a:lnTo>
                  <a:pt x="9705" y="232816"/>
                </a:lnTo>
                <a:lnTo>
                  <a:pt x="27746" y="270292"/>
                </a:lnTo>
                <a:lnTo>
                  <a:pt x="53857" y="301805"/>
                </a:lnTo>
                <a:lnTo>
                  <a:pt x="87001" y="325977"/>
                </a:lnTo>
                <a:lnTo>
                  <a:pt x="126139" y="341430"/>
                </a:lnTo>
                <a:lnTo>
                  <a:pt x="170232" y="346786"/>
                </a:lnTo>
                <a:lnTo>
                  <a:pt x="184056" y="345225"/>
                </a:lnTo>
                <a:lnTo>
                  <a:pt x="223085" y="333293"/>
                </a:lnTo>
                <a:lnTo>
                  <a:pt x="257388" y="311610"/>
                </a:lnTo>
                <a:lnTo>
                  <a:pt x="285662" y="281527"/>
                </a:lnTo>
                <a:lnTo>
                  <a:pt x="306366" y="244746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670" y="351758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52862" y="52067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52846" y="5206758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9418" y="40515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9401" y="405155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21524" y="2964731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21508" y="296473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13704" y="2691303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3687" y="269130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30059" y="434334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0059" y="434334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4837" y="2441623"/>
            <a:ext cx="440071" cy="455373"/>
          </a:xfrm>
          <a:custGeom>
            <a:avLst/>
            <a:gdLst/>
            <a:ahLst/>
            <a:cxnLst/>
            <a:rect l="l" t="t" r="r" b="b"/>
            <a:pathLst>
              <a:path w="440071" h="455373">
                <a:moveTo>
                  <a:pt x="0" y="0"/>
                </a:moveTo>
                <a:lnTo>
                  <a:pt x="440071" y="0"/>
                </a:lnTo>
                <a:lnTo>
                  <a:pt x="440071" y="455373"/>
                </a:lnTo>
                <a:lnTo>
                  <a:pt x="0" y="455373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04837" y="2441623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68895" y="5141205"/>
            <a:ext cx="440072" cy="455372"/>
          </a:xfrm>
          <a:custGeom>
            <a:avLst/>
            <a:gdLst/>
            <a:ahLst/>
            <a:cxnLst/>
            <a:rect l="l" t="t" r="r" b="b"/>
            <a:pathLst>
              <a:path w="440072" h="455372">
                <a:moveTo>
                  <a:pt x="0" y="0"/>
                </a:moveTo>
                <a:lnTo>
                  <a:pt x="440072" y="0"/>
                </a:lnTo>
                <a:lnTo>
                  <a:pt x="440072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68895" y="514120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14181" y="260916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14181" y="2609165"/>
            <a:ext cx="440071" cy="455372"/>
          </a:xfrm>
          <a:custGeom>
            <a:avLst/>
            <a:gdLst/>
            <a:ahLst/>
            <a:cxnLst/>
            <a:rect l="l" t="t" r="r" b="b"/>
            <a:pathLst>
              <a:path w="440071" h="455372">
                <a:moveTo>
                  <a:pt x="0" y="0"/>
                </a:moveTo>
                <a:lnTo>
                  <a:pt x="440071" y="0"/>
                </a:lnTo>
                <a:lnTo>
                  <a:pt x="440071" y="455372"/>
                </a:lnTo>
                <a:lnTo>
                  <a:pt x="0" y="455372"/>
                </a:lnTo>
                <a:lnTo>
                  <a:pt x="0" y="0"/>
                </a:lnTo>
                <a:close/>
              </a:path>
            </a:pathLst>
          </a:custGeom>
          <a:ln w="47624">
            <a:solidFill>
              <a:srgbClr val="CD66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1265" y="2169622"/>
            <a:ext cx="5320145" cy="3241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21923" y="2194560"/>
            <a:ext cx="5158046" cy="3217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9992" y="2197501"/>
            <a:ext cx="5221264" cy="3139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99992" y="2197501"/>
            <a:ext cx="5221263" cy="3139319"/>
          </a:xfrm>
          <a:custGeom>
            <a:avLst/>
            <a:gdLst/>
            <a:ahLst/>
            <a:cxnLst/>
            <a:rect l="l" t="t" r="r" b="b"/>
            <a:pathLst>
              <a:path w="5221263" h="3139319">
                <a:moveTo>
                  <a:pt x="0" y="0"/>
                </a:moveTo>
                <a:lnTo>
                  <a:pt x="5221263" y="0"/>
                </a:lnTo>
                <a:lnTo>
                  <a:pt x="5221263" y="3139319"/>
                </a:lnTo>
                <a:lnTo>
                  <a:pt x="0" y="31393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07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978732" y="2243221"/>
            <a:ext cx="3910329" cy="1035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45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6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600" spc="-35" dirty="0" smtClean="0">
                <a:solidFill>
                  <a:srgbClr val="FFFFFF"/>
                </a:solidFill>
                <a:latin typeface="Calibri"/>
                <a:cs typeface="Calibri"/>
              </a:rPr>
              <a:t>eat. H</a:t>
            </a:r>
            <a:r>
              <a:rPr sz="6600" spc="-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5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78732" y="3246521"/>
            <a:ext cx="3655060" cy="1035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5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600" spc="0" dirty="0" smtClean="0">
                <a:solidFill>
                  <a:srgbClr val="FFFFFF"/>
                </a:solidFill>
                <a:latin typeface="Calibri"/>
                <a:cs typeface="Calibri"/>
              </a:rPr>
              <a:t>ill </a:t>
            </a:r>
            <a:r>
              <a:rPr sz="6600" spc="-20" dirty="0" smtClean="0">
                <a:solidFill>
                  <a:srgbClr val="FFFFFF"/>
                </a:solidFill>
                <a:latin typeface="Calibri"/>
                <a:cs typeface="Calibri"/>
              </a:rPr>
              <a:t>I </a:t>
            </a:r>
            <a:r>
              <a:rPr sz="6600" spc="-30" dirty="0" smtClean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sz="6600" spc="-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5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78732" y="4249821"/>
            <a:ext cx="5048250" cy="1035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600" spc="-5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6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6600" spc="-30" dirty="0" smtClean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6600" spc="-35" dirty="0" smtClean="0">
                <a:solidFill>
                  <a:srgbClr val="FFFFFF"/>
                </a:solidFill>
                <a:latin typeface="Calibri"/>
                <a:cs typeface="Calibri"/>
              </a:rPr>
              <a:t>K to use?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292942"/>
            <a:ext cx="7911465" cy="604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>
              <a:lnSpc>
                <a:spcPct val="100000"/>
              </a:lnSpc>
            </a:pPr>
            <a:r>
              <a:rPr lang="en-CA" sz="3200" dirty="0" smtClean="0">
                <a:solidFill>
                  <a:srgbClr val="4BACC6"/>
                </a:solidFill>
                <a:latin typeface="Calibri"/>
                <a:cs typeface="Calibri"/>
              </a:rPr>
              <a:t>Sometimes</a:t>
            </a:r>
            <a:r>
              <a:rPr sz="3200" spc="-25" dirty="0" smtClean="0">
                <a:solidFill>
                  <a:srgbClr val="4BACC6"/>
                </a:solidFill>
                <a:latin typeface="Calibri"/>
                <a:cs typeface="Calibri"/>
              </a:rPr>
              <a:t> th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question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has a 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ave 4 CPU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res.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eed to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cluster si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mil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ar j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bs so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can 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end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each g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up to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CPU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292942"/>
            <a:ext cx="7911465" cy="604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>
              <a:lnSpc>
                <a:spcPct val="100000"/>
              </a:lnSpc>
            </a:pPr>
            <a:r>
              <a:rPr lang="en-CA" sz="3200" dirty="0" smtClean="0">
                <a:solidFill>
                  <a:srgbClr val="4BACC6"/>
                </a:solidFill>
                <a:latin typeface="Calibri"/>
                <a:cs typeface="Calibri"/>
              </a:rPr>
              <a:t>Sometimes</a:t>
            </a:r>
            <a:r>
              <a:rPr sz="3200" spc="-25" dirty="0" smtClean="0">
                <a:solidFill>
                  <a:srgbClr val="4BACC6"/>
                </a:solidFill>
                <a:latin typeface="Calibri"/>
                <a:cs typeface="Calibri"/>
              </a:rPr>
              <a:t> th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question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has a 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ave 4 CPU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res.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eed to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cluster si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mil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ar j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bs so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can 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end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each g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up to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CPU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27305">
              <a:lnSpc>
                <a:spcPct val="99800"/>
              </a:lnSpc>
            </a:pP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to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make jeans th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 can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 diﬀ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 shap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es. </a:t>
            </a: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to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k a l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f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measu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rements.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 up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ith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0 diﬀeren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sizes to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40022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292942"/>
            <a:ext cx="7911465" cy="604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>
              <a:lnSpc>
                <a:spcPct val="100000"/>
              </a:lnSpc>
            </a:pPr>
            <a:r>
              <a:rPr lang="en-CA" sz="3200" dirty="0" smtClean="0">
                <a:solidFill>
                  <a:srgbClr val="4BACC6"/>
                </a:solidFill>
                <a:latin typeface="Calibri"/>
                <a:cs typeface="Calibri"/>
              </a:rPr>
              <a:t>Sometimes</a:t>
            </a:r>
            <a:r>
              <a:rPr sz="3200" spc="-25" dirty="0" smtClean="0">
                <a:solidFill>
                  <a:srgbClr val="4BACC6"/>
                </a:solidFill>
                <a:latin typeface="Calibri"/>
                <a:cs typeface="Calibri"/>
              </a:rPr>
              <a:t> th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question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has a 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ave 4 CPU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res.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eed to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cluster si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mil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ar j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bs so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can 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end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each g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up to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CPU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27305">
              <a:lnSpc>
                <a:spcPct val="99800"/>
              </a:lnSpc>
            </a:pP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to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make jeans th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 can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 diﬀ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 shap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es. </a:t>
            </a: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to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k a l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f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measu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rements.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 up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ith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0 diﬀeren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sizes to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 dirty="0"/>
          </a:p>
          <a:p>
            <a:pPr marL="12700" marR="330835">
              <a:lnSpc>
                <a:spcPts val="3800"/>
              </a:lnSpc>
            </a:pPr>
            <a:r>
              <a:rPr sz="32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3200" spc="-30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an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t to build a </a:t>
            </a:r>
            <a:r>
              <a:rPr lang="en-CA"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navigation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 in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te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ace f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C0504D"/>
                </a:solidFill>
                <a:latin typeface="Calibri"/>
                <a:cs typeface="Calibri"/>
              </a:rPr>
              <a:t> b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sin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g </a:t>
            </a:r>
            <a:r>
              <a:rPr lang="en-CA"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scientific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 pap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s. </a:t>
            </a:r>
            <a:r>
              <a:rPr sz="3200" spc="-25" dirty="0" smtClean="0">
                <a:solidFill>
                  <a:srgbClr val="C0504D"/>
                </a:solidFill>
                <a:latin typeface="Calibri"/>
                <a:cs typeface="Calibri"/>
              </a:rPr>
              <a:t>My d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esi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gn dictates dividing th</a:t>
            </a:r>
            <a:r>
              <a:rPr sz="3200" spc="-25" dirty="0" smtClean="0">
                <a:solidFill>
                  <a:srgbClr val="C0504D"/>
                </a:solidFill>
                <a:latin typeface="Calibri"/>
                <a:cs typeface="Calibri"/>
              </a:rPr>
              <a:t>em into 2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0 dis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ciplin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20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292942"/>
            <a:ext cx="7911465" cy="604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>
              <a:lnSpc>
                <a:spcPct val="100000"/>
              </a:lnSpc>
            </a:pPr>
            <a:r>
              <a:rPr lang="en-CA" sz="3200" dirty="0" smtClean="0">
                <a:solidFill>
                  <a:srgbClr val="4BACC6"/>
                </a:solidFill>
                <a:latin typeface="Calibri"/>
                <a:cs typeface="Calibri"/>
              </a:rPr>
              <a:t>Sometimes</a:t>
            </a:r>
            <a:r>
              <a:rPr sz="3200" spc="-25" dirty="0" smtClean="0">
                <a:solidFill>
                  <a:srgbClr val="4BACC6"/>
                </a:solidFill>
                <a:latin typeface="Calibri"/>
                <a:cs typeface="Calibri"/>
              </a:rPr>
              <a:t> th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e </a:t>
            </a:r>
            <a:r>
              <a:rPr lang="en-CA"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question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 has a 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ts val="3800"/>
              </a:lnSpc>
            </a:pP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h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ave 4 CPU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res.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eed to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cluster si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mil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ar j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bs so 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I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can 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end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each g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up to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CPU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27305">
              <a:lnSpc>
                <a:spcPct val="99800"/>
              </a:lnSpc>
            </a:pP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to 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make jeans th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at can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</a:t>
            </a:r>
            <a:r>
              <a:rPr sz="3200" spc="-10" dirty="0" smtClean="0">
                <a:solidFill>
                  <a:srgbClr val="9BBB59"/>
                </a:solidFill>
                <a:latin typeface="Calibri"/>
                <a:cs typeface="Calibri"/>
              </a:rPr>
              <a:t> diﬀ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b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y shap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es. </a:t>
            </a:r>
            <a:r>
              <a:rPr sz="3200" spc="-35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to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k a l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f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measu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rements.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me up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ith 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0 diﬀeren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sizes to c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ver </a:t>
            </a:r>
            <a:r>
              <a:rPr sz="3200" spc="-30" dirty="0" smtClean="0">
                <a:solidFill>
                  <a:srgbClr val="9BBB59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t p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pl</a:t>
            </a: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e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 dirty="0"/>
          </a:p>
          <a:p>
            <a:pPr marL="12700" marR="330835">
              <a:lnSpc>
                <a:spcPts val="3800"/>
              </a:lnSpc>
            </a:pPr>
            <a:r>
              <a:rPr sz="32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3200" spc="-30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an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t to build a </a:t>
            </a:r>
            <a:r>
              <a:rPr lang="en-CA"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navigation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 in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te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ace f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-10" dirty="0" smtClean="0">
                <a:solidFill>
                  <a:srgbClr val="C0504D"/>
                </a:solidFill>
                <a:latin typeface="Calibri"/>
                <a:cs typeface="Calibri"/>
              </a:rPr>
              <a:t> b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sin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g </a:t>
            </a:r>
            <a:r>
              <a:rPr lang="en-CA"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scientific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 pap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s. </a:t>
            </a:r>
            <a:r>
              <a:rPr sz="3200" spc="-25" dirty="0" smtClean="0">
                <a:solidFill>
                  <a:srgbClr val="C0504D"/>
                </a:solidFill>
                <a:latin typeface="Calibri"/>
                <a:cs typeface="Calibri"/>
              </a:rPr>
              <a:t>My d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esi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gn dictates dividing th</a:t>
            </a:r>
            <a:r>
              <a:rPr sz="3200" spc="-25" dirty="0" smtClean="0">
                <a:solidFill>
                  <a:srgbClr val="C0504D"/>
                </a:solidFill>
                <a:latin typeface="Calibri"/>
                <a:cs typeface="Calibri"/>
              </a:rPr>
              <a:t>em into 2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0 dis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ciplin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es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20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84"/>
          <p:cNvSpPr/>
          <p:nvPr/>
        </p:nvSpPr>
        <p:spPr>
          <a:xfrm>
            <a:off x="1905000" y="1813680"/>
            <a:ext cx="5221264" cy="31393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86"/>
          <p:cNvSpPr txBox="1"/>
          <p:nvPr/>
        </p:nvSpPr>
        <p:spPr>
          <a:xfrm>
            <a:off x="1983740" y="1859400"/>
            <a:ext cx="5142524" cy="1035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6600" spc="-45" dirty="0" smtClean="0">
                <a:solidFill>
                  <a:srgbClr val="FFFFFF"/>
                </a:solidFill>
                <a:latin typeface="Calibri"/>
                <a:cs typeface="Calibri"/>
              </a:rPr>
              <a:t>Yeah, I don’t really have that. :/</a:t>
            </a:r>
            <a:endParaRPr sz="6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5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858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Ou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r sc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e: </a:t>
            </a: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Inertia</a:t>
            </a:r>
            <a:endParaRPr sz="3200" dirty="0">
              <a:latin typeface="Calibri"/>
              <a:cs typeface="Calibri"/>
            </a:endParaRPr>
          </a:p>
          <a:p>
            <a:pPr marL="685800" marR="12700">
              <a:lnSpc>
                <a:spcPts val="3800"/>
              </a:lnSpc>
              <a:spcBef>
                <a:spcPts val="120"/>
              </a:spcBef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within-cluster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ensi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ty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hi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en-CA"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ill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go 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370" y="1965960"/>
            <a:ext cx="290945" cy="332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332" y="2117809"/>
            <a:ext cx="0" cy="3107726"/>
          </a:xfrm>
          <a:custGeom>
            <a:avLst/>
            <a:gdLst/>
            <a:ahLst/>
            <a:cxnLst/>
            <a:rect l="l" t="t" r="r" b="b"/>
            <a:pathLst>
              <a:path h="3107726">
                <a:moveTo>
                  <a:pt x="0" y="3107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378" y="209260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3123" y="5099857"/>
            <a:ext cx="7348451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9332" y="5225535"/>
            <a:ext cx="7128068" cy="0"/>
          </a:xfrm>
          <a:custGeom>
            <a:avLst/>
            <a:gdLst/>
            <a:ahLst/>
            <a:cxnLst/>
            <a:rect l="l" t="t" r="r" b="b"/>
            <a:pathLst>
              <a:path w="7128068">
                <a:moveTo>
                  <a:pt x="0" y="0"/>
                </a:moveTo>
                <a:lnTo>
                  <a:pt x="712806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6697" y="5166582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3"/>
                </a:lnTo>
                <a:lnTo>
                  <a:pt x="2047" y="95967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557" y="2952089"/>
            <a:ext cx="83629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190" y="5309740"/>
            <a:ext cx="47529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11175" algn="l"/>
                <a:tab pos="940435" algn="l"/>
                <a:tab pos="1439545" algn="l"/>
                <a:tab pos="1938020" algn="l"/>
                <a:tab pos="2436495" algn="l"/>
                <a:tab pos="2934970" algn="l"/>
                <a:tab pos="3433445" algn="l"/>
                <a:tab pos="3932554" algn="l"/>
                <a:tab pos="4431030" algn="l"/>
              </a:tabLst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	2	3	4	5	6	7	8	9	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6163" y="3869573"/>
            <a:ext cx="519545" cy="81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396" y="3901372"/>
            <a:ext cx="397813" cy="703776"/>
          </a:xfrm>
          <a:custGeom>
            <a:avLst/>
            <a:gdLst/>
            <a:ahLst/>
            <a:cxnLst/>
            <a:rect l="l" t="t" r="r" b="b"/>
            <a:pathLst>
              <a:path w="397813" h="703776">
                <a:moveTo>
                  <a:pt x="0" y="0"/>
                </a:moveTo>
                <a:lnTo>
                  <a:pt x="397813" y="7037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7643" y="4563687"/>
            <a:ext cx="1242752" cy="282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4210" y="4605149"/>
            <a:ext cx="1147542" cy="152994"/>
          </a:xfrm>
          <a:custGeom>
            <a:avLst/>
            <a:gdLst/>
            <a:ahLst/>
            <a:cxnLst/>
            <a:rect l="l" t="t" r="r" b="b"/>
            <a:pathLst>
              <a:path w="1147542" h="152994">
                <a:moveTo>
                  <a:pt x="0" y="0"/>
                </a:moveTo>
                <a:lnTo>
                  <a:pt x="1147542" y="152994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0" y="4717472"/>
            <a:ext cx="1026621" cy="236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1753" y="4758144"/>
            <a:ext cx="933333" cy="107095"/>
          </a:xfrm>
          <a:custGeom>
            <a:avLst/>
            <a:gdLst/>
            <a:ahLst/>
            <a:cxnLst/>
            <a:rect l="l" t="t" r="r" b="b"/>
            <a:pathLst>
              <a:path w="933333" h="107095">
                <a:moveTo>
                  <a:pt x="0" y="0"/>
                </a:moveTo>
                <a:lnTo>
                  <a:pt x="933333" y="107095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4137" y="4825538"/>
            <a:ext cx="1005839" cy="1288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8721" y="4865240"/>
            <a:ext cx="914399" cy="0"/>
          </a:xfrm>
          <a:custGeom>
            <a:avLst/>
            <a:gdLst/>
            <a:ahLst/>
            <a:cxnLst/>
            <a:rect l="l" t="t" r="r" b="b"/>
            <a:pathLst>
              <a:path w="914399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5262" y="2098963"/>
            <a:ext cx="340821" cy="8977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7319" y="2126632"/>
            <a:ext cx="214528" cy="795573"/>
          </a:xfrm>
          <a:custGeom>
            <a:avLst/>
            <a:gdLst/>
            <a:ahLst/>
            <a:cxnLst/>
            <a:rect l="l" t="t" r="r" b="b"/>
            <a:pathLst>
              <a:path w="214528" h="795573">
                <a:moveTo>
                  <a:pt x="0" y="0"/>
                </a:moveTo>
                <a:lnTo>
                  <a:pt x="214528" y="795573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1392" y="2872047"/>
            <a:ext cx="885305" cy="1109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1849" y="2906369"/>
            <a:ext cx="764547" cy="995002"/>
          </a:xfrm>
          <a:custGeom>
            <a:avLst/>
            <a:gdLst/>
            <a:ahLst/>
            <a:cxnLst/>
            <a:rect l="l" t="t" r="r" b="b"/>
            <a:pathLst>
              <a:path w="764547" h="995002">
                <a:moveTo>
                  <a:pt x="0" y="0"/>
                </a:moveTo>
                <a:lnTo>
                  <a:pt x="764547" y="995002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92363" y="5665339"/>
            <a:ext cx="1841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561403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Ou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r sc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e: </a:t>
            </a: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Inertia</a:t>
            </a:r>
            <a:endParaRPr sz="3200" dirty="0">
              <a:latin typeface="Calibri"/>
              <a:cs typeface="Calibri"/>
            </a:endParaRPr>
          </a:p>
          <a:p>
            <a:pPr marL="12700" marR="12700">
              <a:lnSpc>
                <a:spcPts val="3800"/>
              </a:lnSpc>
              <a:spcBef>
                <a:spcPts val="120"/>
              </a:spcBef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within-cluster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ensi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ty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hi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en-CA"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ill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go 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370" y="1965960"/>
            <a:ext cx="290945" cy="332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332" y="2117809"/>
            <a:ext cx="0" cy="3107726"/>
          </a:xfrm>
          <a:custGeom>
            <a:avLst/>
            <a:gdLst/>
            <a:ahLst/>
            <a:cxnLst/>
            <a:rect l="l" t="t" r="r" b="b"/>
            <a:pathLst>
              <a:path h="3107726">
                <a:moveTo>
                  <a:pt x="0" y="3107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378" y="209260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3123" y="5099857"/>
            <a:ext cx="7348451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9332" y="5225535"/>
            <a:ext cx="7128068" cy="0"/>
          </a:xfrm>
          <a:custGeom>
            <a:avLst/>
            <a:gdLst/>
            <a:ahLst/>
            <a:cxnLst/>
            <a:rect l="l" t="t" r="r" b="b"/>
            <a:pathLst>
              <a:path w="7128068">
                <a:moveTo>
                  <a:pt x="0" y="0"/>
                </a:moveTo>
                <a:lnTo>
                  <a:pt x="712806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6697" y="5166582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3"/>
                </a:lnTo>
                <a:lnTo>
                  <a:pt x="2047" y="95967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557" y="2952089"/>
            <a:ext cx="83629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5262" y="2098963"/>
            <a:ext cx="340821" cy="897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7319" y="2126632"/>
            <a:ext cx="214528" cy="795573"/>
          </a:xfrm>
          <a:custGeom>
            <a:avLst/>
            <a:gdLst/>
            <a:ahLst/>
            <a:cxnLst/>
            <a:rect l="l" t="t" r="r" b="b"/>
            <a:pathLst>
              <a:path w="214528" h="795573">
                <a:moveTo>
                  <a:pt x="0" y="0"/>
                </a:moveTo>
                <a:lnTo>
                  <a:pt x="214528" y="795573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1392" y="2872047"/>
            <a:ext cx="885305" cy="1109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1849" y="2906369"/>
            <a:ext cx="764547" cy="995002"/>
          </a:xfrm>
          <a:custGeom>
            <a:avLst/>
            <a:gdLst/>
            <a:ahLst/>
            <a:cxnLst/>
            <a:rect l="l" t="t" r="r" b="b"/>
            <a:pathLst>
              <a:path w="764547" h="995002">
                <a:moveTo>
                  <a:pt x="0" y="0"/>
                </a:moveTo>
                <a:lnTo>
                  <a:pt x="764547" y="995002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6163" y="3869573"/>
            <a:ext cx="519545" cy="81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6396" y="3901372"/>
            <a:ext cx="397813" cy="703776"/>
          </a:xfrm>
          <a:custGeom>
            <a:avLst/>
            <a:gdLst/>
            <a:ahLst/>
            <a:cxnLst/>
            <a:rect l="l" t="t" r="r" b="b"/>
            <a:pathLst>
              <a:path w="397813" h="703776">
                <a:moveTo>
                  <a:pt x="0" y="0"/>
                </a:moveTo>
                <a:lnTo>
                  <a:pt x="397813" y="7037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7643" y="4563687"/>
            <a:ext cx="1242752" cy="282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4210" y="4605149"/>
            <a:ext cx="1147542" cy="152994"/>
          </a:xfrm>
          <a:custGeom>
            <a:avLst/>
            <a:gdLst/>
            <a:ahLst/>
            <a:cxnLst/>
            <a:rect l="l" t="t" r="r" b="b"/>
            <a:pathLst>
              <a:path w="1147542" h="152994">
                <a:moveTo>
                  <a:pt x="0" y="0"/>
                </a:moveTo>
                <a:lnTo>
                  <a:pt x="1147542" y="152994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717472"/>
            <a:ext cx="1026621" cy="236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1753" y="4758144"/>
            <a:ext cx="933333" cy="107095"/>
          </a:xfrm>
          <a:custGeom>
            <a:avLst/>
            <a:gdLst/>
            <a:ahLst/>
            <a:cxnLst/>
            <a:rect l="l" t="t" r="r" b="b"/>
            <a:pathLst>
              <a:path w="933333" h="107095">
                <a:moveTo>
                  <a:pt x="0" y="0"/>
                </a:moveTo>
                <a:lnTo>
                  <a:pt x="933333" y="107095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4137" y="4825538"/>
            <a:ext cx="1005839" cy="128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8721" y="4865240"/>
            <a:ext cx="914399" cy="0"/>
          </a:xfrm>
          <a:custGeom>
            <a:avLst/>
            <a:gdLst/>
            <a:ahLst/>
            <a:cxnLst/>
            <a:rect l="l" t="t" r="r" b="b"/>
            <a:pathLst>
              <a:path w="914399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8014" y="5577839"/>
            <a:ext cx="394854" cy="9185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4210" y="5790496"/>
            <a:ext cx="0" cy="635292"/>
          </a:xfrm>
          <a:custGeom>
            <a:avLst/>
            <a:gdLst/>
            <a:ahLst/>
            <a:cxnLst/>
            <a:rect l="l" t="t" r="r" b="b"/>
            <a:pathLst>
              <a:path h="635292">
                <a:moveTo>
                  <a:pt x="0" y="635292"/>
                </a:moveTo>
                <a:lnTo>
                  <a:pt x="0" y="0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28601" y="5752688"/>
            <a:ext cx="170870" cy="171040"/>
          </a:xfrm>
          <a:custGeom>
            <a:avLst/>
            <a:gdLst/>
            <a:ahLst/>
            <a:cxnLst/>
            <a:rect l="l" t="t" r="r" b="b"/>
            <a:pathLst>
              <a:path w="170870" h="171040">
                <a:moveTo>
                  <a:pt x="85608" y="0"/>
                </a:moveTo>
                <a:lnTo>
                  <a:pt x="2478" y="142508"/>
                </a:lnTo>
                <a:lnTo>
                  <a:pt x="0" y="154222"/>
                </a:lnTo>
                <a:lnTo>
                  <a:pt x="4820" y="164910"/>
                </a:lnTo>
                <a:lnTo>
                  <a:pt x="9334" y="168562"/>
                </a:lnTo>
                <a:lnTo>
                  <a:pt x="21049" y="171040"/>
                </a:lnTo>
                <a:lnTo>
                  <a:pt x="31736" y="166220"/>
                </a:lnTo>
                <a:lnTo>
                  <a:pt x="35388" y="161706"/>
                </a:lnTo>
                <a:lnTo>
                  <a:pt x="85608" y="75614"/>
                </a:lnTo>
                <a:lnTo>
                  <a:pt x="129717" y="75614"/>
                </a:lnTo>
                <a:lnTo>
                  <a:pt x="85608" y="0"/>
                </a:lnTo>
                <a:close/>
              </a:path>
              <a:path w="170870" h="171040">
                <a:moveTo>
                  <a:pt x="129717" y="75614"/>
                </a:moveTo>
                <a:lnTo>
                  <a:pt x="85608" y="75614"/>
                </a:lnTo>
                <a:lnTo>
                  <a:pt x="135828" y="161706"/>
                </a:lnTo>
                <a:lnTo>
                  <a:pt x="144805" y="169629"/>
                </a:lnTo>
                <a:lnTo>
                  <a:pt x="156480" y="170694"/>
                </a:lnTo>
                <a:lnTo>
                  <a:pt x="161882" y="168562"/>
                </a:lnTo>
                <a:lnTo>
                  <a:pt x="169805" y="159585"/>
                </a:lnTo>
                <a:lnTo>
                  <a:pt x="170870" y="147909"/>
                </a:lnTo>
                <a:lnTo>
                  <a:pt x="168738" y="142508"/>
                </a:lnTo>
                <a:lnTo>
                  <a:pt x="129717" y="75614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3857" y="3329246"/>
            <a:ext cx="394854" cy="1142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2992" y="3352735"/>
            <a:ext cx="0" cy="863098"/>
          </a:xfrm>
          <a:custGeom>
            <a:avLst/>
            <a:gdLst/>
            <a:ahLst/>
            <a:cxnLst/>
            <a:rect l="l" t="t" r="r" b="b"/>
            <a:pathLst>
              <a:path h="863098">
                <a:moveTo>
                  <a:pt x="0" y="0"/>
                </a:moveTo>
                <a:lnTo>
                  <a:pt x="0" y="863098"/>
                </a:lnTo>
              </a:path>
            </a:pathLst>
          </a:custGeom>
          <a:ln w="380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7383" y="4082601"/>
            <a:ext cx="170870" cy="171040"/>
          </a:xfrm>
          <a:custGeom>
            <a:avLst/>
            <a:gdLst/>
            <a:ahLst/>
            <a:cxnLst/>
            <a:rect l="l" t="t" r="r" b="b"/>
            <a:pathLst>
              <a:path w="170870" h="171040">
                <a:moveTo>
                  <a:pt x="21049" y="0"/>
                </a:moveTo>
                <a:lnTo>
                  <a:pt x="9334" y="2478"/>
                </a:lnTo>
                <a:lnTo>
                  <a:pt x="4820" y="6130"/>
                </a:lnTo>
                <a:lnTo>
                  <a:pt x="0" y="16817"/>
                </a:lnTo>
                <a:lnTo>
                  <a:pt x="2478" y="28532"/>
                </a:lnTo>
                <a:lnTo>
                  <a:pt x="85608" y="171040"/>
                </a:lnTo>
                <a:lnTo>
                  <a:pt x="129717" y="95425"/>
                </a:lnTo>
                <a:lnTo>
                  <a:pt x="85608" y="95425"/>
                </a:lnTo>
                <a:lnTo>
                  <a:pt x="35388" y="9333"/>
                </a:lnTo>
                <a:lnTo>
                  <a:pt x="31737" y="4819"/>
                </a:lnTo>
                <a:lnTo>
                  <a:pt x="21049" y="0"/>
                </a:lnTo>
                <a:close/>
              </a:path>
              <a:path w="170870" h="171040">
                <a:moveTo>
                  <a:pt x="156481" y="346"/>
                </a:moveTo>
                <a:lnTo>
                  <a:pt x="144805" y="1411"/>
                </a:lnTo>
                <a:lnTo>
                  <a:pt x="135828" y="9333"/>
                </a:lnTo>
                <a:lnTo>
                  <a:pt x="85608" y="95425"/>
                </a:lnTo>
                <a:lnTo>
                  <a:pt x="129717" y="95425"/>
                </a:lnTo>
                <a:lnTo>
                  <a:pt x="168738" y="28532"/>
                </a:lnTo>
                <a:lnTo>
                  <a:pt x="170870" y="23130"/>
                </a:lnTo>
                <a:lnTo>
                  <a:pt x="169805" y="11454"/>
                </a:lnTo>
                <a:lnTo>
                  <a:pt x="161882" y="2478"/>
                </a:lnTo>
                <a:lnTo>
                  <a:pt x="156481" y="346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94105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3245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3471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2611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1752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2363" y="5309740"/>
            <a:ext cx="20891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64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0033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19173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8314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7454" y="5309740"/>
            <a:ext cx="3346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858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Ou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r sc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e: </a:t>
            </a:r>
            <a:r>
              <a:rPr lang="en-CA"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Inertia</a:t>
            </a:r>
            <a:endParaRPr sz="3200" dirty="0">
              <a:latin typeface="Calibri"/>
              <a:cs typeface="Calibri"/>
            </a:endParaRPr>
          </a:p>
          <a:p>
            <a:pPr marL="685800" marR="12700">
              <a:lnSpc>
                <a:spcPts val="3800"/>
              </a:lnSpc>
              <a:spcBef>
                <a:spcPts val="120"/>
              </a:spcBef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lang="en-CA"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within-cluster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 d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ensi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ty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hi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gher </a:t>
            </a: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en-CA"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r>
              <a:rPr sz="3200" spc="-22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ill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go d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3370" y="1965960"/>
            <a:ext cx="290945" cy="332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332" y="2117809"/>
            <a:ext cx="0" cy="3107726"/>
          </a:xfrm>
          <a:custGeom>
            <a:avLst/>
            <a:gdLst/>
            <a:ahLst/>
            <a:cxnLst/>
            <a:rect l="l" t="t" r="r" b="b"/>
            <a:pathLst>
              <a:path h="3107726">
                <a:moveTo>
                  <a:pt x="0" y="3107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378" y="209260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3123" y="5099857"/>
            <a:ext cx="7348451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9332" y="5225535"/>
            <a:ext cx="7128068" cy="0"/>
          </a:xfrm>
          <a:custGeom>
            <a:avLst/>
            <a:gdLst/>
            <a:ahLst/>
            <a:cxnLst/>
            <a:rect l="l" t="t" r="r" b="b"/>
            <a:pathLst>
              <a:path w="7128068">
                <a:moveTo>
                  <a:pt x="0" y="0"/>
                </a:moveTo>
                <a:lnTo>
                  <a:pt x="712806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6697" y="5166582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3"/>
                </a:lnTo>
                <a:lnTo>
                  <a:pt x="2047" y="95967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2916" y="2094807"/>
            <a:ext cx="340821" cy="897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958" y="2123470"/>
            <a:ext cx="214529" cy="795573"/>
          </a:xfrm>
          <a:custGeom>
            <a:avLst/>
            <a:gdLst/>
            <a:ahLst/>
            <a:cxnLst/>
            <a:rect l="l" t="t" r="r" b="b"/>
            <a:pathLst>
              <a:path w="214529" h="795573">
                <a:moveTo>
                  <a:pt x="0" y="0"/>
                </a:moveTo>
                <a:lnTo>
                  <a:pt x="214529" y="795573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9046" y="2888672"/>
            <a:ext cx="827116" cy="985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0487" y="2921668"/>
            <a:ext cx="703185" cy="872610"/>
          </a:xfrm>
          <a:custGeom>
            <a:avLst/>
            <a:gdLst/>
            <a:ahLst/>
            <a:cxnLst/>
            <a:rect l="l" t="t" r="r" b="b"/>
            <a:pathLst>
              <a:path w="703185" h="872610">
                <a:moveTo>
                  <a:pt x="0" y="0"/>
                </a:moveTo>
                <a:lnTo>
                  <a:pt x="703185" y="87261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5628" y="3757352"/>
            <a:ext cx="926868" cy="822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3991" y="3794278"/>
            <a:ext cx="810929" cy="703776"/>
          </a:xfrm>
          <a:custGeom>
            <a:avLst/>
            <a:gdLst/>
            <a:ahLst/>
            <a:cxnLst/>
            <a:rect l="l" t="t" r="r" b="b"/>
            <a:pathLst>
              <a:path w="810929" h="703776">
                <a:moveTo>
                  <a:pt x="0" y="0"/>
                </a:moveTo>
                <a:lnTo>
                  <a:pt x="810929" y="7037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4431" y="4455621"/>
            <a:ext cx="1251065" cy="494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4921" y="4498051"/>
            <a:ext cx="1147542" cy="367187"/>
          </a:xfrm>
          <a:custGeom>
            <a:avLst/>
            <a:gdLst/>
            <a:ahLst/>
            <a:cxnLst/>
            <a:rect l="l" t="t" r="r" b="b"/>
            <a:pathLst>
              <a:path w="1147542" h="367187">
                <a:moveTo>
                  <a:pt x="0" y="0"/>
                </a:moveTo>
                <a:lnTo>
                  <a:pt x="1147542" y="367187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5745" y="4825538"/>
            <a:ext cx="1026621" cy="232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2463" y="4865237"/>
            <a:ext cx="933333" cy="107095"/>
          </a:xfrm>
          <a:custGeom>
            <a:avLst/>
            <a:gdLst/>
            <a:ahLst/>
            <a:cxnLst/>
            <a:rect l="l" t="t" r="r" b="b"/>
            <a:pathLst>
              <a:path w="933333" h="107095">
                <a:moveTo>
                  <a:pt x="0" y="0"/>
                </a:moveTo>
                <a:lnTo>
                  <a:pt x="933333" y="107095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0926" y="4929447"/>
            <a:ext cx="1005839" cy="128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798" y="4972333"/>
            <a:ext cx="914399" cy="0"/>
          </a:xfrm>
          <a:custGeom>
            <a:avLst/>
            <a:gdLst/>
            <a:ahLst/>
            <a:cxnLst/>
            <a:rect l="l" t="t" r="r" b="b"/>
            <a:pathLst>
              <a:path w="914399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7557" y="2432442"/>
            <a:ext cx="4495165" cy="904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3200" dirty="0" smtClean="0">
                <a:solidFill>
                  <a:srgbClr val="9BBB59"/>
                </a:solidFill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Inertia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4105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3245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3471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2611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1752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2363" y="5309740"/>
            <a:ext cx="20891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64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0033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9173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8314" y="5309740"/>
            <a:ext cx="18034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17454" y="5309740"/>
            <a:ext cx="3346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9736" y="720857"/>
            <a:ext cx="4661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F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r an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thin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g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ith 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distan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ce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3200" spc="-10" dirty="0" smtClean="0">
                <a:solidFill>
                  <a:srgbClr val="7F7F7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caling 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is 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ver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y i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tan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662" y="4315964"/>
            <a:ext cx="501523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kl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repr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cessing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scal</a:t>
            </a:r>
            <a:r>
              <a:rPr sz="3200" spc="-2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(X)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318187"/>
            <a:ext cx="711771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3200" b="1" spc="-15" dirty="0" smtClean="0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sz="3200" b="1" spc="-25" dirty="0" smtClean="0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sz="3200" b="1" spc="-15" dirty="0" smtClean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200" b="1" spc="-20" dirty="0" smtClean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3200" b="1" spc="0" dirty="0" smtClean="0">
                <a:solidFill>
                  <a:srgbClr val="C0504D"/>
                </a:solidFill>
                <a:latin typeface="Calibri"/>
                <a:cs typeface="Calibri"/>
              </a:rPr>
              <a:t>er</a:t>
            </a:r>
            <a:r>
              <a:rPr sz="3200" b="1" spc="-5" dirty="0" smtClean="0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sz="3200" b="1" spc="-25" dirty="0" smtClean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sz="3200" b="1" spc="5" dirty="0" smtClean="0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sz="3200" spc="-10" dirty="0" smtClean="0">
                <a:solidFill>
                  <a:srgbClr val="CD665F"/>
                </a:solidFill>
                <a:latin typeface="Calibri"/>
                <a:cs typeface="Calibri"/>
              </a:rPr>
              <a:t>: Findin</a:t>
            </a:r>
            <a:r>
              <a:rPr sz="3200" spc="-15" dirty="0" smtClean="0">
                <a:solidFill>
                  <a:srgbClr val="CD665F"/>
                </a:solidFill>
                <a:latin typeface="Calibri"/>
                <a:cs typeface="Calibri"/>
              </a:rPr>
              <a:t>g s</a:t>
            </a:r>
            <a:r>
              <a:rPr sz="3200" spc="-20" dirty="0" smtClean="0">
                <a:solidFill>
                  <a:srgbClr val="CD665F"/>
                </a:solidFill>
                <a:latin typeface="Calibri"/>
                <a:cs typeface="Calibri"/>
              </a:rPr>
              <a:t>epar</a:t>
            </a:r>
            <a:r>
              <a:rPr sz="3200" spc="-15" dirty="0" smtClean="0">
                <a:solidFill>
                  <a:srgbClr val="CD665F"/>
                </a:solidFill>
                <a:latin typeface="Calibri"/>
                <a:cs typeface="Calibri"/>
              </a:rPr>
              <a:t>ate g</a:t>
            </a:r>
            <a:r>
              <a:rPr sz="3200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CD665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CD665F"/>
                </a:solidFill>
                <a:latin typeface="Calibri"/>
                <a:cs typeface="Calibri"/>
              </a:rPr>
              <a:t>ups in d</a:t>
            </a:r>
            <a:r>
              <a:rPr sz="3200" spc="-15" dirty="0" smtClean="0">
                <a:solidFill>
                  <a:srgbClr val="CD665F"/>
                </a:solidFill>
                <a:latin typeface="Calibri"/>
                <a:cs typeface="Calibri"/>
              </a:rPr>
              <a:t>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2822998"/>
            <a:ext cx="2633980" cy="1475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5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r, shape,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eigh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t, s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eetness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, s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ess f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 a bunch 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f ali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en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163" y="3246120"/>
            <a:ext cx="1990897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120" y="3372271"/>
            <a:ext cx="1771050" cy="0"/>
          </a:xfrm>
          <a:custGeom>
            <a:avLst/>
            <a:gdLst/>
            <a:ahLst/>
            <a:cxnLst/>
            <a:rect l="l" t="t" r="r" b="b"/>
            <a:pathLst>
              <a:path w="1771050">
                <a:moveTo>
                  <a:pt x="0" y="0"/>
                </a:moveTo>
                <a:lnTo>
                  <a:pt x="1771050" y="0"/>
                </a:lnTo>
              </a:path>
            </a:pathLst>
          </a:custGeom>
          <a:ln w="25399">
            <a:solidFill>
              <a:srgbClr val="AAC46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467" y="331331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3"/>
                </a:lnTo>
                <a:lnTo>
                  <a:pt x="2045" y="95967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78726" y="2588241"/>
            <a:ext cx="2604135" cy="168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800"/>
              </a:lnSpc>
            </a:pPr>
            <a:r>
              <a:rPr lang="en-CA" sz="3200" dirty="0" smtClean="0">
                <a:solidFill>
                  <a:srgbClr val="F79646"/>
                </a:solidFill>
                <a:latin typeface="Calibri"/>
                <a:cs typeface="Calibri"/>
              </a:rPr>
              <a:t>Identify</a:t>
            </a:r>
            <a:r>
              <a:rPr sz="3200" spc="-10" dirty="0" smtClean="0">
                <a:solidFill>
                  <a:srgbClr val="F79646"/>
                </a:solidFill>
                <a:latin typeface="Calibri"/>
                <a:cs typeface="Calibri"/>
              </a:rPr>
              <a:t> diﬀ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eren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 f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uits </a:t>
            </a:r>
            <a:r>
              <a:rPr sz="2300" spc="0" dirty="0" smtClean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lang="en-CA" sz="2300" dirty="0" smtClean="0">
                <a:solidFill>
                  <a:srgbClr val="A6A6A6"/>
                </a:solidFill>
                <a:latin typeface="Calibri"/>
                <a:cs typeface="Calibri"/>
              </a:rPr>
              <a:t>still</a:t>
            </a:r>
            <a:r>
              <a:rPr sz="2300" spc="-160" dirty="0" smtClean="0">
                <a:solidFill>
                  <a:srgbClr val="A6A6A6"/>
                </a:solidFill>
                <a:latin typeface="Calibri"/>
                <a:cs typeface="Calibri"/>
              </a:rPr>
              <a:t> d</a:t>
            </a:r>
            <a:r>
              <a:rPr sz="2300" spc="-5" dirty="0" smtClean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300" spc="0" dirty="0" smtClean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300" spc="-10" dirty="0" smtClean="0">
                <a:solidFill>
                  <a:srgbClr val="A6A6A6"/>
                </a:solidFill>
                <a:latin typeface="Calibri"/>
                <a:cs typeface="Calibri"/>
              </a:rPr>
              <a:t>’t </a:t>
            </a:r>
            <a:r>
              <a:rPr sz="2300" spc="-15" dirty="0" smtClean="0">
                <a:solidFill>
                  <a:srgbClr val="A6A6A6"/>
                </a:solidFill>
                <a:latin typeface="Calibri"/>
                <a:cs typeface="Calibri"/>
              </a:rPr>
              <a:t>kn</a:t>
            </a:r>
            <a:r>
              <a:rPr sz="2300" spc="-5" dirty="0" smtClean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300" spc="-20" dirty="0" smtClean="0">
                <a:solidFill>
                  <a:srgbClr val="A6A6A6"/>
                </a:solidFill>
                <a:latin typeface="Calibri"/>
                <a:cs typeface="Calibri"/>
              </a:rPr>
              <a:t>w </a:t>
            </a:r>
            <a:r>
              <a:rPr sz="2300" spc="-25" dirty="0" smtClean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300" spc="0" dirty="0" smtClean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300" spc="-10" dirty="0" smtClean="0">
                <a:solidFill>
                  <a:srgbClr val="A6A6A6"/>
                </a:solidFill>
                <a:latin typeface="Calibri"/>
                <a:cs typeface="Calibri"/>
              </a:rPr>
              <a:t>at each gr</a:t>
            </a:r>
            <a:r>
              <a:rPr sz="2300" spc="-5" dirty="0" smtClean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300" spc="0" dirty="0" smtClean="0">
                <a:solidFill>
                  <a:srgbClr val="A6A6A6"/>
                </a:solidFill>
                <a:latin typeface="Calibri"/>
                <a:cs typeface="Calibri"/>
              </a:rPr>
              <a:t>up is)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468359"/>
            <a:ext cx="5244465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klear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r>
              <a:rPr sz="2800" spc="-15" dirty="0" smtClean="0">
                <a:solidFill>
                  <a:srgbClr val="4F81BD"/>
                </a:solidFill>
                <a:latin typeface="Calibri"/>
                <a:cs typeface="Calibri"/>
              </a:rPr>
              <a:t>cluster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Kmeans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87" y="2165038"/>
            <a:ext cx="4622800" cy="301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21995">
              <a:lnSpc>
                <a:spcPct val="101200"/>
              </a:lnSpc>
            </a:pPr>
            <a:r>
              <a:rPr sz="2800" spc="-25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el = </a:t>
            </a:r>
            <a:r>
              <a:rPr sz="2800" spc="-20" dirty="0" smtClean="0">
                <a:solidFill>
                  <a:srgbClr val="7F7F7F"/>
                </a:solidFill>
                <a:latin typeface="Calibri"/>
                <a:cs typeface="Calibri"/>
              </a:rPr>
              <a:t>Kmeans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ﬁ</a:t>
            </a:r>
            <a:r>
              <a:rPr sz="2800" spc="-10" dirty="0" smtClean="0">
                <a:solidFill>
                  <a:srgbClr val="7F7F7F"/>
                </a:solidFill>
                <a:latin typeface="Calibri"/>
                <a:cs typeface="Calibri"/>
              </a:rPr>
              <a:t>t(X) 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clusters =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 m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od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l.p</a:t>
            </a:r>
            <a:r>
              <a:rPr sz="2800" spc="-20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di</a:t>
            </a:r>
            <a:r>
              <a:rPr sz="2800" spc="-20" dirty="0" smtClean="0">
                <a:solidFill>
                  <a:srgbClr val="7F7F7F"/>
                </a:solidFill>
                <a:latin typeface="Calibri"/>
                <a:cs typeface="Calibri"/>
              </a:rPr>
              <a:t>ct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(X)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or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0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clusters =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srgbClr val="7F7F7F"/>
                </a:solidFill>
                <a:latin typeface="Calibri"/>
                <a:cs typeface="Calibri"/>
              </a:rPr>
              <a:t>Kmeans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ﬁt_p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redict(X)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88" y="736044"/>
            <a:ext cx="57035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Findin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g units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ith si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mil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ar b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eh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avi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(f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end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ups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si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mil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 pr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cts, etc.)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988" y="2069544"/>
            <a:ext cx="7409180" cy="4169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Market segmen</a:t>
            </a:r>
            <a:r>
              <a:rPr sz="3200" spc="-80" dirty="0" smtClean="0">
                <a:solidFill>
                  <a:srgbClr val="9BBB59"/>
                </a:solidFill>
                <a:latin typeface="Calibri"/>
                <a:cs typeface="Calibri"/>
              </a:rPr>
              <a:t>ta</a:t>
            </a:r>
            <a:r>
              <a:rPr lang="en-US" sz="3200" spc="-80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0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C0504D"/>
                </a:solidFill>
                <a:latin typeface="Calibri"/>
                <a:cs typeface="Calibri"/>
              </a:rPr>
              <a:t>Und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standin</a:t>
            </a:r>
            <a:r>
              <a:rPr sz="3200" spc="-15" dirty="0" smtClean="0">
                <a:solidFill>
                  <a:srgbClr val="C0504D"/>
                </a:solidFill>
                <a:latin typeface="Calibri"/>
                <a:cs typeface="Calibri"/>
              </a:rPr>
              <a:t>g a c</a:t>
            </a:r>
            <a:r>
              <a:rPr sz="32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C0504D"/>
                </a:solidFill>
                <a:latin typeface="Calibri"/>
                <a:cs typeface="Calibri"/>
              </a:rPr>
              <a:t>mpl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ex sy</a:t>
            </a:r>
            <a:r>
              <a:rPr sz="3200" spc="0" dirty="0" smtClean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C0504D"/>
                </a:solidFill>
                <a:latin typeface="Calibri"/>
                <a:cs typeface="Calibri"/>
              </a:rPr>
              <a:t>tem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(li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 pu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rchas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fri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endships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ﬂ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0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BACC6"/>
                </a:solidFill>
                <a:latin typeface="Calibri"/>
                <a:cs typeface="Calibri"/>
              </a:rPr>
              <a:t>Findin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g </a:t>
            </a:r>
            <a:r>
              <a:rPr sz="3200" spc="-25" dirty="0" smtClean="0">
                <a:solidFill>
                  <a:srgbClr val="4BACC6"/>
                </a:solidFill>
                <a:latin typeface="Calibri"/>
                <a:cs typeface="Calibri"/>
              </a:rPr>
              <a:t>meanin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gful categ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i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es f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r 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y</a:t>
            </a:r>
            <a:r>
              <a:rPr sz="32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BACC6"/>
                </a:solidFill>
                <a:latin typeface="Calibri"/>
                <a:cs typeface="Calibri"/>
              </a:rPr>
              <a:t>u</a:t>
            </a:r>
            <a:r>
              <a:rPr sz="3200" spc="-15" dirty="0" smtClean="0">
                <a:solidFill>
                  <a:srgbClr val="4BACC6"/>
                </a:solidFill>
                <a:latin typeface="Calibri"/>
                <a:cs typeface="Calibri"/>
              </a:rPr>
              <a:t>r i</a:t>
            </a:r>
            <a:r>
              <a:rPr sz="3200" spc="-20" dirty="0" smtClean="0">
                <a:solidFill>
                  <a:srgbClr val="4BACC6"/>
                </a:solidFill>
                <a:latin typeface="Calibri"/>
                <a:cs typeface="Calibri"/>
              </a:rPr>
              <a:t>tems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9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8064A2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e</a:t>
            </a:r>
            <a:r>
              <a:rPr sz="3200" spc="-30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er class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es f</a:t>
            </a:r>
            <a:r>
              <a:rPr sz="32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r </a:t>
            </a:r>
            <a:r>
              <a:rPr lang="en-CA"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classification</a:t>
            </a:r>
            <a:r>
              <a:rPr sz="3200" spc="0" dirty="0" smtClean="0">
                <a:solidFill>
                  <a:srgbClr val="8064A2"/>
                </a:solidFill>
                <a:latin typeface="Calibri"/>
                <a:cs typeface="Calibri"/>
              </a:rPr>
              <a:t> b</a:t>
            </a:r>
            <a:r>
              <a:rPr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y g</a:t>
            </a:r>
            <a:r>
              <a:rPr sz="3200" spc="-2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8064A2"/>
                </a:solidFill>
                <a:latin typeface="Calibri"/>
                <a:cs typeface="Calibri"/>
              </a:rPr>
              <a:t>upin</a:t>
            </a:r>
            <a:r>
              <a:rPr sz="3200" spc="-1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chan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ge the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resolution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bl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em)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2640" y="292942"/>
            <a:ext cx="317690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485" y="3761233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5"/>
                </a:lnTo>
                <a:lnTo>
                  <a:pt x="27745" y="270291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4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8469" y="3761233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0113" y="3759958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096" y="375995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0129" y="3767522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4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3" y="281524"/>
                </a:lnTo>
                <a:lnTo>
                  <a:pt x="306364" y="244746"/>
                </a:lnTo>
                <a:lnTo>
                  <a:pt x="318312" y="202444"/>
                </a:lnTo>
                <a:lnTo>
                  <a:pt x="320707" y="171934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7" y="45349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0112" y="376752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9126" y="3780349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8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4" y="232815"/>
                </a:lnTo>
                <a:lnTo>
                  <a:pt x="27745" y="270291"/>
                </a:lnTo>
                <a:lnTo>
                  <a:pt x="53856" y="301804"/>
                </a:lnTo>
                <a:lnTo>
                  <a:pt x="87000" y="325977"/>
                </a:lnTo>
                <a:lnTo>
                  <a:pt x="126137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4"/>
                </a:lnTo>
                <a:lnTo>
                  <a:pt x="257387" y="311611"/>
                </a:lnTo>
                <a:lnTo>
                  <a:pt x="285662" y="281526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6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7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109" y="3780349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30" y="3771591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13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0859" y="3765985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4" y="0"/>
                </a:moveTo>
                <a:lnTo>
                  <a:pt x="111063" y="8105"/>
                </a:lnTo>
                <a:lnTo>
                  <a:pt x="74760" y="26526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2"/>
                </a:lnTo>
                <a:lnTo>
                  <a:pt x="0" y="175953"/>
                </a:lnTo>
                <a:lnTo>
                  <a:pt x="773" y="190753"/>
                </a:lnTo>
                <a:lnTo>
                  <a:pt x="9704" y="232814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2" y="346785"/>
                </a:lnTo>
                <a:lnTo>
                  <a:pt x="184056" y="345224"/>
                </a:lnTo>
                <a:lnTo>
                  <a:pt x="223084" y="333292"/>
                </a:lnTo>
                <a:lnTo>
                  <a:pt x="257388" y="311609"/>
                </a:lnTo>
                <a:lnTo>
                  <a:pt x="285663" y="281525"/>
                </a:lnTo>
                <a:lnTo>
                  <a:pt x="306366" y="244745"/>
                </a:lnTo>
                <a:lnTo>
                  <a:pt x="318313" y="202442"/>
                </a:lnTo>
                <a:lnTo>
                  <a:pt x="320708" y="171932"/>
                </a:lnTo>
                <a:lnTo>
                  <a:pt x="320009" y="157056"/>
                </a:lnTo>
                <a:lnTo>
                  <a:pt x="311223" y="114698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842" y="3765985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5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252" y="377159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235" y="377159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392" y="3767141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1"/>
                </a:lnTo>
                <a:lnTo>
                  <a:pt x="9704" y="232812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29" y="346785"/>
                </a:lnTo>
                <a:lnTo>
                  <a:pt x="184053" y="345224"/>
                </a:lnTo>
                <a:lnTo>
                  <a:pt x="223082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2" y="77067"/>
                </a:lnTo>
                <a:lnTo>
                  <a:pt x="267336" y="45349"/>
                </a:lnTo>
                <a:lnTo>
                  <a:pt x="234338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6376" y="376714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357" y="3765608"/>
            <a:ext cx="320707" cy="346786"/>
          </a:xfrm>
          <a:custGeom>
            <a:avLst/>
            <a:gdLst/>
            <a:ahLst/>
            <a:cxnLst/>
            <a:rect l="l" t="t" r="r" b="b"/>
            <a:pathLst>
              <a:path w="320707" h="346786">
                <a:moveTo>
                  <a:pt x="151644" y="0"/>
                </a:moveTo>
                <a:lnTo>
                  <a:pt x="111063" y="8104"/>
                </a:lnTo>
                <a:lnTo>
                  <a:pt x="74760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3"/>
                </a:lnTo>
                <a:lnTo>
                  <a:pt x="773" y="190754"/>
                </a:lnTo>
                <a:lnTo>
                  <a:pt x="9705" y="232814"/>
                </a:lnTo>
                <a:lnTo>
                  <a:pt x="27745" y="270290"/>
                </a:lnTo>
                <a:lnTo>
                  <a:pt x="53857" y="301804"/>
                </a:lnTo>
                <a:lnTo>
                  <a:pt x="87000" y="325977"/>
                </a:lnTo>
                <a:lnTo>
                  <a:pt x="126138" y="341430"/>
                </a:lnTo>
                <a:lnTo>
                  <a:pt x="170231" y="346786"/>
                </a:lnTo>
                <a:lnTo>
                  <a:pt x="184055" y="345225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5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9340" y="3765608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38108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7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2" y="114697"/>
                </a:lnTo>
                <a:lnTo>
                  <a:pt x="293332" y="77066"/>
                </a:lnTo>
                <a:lnTo>
                  <a:pt x="267336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8092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238" y="3773420"/>
            <a:ext cx="320708" cy="346785"/>
          </a:xfrm>
          <a:custGeom>
            <a:avLst/>
            <a:gdLst/>
            <a:ahLst/>
            <a:cxnLst/>
            <a:rect l="l" t="t" r="r" b="b"/>
            <a:pathLst>
              <a:path w="320708" h="346785">
                <a:moveTo>
                  <a:pt x="151645" y="0"/>
                </a:moveTo>
                <a:lnTo>
                  <a:pt x="111064" y="8104"/>
                </a:lnTo>
                <a:lnTo>
                  <a:pt x="74761" y="26525"/>
                </a:lnTo>
                <a:lnTo>
                  <a:pt x="44119" y="53765"/>
                </a:lnTo>
                <a:lnTo>
                  <a:pt x="20521" y="88327"/>
                </a:lnTo>
                <a:lnTo>
                  <a:pt x="5348" y="128714"/>
                </a:lnTo>
                <a:lnTo>
                  <a:pt x="43" y="171933"/>
                </a:lnTo>
                <a:lnTo>
                  <a:pt x="0" y="175952"/>
                </a:lnTo>
                <a:lnTo>
                  <a:pt x="773" y="190753"/>
                </a:lnTo>
                <a:lnTo>
                  <a:pt x="9705" y="232813"/>
                </a:lnTo>
                <a:lnTo>
                  <a:pt x="27745" y="270290"/>
                </a:lnTo>
                <a:lnTo>
                  <a:pt x="53857" y="301803"/>
                </a:lnTo>
                <a:lnTo>
                  <a:pt x="87001" y="325976"/>
                </a:lnTo>
                <a:lnTo>
                  <a:pt x="126138" y="341429"/>
                </a:lnTo>
                <a:lnTo>
                  <a:pt x="170231" y="346785"/>
                </a:lnTo>
                <a:lnTo>
                  <a:pt x="184055" y="345224"/>
                </a:lnTo>
                <a:lnTo>
                  <a:pt x="223084" y="333293"/>
                </a:lnTo>
                <a:lnTo>
                  <a:pt x="257388" y="311610"/>
                </a:lnTo>
                <a:lnTo>
                  <a:pt x="285663" y="281525"/>
                </a:lnTo>
                <a:lnTo>
                  <a:pt x="306366" y="244746"/>
                </a:lnTo>
                <a:lnTo>
                  <a:pt x="318313" y="202443"/>
                </a:lnTo>
                <a:lnTo>
                  <a:pt x="320708" y="171933"/>
                </a:lnTo>
                <a:lnTo>
                  <a:pt x="320009" y="157056"/>
                </a:lnTo>
                <a:lnTo>
                  <a:pt x="311223" y="114697"/>
                </a:lnTo>
                <a:lnTo>
                  <a:pt x="293333" y="77067"/>
                </a:lnTo>
                <a:lnTo>
                  <a:pt x="267337" y="45348"/>
                </a:lnTo>
                <a:lnTo>
                  <a:pt x="234339" y="21003"/>
                </a:lnTo>
                <a:lnTo>
                  <a:pt x="195416" y="5423"/>
                </a:lnTo>
                <a:lnTo>
                  <a:pt x="1516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1221" y="377342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0026" y="3771249"/>
            <a:ext cx="320707" cy="346785"/>
          </a:xfrm>
          <a:custGeom>
            <a:avLst/>
            <a:gdLst/>
            <a:ahLst/>
            <a:cxnLst/>
            <a:rect l="l" t="t" r="r" b="b"/>
            <a:pathLst>
              <a:path w="320707" h="346785">
                <a:moveTo>
                  <a:pt x="151644" y="0"/>
                </a:moveTo>
                <a:lnTo>
                  <a:pt x="111063" y="8104"/>
                </a:lnTo>
                <a:lnTo>
                  <a:pt x="74761" y="26525"/>
                </a:lnTo>
                <a:lnTo>
                  <a:pt x="44119" y="53766"/>
                </a:lnTo>
                <a:lnTo>
                  <a:pt x="20520" y="88328"/>
                </a:lnTo>
                <a:lnTo>
                  <a:pt x="5348" y="128715"/>
                </a:lnTo>
                <a:lnTo>
                  <a:pt x="43" y="171933"/>
                </a:lnTo>
                <a:lnTo>
                  <a:pt x="0" y="175951"/>
                </a:lnTo>
                <a:lnTo>
                  <a:pt x="773" y="190752"/>
                </a:lnTo>
                <a:lnTo>
                  <a:pt x="9704" y="232813"/>
                </a:lnTo>
                <a:lnTo>
                  <a:pt x="27745" y="270289"/>
                </a:lnTo>
                <a:lnTo>
                  <a:pt x="53856" y="301803"/>
                </a:lnTo>
                <a:lnTo>
                  <a:pt x="87000" y="325976"/>
                </a:lnTo>
                <a:lnTo>
                  <a:pt x="126137" y="341429"/>
                </a:lnTo>
                <a:lnTo>
                  <a:pt x="170230" y="346785"/>
                </a:lnTo>
                <a:lnTo>
                  <a:pt x="184054" y="345224"/>
                </a:lnTo>
                <a:lnTo>
                  <a:pt x="223083" y="333293"/>
                </a:lnTo>
                <a:lnTo>
                  <a:pt x="257386" y="311610"/>
                </a:lnTo>
                <a:lnTo>
                  <a:pt x="285662" y="281524"/>
                </a:lnTo>
                <a:lnTo>
                  <a:pt x="306364" y="244746"/>
                </a:lnTo>
                <a:lnTo>
                  <a:pt x="318312" y="202443"/>
                </a:lnTo>
                <a:lnTo>
                  <a:pt x="320707" y="171933"/>
                </a:lnTo>
                <a:lnTo>
                  <a:pt x="320008" y="157057"/>
                </a:lnTo>
                <a:lnTo>
                  <a:pt x="311221" y="114697"/>
                </a:lnTo>
                <a:lnTo>
                  <a:pt x="293331" y="77066"/>
                </a:lnTo>
                <a:lnTo>
                  <a:pt x="267335" y="45348"/>
                </a:lnTo>
                <a:lnTo>
                  <a:pt x="234338" y="21003"/>
                </a:lnTo>
                <a:lnTo>
                  <a:pt x="195415" y="5423"/>
                </a:lnTo>
                <a:lnTo>
                  <a:pt x="151644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010" y="3771250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19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29116" y="4459075"/>
            <a:ext cx="49657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2640" y="292942"/>
            <a:ext cx="3176905" cy="978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0"/>
              </a:lnSpc>
            </a:pPr>
            <a:r>
              <a:rPr sz="3200" spc="-25" dirty="0" smtClean="0">
                <a:solidFill>
                  <a:srgbClr val="7F7F7F"/>
                </a:solidFill>
                <a:latin typeface="Calibri"/>
                <a:cs typeface="Calibri"/>
              </a:rPr>
              <a:t>Us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f a </a:t>
            </a:r>
            <a:r>
              <a:rPr sz="32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eb app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20" dirty="0" smtClean="0">
                <a:solidFill>
                  <a:srgbClr val="9BBB59"/>
                </a:solidFill>
                <a:latin typeface="Calibri"/>
                <a:cs typeface="Calibri"/>
              </a:rPr>
              <a:t>1 Featur</a:t>
            </a:r>
            <a:r>
              <a:rPr sz="3200" spc="-15" dirty="0" smtClean="0">
                <a:solidFill>
                  <a:srgbClr val="9BBB59"/>
                </a:solidFill>
                <a:latin typeface="Calibri"/>
                <a:cs typeface="Calibri"/>
              </a:rPr>
              <a:t>e:</a:t>
            </a:r>
            <a:r>
              <a:rPr sz="3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2640" y="1258142"/>
            <a:ext cx="1600200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2 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1243</Words>
  <Application>Microsoft Macintosh PowerPoint</Application>
  <PresentationFormat>On-screen Show (4:3)</PresentationFormat>
  <Paragraphs>326</Paragraphs>
  <Slides>60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of a web app 1 Feature: Age</vt:lpstr>
      <vt:lpstr>Users of a web app 1 Feature: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Unsupervised Learning Find structure in unlabeled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of a web app 1 Feature: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score: Inertia Higher within-cluster density with higher K, inertia will go down</vt:lpstr>
      <vt:lpstr>PowerPoint Presentation</vt:lpstr>
      <vt:lpstr>Our score: Inertia Higher within-cluster density with higher K, inertia will go down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 B</cp:lastModifiedBy>
  <cp:revision>43</cp:revision>
  <dcterms:created xsi:type="dcterms:W3CDTF">2014-12-22T13:47:00Z</dcterms:created>
  <dcterms:modified xsi:type="dcterms:W3CDTF">2017-08-11T16:33:29Z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2014-10-20T00:00:00Z</vt:filetime>
  </property>
  <property fmtid="{D5CDD505-2E9C-101B-9397-08002B2CF9AE}" pid="3" name="LastSaved">
    <vt:filetime>2014-12-22T00:00:00Z</vt:filetime>
  </property>
</Properties>
</file>