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8" r:id="rId53"/>
    <p:sldId id="306" r:id="rId5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7964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4" autoAdjust="0"/>
    <p:restoredTop sz="94595"/>
  </p:normalViewPr>
  <p:slideViewPr>
    <p:cSldViewPr>
      <p:cViewPr varScale="1">
        <p:scale>
          <a:sx n="96" d="100"/>
          <a:sy n="96" d="100"/>
        </p:scale>
        <p:origin x="228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CD26A-FF96-485E-9670-37B5F46B1CAC}" type="datetimeFigureOut">
              <a:rPr lang="en-CA" smtClean="0"/>
              <a:t>2015-08-14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AD7D-C571-4D89-A6AF-1540B21F801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778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AD7D-C571-4D89-A6AF-1540B21F801A}" type="slidenum">
              <a:rPr lang="en-CA" smtClean="0"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379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AD7D-C571-4D89-A6AF-1540B21F801A}" type="slidenum">
              <a:rPr lang="en-CA" smtClean="0"/>
              <a:t>50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700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8/14/15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8/14/15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8/14/15</a:t>
            </a:fld>
            <a:endParaRPr lang="en-US" dirty="0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8/14/15</a:t>
            </a:fld>
            <a:endParaRPr lang="en-US" dirty="0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8/14/15</a:t>
            </a:fld>
            <a:endParaRPr lang="en-US" dirty="0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8751" y="292942"/>
            <a:ext cx="6366497" cy="8671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2455" y="1545490"/>
            <a:ext cx="6679088" cy="34437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8/14/15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5874" y="1565967"/>
            <a:ext cx="3415029" cy="1324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54990" marR="12700" indent="-542925">
              <a:lnSpc>
                <a:spcPts val="5200"/>
              </a:lnSpc>
            </a:pPr>
            <a:r>
              <a:rPr sz="44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44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4400" spc="-40" dirty="0" smtClean="0">
                <a:solidFill>
                  <a:srgbClr val="F79646"/>
                </a:solidFill>
                <a:latin typeface="Calibri"/>
                <a:cs typeface="Calibri"/>
              </a:rPr>
              <a:t>m</a:t>
            </a:r>
            <a:r>
              <a:rPr sz="4400" spc="-25" dirty="0" smtClean="0">
                <a:solidFill>
                  <a:srgbClr val="F79646"/>
                </a:solidFill>
                <a:latin typeface="Calibri"/>
                <a:cs typeface="Calibri"/>
              </a:rPr>
              <a:t>ensi</a:t>
            </a:r>
            <a:r>
              <a:rPr sz="4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44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4400" spc="-20" dirty="0" smtClean="0">
                <a:solidFill>
                  <a:srgbClr val="F79646"/>
                </a:solidFill>
                <a:latin typeface="Calibri"/>
                <a:cs typeface="Calibri"/>
              </a:rPr>
              <a:t>ty </a:t>
            </a:r>
            <a:r>
              <a:rPr lang="en-CA" sz="4400" spc="-20" dirty="0" smtClean="0">
                <a:solidFill>
                  <a:srgbClr val="F79646"/>
                </a:solidFill>
                <a:latin typeface="Calibri"/>
                <a:cs typeface="Calibri"/>
              </a:rPr>
              <a:t>Reduction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1400" y="3691730"/>
            <a:ext cx="7048498" cy="2194560"/>
          </a:xfrm>
          <a:prstGeom prst="rect">
            <a:avLst/>
          </a:prstGeom>
          <a:blipFill>
            <a:blip r:embed="rId2" cstate="print"/>
            <a:srcRect/>
            <a:stretch>
              <a:fillRect b="-37732"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5054" y="5178828"/>
            <a:ext cx="2751512" cy="843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043454" y="5312762"/>
            <a:ext cx="2530629" cy="632853"/>
          </a:xfrm>
          <a:custGeom>
            <a:avLst/>
            <a:gdLst/>
            <a:ahLst/>
            <a:cxnLst/>
            <a:rect l="l" t="t" r="r" b="b"/>
            <a:pathLst>
              <a:path w="2530629" h="632853">
                <a:moveTo>
                  <a:pt x="0" y="632853"/>
                </a:moveTo>
                <a:lnTo>
                  <a:pt x="2530629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475222" y="5273973"/>
            <a:ext cx="123313" cy="114386"/>
          </a:xfrm>
          <a:custGeom>
            <a:avLst/>
            <a:gdLst/>
            <a:ahLst/>
            <a:cxnLst/>
            <a:rect l="l" t="t" r="r" b="b"/>
            <a:pathLst>
              <a:path w="123313" h="114386">
                <a:moveTo>
                  <a:pt x="10965" y="0"/>
                </a:moveTo>
                <a:lnTo>
                  <a:pt x="3917" y="3872"/>
                </a:lnTo>
                <a:lnTo>
                  <a:pt x="0" y="17341"/>
                </a:lnTo>
                <a:lnTo>
                  <a:pt x="3872" y="24390"/>
                </a:lnTo>
                <a:lnTo>
                  <a:pt x="74409" y="44904"/>
                </a:lnTo>
                <a:lnTo>
                  <a:pt x="21832" y="96206"/>
                </a:lnTo>
                <a:lnTo>
                  <a:pt x="21733" y="104246"/>
                </a:lnTo>
                <a:lnTo>
                  <a:pt x="31530" y="114287"/>
                </a:lnTo>
                <a:lnTo>
                  <a:pt x="39570" y="114386"/>
                </a:lnTo>
                <a:lnTo>
                  <a:pt x="123313" y="32674"/>
                </a:lnTo>
                <a:lnTo>
                  <a:pt x="1096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972563"/>
            <a:ext cx="9143998" cy="3063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899457" y="4110643"/>
            <a:ext cx="295101" cy="1928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46206" y="4261222"/>
            <a:ext cx="0" cy="1710725"/>
          </a:xfrm>
          <a:custGeom>
            <a:avLst/>
            <a:gdLst/>
            <a:ahLst/>
            <a:cxnLst/>
            <a:rect l="l" t="t" r="r" b="b"/>
            <a:pathLst>
              <a:path h="1710725">
                <a:moveTo>
                  <a:pt x="0" y="1710725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987252" y="423601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3" y="0"/>
                </a:moveTo>
                <a:lnTo>
                  <a:pt x="0" y="101065"/>
                </a:lnTo>
                <a:lnTo>
                  <a:pt x="2045" y="108841"/>
                </a:lnTo>
                <a:lnTo>
                  <a:pt x="14163" y="115909"/>
                </a:lnTo>
                <a:lnTo>
                  <a:pt x="21939" y="113863"/>
                </a:lnTo>
                <a:lnTo>
                  <a:pt x="58953" y="50410"/>
                </a:lnTo>
                <a:lnTo>
                  <a:pt x="88359" y="50410"/>
                </a:lnTo>
                <a:lnTo>
                  <a:pt x="58953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3" y="50410"/>
                </a:lnTo>
                <a:lnTo>
                  <a:pt x="95967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8" y="101065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999211" y="5843846"/>
            <a:ext cx="2510443" cy="2951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046206" y="5971951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245666" y="5912997"/>
            <a:ext cx="115910" cy="117908"/>
          </a:xfrm>
          <a:custGeom>
            <a:avLst/>
            <a:gdLst/>
            <a:ahLst/>
            <a:cxnLst/>
            <a:rect l="l" t="t" r="r" b="b"/>
            <a:pathLst>
              <a:path w="115910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500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10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201468" y="4593553"/>
            <a:ext cx="45108" cy="51301"/>
          </a:xfrm>
          <a:custGeom>
            <a:avLst/>
            <a:gdLst/>
            <a:ahLst/>
            <a:cxnLst/>
            <a:rect l="l" t="t" r="r" b="b"/>
            <a:pathLst>
              <a:path w="45108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4"/>
                </a:lnTo>
                <a:lnTo>
                  <a:pt x="11708" y="47510"/>
                </a:lnTo>
                <a:lnTo>
                  <a:pt x="25193" y="51301"/>
                </a:lnTo>
                <a:lnTo>
                  <a:pt x="35606" y="46498"/>
                </a:lnTo>
                <a:lnTo>
                  <a:pt x="42761" y="35293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201468" y="4593554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136131" y="4581076"/>
            <a:ext cx="3950335" cy="1475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500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Th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usand di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mensi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ns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: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Hell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ooo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o… </a:t>
            </a:r>
            <a:r>
              <a:rPr sz="2400" spc="-15" dirty="0" smtClean="0">
                <a:solidFill>
                  <a:srgbClr val="BFBFBF"/>
                </a:solidFill>
                <a:latin typeface="Calibri"/>
                <a:cs typeface="Calibri"/>
              </a:rPr>
              <a:t>h</a:t>
            </a:r>
            <a:r>
              <a:rPr sz="2400" spc="-20" dirty="0" smtClean="0">
                <a:solidFill>
                  <a:srgbClr val="BFBFBF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BFBFBF"/>
                </a:solidFill>
                <a:latin typeface="Calibri"/>
                <a:cs typeface="Calibri"/>
              </a:rPr>
              <a:t>lloo</a:t>
            </a:r>
            <a:r>
              <a:rPr sz="2400" spc="-5" dirty="0" smtClean="0">
                <a:solidFill>
                  <a:srgbClr val="BFBFB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BFBFBF"/>
                </a:solidFill>
                <a:latin typeface="Calibri"/>
                <a:cs typeface="Calibri"/>
              </a:rPr>
              <a:t>..</a:t>
            </a:r>
            <a:r>
              <a:rPr sz="2400" spc="-5" dirty="0" smtClean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h</a:t>
            </a:r>
            <a:r>
              <a:rPr sz="2400" spc="-20" dirty="0" smtClean="0">
                <a:solidFill>
                  <a:srgbClr val="D9D9D9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llo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… 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Can an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yb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hear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e..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BFBFBF"/>
                </a:solidFill>
                <a:latin typeface="Calibri"/>
                <a:cs typeface="Calibri"/>
              </a:rPr>
              <a:t>me</a:t>
            </a:r>
            <a:r>
              <a:rPr sz="2400" spc="-15" dirty="0" smtClean="0">
                <a:solidFill>
                  <a:srgbClr val="BFBFBF"/>
                </a:solidFill>
                <a:latin typeface="Calibri"/>
                <a:cs typeface="Calibri"/>
              </a:rPr>
              <a:t>e.. 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me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e..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F2F2F2"/>
                </a:solidFill>
                <a:latin typeface="Calibri"/>
                <a:cs typeface="Calibri"/>
              </a:rPr>
              <a:t>me</a:t>
            </a:r>
            <a:r>
              <a:rPr sz="2400" spc="-15" dirty="0" smtClean="0">
                <a:solidFill>
                  <a:srgbClr val="F2F2F2"/>
                </a:solidFill>
                <a:latin typeface="Calibri"/>
                <a:cs typeface="Calibri"/>
              </a:rPr>
              <a:t>e..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67938" y="5939443"/>
            <a:ext cx="926868" cy="9185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329905" y="5971948"/>
            <a:ext cx="707867" cy="807072"/>
          </a:xfrm>
          <a:custGeom>
            <a:avLst/>
            <a:gdLst/>
            <a:ahLst/>
            <a:cxnLst/>
            <a:rect l="l" t="t" r="r" b="b"/>
            <a:pathLst>
              <a:path w="707867" h="807072">
                <a:moveTo>
                  <a:pt x="707867" y="0"/>
                </a:moveTo>
                <a:lnTo>
                  <a:pt x="0" y="807072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313285" y="6678619"/>
            <a:ext cx="114552" cy="119350"/>
          </a:xfrm>
          <a:custGeom>
            <a:avLst/>
            <a:gdLst/>
            <a:ahLst/>
            <a:cxnLst/>
            <a:rect l="l" t="t" r="r" b="b"/>
            <a:pathLst>
              <a:path w="114552" h="119350">
                <a:moveTo>
                  <a:pt x="28985" y="0"/>
                </a:moveTo>
                <a:lnTo>
                  <a:pt x="22318" y="4496"/>
                </a:lnTo>
                <a:lnTo>
                  <a:pt x="0" y="119350"/>
                </a:lnTo>
                <a:lnTo>
                  <a:pt x="110962" y="82244"/>
                </a:lnTo>
                <a:lnTo>
                  <a:pt x="111357" y="81452"/>
                </a:lnTo>
                <a:lnTo>
                  <a:pt x="33239" y="81452"/>
                </a:lnTo>
                <a:lnTo>
                  <a:pt x="47252" y="9342"/>
                </a:lnTo>
                <a:lnTo>
                  <a:pt x="42755" y="2675"/>
                </a:lnTo>
                <a:lnTo>
                  <a:pt x="28985" y="0"/>
                </a:lnTo>
                <a:close/>
              </a:path>
              <a:path w="114552" h="119350">
                <a:moveTo>
                  <a:pt x="102908" y="58155"/>
                </a:moveTo>
                <a:lnTo>
                  <a:pt x="33239" y="81452"/>
                </a:lnTo>
                <a:lnTo>
                  <a:pt x="111357" y="81452"/>
                </a:lnTo>
                <a:lnTo>
                  <a:pt x="114552" y="75048"/>
                </a:lnTo>
                <a:lnTo>
                  <a:pt x="110103" y="61744"/>
                </a:lnTo>
                <a:lnTo>
                  <a:pt x="102908" y="58155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47067" y="4800100"/>
            <a:ext cx="45109" cy="51299"/>
          </a:xfrm>
          <a:custGeom>
            <a:avLst/>
            <a:gdLst/>
            <a:ahLst/>
            <a:cxnLst/>
            <a:rect l="l" t="t" r="r" b="b"/>
            <a:pathLst>
              <a:path w="45109" h="51299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299"/>
                </a:lnTo>
                <a:lnTo>
                  <a:pt x="35607" y="46497"/>
                </a:lnTo>
                <a:lnTo>
                  <a:pt x="42762" y="35292"/>
                </a:lnTo>
                <a:lnTo>
                  <a:pt x="45109" y="18269"/>
                </a:lnTo>
                <a:lnTo>
                  <a:pt x="39958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647068" y="4800100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95054" y="4617719"/>
            <a:ext cx="2514600" cy="14048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046206" y="4754703"/>
            <a:ext cx="2293000" cy="1190913"/>
          </a:xfrm>
          <a:custGeom>
            <a:avLst/>
            <a:gdLst/>
            <a:ahLst/>
            <a:cxnLst/>
            <a:rect l="l" t="t" r="r" b="b"/>
            <a:pathLst>
              <a:path w="2293000" h="1190913">
                <a:moveTo>
                  <a:pt x="0" y="1190913"/>
                </a:moveTo>
                <a:lnTo>
                  <a:pt x="229300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238067" y="4737348"/>
            <a:ext cx="123507" cy="106405"/>
          </a:xfrm>
          <a:custGeom>
            <a:avLst/>
            <a:gdLst/>
            <a:ahLst/>
            <a:cxnLst/>
            <a:rect l="l" t="t" r="r" b="b"/>
            <a:pathLst>
              <a:path w="123507" h="106405">
                <a:moveTo>
                  <a:pt x="6645" y="0"/>
                </a:moveTo>
                <a:lnTo>
                  <a:pt x="688" y="5400"/>
                </a:lnTo>
                <a:lnTo>
                  <a:pt x="0" y="19410"/>
                </a:lnTo>
                <a:lnTo>
                  <a:pt x="5400" y="25369"/>
                </a:lnTo>
                <a:lnTo>
                  <a:pt x="78771" y="28971"/>
                </a:lnTo>
                <a:lnTo>
                  <a:pt x="39521" y="91065"/>
                </a:lnTo>
                <a:lnTo>
                  <a:pt x="41288" y="98910"/>
                </a:lnTo>
                <a:lnTo>
                  <a:pt x="53146" y="106405"/>
                </a:lnTo>
                <a:lnTo>
                  <a:pt x="60991" y="104636"/>
                </a:lnTo>
                <a:lnTo>
                  <a:pt x="123507" y="5736"/>
                </a:lnTo>
                <a:lnTo>
                  <a:pt x="6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990897" y="4405745"/>
            <a:ext cx="2028305" cy="16168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046206" y="4548961"/>
            <a:ext cx="1804897" cy="1396655"/>
          </a:xfrm>
          <a:custGeom>
            <a:avLst/>
            <a:gdLst/>
            <a:ahLst/>
            <a:cxnLst/>
            <a:rect l="l" t="t" r="r" b="b"/>
            <a:pathLst>
              <a:path w="1804897" h="1396655">
                <a:moveTo>
                  <a:pt x="0" y="1396655"/>
                </a:moveTo>
                <a:lnTo>
                  <a:pt x="1804897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750132" y="4533535"/>
            <a:ext cx="108434" cy="111615"/>
          </a:xfrm>
          <a:custGeom>
            <a:avLst/>
            <a:gdLst/>
            <a:ahLst/>
            <a:cxnLst/>
            <a:rect l="l" t="t" r="r" b="b"/>
            <a:pathLst>
              <a:path w="108434" h="111615">
                <a:moveTo>
                  <a:pt x="108434" y="30849"/>
                </a:moveTo>
                <a:lnTo>
                  <a:pt x="81038" y="30849"/>
                </a:lnTo>
                <a:lnTo>
                  <a:pt x="53507" y="98955"/>
                </a:lnTo>
                <a:lnTo>
                  <a:pt x="56648" y="106358"/>
                </a:lnTo>
                <a:lnTo>
                  <a:pt x="69653" y="111615"/>
                </a:lnTo>
                <a:lnTo>
                  <a:pt x="77055" y="108474"/>
                </a:lnTo>
                <a:lnTo>
                  <a:pt x="108434" y="30849"/>
                </a:lnTo>
                <a:close/>
              </a:path>
              <a:path w="108434" h="111615">
                <a:moveTo>
                  <a:pt x="120905" y="0"/>
                </a:moveTo>
                <a:lnTo>
                  <a:pt x="4898" y="15224"/>
                </a:lnTo>
                <a:lnTo>
                  <a:pt x="0" y="21602"/>
                </a:lnTo>
                <a:lnTo>
                  <a:pt x="1824" y="35511"/>
                </a:lnTo>
                <a:lnTo>
                  <a:pt x="8202" y="40408"/>
                </a:lnTo>
                <a:lnTo>
                  <a:pt x="81038" y="30849"/>
                </a:lnTo>
                <a:lnTo>
                  <a:pt x="108434" y="30849"/>
                </a:lnTo>
                <a:lnTo>
                  <a:pt x="12090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95054" y="5935286"/>
            <a:ext cx="1862051" cy="9019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046206" y="5971951"/>
            <a:ext cx="1642844" cy="690323"/>
          </a:xfrm>
          <a:custGeom>
            <a:avLst/>
            <a:gdLst/>
            <a:ahLst/>
            <a:cxnLst/>
            <a:rect l="l" t="t" r="r" b="b"/>
            <a:pathLst>
              <a:path w="1642844" h="690323">
                <a:moveTo>
                  <a:pt x="0" y="0"/>
                </a:moveTo>
                <a:lnTo>
                  <a:pt x="1642844" y="690323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588077" y="6577410"/>
            <a:ext cx="124211" cy="109827"/>
          </a:xfrm>
          <a:custGeom>
            <a:avLst/>
            <a:gdLst/>
            <a:ahLst/>
            <a:cxnLst/>
            <a:rect l="l" t="t" r="r" b="b"/>
            <a:pathLst>
              <a:path w="124211" h="109827">
                <a:moveTo>
                  <a:pt x="45914" y="0"/>
                </a:moveTo>
                <a:lnTo>
                  <a:pt x="34702" y="8432"/>
                </a:lnTo>
                <a:lnTo>
                  <a:pt x="33577" y="16394"/>
                </a:lnTo>
                <a:lnTo>
                  <a:pt x="77736" y="75099"/>
                </a:lnTo>
                <a:lnTo>
                  <a:pt x="4899" y="84642"/>
                </a:lnTo>
                <a:lnTo>
                  <a:pt x="0" y="91019"/>
                </a:lnTo>
                <a:lnTo>
                  <a:pt x="1822" y="104928"/>
                </a:lnTo>
                <a:lnTo>
                  <a:pt x="8199" y="109827"/>
                </a:lnTo>
                <a:lnTo>
                  <a:pt x="124211" y="94627"/>
                </a:lnTo>
                <a:lnTo>
                  <a:pt x="53875" y="1125"/>
                </a:lnTo>
                <a:lnTo>
                  <a:pt x="4591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990897" y="5964381"/>
            <a:ext cx="818803" cy="8728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047996" y="5998285"/>
            <a:ext cx="596599" cy="655256"/>
          </a:xfrm>
          <a:custGeom>
            <a:avLst/>
            <a:gdLst/>
            <a:ahLst/>
            <a:cxnLst/>
            <a:rect l="l" t="t" r="r" b="b"/>
            <a:pathLst>
              <a:path w="596599" h="655256">
                <a:moveTo>
                  <a:pt x="0" y="0"/>
                </a:moveTo>
                <a:lnTo>
                  <a:pt x="596599" y="655256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546210" y="6553386"/>
            <a:ext cx="115355" cy="118792"/>
          </a:xfrm>
          <a:custGeom>
            <a:avLst/>
            <a:gdLst/>
            <a:ahLst/>
            <a:cxnLst/>
            <a:rect l="l" t="t" r="r" b="b"/>
            <a:pathLst>
              <a:path w="115355" h="118792">
                <a:moveTo>
                  <a:pt x="11329" y="59518"/>
                </a:moveTo>
                <a:lnTo>
                  <a:pt x="4201" y="63240"/>
                </a:lnTo>
                <a:lnTo>
                  <a:pt x="0" y="76624"/>
                </a:lnTo>
                <a:lnTo>
                  <a:pt x="3722" y="83752"/>
                </a:lnTo>
                <a:lnTo>
                  <a:pt x="115355" y="118792"/>
                </a:lnTo>
                <a:lnTo>
                  <a:pt x="107391" y="81517"/>
                </a:lnTo>
                <a:lnTo>
                  <a:pt x="81417" y="81517"/>
                </a:lnTo>
                <a:lnTo>
                  <a:pt x="11329" y="59518"/>
                </a:lnTo>
                <a:close/>
              </a:path>
              <a:path w="115355" h="118792">
                <a:moveTo>
                  <a:pt x="84159" y="0"/>
                </a:moveTo>
                <a:lnTo>
                  <a:pt x="70440" y="2931"/>
                </a:lnTo>
                <a:lnTo>
                  <a:pt x="66067" y="9679"/>
                </a:lnTo>
                <a:lnTo>
                  <a:pt x="81417" y="81517"/>
                </a:lnTo>
                <a:lnTo>
                  <a:pt x="107391" y="81517"/>
                </a:lnTo>
                <a:lnTo>
                  <a:pt x="90907" y="4372"/>
                </a:lnTo>
                <a:lnTo>
                  <a:pt x="84159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758142" y="5968538"/>
            <a:ext cx="332509" cy="8686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909824" y="5998285"/>
            <a:ext cx="122279" cy="648849"/>
          </a:xfrm>
          <a:custGeom>
            <a:avLst/>
            <a:gdLst/>
            <a:ahLst/>
            <a:cxnLst/>
            <a:rect l="l" t="t" r="r" b="b"/>
            <a:pathLst>
              <a:path w="122279" h="648849">
                <a:moveTo>
                  <a:pt x="122279" y="0"/>
                </a:moveTo>
                <a:lnTo>
                  <a:pt x="0" y="648849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865939" y="6549704"/>
            <a:ext cx="115868" cy="122198"/>
          </a:xfrm>
          <a:custGeom>
            <a:avLst/>
            <a:gdLst/>
            <a:ahLst/>
            <a:cxnLst/>
            <a:rect l="l" t="t" r="r" b="b"/>
            <a:pathLst>
              <a:path w="115868" h="122198">
                <a:moveTo>
                  <a:pt x="16667" y="0"/>
                </a:moveTo>
                <a:lnTo>
                  <a:pt x="3451" y="4701"/>
                </a:lnTo>
                <a:lnTo>
                  <a:pt x="0" y="11964"/>
                </a:lnTo>
                <a:lnTo>
                  <a:pt x="39217" y="122198"/>
                </a:lnTo>
                <a:lnTo>
                  <a:pt x="82172" y="72661"/>
                </a:lnTo>
                <a:lnTo>
                  <a:pt x="48553" y="72661"/>
                </a:lnTo>
                <a:lnTo>
                  <a:pt x="23930" y="3451"/>
                </a:lnTo>
                <a:lnTo>
                  <a:pt x="16667" y="0"/>
                </a:lnTo>
                <a:close/>
              </a:path>
              <a:path w="115868" h="122198">
                <a:moveTo>
                  <a:pt x="104698" y="16590"/>
                </a:moveTo>
                <a:lnTo>
                  <a:pt x="96678" y="17160"/>
                </a:lnTo>
                <a:lnTo>
                  <a:pt x="48553" y="72661"/>
                </a:lnTo>
                <a:lnTo>
                  <a:pt x="82172" y="72661"/>
                </a:lnTo>
                <a:lnTo>
                  <a:pt x="115868" y="33800"/>
                </a:lnTo>
                <a:lnTo>
                  <a:pt x="115298" y="25779"/>
                </a:lnTo>
                <a:lnTo>
                  <a:pt x="104698" y="1659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47898" y="4081548"/>
            <a:ext cx="1242752" cy="19368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008315" y="4231490"/>
            <a:ext cx="1023788" cy="1714126"/>
          </a:xfrm>
          <a:custGeom>
            <a:avLst/>
            <a:gdLst/>
            <a:ahLst/>
            <a:cxnLst/>
            <a:rect l="l" t="t" r="r" b="b"/>
            <a:pathLst>
              <a:path w="1023788" h="1714126">
                <a:moveTo>
                  <a:pt x="1023788" y="17141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995391" y="4209850"/>
            <a:ext cx="104666" cy="122623"/>
          </a:xfrm>
          <a:custGeom>
            <a:avLst/>
            <a:gdLst/>
            <a:ahLst/>
            <a:cxnLst/>
            <a:rect l="l" t="t" r="r" b="b"/>
            <a:pathLst>
              <a:path w="104666" h="122623">
                <a:moveTo>
                  <a:pt x="0" y="0"/>
                </a:moveTo>
                <a:lnTo>
                  <a:pt x="1208" y="116996"/>
                </a:lnTo>
                <a:lnTo>
                  <a:pt x="6953" y="122623"/>
                </a:lnTo>
                <a:lnTo>
                  <a:pt x="20980" y="122478"/>
                </a:lnTo>
                <a:lnTo>
                  <a:pt x="26607" y="116734"/>
                </a:lnTo>
                <a:lnTo>
                  <a:pt x="25848" y="43277"/>
                </a:lnTo>
                <a:lnTo>
                  <a:pt x="78413" y="43277"/>
                </a:lnTo>
                <a:lnTo>
                  <a:pt x="0" y="0"/>
                </a:lnTo>
                <a:close/>
              </a:path>
              <a:path w="104666" h="122623">
                <a:moveTo>
                  <a:pt x="78413" y="43277"/>
                </a:moveTo>
                <a:lnTo>
                  <a:pt x="25848" y="43277"/>
                </a:lnTo>
                <a:lnTo>
                  <a:pt x="90162" y="78774"/>
                </a:lnTo>
                <a:lnTo>
                  <a:pt x="97888" y="76544"/>
                </a:lnTo>
                <a:lnTo>
                  <a:pt x="104666" y="64262"/>
                </a:lnTo>
                <a:lnTo>
                  <a:pt x="102436" y="56536"/>
                </a:lnTo>
                <a:lnTo>
                  <a:pt x="78413" y="43277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350817" y="4110643"/>
            <a:ext cx="739832" cy="18578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504636" y="4260174"/>
            <a:ext cx="527467" cy="1637462"/>
          </a:xfrm>
          <a:custGeom>
            <a:avLst/>
            <a:gdLst/>
            <a:ahLst/>
            <a:cxnLst/>
            <a:rect l="l" t="t" r="r" b="b"/>
            <a:pathLst>
              <a:path w="527467" h="1637462">
                <a:moveTo>
                  <a:pt x="527467" y="1637462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71781" y="4236182"/>
            <a:ext cx="112665" cy="124059"/>
          </a:xfrm>
          <a:custGeom>
            <a:avLst/>
            <a:gdLst/>
            <a:ahLst/>
            <a:cxnLst/>
            <a:rect l="l" t="t" r="r" b="b"/>
            <a:pathLst>
              <a:path w="112665" h="124059">
                <a:moveTo>
                  <a:pt x="25126" y="0"/>
                </a:moveTo>
                <a:lnTo>
                  <a:pt x="0" y="114273"/>
                </a:lnTo>
                <a:lnTo>
                  <a:pt x="4331" y="121047"/>
                </a:lnTo>
                <a:lnTo>
                  <a:pt x="18032" y="124059"/>
                </a:lnTo>
                <a:lnTo>
                  <a:pt x="24806" y="119727"/>
                </a:lnTo>
                <a:lnTo>
                  <a:pt x="40582" y="47981"/>
                </a:lnTo>
                <a:lnTo>
                  <a:pt x="78625" y="47981"/>
                </a:lnTo>
                <a:lnTo>
                  <a:pt x="25126" y="0"/>
                </a:lnTo>
                <a:close/>
              </a:path>
              <a:path w="112665" h="124059">
                <a:moveTo>
                  <a:pt x="78625" y="47981"/>
                </a:moveTo>
                <a:lnTo>
                  <a:pt x="40582" y="47981"/>
                </a:lnTo>
                <a:lnTo>
                  <a:pt x="95270" y="97029"/>
                </a:lnTo>
                <a:lnTo>
                  <a:pt x="103299" y="96593"/>
                </a:lnTo>
                <a:lnTo>
                  <a:pt x="112665" y="86150"/>
                </a:lnTo>
                <a:lnTo>
                  <a:pt x="112229" y="78121"/>
                </a:lnTo>
                <a:lnTo>
                  <a:pt x="78625" y="47981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019993" y="4289367"/>
            <a:ext cx="997527" cy="172904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077466" y="4436845"/>
            <a:ext cx="782934" cy="1508771"/>
          </a:xfrm>
          <a:custGeom>
            <a:avLst/>
            <a:gdLst/>
            <a:ahLst/>
            <a:cxnLst/>
            <a:rect l="l" t="t" r="r" b="b"/>
            <a:pathLst>
              <a:path w="782934" h="1508771">
                <a:moveTo>
                  <a:pt x="0" y="1508771"/>
                </a:moveTo>
                <a:lnTo>
                  <a:pt x="78293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771366" y="4414473"/>
            <a:ext cx="106420" cy="123512"/>
          </a:xfrm>
          <a:custGeom>
            <a:avLst/>
            <a:gdLst/>
            <a:ahLst/>
            <a:cxnLst/>
            <a:rect l="l" t="t" r="r" b="b"/>
            <a:pathLst>
              <a:path w="106420" h="123512">
                <a:moveTo>
                  <a:pt x="102855" y="44744"/>
                </a:moveTo>
                <a:lnTo>
                  <a:pt x="77424" y="44744"/>
                </a:lnTo>
                <a:lnTo>
                  <a:pt x="81052" y="118113"/>
                </a:lnTo>
                <a:lnTo>
                  <a:pt x="87012" y="123512"/>
                </a:lnTo>
                <a:lnTo>
                  <a:pt x="101023" y="122819"/>
                </a:lnTo>
                <a:lnTo>
                  <a:pt x="106420" y="116860"/>
                </a:lnTo>
                <a:lnTo>
                  <a:pt x="102855" y="44744"/>
                </a:lnTo>
                <a:close/>
              </a:path>
              <a:path w="106420" h="123512">
                <a:moveTo>
                  <a:pt x="100643" y="0"/>
                </a:moveTo>
                <a:lnTo>
                  <a:pt x="1765" y="62551"/>
                </a:lnTo>
                <a:lnTo>
                  <a:pt x="0" y="70396"/>
                </a:lnTo>
                <a:lnTo>
                  <a:pt x="7499" y="82251"/>
                </a:lnTo>
                <a:lnTo>
                  <a:pt x="15344" y="84016"/>
                </a:lnTo>
                <a:lnTo>
                  <a:pt x="77424" y="44744"/>
                </a:lnTo>
                <a:lnTo>
                  <a:pt x="102855" y="44744"/>
                </a:lnTo>
                <a:lnTo>
                  <a:pt x="1006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1563" y="5465617"/>
            <a:ext cx="1999211" cy="53617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211996" y="5598254"/>
            <a:ext cx="1781702" cy="324441"/>
          </a:xfrm>
          <a:custGeom>
            <a:avLst/>
            <a:gdLst/>
            <a:ahLst/>
            <a:cxnLst/>
            <a:rect l="l" t="t" r="r" b="b"/>
            <a:pathLst>
              <a:path w="1781702" h="324441">
                <a:moveTo>
                  <a:pt x="1781702" y="324441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87200" y="5553844"/>
            <a:ext cx="122058" cy="116000"/>
          </a:xfrm>
          <a:custGeom>
            <a:avLst/>
            <a:gdLst/>
            <a:ahLst/>
            <a:cxnLst/>
            <a:rect l="l" t="t" r="r" b="b"/>
            <a:pathLst>
              <a:path w="122058" h="116000">
                <a:moveTo>
                  <a:pt x="109990" y="0"/>
                </a:moveTo>
                <a:lnTo>
                  <a:pt x="0" y="39894"/>
                </a:lnTo>
                <a:lnTo>
                  <a:pt x="88867" y="116000"/>
                </a:lnTo>
                <a:lnTo>
                  <a:pt x="96884" y="115380"/>
                </a:lnTo>
                <a:lnTo>
                  <a:pt x="106009" y="104725"/>
                </a:lnTo>
                <a:lnTo>
                  <a:pt x="105389" y="96708"/>
                </a:lnTo>
                <a:lnTo>
                  <a:pt x="49594" y="48925"/>
                </a:lnTo>
                <a:lnTo>
                  <a:pt x="118651" y="23877"/>
                </a:lnTo>
                <a:lnTo>
                  <a:pt x="122058" y="16593"/>
                </a:lnTo>
                <a:lnTo>
                  <a:pt x="117274" y="3406"/>
                </a:lnTo>
                <a:lnTo>
                  <a:pt x="10999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980908" y="561769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7" y="0"/>
                </a:moveTo>
                <a:lnTo>
                  <a:pt x="3582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7" y="46497"/>
                </a:lnTo>
                <a:lnTo>
                  <a:pt x="42761" y="35292"/>
                </a:lnTo>
                <a:lnTo>
                  <a:pt x="45108" y="18269"/>
                </a:lnTo>
                <a:lnTo>
                  <a:pt x="39957" y="7698"/>
                </a:lnTo>
                <a:lnTo>
                  <a:pt x="29317" y="1044"/>
                </a:lnTo>
                <a:lnTo>
                  <a:pt x="1288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980908" y="561769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772509" y="583056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7" y="0"/>
                </a:moveTo>
                <a:lnTo>
                  <a:pt x="3582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7" y="46497"/>
                </a:lnTo>
                <a:lnTo>
                  <a:pt x="42761" y="35292"/>
                </a:lnTo>
                <a:lnTo>
                  <a:pt x="45108" y="18269"/>
                </a:lnTo>
                <a:lnTo>
                  <a:pt x="39957" y="7698"/>
                </a:lnTo>
                <a:lnTo>
                  <a:pt x="29317" y="1044"/>
                </a:lnTo>
                <a:lnTo>
                  <a:pt x="1288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2772509" y="583056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7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667868" y="645162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2667868" y="645162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7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3546028" y="636213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3546028" y="636213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822348" y="630166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822348" y="630166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69"/>
                </a:lnTo>
                <a:lnTo>
                  <a:pt x="42761" y="35292"/>
                </a:lnTo>
                <a:lnTo>
                  <a:pt x="35607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82508" y="640748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7" y="46497"/>
                </a:lnTo>
                <a:lnTo>
                  <a:pt x="42761" y="35292"/>
                </a:lnTo>
                <a:lnTo>
                  <a:pt x="45108" y="18269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82508" y="640748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701388" y="5273637"/>
            <a:ext cx="45108" cy="51301"/>
          </a:xfrm>
          <a:custGeom>
            <a:avLst/>
            <a:gdLst/>
            <a:ahLst/>
            <a:cxnLst/>
            <a:rect l="l" t="t" r="r" b="b"/>
            <a:pathLst>
              <a:path w="45108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4"/>
                </a:lnTo>
                <a:lnTo>
                  <a:pt x="11708" y="47510"/>
                </a:lnTo>
                <a:lnTo>
                  <a:pt x="25193" y="51301"/>
                </a:lnTo>
                <a:lnTo>
                  <a:pt x="35606" y="46498"/>
                </a:lnTo>
                <a:lnTo>
                  <a:pt x="42761" y="35293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701388" y="527363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7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158268" y="5486510"/>
            <a:ext cx="45108" cy="51299"/>
          </a:xfrm>
          <a:custGeom>
            <a:avLst/>
            <a:gdLst/>
            <a:ahLst/>
            <a:cxnLst/>
            <a:rect l="l" t="t" r="r" b="b"/>
            <a:pathLst>
              <a:path w="45108" h="51299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2"/>
                </a:lnTo>
                <a:lnTo>
                  <a:pt x="11708" y="47509"/>
                </a:lnTo>
                <a:lnTo>
                  <a:pt x="25192" y="51299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158268" y="5486510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30268" y="4565531"/>
            <a:ext cx="45108" cy="51301"/>
          </a:xfrm>
          <a:custGeom>
            <a:avLst/>
            <a:gdLst/>
            <a:ahLst/>
            <a:cxnLst/>
            <a:rect l="l" t="t" r="r" b="b"/>
            <a:pathLst>
              <a:path w="45108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4"/>
                </a:lnTo>
                <a:lnTo>
                  <a:pt x="11708" y="47510"/>
                </a:lnTo>
                <a:lnTo>
                  <a:pt x="25193" y="51301"/>
                </a:lnTo>
                <a:lnTo>
                  <a:pt x="35606" y="46498"/>
                </a:lnTo>
                <a:lnTo>
                  <a:pt x="42761" y="35293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630268" y="456553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206908" y="571449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206908" y="571449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446748" y="669716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446748" y="669716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5136131" y="6039747"/>
            <a:ext cx="137096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BFBFBF"/>
                </a:solidFill>
                <a:latin typeface="Calibri"/>
                <a:cs typeface="Calibri"/>
              </a:rPr>
              <a:t>So al</a:t>
            </a:r>
            <a:r>
              <a:rPr sz="2400" spc="-5" dirty="0" smtClean="0">
                <a:solidFill>
                  <a:srgbClr val="BFBFB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BFBFBF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BFBFBF"/>
                </a:solidFill>
                <a:latin typeface="Calibri"/>
                <a:cs typeface="Calibri"/>
              </a:rPr>
              <a:t>e….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5054" y="5178828"/>
            <a:ext cx="2751512" cy="843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043454" y="5312762"/>
            <a:ext cx="2530629" cy="632853"/>
          </a:xfrm>
          <a:custGeom>
            <a:avLst/>
            <a:gdLst/>
            <a:ahLst/>
            <a:cxnLst/>
            <a:rect l="l" t="t" r="r" b="b"/>
            <a:pathLst>
              <a:path w="2530629" h="632853">
                <a:moveTo>
                  <a:pt x="0" y="632853"/>
                </a:moveTo>
                <a:lnTo>
                  <a:pt x="2530629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475222" y="5273973"/>
            <a:ext cx="123313" cy="114386"/>
          </a:xfrm>
          <a:custGeom>
            <a:avLst/>
            <a:gdLst/>
            <a:ahLst/>
            <a:cxnLst/>
            <a:rect l="l" t="t" r="r" b="b"/>
            <a:pathLst>
              <a:path w="123313" h="114386">
                <a:moveTo>
                  <a:pt x="10965" y="0"/>
                </a:moveTo>
                <a:lnTo>
                  <a:pt x="3917" y="3872"/>
                </a:lnTo>
                <a:lnTo>
                  <a:pt x="0" y="17341"/>
                </a:lnTo>
                <a:lnTo>
                  <a:pt x="3872" y="24390"/>
                </a:lnTo>
                <a:lnTo>
                  <a:pt x="74409" y="44904"/>
                </a:lnTo>
                <a:lnTo>
                  <a:pt x="21832" y="96206"/>
                </a:lnTo>
                <a:lnTo>
                  <a:pt x="21733" y="104246"/>
                </a:lnTo>
                <a:lnTo>
                  <a:pt x="31530" y="114287"/>
                </a:lnTo>
                <a:lnTo>
                  <a:pt x="39570" y="114386"/>
                </a:lnTo>
                <a:lnTo>
                  <a:pt x="123313" y="32674"/>
                </a:lnTo>
                <a:lnTo>
                  <a:pt x="1096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972563"/>
            <a:ext cx="9143998" cy="3063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899457" y="4110643"/>
            <a:ext cx="295101" cy="1928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46206" y="4261222"/>
            <a:ext cx="0" cy="1710725"/>
          </a:xfrm>
          <a:custGeom>
            <a:avLst/>
            <a:gdLst/>
            <a:ahLst/>
            <a:cxnLst/>
            <a:rect l="l" t="t" r="r" b="b"/>
            <a:pathLst>
              <a:path h="1710725">
                <a:moveTo>
                  <a:pt x="0" y="1710725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987252" y="423601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3" y="0"/>
                </a:moveTo>
                <a:lnTo>
                  <a:pt x="0" y="101065"/>
                </a:lnTo>
                <a:lnTo>
                  <a:pt x="2045" y="108841"/>
                </a:lnTo>
                <a:lnTo>
                  <a:pt x="14163" y="115909"/>
                </a:lnTo>
                <a:lnTo>
                  <a:pt x="21939" y="113863"/>
                </a:lnTo>
                <a:lnTo>
                  <a:pt x="58953" y="50410"/>
                </a:lnTo>
                <a:lnTo>
                  <a:pt x="88359" y="50410"/>
                </a:lnTo>
                <a:lnTo>
                  <a:pt x="58953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3" y="50410"/>
                </a:lnTo>
                <a:lnTo>
                  <a:pt x="95967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8" y="101065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999211" y="5843846"/>
            <a:ext cx="2510443" cy="2951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046206" y="5971951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245666" y="5912997"/>
            <a:ext cx="115910" cy="117908"/>
          </a:xfrm>
          <a:custGeom>
            <a:avLst/>
            <a:gdLst/>
            <a:ahLst/>
            <a:cxnLst/>
            <a:rect l="l" t="t" r="r" b="b"/>
            <a:pathLst>
              <a:path w="115910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500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10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201468" y="4593553"/>
            <a:ext cx="45108" cy="51301"/>
          </a:xfrm>
          <a:custGeom>
            <a:avLst/>
            <a:gdLst/>
            <a:ahLst/>
            <a:cxnLst/>
            <a:rect l="l" t="t" r="r" b="b"/>
            <a:pathLst>
              <a:path w="45108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4"/>
                </a:lnTo>
                <a:lnTo>
                  <a:pt x="11708" y="47510"/>
                </a:lnTo>
                <a:lnTo>
                  <a:pt x="25193" y="51301"/>
                </a:lnTo>
                <a:lnTo>
                  <a:pt x="35606" y="46498"/>
                </a:lnTo>
                <a:lnTo>
                  <a:pt x="42761" y="35293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201468" y="4593554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136131" y="4579247"/>
            <a:ext cx="4021454" cy="1477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Th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usand di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mensi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ns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2700" marR="12700">
              <a:lnSpc>
                <a:spcPts val="2900"/>
              </a:lnSpc>
            </a:pP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I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eciﬁed 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ith su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ch hi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gh </a:t>
            </a: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resolution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ith so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ch d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etail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, that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d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’t 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k like anyb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67938" y="5939443"/>
            <a:ext cx="926868" cy="9185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329905" y="5971948"/>
            <a:ext cx="707867" cy="807072"/>
          </a:xfrm>
          <a:custGeom>
            <a:avLst/>
            <a:gdLst/>
            <a:ahLst/>
            <a:cxnLst/>
            <a:rect l="l" t="t" r="r" b="b"/>
            <a:pathLst>
              <a:path w="707867" h="807072">
                <a:moveTo>
                  <a:pt x="707867" y="0"/>
                </a:moveTo>
                <a:lnTo>
                  <a:pt x="0" y="807072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313285" y="6678619"/>
            <a:ext cx="114552" cy="119350"/>
          </a:xfrm>
          <a:custGeom>
            <a:avLst/>
            <a:gdLst/>
            <a:ahLst/>
            <a:cxnLst/>
            <a:rect l="l" t="t" r="r" b="b"/>
            <a:pathLst>
              <a:path w="114552" h="119350">
                <a:moveTo>
                  <a:pt x="28985" y="0"/>
                </a:moveTo>
                <a:lnTo>
                  <a:pt x="22318" y="4496"/>
                </a:lnTo>
                <a:lnTo>
                  <a:pt x="0" y="119350"/>
                </a:lnTo>
                <a:lnTo>
                  <a:pt x="110962" y="82244"/>
                </a:lnTo>
                <a:lnTo>
                  <a:pt x="111357" y="81452"/>
                </a:lnTo>
                <a:lnTo>
                  <a:pt x="33239" y="81452"/>
                </a:lnTo>
                <a:lnTo>
                  <a:pt x="47252" y="9342"/>
                </a:lnTo>
                <a:lnTo>
                  <a:pt x="42755" y="2675"/>
                </a:lnTo>
                <a:lnTo>
                  <a:pt x="28985" y="0"/>
                </a:lnTo>
                <a:close/>
              </a:path>
              <a:path w="114552" h="119350">
                <a:moveTo>
                  <a:pt x="102908" y="58155"/>
                </a:moveTo>
                <a:lnTo>
                  <a:pt x="33239" y="81452"/>
                </a:lnTo>
                <a:lnTo>
                  <a:pt x="111357" y="81452"/>
                </a:lnTo>
                <a:lnTo>
                  <a:pt x="114552" y="75048"/>
                </a:lnTo>
                <a:lnTo>
                  <a:pt x="110103" y="61744"/>
                </a:lnTo>
                <a:lnTo>
                  <a:pt x="102908" y="58155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47067" y="4800100"/>
            <a:ext cx="45109" cy="51299"/>
          </a:xfrm>
          <a:custGeom>
            <a:avLst/>
            <a:gdLst/>
            <a:ahLst/>
            <a:cxnLst/>
            <a:rect l="l" t="t" r="r" b="b"/>
            <a:pathLst>
              <a:path w="45109" h="51299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299"/>
                </a:lnTo>
                <a:lnTo>
                  <a:pt x="35607" y="46497"/>
                </a:lnTo>
                <a:lnTo>
                  <a:pt x="42762" y="35292"/>
                </a:lnTo>
                <a:lnTo>
                  <a:pt x="45109" y="18269"/>
                </a:lnTo>
                <a:lnTo>
                  <a:pt x="39958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647068" y="4800100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95054" y="4617719"/>
            <a:ext cx="2514600" cy="14048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046206" y="4754703"/>
            <a:ext cx="2293000" cy="1190913"/>
          </a:xfrm>
          <a:custGeom>
            <a:avLst/>
            <a:gdLst/>
            <a:ahLst/>
            <a:cxnLst/>
            <a:rect l="l" t="t" r="r" b="b"/>
            <a:pathLst>
              <a:path w="2293000" h="1190913">
                <a:moveTo>
                  <a:pt x="0" y="1190913"/>
                </a:moveTo>
                <a:lnTo>
                  <a:pt x="229300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238067" y="4737348"/>
            <a:ext cx="123507" cy="106405"/>
          </a:xfrm>
          <a:custGeom>
            <a:avLst/>
            <a:gdLst/>
            <a:ahLst/>
            <a:cxnLst/>
            <a:rect l="l" t="t" r="r" b="b"/>
            <a:pathLst>
              <a:path w="123507" h="106405">
                <a:moveTo>
                  <a:pt x="6645" y="0"/>
                </a:moveTo>
                <a:lnTo>
                  <a:pt x="688" y="5400"/>
                </a:lnTo>
                <a:lnTo>
                  <a:pt x="0" y="19410"/>
                </a:lnTo>
                <a:lnTo>
                  <a:pt x="5400" y="25369"/>
                </a:lnTo>
                <a:lnTo>
                  <a:pt x="78771" y="28971"/>
                </a:lnTo>
                <a:lnTo>
                  <a:pt x="39521" y="91065"/>
                </a:lnTo>
                <a:lnTo>
                  <a:pt x="41288" y="98910"/>
                </a:lnTo>
                <a:lnTo>
                  <a:pt x="53146" y="106405"/>
                </a:lnTo>
                <a:lnTo>
                  <a:pt x="60991" y="104636"/>
                </a:lnTo>
                <a:lnTo>
                  <a:pt x="123507" y="5736"/>
                </a:lnTo>
                <a:lnTo>
                  <a:pt x="6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990897" y="4405745"/>
            <a:ext cx="2028305" cy="16168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046206" y="4548961"/>
            <a:ext cx="1804897" cy="1396655"/>
          </a:xfrm>
          <a:custGeom>
            <a:avLst/>
            <a:gdLst/>
            <a:ahLst/>
            <a:cxnLst/>
            <a:rect l="l" t="t" r="r" b="b"/>
            <a:pathLst>
              <a:path w="1804897" h="1396655">
                <a:moveTo>
                  <a:pt x="0" y="1396655"/>
                </a:moveTo>
                <a:lnTo>
                  <a:pt x="1804897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750132" y="4533535"/>
            <a:ext cx="108434" cy="111615"/>
          </a:xfrm>
          <a:custGeom>
            <a:avLst/>
            <a:gdLst/>
            <a:ahLst/>
            <a:cxnLst/>
            <a:rect l="l" t="t" r="r" b="b"/>
            <a:pathLst>
              <a:path w="108434" h="111615">
                <a:moveTo>
                  <a:pt x="108434" y="30849"/>
                </a:moveTo>
                <a:lnTo>
                  <a:pt x="81038" y="30849"/>
                </a:lnTo>
                <a:lnTo>
                  <a:pt x="53507" y="98955"/>
                </a:lnTo>
                <a:lnTo>
                  <a:pt x="56648" y="106358"/>
                </a:lnTo>
                <a:lnTo>
                  <a:pt x="69653" y="111615"/>
                </a:lnTo>
                <a:lnTo>
                  <a:pt x="77055" y="108474"/>
                </a:lnTo>
                <a:lnTo>
                  <a:pt x="108434" y="30849"/>
                </a:lnTo>
                <a:close/>
              </a:path>
              <a:path w="108434" h="111615">
                <a:moveTo>
                  <a:pt x="120905" y="0"/>
                </a:moveTo>
                <a:lnTo>
                  <a:pt x="4898" y="15224"/>
                </a:lnTo>
                <a:lnTo>
                  <a:pt x="0" y="21602"/>
                </a:lnTo>
                <a:lnTo>
                  <a:pt x="1824" y="35511"/>
                </a:lnTo>
                <a:lnTo>
                  <a:pt x="8202" y="40408"/>
                </a:lnTo>
                <a:lnTo>
                  <a:pt x="81038" y="30849"/>
                </a:lnTo>
                <a:lnTo>
                  <a:pt x="108434" y="30849"/>
                </a:lnTo>
                <a:lnTo>
                  <a:pt x="12090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95054" y="5935286"/>
            <a:ext cx="1862051" cy="9019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046206" y="5971951"/>
            <a:ext cx="1642844" cy="690323"/>
          </a:xfrm>
          <a:custGeom>
            <a:avLst/>
            <a:gdLst/>
            <a:ahLst/>
            <a:cxnLst/>
            <a:rect l="l" t="t" r="r" b="b"/>
            <a:pathLst>
              <a:path w="1642844" h="690323">
                <a:moveTo>
                  <a:pt x="0" y="0"/>
                </a:moveTo>
                <a:lnTo>
                  <a:pt x="1642844" y="690323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588077" y="6577410"/>
            <a:ext cx="124211" cy="109827"/>
          </a:xfrm>
          <a:custGeom>
            <a:avLst/>
            <a:gdLst/>
            <a:ahLst/>
            <a:cxnLst/>
            <a:rect l="l" t="t" r="r" b="b"/>
            <a:pathLst>
              <a:path w="124211" h="109827">
                <a:moveTo>
                  <a:pt x="45914" y="0"/>
                </a:moveTo>
                <a:lnTo>
                  <a:pt x="34702" y="8432"/>
                </a:lnTo>
                <a:lnTo>
                  <a:pt x="33577" y="16394"/>
                </a:lnTo>
                <a:lnTo>
                  <a:pt x="77736" y="75099"/>
                </a:lnTo>
                <a:lnTo>
                  <a:pt x="4899" y="84642"/>
                </a:lnTo>
                <a:lnTo>
                  <a:pt x="0" y="91019"/>
                </a:lnTo>
                <a:lnTo>
                  <a:pt x="1822" y="104928"/>
                </a:lnTo>
                <a:lnTo>
                  <a:pt x="8199" y="109827"/>
                </a:lnTo>
                <a:lnTo>
                  <a:pt x="124211" y="94627"/>
                </a:lnTo>
                <a:lnTo>
                  <a:pt x="53875" y="1125"/>
                </a:lnTo>
                <a:lnTo>
                  <a:pt x="4591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990897" y="5964381"/>
            <a:ext cx="818803" cy="8728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047996" y="5998285"/>
            <a:ext cx="596599" cy="655256"/>
          </a:xfrm>
          <a:custGeom>
            <a:avLst/>
            <a:gdLst/>
            <a:ahLst/>
            <a:cxnLst/>
            <a:rect l="l" t="t" r="r" b="b"/>
            <a:pathLst>
              <a:path w="596599" h="655256">
                <a:moveTo>
                  <a:pt x="0" y="0"/>
                </a:moveTo>
                <a:lnTo>
                  <a:pt x="596599" y="655256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546210" y="6553386"/>
            <a:ext cx="115355" cy="118792"/>
          </a:xfrm>
          <a:custGeom>
            <a:avLst/>
            <a:gdLst/>
            <a:ahLst/>
            <a:cxnLst/>
            <a:rect l="l" t="t" r="r" b="b"/>
            <a:pathLst>
              <a:path w="115355" h="118792">
                <a:moveTo>
                  <a:pt x="11329" y="59518"/>
                </a:moveTo>
                <a:lnTo>
                  <a:pt x="4201" y="63240"/>
                </a:lnTo>
                <a:lnTo>
                  <a:pt x="0" y="76624"/>
                </a:lnTo>
                <a:lnTo>
                  <a:pt x="3722" y="83752"/>
                </a:lnTo>
                <a:lnTo>
                  <a:pt x="115355" y="118792"/>
                </a:lnTo>
                <a:lnTo>
                  <a:pt x="107391" y="81517"/>
                </a:lnTo>
                <a:lnTo>
                  <a:pt x="81417" y="81517"/>
                </a:lnTo>
                <a:lnTo>
                  <a:pt x="11329" y="59518"/>
                </a:lnTo>
                <a:close/>
              </a:path>
              <a:path w="115355" h="118792">
                <a:moveTo>
                  <a:pt x="84159" y="0"/>
                </a:moveTo>
                <a:lnTo>
                  <a:pt x="70440" y="2931"/>
                </a:lnTo>
                <a:lnTo>
                  <a:pt x="66067" y="9679"/>
                </a:lnTo>
                <a:lnTo>
                  <a:pt x="81417" y="81517"/>
                </a:lnTo>
                <a:lnTo>
                  <a:pt x="107391" y="81517"/>
                </a:lnTo>
                <a:lnTo>
                  <a:pt x="90907" y="4372"/>
                </a:lnTo>
                <a:lnTo>
                  <a:pt x="84159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758142" y="5968538"/>
            <a:ext cx="332509" cy="8686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909824" y="5998285"/>
            <a:ext cx="122279" cy="648849"/>
          </a:xfrm>
          <a:custGeom>
            <a:avLst/>
            <a:gdLst/>
            <a:ahLst/>
            <a:cxnLst/>
            <a:rect l="l" t="t" r="r" b="b"/>
            <a:pathLst>
              <a:path w="122279" h="648849">
                <a:moveTo>
                  <a:pt x="122279" y="0"/>
                </a:moveTo>
                <a:lnTo>
                  <a:pt x="0" y="648849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865939" y="6549704"/>
            <a:ext cx="115868" cy="122198"/>
          </a:xfrm>
          <a:custGeom>
            <a:avLst/>
            <a:gdLst/>
            <a:ahLst/>
            <a:cxnLst/>
            <a:rect l="l" t="t" r="r" b="b"/>
            <a:pathLst>
              <a:path w="115868" h="122198">
                <a:moveTo>
                  <a:pt x="16667" y="0"/>
                </a:moveTo>
                <a:lnTo>
                  <a:pt x="3451" y="4701"/>
                </a:lnTo>
                <a:lnTo>
                  <a:pt x="0" y="11964"/>
                </a:lnTo>
                <a:lnTo>
                  <a:pt x="39217" y="122198"/>
                </a:lnTo>
                <a:lnTo>
                  <a:pt x="82172" y="72661"/>
                </a:lnTo>
                <a:lnTo>
                  <a:pt x="48553" y="72661"/>
                </a:lnTo>
                <a:lnTo>
                  <a:pt x="23930" y="3451"/>
                </a:lnTo>
                <a:lnTo>
                  <a:pt x="16667" y="0"/>
                </a:lnTo>
                <a:close/>
              </a:path>
              <a:path w="115868" h="122198">
                <a:moveTo>
                  <a:pt x="104698" y="16590"/>
                </a:moveTo>
                <a:lnTo>
                  <a:pt x="96678" y="17160"/>
                </a:lnTo>
                <a:lnTo>
                  <a:pt x="48553" y="72661"/>
                </a:lnTo>
                <a:lnTo>
                  <a:pt x="82172" y="72661"/>
                </a:lnTo>
                <a:lnTo>
                  <a:pt x="115868" y="33800"/>
                </a:lnTo>
                <a:lnTo>
                  <a:pt x="115298" y="25779"/>
                </a:lnTo>
                <a:lnTo>
                  <a:pt x="104698" y="1659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47898" y="4081548"/>
            <a:ext cx="1242752" cy="19368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008315" y="4231490"/>
            <a:ext cx="1023788" cy="1714126"/>
          </a:xfrm>
          <a:custGeom>
            <a:avLst/>
            <a:gdLst/>
            <a:ahLst/>
            <a:cxnLst/>
            <a:rect l="l" t="t" r="r" b="b"/>
            <a:pathLst>
              <a:path w="1023788" h="1714126">
                <a:moveTo>
                  <a:pt x="1023788" y="17141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995391" y="4209850"/>
            <a:ext cx="104666" cy="122623"/>
          </a:xfrm>
          <a:custGeom>
            <a:avLst/>
            <a:gdLst/>
            <a:ahLst/>
            <a:cxnLst/>
            <a:rect l="l" t="t" r="r" b="b"/>
            <a:pathLst>
              <a:path w="104666" h="122623">
                <a:moveTo>
                  <a:pt x="0" y="0"/>
                </a:moveTo>
                <a:lnTo>
                  <a:pt x="1208" y="116996"/>
                </a:lnTo>
                <a:lnTo>
                  <a:pt x="6953" y="122623"/>
                </a:lnTo>
                <a:lnTo>
                  <a:pt x="20980" y="122478"/>
                </a:lnTo>
                <a:lnTo>
                  <a:pt x="26607" y="116734"/>
                </a:lnTo>
                <a:lnTo>
                  <a:pt x="25848" y="43277"/>
                </a:lnTo>
                <a:lnTo>
                  <a:pt x="78413" y="43277"/>
                </a:lnTo>
                <a:lnTo>
                  <a:pt x="0" y="0"/>
                </a:lnTo>
                <a:close/>
              </a:path>
              <a:path w="104666" h="122623">
                <a:moveTo>
                  <a:pt x="78413" y="43277"/>
                </a:moveTo>
                <a:lnTo>
                  <a:pt x="25848" y="43277"/>
                </a:lnTo>
                <a:lnTo>
                  <a:pt x="90162" y="78774"/>
                </a:lnTo>
                <a:lnTo>
                  <a:pt x="97888" y="76544"/>
                </a:lnTo>
                <a:lnTo>
                  <a:pt x="104666" y="64262"/>
                </a:lnTo>
                <a:lnTo>
                  <a:pt x="102436" y="56536"/>
                </a:lnTo>
                <a:lnTo>
                  <a:pt x="78413" y="43277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350817" y="4110643"/>
            <a:ext cx="739832" cy="18578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504636" y="4260174"/>
            <a:ext cx="527467" cy="1637462"/>
          </a:xfrm>
          <a:custGeom>
            <a:avLst/>
            <a:gdLst/>
            <a:ahLst/>
            <a:cxnLst/>
            <a:rect l="l" t="t" r="r" b="b"/>
            <a:pathLst>
              <a:path w="527467" h="1637462">
                <a:moveTo>
                  <a:pt x="527467" y="1637462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71781" y="4236182"/>
            <a:ext cx="112665" cy="124059"/>
          </a:xfrm>
          <a:custGeom>
            <a:avLst/>
            <a:gdLst/>
            <a:ahLst/>
            <a:cxnLst/>
            <a:rect l="l" t="t" r="r" b="b"/>
            <a:pathLst>
              <a:path w="112665" h="124059">
                <a:moveTo>
                  <a:pt x="25126" y="0"/>
                </a:moveTo>
                <a:lnTo>
                  <a:pt x="0" y="114273"/>
                </a:lnTo>
                <a:lnTo>
                  <a:pt x="4331" y="121047"/>
                </a:lnTo>
                <a:lnTo>
                  <a:pt x="18032" y="124059"/>
                </a:lnTo>
                <a:lnTo>
                  <a:pt x="24806" y="119727"/>
                </a:lnTo>
                <a:lnTo>
                  <a:pt x="40582" y="47981"/>
                </a:lnTo>
                <a:lnTo>
                  <a:pt x="78625" y="47981"/>
                </a:lnTo>
                <a:lnTo>
                  <a:pt x="25126" y="0"/>
                </a:lnTo>
                <a:close/>
              </a:path>
              <a:path w="112665" h="124059">
                <a:moveTo>
                  <a:pt x="78625" y="47981"/>
                </a:moveTo>
                <a:lnTo>
                  <a:pt x="40582" y="47981"/>
                </a:lnTo>
                <a:lnTo>
                  <a:pt x="95270" y="97029"/>
                </a:lnTo>
                <a:lnTo>
                  <a:pt x="103299" y="96593"/>
                </a:lnTo>
                <a:lnTo>
                  <a:pt x="112665" y="86150"/>
                </a:lnTo>
                <a:lnTo>
                  <a:pt x="112229" y="78121"/>
                </a:lnTo>
                <a:lnTo>
                  <a:pt x="78625" y="47981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019993" y="4289367"/>
            <a:ext cx="997527" cy="172904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077466" y="4436845"/>
            <a:ext cx="782934" cy="1508771"/>
          </a:xfrm>
          <a:custGeom>
            <a:avLst/>
            <a:gdLst/>
            <a:ahLst/>
            <a:cxnLst/>
            <a:rect l="l" t="t" r="r" b="b"/>
            <a:pathLst>
              <a:path w="782934" h="1508771">
                <a:moveTo>
                  <a:pt x="0" y="1508771"/>
                </a:moveTo>
                <a:lnTo>
                  <a:pt x="78293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771366" y="4414473"/>
            <a:ext cx="106420" cy="123512"/>
          </a:xfrm>
          <a:custGeom>
            <a:avLst/>
            <a:gdLst/>
            <a:ahLst/>
            <a:cxnLst/>
            <a:rect l="l" t="t" r="r" b="b"/>
            <a:pathLst>
              <a:path w="106420" h="123512">
                <a:moveTo>
                  <a:pt x="102855" y="44744"/>
                </a:moveTo>
                <a:lnTo>
                  <a:pt x="77424" y="44744"/>
                </a:lnTo>
                <a:lnTo>
                  <a:pt x="81052" y="118113"/>
                </a:lnTo>
                <a:lnTo>
                  <a:pt x="87012" y="123512"/>
                </a:lnTo>
                <a:lnTo>
                  <a:pt x="101023" y="122819"/>
                </a:lnTo>
                <a:lnTo>
                  <a:pt x="106420" y="116860"/>
                </a:lnTo>
                <a:lnTo>
                  <a:pt x="102855" y="44744"/>
                </a:lnTo>
                <a:close/>
              </a:path>
              <a:path w="106420" h="123512">
                <a:moveTo>
                  <a:pt x="100643" y="0"/>
                </a:moveTo>
                <a:lnTo>
                  <a:pt x="1765" y="62551"/>
                </a:lnTo>
                <a:lnTo>
                  <a:pt x="0" y="70396"/>
                </a:lnTo>
                <a:lnTo>
                  <a:pt x="7499" y="82251"/>
                </a:lnTo>
                <a:lnTo>
                  <a:pt x="15344" y="84016"/>
                </a:lnTo>
                <a:lnTo>
                  <a:pt x="77424" y="44744"/>
                </a:lnTo>
                <a:lnTo>
                  <a:pt x="102855" y="44744"/>
                </a:lnTo>
                <a:lnTo>
                  <a:pt x="1006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1563" y="5465617"/>
            <a:ext cx="1999211" cy="53617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211996" y="5598254"/>
            <a:ext cx="1781702" cy="324441"/>
          </a:xfrm>
          <a:custGeom>
            <a:avLst/>
            <a:gdLst/>
            <a:ahLst/>
            <a:cxnLst/>
            <a:rect l="l" t="t" r="r" b="b"/>
            <a:pathLst>
              <a:path w="1781702" h="324441">
                <a:moveTo>
                  <a:pt x="1781702" y="324441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87200" y="5553844"/>
            <a:ext cx="122058" cy="116000"/>
          </a:xfrm>
          <a:custGeom>
            <a:avLst/>
            <a:gdLst/>
            <a:ahLst/>
            <a:cxnLst/>
            <a:rect l="l" t="t" r="r" b="b"/>
            <a:pathLst>
              <a:path w="122058" h="116000">
                <a:moveTo>
                  <a:pt x="109990" y="0"/>
                </a:moveTo>
                <a:lnTo>
                  <a:pt x="0" y="39894"/>
                </a:lnTo>
                <a:lnTo>
                  <a:pt x="88867" y="116000"/>
                </a:lnTo>
                <a:lnTo>
                  <a:pt x="96884" y="115380"/>
                </a:lnTo>
                <a:lnTo>
                  <a:pt x="106009" y="104725"/>
                </a:lnTo>
                <a:lnTo>
                  <a:pt x="105389" y="96708"/>
                </a:lnTo>
                <a:lnTo>
                  <a:pt x="49594" y="48925"/>
                </a:lnTo>
                <a:lnTo>
                  <a:pt x="118651" y="23877"/>
                </a:lnTo>
                <a:lnTo>
                  <a:pt x="122058" y="16593"/>
                </a:lnTo>
                <a:lnTo>
                  <a:pt x="117274" y="3406"/>
                </a:lnTo>
                <a:lnTo>
                  <a:pt x="10999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980908" y="561769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7" y="0"/>
                </a:moveTo>
                <a:lnTo>
                  <a:pt x="3582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7" y="46497"/>
                </a:lnTo>
                <a:lnTo>
                  <a:pt x="42761" y="35292"/>
                </a:lnTo>
                <a:lnTo>
                  <a:pt x="45108" y="18269"/>
                </a:lnTo>
                <a:lnTo>
                  <a:pt x="39957" y="7698"/>
                </a:lnTo>
                <a:lnTo>
                  <a:pt x="29317" y="1044"/>
                </a:lnTo>
                <a:lnTo>
                  <a:pt x="1288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980908" y="561769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772509" y="583056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7" y="0"/>
                </a:moveTo>
                <a:lnTo>
                  <a:pt x="3582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7" y="46497"/>
                </a:lnTo>
                <a:lnTo>
                  <a:pt x="42761" y="35292"/>
                </a:lnTo>
                <a:lnTo>
                  <a:pt x="45108" y="18269"/>
                </a:lnTo>
                <a:lnTo>
                  <a:pt x="39957" y="7698"/>
                </a:lnTo>
                <a:lnTo>
                  <a:pt x="29317" y="1044"/>
                </a:lnTo>
                <a:lnTo>
                  <a:pt x="1288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2772509" y="583056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7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667868" y="645162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2667868" y="645162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7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3546028" y="636213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3546028" y="636213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822348" y="630166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822348" y="630166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69"/>
                </a:lnTo>
                <a:lnTo>
                  <a:pt x="42761" y="35292"/>
                </a:lnTo>
                <a:lnTo>
                  <a:pt x="35607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82508" y="640748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7" y="46497"/>
                </a:lnTo>
                <a:lnTo>
                  <a:pt x="42761" y="35292"/>
                </a:lnTo>
                <a:lnTo>
                  <a:pt x="45108" y="18269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82508" y="640748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701388" y="5273637"/>
            <a:ext cx="45108" cy="51301"/>
          </a:xfrm>
          <a:custGeom>
            <a:avLst/>
            <a:gdLst/>
            <a:ahLst/>
            <a:cxnLst/>
            <a:rect l="l" t="t" r="r" b="b"/>
            <a:pathLst>
              <a:path w="45108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4"/>
                </a:lnTo>
                <a:lnTo>
                  <a:pt x="11708" y="47510"/>
                </a:lnTo>
                <a:lnTo>
                  <a:pt x="25193" y="51301"/>
                </a:lnTo>
                <a:lnTo>
                  <a:pt x="35606" y="46498"/>
                </a:lnTo>
                <a:lnTo>
                  <a:pt x="42761" y="35293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701388" y="527363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7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158268" y="5486510"/>
            <a:ext cx="45108" cy="51299"/>
          </a:xfrm>
          <a:custGeom>
            <a:avLst/>
            <a:gdLst/>
            <a:ahLst/>
            <a:cxnLst/>
            <a:rect l="l" t="t" r="r" b="b"/>
            <a:pathLst>
              <a:path w="45108" h="51299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2"/>
                </a:lnTo>
                <a:lnTo>
                  <a:pt x="11708" y="47509"/>
                </a:lnTo>
                <a:lnTo>
                  <a:pt x="25192" y="51299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158268" y="5486510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30268" y="4565531"/>
            <a:ext cx="45108" cy="51301"/>
          </a:xfrm>
          <a:custGeom>
            <a:avLst/>
            <a:gdLst/>
            <a:ahLst/>
            <a:cxnLst/>
            <a:rect l="l" t="t" r="r" b="b"/>
            <a:pathLst>
              <a:path w="45108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4"/>
                </a:lnTo>
                <a:lnTo>
                  <a:pt x="11708" y="47510"/>
                </a:lnTo>
                <a:lnTo>
                  <a:pt x="25193" y="51301"/>
                </a:lnTo>
                <a:lnTo>
                  <a:pt x="35606" y="46498"/>
                </a:lnTo>
                <a:lnTo>
                  <a:pt x="42761" y="35293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630268" y="456553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206908" y="571449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206908" y="571449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446748" y="669716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446748" y="669716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5136131" y="6039747"/>
            <a:ext cx="365061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else anym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re. 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’re uniqu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0552" y="3075525"/>
            <a:ext cx="5878195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Demonstration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f h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w sp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ace g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  <a:p>
            <a:pPr marL="0" algn="ctr">
              <a:lnSpc>
                <a:spcPts val="3800"/>
              </a:lnSpc>
            </a:pPr>
            <a:r>
              <a:rPr sz="3200" dirty="0" smtClean="0">
                <a:solidFill>
                  <a:srgbClr val="7F7F7F"/>
                </a:solidFill>
                <a:latin typeface="Calibri"/>
                <a:cs typeface="Calibri"/>
              </a:rPr>
              <a:t>(ip</a:t>
            </a:r>
            <a:r>
              <a:rPr sz="3200" spc="-2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th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7F7F7F"/>
                </a:solidFill>
                <a:latin typeface="Calibri"/>
                <a:cs typeface="Calibri"/>
              </a:rPr>
              <a:t>n n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teb</a:t>
            </a:r>
            <a:r>
              <a:rPr sz="3200" spc="-5" dirty="0" smtClean="0">
                <a:solidFill>
                  <a:srgbClr val="7F7F7F"/>
                </a:solidFill>
                <a:latin typeface="Calibri"/>
                <a:cs typeface="Calibri"/>
              </a:rPr>
              <a:t>oo</a:t>
            </a:r>
            <a:r>
              <a:rPr sz="3200" spc="-15" dirty="0" smtClean="0">
                <a:solidFill>
                  <a:srgbClr val="7F7F7F"/>
                </a:solidFill>
                <a:latin typeface="Calibri"/>
                <a:cs typeface="Calibri"/>
              </a:rPr>
              <a:t>k)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2092" y="292942"/>
            <a:ext cx="394589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17425" y="5178828"/>
            <a:ext cx="2726573" cy="843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466647" y="5312762"/>
            <a:ext cx="2530629" cy="632853"/>
          </a:xfrm>
          <a:custGeom>
            <a:avLst/>
            <a:gdLst/>
            <a:ahLst/>
            <a:cxnLst/>
            <a:rect l="l" t="t" r="r" b="b"/>
            <a:pathLst>
              <a:path w="2530629" h="632853">
                <a:moveTo>
                  <a:pt x="0" y="632853"/>
                </a:moveTo>
                <a:lnTo>
                  <a:pt x="2530629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898416" y="5273973"/>
            <a:ext cx="123311" cy="114386"/>
          </a:xfrm>
          <a:custGeom>
            <a:avLst/>
            <a:gdLst/>
            <a:ahLst/>
            <a:cxnLst/>
            <a:rect l="l" t="t" r="r" b="b"/>
            <a:pathLst>
              <a:path w="123311" h="114386">
                <a:moveTo>
                  <a:pt x="10965" y="0"/>
                </a:moveTo>
                <a:lnTo>
                  <a:pt x="3916" y="3872"/>
                </a:lnTo>
                <a:lnTo>
                  <a:pt x="0" y="17341"/>
                </a:lnTo>
                <a:lnTo>
                  <a:pt x="3870" y="24390"/>
                </a:lnTo>
                <a:lnTo>
                  <a:pt x="74408" y="44904"/>
                </a:lnTo>
                <a:lnTo>
                  <a:pt x="21831" y="96206"/>
                </a:lnTo>
                <a:lnTo>
                  <a:pt x="21732" y="104246"/>
                </a:lnTo>
                <a:lnTo>
                  <a:pt x="31529" y="114287"/>
                </a:lnTo>
                <a:lnTo>
                  <a:pt x="39569" y="114386"/>
                </a:lnTo>
                <a:lnTo>
                  <a:pt x="123311" y="32674"/>
                </a:lnTo>
                <a:lnTo>
                  <a:pt x="1096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21828" y="4110643"/>
            <a:ext cx="295101" cy="192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469400" y="4261222"/>
            <a:ext cx="0" cy="1710725"/>
          </a:xfrm>
          <a:custGeom>
            <a:avLst/>
            <a:gdLst/>
            <a:ahLst/>
            <a:cxnLst/>
            <a:rect l="l" t="t" r="r" b="b"/>
            <a:pathLst>
              <a:path h="1710725">
                <a:moveTo>
                  <a:pt x="0" y="1710725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410445" y="423601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59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8" y="101065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425737" y="5843846"/>
            <a:ext cx="2506286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469400" y="5971951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668860" y="5912997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624663" y="4593553"/>
            <a:ext cx="45107" cy="51301"/>
          </a:xfrm>
          <a:custGeom>
            <a:avLst/>
            <a:gdLst/>
            <a:ahLst/>
            <a:cxnLst/>
            <a:rect l="l" t="t" r="r" b="b"/>
            <a:pathLst>
              <a:path w="45107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10"/>
                </a:lnTo>
                <a:lnTo>
                  <a:pt x="25191" y="51301"/>
                </a:lnTo>
                <a:lnTo>
                  <a:pt x="35605" y="46499"/>
                </a:lnTo>
                <a:lnTo>
                  <a:pt x="42760" y="35294"/>
                </a:lnTo>
                <a:lnTo>
                  <a:pt x="45107" y="18271"/>
                </a:lnTo>
                <a:lnTo>
                  <a:pt x="39957" y="7699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624663" y="4593554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590308" y="5939443"/>
            <a:ext cx="926868" cy="918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753098" y="5971948"/>
            <a:ext cx="707867" cy="807072"/>
          </a:xfrm>
          <a:custGeom>
            <a:avLst/>
            <a:gdLst/>
            <a:ahLst/>
            <a:cxnLst/>
            <a:rect l="l" t="t" r="r" b="b"/>
            <a:pathLst>
              <a:path w="707867" h="807072">
                <a:moveTo>
                  <a:pt x="707867" y="0"/>
                </a:moveTo>
                <a:lnTo>
                  <a:pt x="0" y="807072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736479" y="6678619"/>
            <a:ext cx="114551" cy="119350"/>
          </a:xfrm>
          <a:custGeom>
            <a:avLst/>
            <a:gdLst/>
            <a:ahLst/>
            <a:cxnLst/>
            <a:rect l="l" t="t" r="r" b="b"/>
            <a:pathLst>
              <a:path w="114551" h="119350">
                <a:moveTo>
                  <a:pt x="28985" y="0"/>
                </a:moveTo>
                <a:lnTo>
                  <a:pt x="22318" y="4496"/>
                </a:lnTo>
                <a:lnTo>
                  <a:pt x="0" y="119350"/>
                </a:lnTo>
                <a:lnTo>
                  <a:pt x="110962" y="82244"/>
                </a:lnTo>
                <a:lnTo>
                  <a:pt x="111357" y="81452"/>
                </a:lnTo>
                <a:lnTo>
                  <a:pt x="33239" y="81452"/>
                </a:lnTo>
                <a:lnTo>
                  <a:pt x="47251" y="9342"/>
                </a:lnTo>
                <a:lnTo>
                  <a:pt x="42754" y="2675"/>
                </a:lnTo>
                <a:lnTo>
                  <a:pt x="28985" y="0"/>
                </a:lnTo>
                <a:close/>
              </a:path>
              <a:path w="114551" h="119350">
                <a:moveTo>
                  <a:pt x="102906" y="58155"/>
                </a:moveTo>
                <a:lnTo>
                  <a:pt x="33239" y="81452"/>
                </a:lnTo>
                <a:lnTo>
                  <a:pt x="111357" y="81452"/>
                </a:lnTo>
                <a:lnTo>
                  <a:pt x="114551" y="75048"/>
                </a:lnTo>
                <a:lnTo>
                  <a:pt x="110102" y="61744"/>
                </a:lnTo>
                <a:lnTo>
                  <a:pt x="102906" y="58155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70261" y="4800100"/>
            <a:ext cx="45107" cy="51300"/>
          </a:xfrm>
          <a:custGeom>
            <a:avLst/>
            <a:gdLst/>
            <a:ahLst/>
            <a:cxnLst/>
            <a:rect l="l" t="t" r="r" b="b"/>
            <a:pathLst>
              <a:path w="45107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1"/>
                </a:lnTo>
                <a:lnTo>
                  <a:pt x="11707" y="47508"/>
                </a:lnTo>
                <a:lnTo>
                  <a:pt x="25191" y="51300"/>
                </a:lnTo>
                <a:lnTo>
                  <a:pt x="35605" y="46498"/>
                </a:lnTo>
                <a:lnTo>
                  <a:pt x="42760" y="35293"/>
                </a:lnTo>
                <a:lnTo>
                  <a:pt x="45107" y="18271"/>
                </a:lnTo>
                <a:lnTo>
                  <a:pt x="39957" y="7699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8070261" y="4800100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417425" y="4617719"/>
            <a:ext cx="2514599" cy="1404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469400" y="4754703"/>
            <a:ext cx="2293000" cy="1190913"/>
          </a:xfrm>
          <a:custGeom>
            <a:avLst/>
            <a:gdLst/>
            <a:ahLst/>
            <a:cxnLst/>
            <a:rect l="l" t="t" r="r" b="b"/>
            <a:pathLst>
              <a:path w="2293000" h="1190913">
                <a:moveTo>
                  <a:pt x="0" y="1190913"/>
                </a:moveTo>
                <a:lnTo>
                  <a:pt x="229300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8661261" y="4737348"/>
            <a:ext cx="123507" cy="106405"/>
          </a:xfrm>
          <a:custGeom>
            <a:avLst/>
            <a:gdLst/>
            <a:ahLst/>
            <a:cxnLst/>
            <a:rect l="l" t="t" r="r" b="b"/>
            <a:pathLst>
              <a:path w="123507" h="106405">
                <a:moveTo>
                  <a:pt x="6645" y="0"/>
                </a:moveTo>
                <a:lnTo>
                  <a:pt x="687" y="5400"/>
                </a:lnTo>
                <a:lnTo>
                  <a:pt x="0" y="19410"/>
                </a:lnTo>
                <a:lnTo>
                  <a:pt x="5400" y="25369"/>
                </a:lnTo>
                <a:lnTo>
                  <a:pt x="78771" y="28971"/>
                </a:lnTo>
                <a:lnTo>
                  <a:pt x="39521" y="91065"/>
                </a:lnTo>
                <a:lnTo>
                  <a:pt x="41288" y="98910"/>
                </a:lnTo>
                <a:lnTo>
                  <a:pt x="53145" y="106405"/>
                </a:lnTo>
                <a:lnTo>
                  <a:pt x="60990" y="104636"/>
                </a:lnTo>
                <a:lnTo>
                  <a:pt x="123507" y="5736"/>
                </a:lnTo>
                <a:lnTo>
                  <a:pt x="6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417425" y="4405745"/>
            <a:ext cx="2024148" cy="1616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69400" y="4548961"/>
            <a:ext cx="1804897" cy="1396655"/>
          </a:xfrm>
          <a:custGeom>
            <a:avLst/>
            <a:gdLst/>
            <a:ahLst/>
            <a:cxnLst/>
            <a:rect l="l" t="t" r="r" b="b"/>
            <a:pathLst>
              <a:path w="1804897" h="1396655">
                <a:moveTo>
                  <a:pt x="0" y="1396655"/>
                </a:moveTo>
                <a:lnTo>
                  <a:pt x="1804897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173325" y="4533535"/>
            <a:ext cx="108434" cy="111615"/>
          </a:xfrm>
          <a:custGeom>
            <a:avLst/>
            <a:gdLst/>
            <a:ahLst/>
            <a:cxnLst/>
            <a:rect l="l" t="t" r="r" b="b"/>
            <a:pathLst>
              <a:path w="108434" h="111615">
                <a:moveTo>
                  <a:pt x="108434" y="30849"/>
                </a:moveTo>
                <a:lnTo>
                  <a:pt x="81037" y="30849"/>
                </a:lnTo>
                <a:lnTo>
                  <a:pt x="53506" y="98955"/>
                </a:lnTo>
                <a:lnTo>
                  <a:pt x="56647" y="106358"/>
                </a:lnTo>
                <a:lnTo>
                  <a:pt x="69653" y="111615"/>
                </a:lnTo>
                <a:lnTo>
                  <a:pt x="77055" y="108474"/>
                </a:lnTo>
                <a:lnTo>
                  <a:pt x="108434" y="30849"/>
                </a:lnTo>
                <a:close/>
              </a:path>
              <a:path w="108434" h="111615">
                <a:moveTo>
                  <a:pt x="120905" y="0"/>
                </a:moveTo>
                <a:lnTo>
                  <a:pt x="4897" y="15224"/>
                </a:lnTo>
                <a:lnTo>
                  <a:pt x="0" y="21602"/>
                </a:lnTo>
                <a:lnTo>
                  <a:pt x="1823" y="35511"/>
                </a:lnTo>
                <a:lnTo>
                  <a:pt x="8201" y="40408"/>
                </a:lnTo>
                <a:lnTo>
                  <a:pt x="81037" y="30849"/>
                </a:lnTo>
                <a:lnTo>
                  <a:pt x="108434" y="30849"/>
                </a:lnTo>
                <a:lnTo>
                  <a:pt x="12090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6417425" y="5935286"/>
            <a:ext cx="1866206" cy="901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469400" y="5971951"/>
            <a:ext cx="1642844" cy="690323"/>
          </a:xfrm>
          <a:custGeom>
            <a:avLst/>
            <a:gdLst/>
            <a:ahLst/>
            <a:cxnLst/>
            <a:rect l="l" t="t" r="r" b="b"/>
            <a:pathLst>
              <a:path w="1642844" h="690323">
                <a:moveTo>
                  <a:pt x="0" y="0"/>
                </a:moveTo>
                <a:lnTo>
                  <a:pt x="1642844" y="690323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8011271" y="6577410"/>
            <a:ext cx="124209" cy="109827"/>
          </a:xfrm>
          <a:custGeom>
            <a:avLst/>
            <a:gdLst/>
            <a:ahLst/>
            <a:cxnLst/>
            <a:rect l="l" t="t" r="r" b="b"/>
            <a:pathLst>
              <a:path w="124209" h="109827">
                <a:moveTo>
                  <a:pt x="45913" y="0"/>
                </a:moveTo>
                <a:lnTo>
                  <a:pt x="34702" y="8432"/>
                </a:lnTo>
                <a:lnTo>
                  <a:pt x="33576" y="16394"/>
                </a:lnTo>
                <a:lnTo>
                  <a:pt x="77735" y="75099"/>
                </a:lnTo>
                <a:lnTo>
                  <a:pt x="4898" y="84642"/>
                </a:lnTo>
                <a:lnTo>
                  <a:pt x="0" y="91019"/>
                </a:lnTo>
                <a:lnTo>
                  <a:pt x="1822" y="104928"/>
                </a:lnTo>
                <a:lnTo>
                  <a:pt x="8197" y="109827"/>
                </a:lnTo>
                <a:lnTo>
                  <a:pt x="124209" y="94627"/>
                </a:lnTo>
                <a:lnTo>
                  <a:pt x="53874" y="1125"/>
                </a:lnTo>
                <a:lnTo>
                  <a:pt x="4591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6417425" y="5964381"/>
            <a:ext cx="814647" cy="8728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471189" y="5998285"/>
            <a:ext cx="596599" cy="655256"/>
          </a:xfrm>
          <a:custGeom>
            <a:avLst/>
            <a:gdLst/>
            <a:ahLst/>
            <a:cxnLst/>
            <a:rect l="l" t="t" r="r" b="b"/>
            <a:pathLst>
              <a:path w="596599" h="655256">
                <a:moveTo>
                  <a:pt x="0" y="0"/>
                </a:moveTo>
                <a:lnTo>
                  <a:pt x="596599" y="655256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969404" y="6553386"/>
            <a:ext cx="115354" cy="118792"/>
          </a:xfrm>
          <a:custGeom>
            <a:avLst/>
            <a:gdLst/>
            <a:ahLst/>
            <a:cxnLst/>
            <a:rect l="l" t="t" r="r" b="b"/>
            <a:pathLst>
              <a:path w="115354" h="118792">
                <a:moveTo>
                  <a:pt x="11328" y="59518"/>
                </a:moveTo>
                <a:lnTo>
                  <a:pt x="4199" y="63240"/>
                </a:lnTo>
                <a:lnTo>
                  <a:pt x="0" y="76624"/>
                </a:lnTo>
                <a:lnTo>
                  <a:pt x="3722" y="83752"/>
                </a:lnTo>
                <a:lnTo>
                  <a:pt x="115354" y="118792"/>
                </a:lnTo>
                <a:lnTo>
                  <a:pt x="107389" y="81517"/>
                </a:lnTo>
                <a:lnTo>
                  <a:pt x="81415" y="81517"/>
                </a:lnTo>
                <a:lnTo>
                  <a:pt x="11328" y="59518"/>
                </a:lnTo>
                <a:close/>
              </a:path>
              <a:path w="115354" h="118792">
                <a:moveTo>
                  <a:pt x="84157" y="0"/>
                </a:moveTo>
                <a:lnTo>
                  <a:pt x="70439" y="2931"/>
                </a:lnTo>
                <a:lnTo>
                  <a:pt x="66066" y="9679"/>
                </a:lnTo>
                <a:lnTo>
                  <a:pt x="81415" y="81517"/>
                </a:lnTo>
                <a:lnTo>
                  <a:pt x="107389" y="81517"/>
                </a:lnTo>
                <a:lnTo>
                  <a:pt x="90906" y="4372"/>
                </a:lnTo>
                <a:lnTo>
                  <a:pt x="84157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180512" y="5968538"/>
            <a:ext cx="332509" cy="8686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333018" y="5998285"/>
            <a:ext cx="122278" cy="648849"/>
          </a:xfrm>
          <a:custGeom>
            <a:avLst/>
            <a:gdLst/>
            <a:ahLst/>
            <a:cxnLst/>
            <a:rect l="l" t="t" r="r" b="b"/>
            <a:pathLst>
              <a:path w="122278" h="648849">
                <a:moveTo>
                  <a:pt x="122278" y="0"/>
                </a:moveTo>
                <a:lnTo>
                  <a:pt x="0" y="648849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289133" y="6549704"/>
            <a:ext cx="115868" cy="122198"/>
          </a:xfrm>
          <a:custGeom>
            <a:avLst/>
            <a:gdLst/>
            <a:ahLst/>
            <a:cxnLst/>
            <a:rect l="l" t="t" r="r" b="b"/>
            <a:pathLst>
              <a:path w="115868" h="122198">
                <a:moveTo>
                  <a:pt x="16667" y="0"/>
                </a:moveTo>
                <a:lnTo>
                  <a:pt x="3450" y="4701"/>
                </a:lnTo>
                <a:lnTo>
                  <a:pt x="0" y="11964"/>
                </a:lnTo>
                <a:lnTo>
                  <a:pt x="39217" y="122198"/>
                </a:lnTo>
                <a:lnTo>
                  <a:pt x="82172" y="72661"/>
                </a:lnTo>
                <a:lnTo>
                  <a:pt x="48553" y="72661"/>
                </a:lnTo>
                <a:lnTo>
                  <a:pt x="23930" y="3451"/>
                </a:lnTo>
                <a:lnTo>
                  <a:pt x="16667" y="0"/>
                </a:lnTo>
                <a:close/>
              </a:path>
              <a:path w="115868" h="122198">
                <a:moveTo>
                  <a:pt x="104698" y="16590"/>
                </a:moveTo>
                <a:lnTo>
                  <a:pt x="96678" y="17160"/>
                </a:lnTo>
                <a:lnTo>
                  <a:pt x="48553" y="72661"/>
                </a:lnTo>
                <a:lnTo>
                  <a:pt x="82172" y="72661"/>
                </a:lnTo>
                <a:lnTo>
                  <a:pt x="115868" y="33800"/>
                </a:lnTo>
                <a:lnTo>
                  <a:pt x="115296" y="25779"/>
                </a:lnTo>
                <a:lnTo>
                  <a:pt x="104698" y="1659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5270269" y="4081548"/>
            <a:ext cx="1242752" cy="19368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431509" y="4231490"/>
            <a:ext cx="1023788" cy="1714126"/>
          </a:xfrm>
          <a:custGeom>
            <a:avLst/>
            <a:gdLst/>
            <a:ahLst/>
            <a:cxnLst/>
            <a:rect l="l" t="t" r="r" b="b"/>
            <a:pathLst>
              <a:path w="1023788" h="1714126">
                <a:moveTo>
                  <a:pt x="1023788" y="17141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418584" y="4209850"/>
            <a:ext cx="104667" cy="122623"/>
          </a:xfrm>
          <a:custGeom>
            <a:avLst/>
            <a:gdLst/>
            <a:ahLst/>
            <a:cxnLst/>
            <a:rect l="l" t="t" r="r" b="b"/>
            <a:pathLst>
              <a:path w="104667" h="122623">
                <a:moveTo>
                  <a:pt x="0" y="0"/>
                </a:moveTo>
                <a:lnTo>
                  <a:pt x="1209" y="116996"/>
                </a:lnTo>
                <a:lnTo>
                  <a:pt x="6954" y="122623"/>
                </a:lnTo>
                <a:lnTo>
                  <a:pt x="20981" y="122478"/>
                </a:lnTo>
                <a:lnTo>
                  <a:pt x="26607" y="116734"/>
                </a:lnTo>
                <a:lnTo>
                  <a:pt x="25849" y="43277"/>
                </a:lnTo>
                <a:lnTo>
                  <a:pt x="78413" y="43277"/>
                </a:lnTo>
                <a:lnTo>
                  <a:pt x="0" y="0"/>
                </a:lnTo>
                <a:close/>
              </a:path>
              <a:path w="104667" h="122623">
                <a:moveTo>
                  <a:pt x="78413" y="43277"/>
                </a:moveTo>
                <a:lnTo>
                  <a:pt x="25849" y="43277"/>
                </a:lnTo>
                <a:lnTo>
                  <a:pt x="90163" y="78774"/>
                </a:lnTo>
                <a:lnTo>
                  <a:pt x="97889" y="76544"/>
                </a:lnTo>
                <a:lnTo>
                  <a:pt x="104667" y="64262"/>
                </a:lnTo>
                <a:lnTo>
                  <a:pt x="102436" y="56536"/>
                </a:lnTo>
                <a:lnTo>
                  <a:pt x="78413" y="43277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73188" y="4110643"/>
            <a:ext cx="739832" cy="18578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927830" y="4260174"/>
            <a:ext cx="527467" cy="1637462"/>
          </a:xfrm>
          <a:custGeom>
            <a:avLst/>
            <a:gdLst/>
            <a:ahLst/>
            <a:cxnLst/>
            <a:rect l="l" t="t" r="r" b="b"/>
            <a:pathLst>
              <a:path w="527467" h="1637462">
                <a:moveTo>
                  <a:pt x="527467" y="1637462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894975" y="4236182"/>
            <a:ext cx="112665" cy="124059"/>
          </a:xfrm>
          <a:custGeom>
            <a:avLst/>
            <a:gdLst/>
            <a:ahLst/>
            <a:cxnLst/>
            <a:rect l="l" t="t" r="r" b="b"/>
            <a:pathLst>
              <a:path w="112665" h="124059">
                <a:moveTo>
                  <a:pt x="25126" y="0"/>
                </a:moveTo>
                <a:lnTo>
                  <a:pt x="0" y="114273"/>
                </a:lnTo>
                <a:lnTo>
                  <a:pt x="4331" y="121047"/>
                </a:lnTo>
                <a:lnTo>
                  <a:pt x="18032" y="124059"/>
                </a:lnTo>
                <a:lnTo>
                  <a:pt x="24806" y="119727"/>
                </a:lnTo>
                <a:lnTo>
                  <a:pt x="40582" y="47981"/>
                </a:lnTo>
                <a:lnTo>
                  <a:pt x="78624" y="47981"/>
                </a:lnTo>
                <a:lnTo>
                  <a:pt x="25126" y="0"/>
                </a:lnTo>
                <a:close/>
              </a:path>
              <a:path w="112665" h="124059">
                <a:moveTo>
                  <a:pt x="78624" y="47981"/>
                </a:moveTo>
                <a:lnTo>
                  <a:pt x="40582" y="47981"/>
                </a:lnTo>
                <a:lnTo>
                  <a:pt x="95270" y="97029"/>
                </a:lnTo>
                <a:lnTo>
                  <a:pt x="103299" y="96593"/>
                </a:lnTo>
                <a:lnTo>
                  <a:pt x="112665" y="86150"/>
                </a:lnTo>
                <a:lnTo>
                  <a:pt x="112228" y="78121"/>
                </a:lnTo>
                <a:lnTo>
                  <a:pt x="78624" y="47981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6442363" y="4289367"/>
            <a:ext cx="997527" cy="172904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6500659" y="4436845"/>
            <a:ext cx="782934" cy="1508771"/>
          </a:xfrm>
          <a:custGeom>
            <a:avLst/>
            <a:gdLst/>
            <a:ahLst/>
            <a:cxnLst/>
            <a:rect l="l" t="t" r="r" b="b"/>
            <a:pathLst>
              <a:path w="782934" h="1508771">
                <a:moveTo>
                  <a:pt x="0" y="1508771"/>
                </a:moveTo>
                <a:lnTo>
                  <a:pt x="78293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194558" y="4414473"/>
            <a:ext cx="106422" cy="123512"/>
          </a:xfrm>
          <a:custGeom>
            <a:avLst/>
            <a:gdLst/>
            <a:ahLst/>
            <a:cxnLst/>
            <a:rect l="l" t="t" r="r" b="b"/>
            <a:pathLst>
              <a:path w="106422" h="123512">
                <a:moveTo>
                  <a:pt x="102856" y="44744"/>
                </a:moveTo>
                <a:lnTo>
                  <a:pt x="77425" y="44744"/>
                </a:lnTo>
                <a:lnTo>
                  <a:pt x="81052" y="118113"/>
                </a:lnTo>
                <a:lnTo>
                  <a:pt x="87012" y="123512"/>
                </a:lnTo>
                <a:lnTo>
                  <a:pt x="101023" y="122819"/>
                </a:lnTo>
                <a:lnTo>
                  <a:pt x="106422" y="116860"/>
                </a:lnTo>
                <a:lnTo>
                  <a:pt x="102856" y="44744"/>
                </a:lnTo>
                <a:close/>
              </a:path>
              <a:path w="106422" h="123512">
                <a:moveTo>
                  <a:pt x="100643" y="0"/>
                </a:moveTo>
                <a:lnTo>
                  <a:pt x="1765" y="62551"/>
                </a:lnTo>
                <a:lnTo>
                  <a:pt x="0" y="70396"/>
                </a:lnTo>
                <a:lnTo>
                  <a:pt x="7499" y="82251"/>
                </a:lnTo>
                <a:lnTo>
                  <a:pt x="15344" y="84016"/>
                </a:lnTo>
                <a:lnTo>
                  <a:pt x="77425" y="44744"/>
                </a:lnTo>
                <a:lnTo>
                  <a:pt x="102856" y="44744"/>
                </a:lnTo>
                <a:lnTo>
                  <a:pt x="1006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463934" y="5465617"/>
            <a:ext cx="1999211" cy="5361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635190" y="5598254"/>
            <a:ext cx="1781702" cy="324441"/>
          </a:xfrm>
          <a:custGeom>
            <a:avLst/>
            <a:gdLst/>
            <a:ahLst/>
            <a:cxnLst/>
            <a:rect l="l" t="t" r="r" b="b"/>
            <a:pathLst>
              <a:path w="1781702" h="324441">
                <a:moveTo>
                  <a:pt x="1781702" y="324441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610393" y="5553844"/>
            <a:ext cx="122058" cy="116000"/>
          </a:xfrm>
          <a:custGeom>
            <a:avLst/>
            <a:gdLst/>
            <a:ahLst/>
            <a:cxnLst/>
            <a:rect l="l" t="t" r="r" b="b"/>
            <a:pathLst>
              <a:path w="122058" h="116000">
                <a:moveTo>
                  <a:pt x="109990" y="0"/>
                </a:moveTo>
                <a:lnTo>
                  <a:pt x="0" y="39894"/>
                </a:lnTo>
                <a:lnTo>
                  <a:pt x="88868" y="116000"/>
                </a:lnTo>
                <a:lnTo>
                  <a:pt x="96885" y="115380"/>
                </a:lnTo>
                <a:lnTo>
                  <a:pt x="106009" y="104725"/>
                </a:lnTo>
                <a:lnTo>
                  <a:pt x="105389" y="96708"/>
                </a:lnTo>
                <a:lnTo>
                  <a:pt x="49594" y="48925"/>
                </a:lnTo>
                <a:lnTo>
                  <a:pt x="118652" y="23877"/>
                </a:lnTo>
                <a:lnTo>
                  <a:pt x="122058" y="16593"/>
                </a:lnTo>
                <a:lnTo>
                  <a:pt x="117275" y="3406"/>
                </a:lnTo>
                <a:lnTo>
                  <a:pt x="10999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8404101" y="561769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8404101" y="561769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195701" y="583056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7195701" y="583056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7091061" y="645162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091060" y="645162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969222" y="636213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7969222" y="636213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245542" y="630166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245542" y="630166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005702" y="640748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005702" y="640748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124581" y="5273637"/>
            <a:ext cx="45109" cy="51300"/>
          </a:xfrm>
          <a:custGeom>
            <a:avLst/>
            <a:gdLst/>
            <a:ahLst/>
            <a:cxnLst/>
            <a:rect l="l" t="t" r="r" b="b"/>
            <a:pathLst>
              <a:path w="45109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5"/>
                </a:lnTo>
                <a:lnTo>
                  <a:pt x="11709" y="47510"/>
                </a:lnTo>
                <a:lnTo>
                  <a:pt x="25194" y="51300"/>
                </a:lnTo>
                <a:lnTo>
                  <a:pt x="35608" y="46497"/>
                </a:lnTo>
                <a:lnTo>
                  <a:pt x="42762" y="35292"/>
                </a:lnTo>
                <a:lnTo>
                  <a:pt x="45109" y="18269"/>
                </a:lnTo>
                <a:lnTo>
                  <a:pt x="39958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24581" y="527363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581462" y="5486510"/>
            <a:ext cx="45108" cy="51299"/>
          </a:xfrm>
          <a:custGeom>
            <a:avLst/>
            <a:gdLst/>
            <a:ahLst/>
            <a:cxnLst/>
            <a:rect l="l" t="t" r="r" b="b"/>
            <a:pathLst>
              <a:path w="45108" h="51299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2"/>
                </a:lnTo>
                <a:lnTo>
                  <a:pt x="11708" y="47509"/>
                </a:lnTo>
                <a:lnTo>
                  <a:pt x="25192" y="51299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581461" y="5486510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5053462" y="4565531"/>
            <a:ext cx="45108" cy="51301"/>
          </a:xfrm>
          <a:custGeom>
            <a:avLst/>
            <a:gdLst/>
            <a:ahLst/>
            <a:cxnLst/>
            <a:rect l="l" t="t" r="r" b="b"/>
            <a:pathLst>
              <a:path w="45108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4"/>
                </a:lnTo>
                <a:lnTo>
                  <a:pt x="11708" y="47510"/>
                </a:lnTo>
                <a:lnTo>
                  <a:pt x="25193" y="51301"/>
                </a:lnTo>
                <a:lnTo>
                  <a:pt x="35606" y="46498"/>
                </a:lnTo>
                <a:lnTo>
                  <a:pt x="42761" y="35293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5053462" y="456553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4630102" y="571449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630102" y="571449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869942" y="669716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7" y="0"/>
                </a:moveTo>
                <a:lnTo>
                  <a:pt x="3582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7" y="46497"/>
                </a:lnTo>
                <a:lnTo>
                  <a:pt x="42761" y="35292"/>
                </a:lnTo>
                <a:lnTo>
                  <a:pt x="45108" y="18269"/>
                </a:lnTo>
                <a:lnTo>
                  <a:pt x="39957" y="7698"/>
                </a:lnTo>
                <a:lnTo>
                  <a:pt x="29316" y="1044"/>
                </a:lnTo>
                <a:lnTo>
                  <a:pt x="1288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869942" y="669716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893618" y="4256115"/>
            <a:ext cx="290945" cy="19243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039244" y="4406088"/>
            <a:ext cx="0" cy="1710726"/>
          </a:xfrm>
          <a:custGeom>
            <a:avLst/>
            <a:gdLst/>
            <a:ahLst/>
            <a:cxnLst/>
            <a:rect l="l" t="t" r="r" b="b"/>
            <a:pathLst>
              <a:path h="1710726">
                <a:moveTo>
                  <a:pt x="0" y="17107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980290" y="4380884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6" y="108840"/>
                </a:lnTo>
                <a:lnTo>
                  <a:pt x="14163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4" y="115909"/>
                </a:lnTo>
                <a:lnTo>
                  <a:pt x="115861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993370" y="5989319"/>
            <a:ext cx="2506286" cy="2951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039244" y="6116815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3238704" y="6057860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5" y="21939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159472" y="577834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159472" y="577834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361994" y="4893092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2361994" y="489309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882108" y="44754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882108" y="44754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516000" y="482123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516000" y="482123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2513251" y="530557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1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3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2513251" y="530557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2410222" y="5478576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4"/>
                </a:lnTo>
                <a:lnTo>
                  <a:pt x="107553" y="111242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2410222" y="54785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764765" y="5060127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764765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796745" y="5908170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1796745" y="590817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1444382" y="5518394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1444382" y="55183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2930574" y="444389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2930574" y="444389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2179734" y="4893092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2179734" y="489309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2870201" y="481920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2870201" y="481920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" name="object 98"/>
          <p:cNvSpPr txBox="1"/>
          <p:nvPr/>
        </p:nvSpPr>
        <p:spPr>
          <a:xfrm>
            <a:off x="342499" y="5175855"/>
            <a:ext cx="6388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Height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944306" y="51895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1944306" y="518951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2157253" y="59226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2157253" y="59226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1882108" y="56098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1882108" y="56098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1327040" y="5296718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1327040" y="52967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2106543" y="533729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2106543" y="533729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2088974" y="56675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2088974" y="56675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2948882" y="5385303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2948882" y="538530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2093565" y="4703867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2093565" y="470386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2684559" y="5134285"/>
            <a:ext cx="123909" cy="146528"/>
          </a:xfrm>
          <a:custGeom>
            <a:avLst/>
            <a:gdLst/>
            <a:ahLst/>
            <a:cxnLst/>
            <a:rect l="l" t="t" r="r" b="b"/>
            <a:pathLst>
              <a:path w="123909" h="146528">
                <a:moveTo>
                  <a:pt x="69845" y="0"/>
                </a:moveTo>
                <a:lnTo>
                  <a:pt x="29407" y="12052"/>
                </a:lnTo>
                <a:lnTo>
                  <a:pt x="5138" y="44148"/>
                </a:lnTo>
                <a:lnTo>
                  <a:pt x="0" y="72686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2" y="146528"/>
                </a:lnTo>
                <a:lnTo>
                  <a:pt x="68738" y="145269"/>
                </a:lnTo>
                <a:lnTo>
                  <a:pt x="104414" y="125802"/>
                </a:lnTo>
                <a:lnTo>
                  <a:pt x="122486" y="89042"/>
                </a:lnTo>
                <a:lnTo>
                  <a:pt x="123909" y="74334"/>
                </a:lnTo>
                <a:lnTo>
                  <a:pt x="123861" y="72686"/>
                </a:ln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2684559" y="5134285"/>
            <a:ext cx="123915" cy="146527"/>
          </a:xfrm>
          <a:custGeom>
            <a:avLst/>
            <a:gdLst/>
            <a:ahLst/>
            <a:cxnLst/>
            <a:rect l="l" t="t" r="r" b="b"/>
            <a:pathLst>
              <a:path w="123915" h="146527">
                <a:moveTo>
                  <a:pt x="123915" y="73298"/>
                </a:move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lnTo>
                  <a:pt x="54826" y="1291"/>
                </a:lnTo>
                <a:lnTo>
                  <a:pt x="19315" y="20923"/>
                </a:lnTo>
                <a:lnTo>
                  <a:pt x="1362" y="57902"/>
                </a:lnTo>
                <a:lnTo>
                  <a:pt x="0" y="72686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1"/>
                </a:lnTo>
                <a:lnTo>
                  <a:pt x="122487" y="89041"/>
                </a:lnTo>
                <a:lnTo>
                  <a:pt x="123915" y="7329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1926760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926760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2695889" y="560751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2695889" y="560751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233326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233326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1966363" y="58407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1966363" y="58407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2223885" y="5497369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6" name="object 126"/>
          <p:cNvSpPr/>
          <p:nvPr/>
        </p:nvSpPr>
        <p:spPr>
          <a:xfrm>
            <a:off x="2223885" y="549736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7" name="object 127"/>
          <p:cNvSpPr/>
          <p:nvPr/>
        </p:nvSpPr>
        <p:spPr>
          <a:xfrm>
            <a:off x="2468893" y="59146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8" name="object 128"/>
          <p:cNvSpPr/>
          <p:nvPr/>
        </p:nvSpPr>
        <p:spPr>
          <a:xfrm>
            <a:off x="2468894" y="59146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9" name="object 129"/>
          <p:cNvSpPr/>
          <p:nvPr/>
        </p:nvSpPr>
        <p:spPr>
          <a:xfrm>
            <a:off x="1336545" y="511270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0" name="object 130"/>
          <p:cNvSpPr/>
          <p:nvPr/>
        </p:nvSpPr>
        <p:spPr>
          <a:xfrm>
            <a:off x="1336545" y="51127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1" name="object 131"/>
          <p:cNvSpPr/>
          <p:nvPr/>
        </p:nvSpPr>
        <p:spPr>
          <a:xfrm>
            <a:off x="1764765" y="5404609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2" name="object 132"/>
          <p:cNvSpPr/>
          <p:nvPr/>
        </p:nvSpPr>
        <p:spPr>
          <a:xfrm>
            <a:off x="1764765" y="54046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3" name="object 133"/>
          <p:cNvSpPr/>
          <p:nvPr/>
        </p:nvSpPr>
        <p:spPr>
          <a:xfrm>
            <a:off x="159004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4" name="object 134"/>
          <p:cNvSpPr/>
          <p:nvPr/>
        </p:nvSpPr>
        <p:spPr>
          <a:xfrm>
            <a:off x="159004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5" name="object 135"/>
          <p:cNvSpPr/>
          <p:nvPr/>
        </p:nvSpPr>
        <p:spPr>
          <a:xfrm>
            <a:off x="2157253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6" name="object 136"/>
          <p:cNvSpPr/>
          <p:nvPr/>
        </p:nvSpPr>
        <p:spPr>
          <a:xfrm>
            <a:off x="2157253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7" name="object 137"/>
          <p:cNvSpPr/>
          <p:nvPr/>
        </p:nvSpPr>
        <p:spPr>
          <a:xfrm>
            <a:off x="2520627" y="4963404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8" name="object 138"/>
          <p:cNvSpPr/>
          <p:nvPr/>
        </p:nvSpPr>
        <p:spPr>
          <a:xfrm>
            <a:off x="2520627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9" name="object 139"/>
          <p:cNvSpPr txBox="1"/>
          <p:nvPr/>
        </p:nvSpPr>
        <p:spPr>
          <a:xfrm>
            <a:off x="1232455" y="1210210"/>
            <a:ext cx="7271384" cy="720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800"/>
              </a:lnSpc>
            </a:pPr>
            <a:r>
              <a:rPr lang="en-CA" sz="2400" dirty="0" smtClean="0">
                <a:solidFill>
                  <a:srgbClr val="9BBB59"/>
                </a:solidFill>
                <a:latin typeface="Calibri"/>
                <a:cs typeface="Calibri"/>
              </a:rPr>
              <a:t>Classification</a:t>
            </a:r>
            <a:r>
              <a:rPr sz="2400" spc="-10" dirty="0" smtClean="0">
                <a:solidFill>
                  <a:srgbClr val="9BBB59"/>
                </a:solidFill>
                <a:latin typeface="Calibri"/>
                <a:cs typeface="Calibri"/>
              </a:rPr>
              <a:t>, clusterin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g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and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th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er analysis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meth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ds b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 </a:t>
            </a: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exponentially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di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ﬃ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c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ult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ith in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creasing di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mensi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ns.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780549" y="6194147"/>
            <a:ext cx="958850" cy="5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9539" marR="12700" indent="-117475">
              <a:lnSpc>
                <a:spcPts val="2100"/>
              </a:lnSpc>
            </a:pPr>
            <a:r>
              <a:rPr lang="en-CA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17425" y="5178828"/>
            <a:ext cx="2726573" cy="843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466647" y="5312762"/>
            <a:ext cx="2530629" cy="632853"/>
          </a:xfrm>
          <a:custGeom>
            <a:avLst/>
            <a:gdLst/>
            <a:ahLst/>
            <a:cxnLst/>
            <a:rect l="l" t="t" r="r" b="b"/>
            <a:pathLst>
              <a:path w="2530629" h="632853">
                <a:moveTo>
                  <a:pt x="0" y="632853"/>
                </a:moveTo>
                <a:lnTo>
                  <a:pt x="2530629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898416" y="5273973"/>
            <a:ext cx="123311" cy="114386"/>
          </a:xfrm>
          <a:custGeom>
            <a:avLst/>
            <a:gdLst/>
            <a:ahLst/>
            <a:cxnLst/>
            <a:rect l="l" t="t" r="r" b="b"/>
            <a:pathLst>
              <a:path w="123311" h="114386">
                <a:moveTo>
                  <a:pt x="10965" y="0"/>
                </a:moveTo>
                <a:lnTo>
                  <a:pt x="3916" y="3872"/>
                </a:lnTo>
                <a:lnTo>
                  <a:pt x="0" y="17341"/>
                </a:lnTo>
                <a:lnTo>
                  <a:pt x="3870" y="24390"/>
                </a:lnTo>
                <a:lnTo>
                  <a:pt x="74408" y="44904"/>
                </a:lnTo>
                <a:lnTo>
                  <a:pt x="21831" y="96206"/>
                </a:lnTo>
                <a:lnTo>
                  <a:pt x="21732" y="104246"/>
                </a:lnTo>
                <a:lnTo>
                  <a:pt x="31529" y="114287"/>
                </a:lnTo>
                <a:lnTo>
                  <a:pt x="39569" y="114386"/>
                </a:lnTo>
                <a:lnTo>
                  <a:pt x="123311" y="32674"/>
                </a:lnTo>
                <a:lnTo>
                  <a:pt x="1096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21828" y="4110643"/>
            <a:ext cx="295101" cy="192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469400" y="4261222"/>
            <a:ext cx="0" cy="1710725"/>
          </a:xfrm>
          <a:custGeom>
            <a:avLst/>
            <a:gdLst/>
            <a:ahLst/>
            <a:cxnLst/>
            <a:rect l="l" t="t" r="r" b="b"/>
            <a:pathLst>
              <a:path h="1710725">
                <a:moveTo>
                  <a:pt x="0" y="1710725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410445" y="423601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59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8" y="101065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425737" y="5843846"/>
            <a:ext cx="2506286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469400" y="5971951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668860" y="5912997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624663" y="4593553"/>
            <a:ext cx="45107" cy="51301"/>
          </a:xfrm>
          <a:custGeom>
            <a:avLst/>
            <a:gdLst/>
            <a:ahLst/>
            <a:cxnLst/>
            <a:rect l="l" t="t" r="r" b="b"/>
            <a:pathLst>
              <a:path w="45107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10"/>
                </a:lnTo>
                <a:lnTo>
                  <a:pt x="25191" y="51301"/>
                </a:lnTo>
                <a:lnTo>
                  <a:pt x="35605" y="46499"/>
                </a:lnTo>
                <a:lnTo>
                  <a:pt x="42760" y="35294"/>
                </a:lnTo>
                <a:lnTo>
                  <a:pt x="45107" y="18271"/>
                </a:lnTo>
                <a:lnTo>
                  <a:pt x="39957" y="7699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624663" y="4593554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590308" y="5939443"/>
            <a:ext cx="926868" cy="918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753098" y="5971948"/>
            <a:ext cx="707867" cy="807072"/>
          </a:xfrm>
          <a:custGeom>
            <a:avLst/>
            <a:gdLst/>
            <a:ahLst/>
            <a:cxnLst/>
            <a:rect l="l" t="t" r="r" b="b"/>
            <a:pathLst>
              <a:path w="707867" h="807072">
                <a:moveTo>
                  <a:pt x="707867" y="0"/>
                </a:moveTo>
                <a:lnTo>
                  <a:pt x="0" y="807072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736479" y="6678619"/>
            <a:ext cx="114551" cy="119350"/>
          </a:xfrm>
          <a:custGeom>
            <a:avLst/>
            <a:gdLst/>
            <a:ahLst/>
            <a:cxnLst/>
            <a:rect l="l" t="t" r="r" b="b"/>
            <a:pathLst>
              <a:path w="114551" h="119350">
                <a:moveTo>
                  <a:pt x="28985" y="0"/>
                </a:moveTo>
                <a:lnTo>
                  <a:pt x="22318" y="4496"/>
                </a:lnTo>
                <a:lnTo>
                  <a:pt x="0" y="119350"/>
                </a:lnTo>
                <a:lnTo>
                  <a:pt x="110962" y="82244"/>
                </a:lnTo>
                <a:lnTo>
                  <a:pt x="111357" y="81452"/>
                </a:lnTo>
                <a:lnTo>
                  <a:pt x="33239" y="81452"/>
                </a:lnTo>
                <a:lnTo>
                  <a:pt x="47251" y="9342"/>
                </a:lnTo>
                <a:lnTo>
                  <a:pt x="42754" y="2675"/>
                </a:lnTo>
                <a:lnTo>
                  <a:pt x="28985" y="0"/>
                </a:lnTo>
                <a:close/>
              </a:path>
              <a:path w="114551" h="119350">
                <a:moveTo>
                  <a:pt x="102906" y="58155"/>
                </a:moveTo>
                <a:lnTo>
                  <a:pt x="33239" y="81452"/>
                </a:lnTo>
                <a:lnTo>
                  <a:pt x="111357" y="81452"/>
                </a:lnTo>
                <a:lnTo>
                  <a:pt x="114551" y="75048"/>
                </a:lnTo>
                <a:lnTo>
                  <a:pt x="110102" y="61744"/>
                </a:lnTo>
                <a:lnTo>
                  <a:pt x="102906" y="58155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70261" y="4800100"/>
            <a:ext cx="45107" cy="51300"/>
          </a:xfrm>
          <a:custGeom>
            <a:avLst/>
            <a:gdLst/>
            <a:ahLst/>
            <a:cxnLst/>
            <a:rect l="l" t="t" r="r" b="b"/>
            <a:pathLst>
              <a:path w="45107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1"/>
                </a:lnTo>
                <a:lnTo>
                  <a:pt x="11707" y="47508"/>
                </a:lnTo>
                <a:lnTo>
                  <a:pt x="25191" y="51300"/>
                </a:lnTo>
                <a:lnTo>
                  <a:pt x="35605" y="46498"/>
                </a:lnTo>
                <a:lnTo>
                  <a:pt x="42760" y="35293"/>
                </a:lnTo>
                <a:lnTo>
                  <a:pt x="45107" y="18271"/>
                </a:lnTo>
                <a:lnTo>
                  <a:pt x="39957" y="7699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8070261" y="4800100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417425" y="4617719"/>
            <a:ext cx="2514599" cy="1404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469400" y="4754703"/>
            <a:ext cx="2293000" cy="1190913"/>
          </a:xfrm>
          <a:custGeom>
            <a:avLst/>
            <a:gdLst/>
            <a:ahLst/>
            <a:cxnLst/>
            <a:rect l="l" t="t" r="r" b="b"/>
            <a:pathLst>
              <a:path w="2293000" h="1190913">
                <a:moveTo>
                  <a:pt x="0" y="1190913"/>
                </a:moveTo>
                <a:lnTo>
                  <a:pt x="229300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8661261" y="4737348"/>
            <a:ext cx="123507" cy="106405"/>
          </a:xfrm>
          <a:custGeom>
            <a:avLst/>
            <a:gdLst/>
            <a:ahLst/>
            <a:cxnLst/>
            <a:rect l="l" t="t" r="r" b="b"/>
            <a:pathLst>
              <a:path w="123507" h="106405">
                <a:moveTo>
                  <a:pt x="6645" y="0"/>
                </a:moveTo>
                <a:lnTo>
                  <a:pt x="687" y="5400"/>
                </a:lnTo>
                <a:lnTo>
                  <a:pt x="0" y="19410"/>
                </a:lnTo>
                <a:lnTo>
                  <a:pt x="5400" y="25369"/>
                </a:lnTo>
                <a:lnTo>
                  <a:pt x="78771" y="28971"/>
                </a:lnTo>
                <a:lnTo>
                  <a:pt x="39521" y="91065"/>
                </a:lnTo>
                <a:lnTo>
                  <a:pt x="41288" y="98910"/>
                </a:lnTo>
                <a:lnTo>
                  <a:pt x="53145" y="106405"/>
                </a:lnTo>
                <a:lnTo>
                  <a:pt x="60990" y="104636"/>
                </a:lnTo>
                <a:lnTo>
                  <a:pt x="123507" y="5736"/>
                </a:lnTo>
                <a:lnTo>
                  <a:pt x="6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417425" y="4405745"/>
            <a:ext cx="2024148" cy="1616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69400" y="4548961"/>
            <a:ext cx="1804897" cy="1396655"/>
          </a:xfrm>
          <a:custGeom>
            <a:avLst/>
            <a:gdLst/>
            <a:ahLst/>
            <a:cxnLst/>
            <a:rect l="l" t="t" r="r" b="b"/>
            <a:pathLst>
              <a:path w="1804897" h="1396655">
                <a:moveTo>
                  <a:pt x="0" y="1396655"/>
                </a:moveTo>
                <a:lnTo>
                  <a:pt x="1804897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173325" y="4533535"/>
            <a:ext cx="108434" cy="111615"/>
          </a:xfrm>
          <a:custGeom>
            <a:avLst/>
            <a:gdLst/>
            <a:ahLst/>
            <a:cxnLst/>
            <a:rect l="l" t="t" r="r" b="b"/>
            <a:pathLst>
              <a:path w="108434" h="111615">
                <a:moveTo>
                  <a:pt x="108434" y="30849"/>
                </a:moveTo>
                <a:lnTo>
                  <a:pt x="81037" y="30849"/>
                </a:lnTo>
                <a:lnTo>
                  <a:pt x="53506" y="98955"/>
                </a:lnTo>
                <a:lnTo>
                  <a:pt x="56647" y="106358"/>
                </a:lnTo>
                <a:lnTo>
                  <a:pt x="69653" y="111615"/>
                </a:lnTo>
                <a:lnTo>
                  <a:pt x="77055" y="108474"/>
                </a:lnTo>
                <a:lnTo>
                  <a:pt x="108434" y="30849"/>
                </a:lnTo>
                <a:close/>
              </a:path>
              <a:path w="108434" h="111615">
                <a:moveTo>
                  <a:pt x="120905" y="0"/>
                </a:moveTo>
                <a:lnTo>
                  <a:pt x="4897" y="15224"/>
                </a:lnTo>
                <a:lnTo>
                  <a:pt x="0" y="21602"/>
                </a:lnTo>
                <a:lnTo>
                  <a:pt x="1823" y="35511"/>
                </a:lnTo>
                <a:lnTo>
                  <a:pt x="8201" y="40408"/>
                </a:lnTo>
                <a:lnTo>
                  <a:pt x="81037" y="30849"/>
                </a:lnTo>
                <a:lnTo>
                  <a:pt x="108434" y="30849"/>
                </a:lnTo>
                <a:lnTo>
                  <a:pt x="12090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6417425" y="5935286"/>
            <a:ext cx="1866206" cy="901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469400" y="5971951"/>
            <a:ext cx="1642844" cy="690323"/>
          </a:xfrm>
          <a:custGeom>
            <a:avLst/>
            <a:gdLst/>
            <a:ahLst/>
            <a:cxnLst/>
            <a:rect l="l" t="t" r="r" b="b"/>
            <a:pathLst>
              <a:path w="1642844" h="690323">
                <a:moveTo>
                  <a:pt x="0" y="0"/>
                </a:moveTo>
                <a:lnTo>
                  <a:pt x="1642844" y="690323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8011271" y="6577410"/>
            <a:ext cx="124209" cy="109827"/>
          </a:xfrm>
          <a:custGeom>
            <a:avLst/>
            <a:gdLst/>
            <a:ahLst/>
            <a:cxnLst/>
            <a:rect l="l" t="t" r="r" b="b"/>
            <a:pathLst>
              <a:path w="124209" h="109827">
                <a:moveTo>
                  <a:pt x="45913" y="0"/>
                </a:moveTo>
                <a:lnTo>
                  <a:pt x="34702" y="8432"/>
                </a:lnTo>
                <a:lnTo>
                  <a:pt x="33576" y="16394"/>
                </a:lnTo>
                <a:lnTo>
                  <a:pt x="77735" y="75099"/>
                </a:lnTo>
                <a:lnTo>
                  <a:pt x="4898" y="84642"/>
                </a:lnTo>
                <a:lnTo>
                  <a:pt x="0" y="91019"/>
                </a:lnTo>
                <a:lnTo>
                  <a:pt x="1822" y="104928"/>
                </a:lnTo>
                <a:lnTo>
                  <a:pt x="8197" y="109827"/>
                </a:lnTo>
                <a:lnTo>
                  <a:pt x="124209" y="94627"/>
                </a:lnTo>
                <a:lnTo>
                  <a:pt x="53874" y="1125"/>
                </a:lnTo>
                <a:lnTo>
                  <a:pt x="4591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6417425" y="5964381"/>
            <a:ext cx="814647" cy="8728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471189" y="5998285"/>
            <a:ext cx="596599" cy="655256"/>
          </a:xfrm>
          <a:custGeom>
            <a:avLst/>
            <a:gdLst/>
            <a:ahLst/>
            <a:cxnLst/>
            <a:rect l="l" t="t" r="r" b="b"/>
            <a:pathLst>
              <a:path w="596599" h="655256">
                <a:moveTo>
                  <a:pt x="0" y="0"/>
                </a:moveTo>
                <a:lnTo>
                  <a:pt x="596599" y="655256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969404" y="6553386"/>
            <a:ext cx="115354" cy="118792"/>
          </a:xfrm>
          <a:custGeom>
            <a:avLst/>
            <a:gdLst/>
            <a:ahLst/>
            <a:cxnLst/>
            <a:rect l="l" t="t" r="r" b="b"/>
            <a:pathLst>
              <a:path w="115354" h="118792">
                <a:moveTo>
                  <a:pt x="11328" y="59518"/>
                </a:moveTo>
                <a:lnTo>
                  <a:pt x="4199" y="63240"/>
                </a:lnTo>
                <a:lnTo>
                  <a:pt x="0" y="76624"/>
                </a:lnTo>
                <a:lnTo>
                  <a:pt x="3722" y="83752"/>
                </a:lnTo>
                <a:lnTo>
                  <a:pt x="115354" y="118792"/>
                </a:lnTo>
                <a:lnTo>
                  <a:pt x="107389" y="81517"/>
                </a:lnTo>
                <a:lnTo>
                  <a:pt x="81415" y="81517"/>
                </a:lnTo>
                <a:lnTo>
                  <a:pt x="11328" y="59518"/>
                </a:lnTo>
                <a:close/>
              </a:path>
              <a:path w="115354" h="118792">
                <a:moveTo>
                  <a:pt x="84157" y="0"/>
                </a:moveTo>
                <a:lnTo>
                  <a:pt x="70439" y="2931"/>
                </a:lnTo>
                <a:lnTo>
                  <a:pt x="66066" y="9679"/>
                </a:lnTo>
                <a:lnTo>
                  <a:pt x="81415" y="81517"/>
                </a:lnTo>
                <a:lnTo>
                  <a:pt x="107389" y="81517"/>
                </a:lnTo>
                <a:lnTo>
                  <a:pt x="90906" y="4372"/>
                </a:lnTo>
                <a:lnTo>
                  <a:pt x="84157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180512" y="5968538"/>
            <a:ext cx="332509" cy="8686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333018" y="5998285"/>
            <a:ext cx="122278" cy="648849"/>
          </a:xfrm>
          <a:custGeom>
            <a:avLst/>
            <a:gdLst/>
            <a:ahLst/>
            <a:cxnLst/>
            <a:rect l="l" t="t" r="r" b="b"/>
            <a:pathLst>
              <a:path w="122278" h="648849">
                <a:moveTo>
                  <a:pt x="122278" y="0"/>
                </a:moveTo>
                <a:lnTo>
                  <a:pt x="0" y="648849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289133" y="6549704"/>
            <a:ext cx="115868" cy="122198"/>
          </a:xfrm>
          <a:custGeom>
            <a:avLst/>
            <a:gdLst/>
            <a:ahLst/>
            <a:cxnLst/>
            <a:rect l="l" t="t" r="r" b="b"/>
            <a:pathLst>
              <a:path w="115868" h="122198">
                <a:moveTo>
                  <a:pt x="16667" y="0"/>
                </a:moveTo>
                <a:lnTo>
                  <a:pt x="3450" y="4701"/>
                </a:lnTo>
                <a:lnTo>
                  <a:pt x="0" y="11964"/>
                </a:lnTo>
                <a:lnTo>
                  <a:pt x="39217" y="122198"/>
                </a:lnTo>
                <a:lnTo>
                  <a:pt x="82172" y="72661"/>
                </a:lnTo>
                <a:lnTo>
                  <a:pt x="48553" y="72661"/>
                </a:lnTo>
                <a:lnTo>
                  <a:pt x="23930" y="3451"/>
                </a:lnTo>
                <a:lnTo>
                  <a:pt x="16667" y="0"/>
                </a:lnTo>
                <a:close/>
              </a:path>
              <a:path w="115868" h="122198">
                <a:moveTo>
                  <a:pt x="104698" y="16590"/>
                </a:moveTo>
                <a:lnTo>
                  <a:pt x="96678" y="17160"/>
                </a:lnTo>
                <a:lnTo>
                  <a:pt x="48553" y="72661"/>
                </a:lnTo>
                <a:lnTo>
                  <a:pt x="82172" y="72661"/>
                </a:lnTo>
                <a:lnTo>
                  <a:pt x="115868" y="33800"/>
                </a:lnTo>
                <a:lnTo>
                  <a:pt x="115296" y="25779"/>
                </a:lnTo>
                <a:lnTo>
                  <a:pt x="104698" y="1659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5270269" y="4081548"/>
            <a:ext cx="1242752" cy="19368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431509" y="4231490"/>
            <a:ext cx="1023788" cy="1714126"/>
          </a:xfrm>
          <a:custGeom>
            <a:avLst/>
            <a:gdLst/>
            <a:ahLst/>
            <a:cxnLst/>
            <a:rect l="l" t="t" r="r" b="b"/>
            <a:pathLst>
              <a:path w="1023788" h="1714126">
                <a:moveTo>
                  <a:pt x="1023788" y="17141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418584" y="4209850"/>
            <a:ext cx="104667" cy="122623"/>
          </a:xfrm>
          <a:custGeom>
            <a:avLst/>
            <a:gdLst/>
            <a:ahLst/>
            <a:cxnLst/>
            <a:rect l="l" t="t" r="r" b="b"/>
            <a:pathLst>
              <a:path w="104667" h="122623">
                <a:moveTo>
                  <a:pt x="0" y="0"/>
                </a:moveTo>
                <a:lnTo>
                  <a:pt x="1209" y="116996"/>
                </a:lnTo>
                <a:lnTo>
                  <a:pt x="6954" y="122623"/>
                </a:lnTo>
                <a:lnTo>
                  <a:pt x="20981" y="122478"/>
                </a:lnTo>
                <a:lnTo>
                  <a:pt x="26607" y="116734"/>
                </a:lnTo>
                <a:lnTo>
                  <a:pt x="25849" y="43277"/>
                </a:lnTo>
                <a:lnTo>
                  <a:pt x="78413" y="43277"/>
                </a:lnTo>
                <a:lnTo>
                  <a:pt x="0" y="0"/>
                </a:lnTo>
                <a:close/>
              </a:path>
              <a:path w="104667" h="122623">
                <a:moveTo>
                  <a:pt x="78413" y="43277"/>
                </a:moveTo>
                <a:lnTo>
                  <a:pt x="25849" y="43277"/>
                </a:lnTo>
                <a:lnTo>
                  <a:pt x="90163" y="78774"/>
                </a:lnTo>
                <a:lnTo>
                  <a:pt x="97889" y="76544"/>
                </a:lnTo>
                <a:lnTo>
                  <a:pt x="104667" y="64262"/>
                </a:lnTo>
                <a:lnTo>
                  <a:pt x="102436" y="56536"/>
                </a:lnTo>
                <a:lnTo>
                  <a:pt x="78413" y="43277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73188" y="4110643"/>
            <a:ext cx="739832" cy="18578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927830" y="4260174"/>
            <a:ext cx="527467" cy="1637462"/>
          </a:xfrm>
          <a:custGeom>
            <a:avLst/>
            <a:gdLst/>
            <a:ahLst/>
            <a:cxnLst/>
            <a:rect l="l" t="t" r="r" b="b"/>
            <a:pathLst>
              <a:path w="527467" h="1637462">
                <a:moveTo>
                  <a:pt x="527467" y="1637462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894975" y="4236182"/>
            <a:ext cx="112665" cy="124059"/>
          </a:xfrm>
          <a:custGeom>
            <a:avLst/>
            <a:gdLst/>
            <a:ahLst/>
            <a:cxnLst/>
            <a:rect l="l" t="t" r="r" b="b"/>
            <a:pathLst>
              <a:path w="112665" h="124059">
                <a:moveTo>
                  <a:pt x="25126" y="0"/>
                </a:moveTo>
                <a:lnTo>
                  <a:pt x="0" y="114273"/>
                </a:lnTo>
                <a:lnTo>
                  <a:pt x="4331" y="121047"/>
                </a:lnTo>
                <a:lnTo>
                  <a:pt x="18032" y="124059"/>
                </a:lnTo>
                <a:lnTo>
                  <a:pt x="24806" y="119727"/>
                </a:lnTo>
                <a:lnTo>
                  <a:pt x="40582" y="47981"/>
                </a:lnTo>
                <a:lnTo>
                  <a:pt x="78624" y="47981"/>
                </a:lnTo>
                <a:lnTo>
                  <a:pt x="25126" y="0"/>
                </a:lnTo>
                <a:close/>
              </a:path>
              <a:path w="112665" h="124059">
                <a:moveTo>
                  <a:pt x="78624" y="47981"/>
                </a:moveTo>
                <a:lnTo>
                  <a:pt x="40582" y="47981"/>
                </a:lnTo>
                <a:lnTo>
                  <a:pt x="95270" y="97029"/>
                </a:lnTo>
                <a:lnTo>
                  <a:pt x="103299" y="96593"/>
                </a:lnTo>
                <a:lnTo>
                  <a:pt x="112665" y="86150"/>
                </a:lnTo>
                <a:lnTo>
                  <a:pt x="112228" y="78121"/>
                </a:lnTo>
                <a:lnTo>
                  <a:pt x="78624" y="47981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6442363" y="4289367"/>
            <a:ext cx="997527" cy="172904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6500659" y="4436845"/>
            <a:ext cx="782934" cy="1508771"/>
          </a:xfrm>
          <a:custGeom>
            <a:avLst/>
            <a:gdLst/>
            <a:ahLst/>
            <a:cxnLst/>
            <a:rect l="l" t="t" r="r" b="b"/>
            <a:pathLst>
              <a:path w="782934" h="1508771">
                <a:moveTo>
                  <a:pt x="0" y="1508771"/>
                </a:moveTo>
                <a:lnTo>
                  <a:pt x="78293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194558" y="4414473"/>
            <a:ext cx="106422" cy="123512"/>
          </a:xfrm>
          <a:custGeom>
            <a:avLst/>
            <a:gdLst/>
            <a:ahLst/>
            <a:cxnLst/>
            <a:rect l="l" t="t" r="r" b="b"/>
            <a:pathLst>
              <a:path w="106422" h="123512">
                <a:moveTo>
                  <a:pt x="102856" y="44744"/>
                </a:moveTo>
                <a:lnTo>
                  <a:pt x="77425" y="44744"/>
                </a:lnTo>
                <a:lnTo>
                  <a:pt x="81052" y="118113"/>
                </a:lnTo>
                <a:lnTo>
                  <a:pt x="87012" y="123512"/>
                </a:lnTo>
                <a:lnTo>
                  <a:pt x="101023" y="122819"/>
                </a:lnTo>
                <a:lnTo>
                  <a:pt x="106422" y="116860"/>
                </a:lnTo>
                <a:lnTo>
                  <a:pt x="102856" y="44744"/>
                </a:lnTo>
                <a:close/>
              </a:path>
              <a:path w="106422" h="123512">
                <a:moveTo>
                  <a:pt x="100643" y="0"/>
                </a:moveTo>
                <a:lnTo>
                  <a:pt x="1765" y="62551"/>
                </a:lnTo>
                <a:lnTo>
                  <a:pt x="0" y="70396"/>
                </a:lnTo>
                <a:lnTo>
                  <a:pt x="7499" y="82251"/>
                </a:lnTo>
                <a:lnTo>
                  <a:pt x="15344" y="84016"/>
                </a:lnTo>
                <a:lnTo>
                  <a:pt x="77425" y="44744"/>
                </a:lnTo>
                <a:lnTo>
                  <a:pt x="102856" y="44744"/>
                </a:lnTo>
                <a:lnTo>
                  <a:pt x="1006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463934" y="5465617"/>
            <a:ext cx="1999211" cy="5361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635190" y="5598254"/>
            <a:ext cx="1781702" cy="324441"/>
          </a:xfrm>
          <a:custGeom>
            <a:avLst/>
            <a:gdLst/>
            <a:ahLst/>
            <a:cxnLst/>
            <a:rect l="l" t="t" r="r" b="b"/>
            <a:pathLst>
              <a:path w="1781702" h="324441">
                <a:moveTo>
                  <a:pt x="1781702" y="324441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610393" y="5553844"/>
            <a:ext cx="122058" cy="116000"/>
          </a:xfrm>
          <a:custGeom>
            <a:avLst/>
            <a:gdLst/>
            <a:ahLst/>
            <a:cxnLst/>
            <a:rect l="l" t="t" r="r" b="b"/>
            <a:pathLst>
              <a:path w="122058" h="116000">
                <a:moveTo>
                  <a:pt x="109990" y="0"/>
                </a:moveTo>
                <a:lnTo>
                  <a:pt x="0" y="39894"/>
                </a:lnTo>
                <a:lnTo>
                  <a:pt x="88868" y="116000"/>
                </a:lnTo>
                <a:lnTo>
                  <a:pt x="96885" y="115380"/>
                </a:lnTo>
                <a:lnTo>
                  <a:pt x="106009" y="104725"/>
                </a:lnTo>
                <a:lnTo>
                  <a:pt x="105389" y="96708"/>
                </a:lnTo>
                <a:lnTo>
                  <a:pt x="49594" y="48925"/>
                </a:lnTo>
                <a:lnTo>
                  <a:pt x="118652" y="23877"/>
                </a:lnTo>
                <a:lnTo>
                  <a:pt x="122058" y="16593"/>
                </a:lnTo>
                <a:lnTo>
                  <a:pt x="117275" y="3406"/>
                </a:lnTo>
                <a:lnTo>
                  <a:pt x="10999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8404101" y="561769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8404101" y="561769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195701" y="583056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7195701" y="583056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7091061" y="645162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091060" y="645162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969222" y="636213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7969222" y="636213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245542" y="630166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245542" y="630166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005702" y="640748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005702" y="640748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124581" y="5273637"/>
            <a:ext cx="45109" cy="51300"/>
          </a:xfrm>
          <a:custGeom>
            <a:avLst/>
            <a:gdLst/>
            <a:ahLst/>
            <a:cxnLst/>
            <a:rect l="l" t="t" r="r" b="b"/>
            <a:pathLst>
              <a:path w="45109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5"/>
                </a:lnTo>
                <a:lnTo>
                  <a:pt x="11709" y="47510"/>
                </a:lnTo>
                <a:lnTo>
                  <a:pt x="25194" y="51300"/>
                </a:lnTo>
                <a:lnTo>
                  <a:pt x="35608" y="46497"/>
                </a:lnTo>
                <a:lnTo>
                  <a:pt x="42762" y="35292"/>
                </a:lnTo>
                <a:lnTo>
                  <a:pt x="45109" y="18269"/>
                </a:lnTo>
                <a:lnTo>
                  <a:pt x="39958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24581" y="527363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581462" y="5486510"/>
            <a:ext cx="45108" cy="51299"/>
          </a:xfrm>
          <a:custGeom>
            <a:avLst/>
            <a:gdLst/>
            <a:ahLst/>
            <a:cxnLst/>
            <a:rect l="l" t="t" r="r" b="b"/>
            <a:pathLst>
              <a:path w="45108" h="51299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2"/>
                </a:lnTo>
                <a:lnTo>
                  <a:pt x="11708" y="47509"/>
                </a:lnTo>
                <a:lnTo>
                  <a:pt x="25192" y="51299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581461" y="5486510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5053462" y="4565531"/>
            <a:ext cx="45108" cy="51301"/>
          </a:xfrm>
          <a:custGeom>
            <a:avLst/>
            <a:gdLst/>
            <a:ahLst/>
            <a:cxnLst/>
            <a:rect l="l" t="t" r="r" b="b"/>
            <a:pathLst>
              <a:path w="45108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4"/>
                </a:lnTo>
                <a:lnTo>
                  <a:pt x="11708" y="47510"/>
                </a:lnTo>
                <a:lnTo>
                  <a:pt x="25193" y="51301"/>
                </a:lnTo>
                <a:lnTo>
                  <a:pt x="35606" y="46498"/>
                </a:lnTo>
                <a:lnTo>
                  <a:pt x="42761" y="35293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5053462" y="456553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4630102" y="571449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630102" y="571449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869942" y="669716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7" y="0"/>
                </a:moveTo>
                <a:lnTo>
                  <a:pt x="3582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7" y="46497"/>
                </a:lnTo>
                <a:lnTo>
                  <a:pt x="42761" y="35292"/>
                </a:lnTo>
                <a:lnTo>
                  <a:pt x="45108" y="18269"/>
                </a:lnTo>
                <a:lnTo>
                  <a:pt x="39957" y="7698"/>
                </a:lnTo>
                <a:lnTo>
                  <a:pt x="29316" y="1044"/>
                </a:lnTo>
                <a:lnTo>
                  <a:pt x="1288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869942" y="669716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893618" y="4256115"/>
            <a:ext cx="290945" cy="19243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039244" y="4406088"/>
            <a:ext cx="0" cy="1710726"/>
          </a:xfrm>
          <a:custGeom>
            <a:avLst/>
            <a:gdLst/>
            <a:ahLst/>
            <a:cxnLst/>
            <a:rect l="l" t="t" r="r" b="b"/>
            <a:pathLst>
              <a:path h="1710726">
                <a:moveTo>
                  <a:pt x="0" y="17107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980290" y="4380884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6" y="108840"/>
                </a:lnTo>
                <a:lnTo>
                  <a:pt x="14163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4" y="115909"/>
                </a:lnTo>
                <a:lnTo>
                  <a:pt x="115861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993370" y="5989319"/>
            <a:ext cx="2506286" cy="2951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039244" y="6116815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3238704" y="6057860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5" y="21939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159472" y="577834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159472" y="577834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361994" y="4893092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2361994" y="489309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882108" y="44754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882108" y="44754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516000" y="482123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516000" y="482123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2513251" y="530557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1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3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2513251" y="530557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2410222" y="5478576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4"/>
                </a:lnTo>
                <a:lnTo>
                  <a:pt x="107553" y="111242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2410222" y="54785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764765" y="5060127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764765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796745" y="5908170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1796745" y="590817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1444382" y="5518394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1444382" y="55183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2930574" y="444389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2930574" y="444389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2179734" y="4893092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2179734" y="489309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2870201" y="481920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2870201" y="481920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" name="object 98"/>
          <p:cNvSpPr txBox="1"/>
          <p:nvPr/>
        </p:nvSpPr>
        <p:spPr>
          <a:xfrm>
            <a:off x="342499" y="5175855"/>
            <a:ext cx="6388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Height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944306" y="51895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1944306" y="518951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2157253" y="59226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2157253" y="59226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1882108" y="56098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1882108" y="56098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1327040" y="5296718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1327040" y="52967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2106543" y="533729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2106543" y="533729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2088974" y="56675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2088974" y="56675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2948882" y="5385303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2948882" y="538530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2093565" y="4703867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2093565" y="470386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2684559" y="5134285"/>
            <a:ext cx="123909" cy="146528"/>
          </a:xfrm>
          <a:custGeom>
            <a:avLst/>
            <a:gdLst/>
            <a:ahLst/>
            <a:cxnLst/>
            <a:rect l="l" t="t" r="r" b="b"/>
            <a:pathLst>
              <a:path w="123909" h="146528">
                <a:moveTo>
                  <a:pt x="69845" y="0"/>
                </a:moveTo>
                <a:lnTo>
                  <a:pt x="29407" y="12052"/>
                </a:lnTo>
                <a:lnTo>
                  <a:pt x="5138" y="44148"/>
                </a:lnTo>
                <a:lnTo>
                  <a:pt x="0" y="72686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2" y="146528"/>
                </a:lnTo>
                <a:lnTo>
                  <a:pt x="68738" y="145269"/>
                </a:lnTo>
                <a:lnTo>
                  <a:pt x="104414" y="125802"/>
                </a:lnTo>
                <a:lnTo>
                  <a:pt x="122486" y="89042"/>
                </a:lnTo>
                <a:lnTo>
                  <a:pt x="123909" y="74334"/>
                </a:lnTo>
                <a:lnTo>
                  <a:pt x="123861" y="72686"/>
                </a:ln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2684559" y="5134285"/>
            <a:ext cx="123915" cy="146527"/>
          </a:xfrm>
          <a:custGeom>
            <a:avLst/>
            <a:gdLst/>
            <a:ahLst/>
            <a:cxnLst/>
            <a:rect l="l" t="t" r="r" b="b"/>
            <a:pathLst>
              <a:path w="123915" h="146527">
                <a:moveTo>
                  <a:pt x="123915" y="73298"/>
                </a:move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lnTo>
                  <a:pt x="54826" y="1291"/>
                </a:lnTo>
                <a:lnTo>
                  <a:pt x="19315" y="20923"/>
                </a:lnTo>
                <a:lnTo>
                  <a:pt x="1362" y="57902"/>
                </a:lnTo>
                <a:lnTo>
                  <a:pt x="0" y="72686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1"/>
                </a:lnTo>
                <a:lnTo>
                  <a:pt x="122487" y="89041"/>
                </a:lnTo>
                <a:lnTo>
                  <a:pt x="123915" y="7329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1926760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926760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2695889" y="560751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2695889" y="560751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233326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233326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1966363" y="58407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1966363" y="58407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2223885" y="5497369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6" name="object 126"/>
          <p:cNvSpPr/>
          <p:nvPr/>
        </p:nvSpPr>
        <p:spPr>
          <a:xfrm>
            <a:off x="2223885" y="549736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7" name="object 127"/>
          <p:cNvSpPr/>
          <p:nvPr/>
        </p:nvSpPr>
        <p:spPr>
          <a:xfrm>
            <a:off x="2468893" y="59146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8" name="object 128"/>
          <p:cNvSpPr/>
          <p:nvPr/>
        </p:nvSpPr>
        <p:spPr>
          <a:xfrm>
            <a:off x="2468894" y="59146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9" name="object 129"/>
          <p:cNvSpPr/>
          <p:nvPr/>
        </p:nvSpPr>
        <p:spPr>
          <a:xfrm>
            <a:off x="1336545" y="511270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0" name="object 130"/>
          <p:cNvSpPr/>
          <p:nvPr/>
        </p:nvSpPr>
        <p:spPr>
          <a:xfrm>
            <a:off x="1336545" y="51127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1" name="object 131"/>
          <p:cNvSpPr/>
          <p:nvPr/>
        </p:nvSpPr>
        <p:spPr>
          <a:xfrm>
            <a:off x="1764765" y="5404609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2" name="object 132"/>
          <p:cNvSpPr/>
          <p:nvPr/>
        </p:nvSpPr>
        <p:spPr>
          <a:xfrm>
            <a:off x="1764765" y="54046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3" name="object 133"/>
          <p:cNvSpPr/>
          <p:nvPr/>
        </p:nvSpPr>
        <p:spPr>
          <a:xfrm>
            <a:off x="159004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4" name="object 134"/>
          <p:cNvSpPr/>
          <p:nvPr/>
        </p:nvSpPr>
        <p:spPr>
          <a:xfrm>
            <a:off x="159004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5" name="object 135"/>
          <p:cNvSpPr/>
          <p:nvPr/>
        </p:nvSpPr>
        <p:spPr>
          <a:xfrm>
            <a:off x="2157253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6" name="object 136"/>
          <p:cNvSpPr/>
          <p:nvPr/>
        </p:nvSpPr>
        <p:spPr>
          <a:xfrm>
            <a:off x="2157253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7" name="object 137"/>
          <p:cNvSpPr/>
          <p:nvPr/>
        </p:nvSpPr>
        <p:spPr>
          <a:xfrm>
            <a:off x="2520627" y="4963404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8" name="object 138"/>
          <p:cNvSpPr/>
          <p:nvPr/>
        </p:nvSpPr>
        <p:spPr>
          <a:xfrm>
            <a:off x="2520627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9" name="object 139"/>
          <p:cNvSpPr txBox="1"/>
          <p:nvPr/>
        </p:nvSpPr>
        <p:spPr>
          <a:xfrm>
            <a:off x="1232455" y="1210210"/>
            <a:ext cx="7271384" cy="2548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800"/>
              </a:lnSpc>
            </a:pPr>
            <a:r>
              <a:rPr lang="en-CA" sz="2400" dirty="0" smtClean="0">
                <a:solidFill>
                  <a:srgbClr val="9BBB59"/>
                </a:solidFill>
                <a:latin typeface="Calibri"/>
                <a:cs typeface="Calibri"/>
              </a:rPr>
              <a:t>Classification</a:t>
            </a:r>
            <a:r>
              <a:rPr sz="2400" spc="-10" dirty="0" smtClean="0">
                <a:solidFill>
                  <a:srgbClr val="9BBB59"/>
                </a:solidFill>
                <a:latin typeface="Calibri"/>
                <a:cs typeface="Calibri"/>
              </a:rPr>
              <a:t>, clusterin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g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and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th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er analysis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meth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ds b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 </a:t>
            </a: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exponentially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di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ﬃ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c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ult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ith in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creasing di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mensi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ns.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236220">
              <a:lnSpc>
                <a:spcPct val="99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To und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erstand h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w to di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vide th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at hu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ge sp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ace,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4BACC6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e need a </a:t>
            </a:r>
            <a:r>
              <a:rPr sz="2400" spc="-25" dirty="0" smtClean="0">
                <a:solidFill>
                  <a:srgbClr val="4BACC6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BACC6"/>
                </a:solidFill>
                <a:latin typeface="Calibri"/>
                <a:cs typeface="Calibri"/>
              </a:rPr>
              <a:t>h</a:t>
            </a:r>
            <a:r>
              <a:rPr sz="24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4BACC6"/>
                </a:solidFill>
                <a:latin typeface="Calibri"/>
                <a:cs typeface="Calibri"/>
              </a:rPr>
              <a:t>l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e l</a:t>
            </a:r>
            <a:r>
              <a:rPr sz="24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sz="2400" spc="-20" dirty="0" smtClean="0">
                <a:solidFill>
                  <a:srgbClr val="4BACC6"/>
                </a:solidFill>
                <a:latin typeface="Calibri"/>
                <a:cs typeface="Calibri"/>
              </a:rPr>
              <a:t>m</a:t>
            </a:r>
            <a:r>
              <a:rPr sz="24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re data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(usually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ch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 than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do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 can h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ave).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780549" y="6194147"/>
            <a:ext cx="958850" cy="5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9539" marR="12700" indent="-117475">
              <a:lnSpc>
                <a:spcPts val="2100"/>
              </a:lnSpc>
            </a:pPr>
            <a:r>
              <a:rPr lang="en-CA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17425" y="5178828"/>
            <a:ext cx="2726573" cy="843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466647" y="5312762"/>
            <a:ext cx="2530629" cy="632853"/>
          </a:xfrm>
          <a:custGeom>
            <a:avLst/>
            <a:gdLst/>
            <a:ahLst/>
            <a:cxnLst/>
            <a:rect l="l" t="t" r="r" b="b"/>
            <a:pathLst>
              <a:path w="2530629" h="632853">
                <a:moveTo>
                  <a:pt x="0" y="632853"/>
                </a:moveTo>
                <a:lnTo>
                  <a:pt x="2530629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898416" y="5273973"/>
            <a:ext cx="123311" cy="114386"/>
          </a:xfrm>
          <a:custGeom>
            <a:avLst/>
            <a:gdLst/>
            <a:ahLst/>
            <a:cxnLst/>
            <a:rect l="l" t="t" r="r" b="b"/>
            <a:pathLst>
              <a:path w="123311" h="114386">
                <a:moveTo>
                  <a:pt x="10965" y="0"/>
                </a:moveTo>
                <a:lnTo>
                  <a:pt x="3916" y="3872"/>
                </a:lnTo>
                <a:lnTo>
                  <a:pt x="0" y="17341"/>
                </a:lnTo>
                <a:lnTo>
                  <a:pt x="3870" y="24390"/>
                </a:lnTo>
                <a:lnTo>
                  <a:pt x="74408" y="44904"/>
                </a:lnTo>
                <a:lnTo>
                  <a:pt x="21831" y="96206"/>
                </a:lnTo>
                <a:lnTo>
                  <a:pt x="21732" y="104246"/>
                </a:lnTo>
                <a:lnTo>
                  <a:pt x="31529" y="114287"/>
                </a:lnTo>
                <a:lnTo>
                  <a:pt x="39569" y="114386"/>
                </a:lnTo>
                <a:lnTo>
                  <a:pt x="123311" y="32674"/>
                </a:lnTo>
                <a:lnTo>
                  <a:pt x="1096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21828" y="4110643"/>
            <a:ext cx="295101" cy="192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469400" y="4261222"/>
            <a:ext cx="0" cy="1710725"/>
          </a:xfrm>
          <a:custGeom>
            <a:avLst/>
            <a:gdLst/>
            <a:ahLst/>
            <a:cxnLst/>
            <a:rect l="l" t="t" r="r" b="b"/>
            <a:pathLst>
              <a:path h="1710725">
                <a:moveTo>
                  <a:pt x="0" y="1710725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410445" y="423601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59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8" y="101065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425737" y="5843846"/>
            <a:ext cx="2506286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469400" y="5971951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668860" y="5912997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624663" y="4593553"/>
            <a:ext cx="45107" cy="51301"/>
          </a:xfrm>
          <a:custGeom>
            <a:avLst/>
            <a:gdLst/>
            <a:ahLst/>
            <a:cxnLst/>
            <a:rect l="l" t="t" r="r" b="b"/>
            <a:pathLst>
              <a:path w="45107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10"/>
                </a:lnTo>
                <a:lnTo>
                  <a:pt x="25191" y="51301"/>
                </a:lnTo>
                <a:lnTo>
                  <a:pt x="35605" y="46499"/>
                </a:lnTo>
                <a:lnTo>
                  <a:pt x="42760" y="35294"/>
                </a:lnTo>
                <a:lnTo>
                  <a:pt x="45107" y="18271"/>
                </a:lnTo>
                <a:lnTo>
                  <a:pt x="39957" y="7699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624663" y="4593554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590308" y="5939443"/>
            <a:ext cx="926868" cy="918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753098" y="5971948"/>
            <a:ext cx="707867" cy="807072"/>
          </a:xfrm>
          <a:custGeom>
            <a:avLst/>
            <a:gdLst/>
            <a:ahLst/>
            <a:cxnLst/>
            <a:rect l="l" t="t" r="r" b="b"/>
            <a:pathLst>
              <a:path w="707867" h="807072">
                <a:moveTo>
                  <a:pt x="707867" y="0"/>
                </a:moveTo>
                <a:lnTo>
                  <a:pt x="0" y="807072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736479" y="6678619"/>
            <a:ext cx="114551" cy="119350"/>
          </a:xfrm>
          <a:custGeom>
            <a:avLst/>
            <a:gdLst/>
            <a:ahLst/>
            <a:cxnLst/>
            <a:rect l="l" t="t" r="r" b="b"/>
            <a:pathLst>
              <a:path w="114551" h="119350">
                <a:moveTo>
                  <a:pt x="28985" y="0"/>
                </a:moveTo>
                <a:lnTo>
                  <a:pt x="22318" y="4496"/>
                </a:lnTo>
                <a:lnTo>
                  <a:pt x="0" y="119350"/>
                </a:lnTo>
                <a:lnTo>
                  <a:pt x="110962" y="82244"/>
                </a:lnTo>
                <a:lnTo>
                  <a:pt x="111357" y="81452"/>
                </a:lnTo>
                <a:lnTo>
                  <a:pt x="33239" y="81452"/>
                </a:lnTo>
                <a:lnTo>
                  <a:pt x="47251" y="9342"/>
                </a:lnTo>
                <a:lnTo>
                  <a:pt x="42754" y="2675"/>
                </a:lnTo>
                <a:lnTo>
                  <a:pt x="28985" y="0"/>
                </a:lnTo>
                <a:close/>
              </a:path>
              <a:path w="114551" h="119350">
                <a:moveTo>
                  <a:pt x="102906" y="58155"/>
                </a:moveTo>
                <a:lnTo>
                  <a:pt x="33239" y="81452"/>
                </a:lnTo>
                <a:lnTo>
                  <a:pt x="111357" y="81452"/>
                </a:lnTo>
                <a:lnTo>
                  <a:pt x="114551" y="75048"/>
                </a:lnTo>
                <a:lnTo>
                  <a:pt x="110102" y="61744"/>
                </a:lnTo>
                <a:lnTo>
                  <a:pt x="102906" y="58155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59180">
              <a:lnSpc>
                <a:spcPct val="100000"/>
              </a:lnSpc>
            </a:pP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 </a:t>
            </a:r>
            <a:r>
              <a:rPr lang="en-CA"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Reduction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70261" y="4800100"/>
            <a:ext cx="45107" cy="51300"/>
          </a:xfrm>
          <a:custGeom>
            <a:avLst/>
            <a:gdLst/>
            <a:ahLst/>
            <a:cxnLst/>
            <a:rect l="l" t="t" r="r" b="b"/>
            <a:pathLst>
              <a:path w="45107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1"/>
                </a:lnTo>
                <a:lnTo>
                  <a:pt x="11707" y="47508"/>
                </a:lnTo>
                <a:lnTo>
                  <a:pt x="25191" y="51300"/>
                </a:lnTo>
                <a:lnTo>
                  <a:pt x="35605" y="46498"/>
                </a:lnTo>
                <a:lnTo>
                  <a:pt x="42760" y="35293"/>
                </a:lnTo>
                <a:lnTo>
                  <a:pt x="45107" y="18271"/>
                </a:lnTo>
                <a:lnTo>
                  <a:pt x="39957" y="7699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8070261" y="4800100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417425" y="4617719"/>
            <a:ext cx="2514599" cy="1404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469400" y="4754703"/>
            <a:ext cx="2293000" cy="1190913"/>
          </a:xfrm>
          <a:custGeom>
            <a:avLst/>
            <a:gdLst/>
            <a:ahLst/>
            <a:cxnLst/>
            <a:rect l="l" t="t" r="r" b="b"/>
            <a:pathLst>
              <a:path w="2293000" h="1190913">
                <a:moveTo>
                  <a:pt x="0" y="1190913"/>
                </a:moveTo>
                <a:lnTo>
                  <a:pt x="229300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8661261" y="4737348"/>
            <a:ext cx="123507" cy="106405"/>
          </a:xfrm>
          <a:custGeom>
            <a:avLst/>
            <a:gdLst/>
            <a:ahLst/>
            <a:cxnLst/>
            <a:rect l="l" t="t" r="r" b="b"/>
            <a:pathLst>
              <a:path w="123507" h="106405">
                <a:moveTo>
                  <a:pt x="6645" y="0"/>
                </a:moveTo>
                <a:lnTo>
                  <a:pt x="687" y="5400"/>
                </a:lnTo>
                <a:lnTo>
                  <a:pt x="0" y="19410"/>
                </a:lnTo>
                <a:lnTo>
                  <a:pt x="5400" y="25369"/>
                </a:lnTo>
                <a:lnTo>
                  <a:pt x="78771" y="28971"/>
                </a:lnTo>
                <a:lnTo>
                  <a:pt x="39521" y="91065"/>
                </a:lnTo>
                <a:lnTo>
                  <a:pt x="41288" y="98910"/>
                </a:lnTo>
                <a:lnTo>
                  <a:pt x="53145" y="106405"/>
                </a:lnTo>
                <a:lnTo>
                  <a:pt x="60990" y="104636"/>
                </a:lnTo>
                <a:lnTo>
                  <a:pt x="123507" y="5736"/>
                </a:lnTo>
                <a:lnTo>
                  <a:pt x="66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417425" y="4405745"/>
            <a:ext cx="2024148" cy="1616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69400" y="4548961"/>
            <a:ext cx="1804897" cy="1396655"/>
          </a:xfrm>
          <a:custGeom>
            <a:avLst/>
            <a:gdLst/>
            <a:ahLst/>
            <a:cxnLst/>
            <a:rect l="l" t="t" r="r" b="b"/>
            <a:pathLst>
              <a:path w="1804897" h="1396655">
                <a:moveTo>
                  <a:pt x="0" y="1396655"/>
                </a:moveTo>
                <a:lnTo>
                  <a:pt x="1804897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173325" y="4533535"/>
            <a:ext cx="108434" cy="111615"/>
          </a:xfrm>
          <a:custGeom>
            <a:avLst/>
            <a:gdLst/>
            <a:ahLst/>
            <a:cxnLst/>
            <a:rect l="l" t="t" r="r" b="b"/>
            <a:pathLst>
              <a:path w="108434" h="111615">
                <a:moveTo>
                  <a:pt x="108434" y="30849"/>
                </a:moveTo>
                <a:lnTo>
                  <a:pt x="81037" y="30849"/>
                </a:lnTo>
                <a:lnTo>
                  <a:pt x="53506" y="98955"/>
                </a:lnTo>
                <a:lnTo>
                  <a:pt x="56647" y="106358"/>
                </a:lnTo>
                <a:lnTo>
                  <a:pt x="69653" y="111615"/>
                </a:lnTo>
                <a:lnTo>
                  <a:pt x="77055" y="108474"/>
                </a:lnTo>
                <a:lnTo>
                  <a:pt x="108434" y="30849"/>
                </a:lnTo>
                <a:close/>
              </a:path>
              <a:path w="108434" h="111615">
                <a:moveTo>
                  <a:pt x="120905" y="0"/>
                </a:moveTo>
                <a:lnTo>
                  <a:pt x="4897" y="15224"/>
                </a:lnTo>
                <a:lnTo>
                  <a:pt x="0" y="21602"/>
                </a:lnTo>
                <a:lnTo>
                  <a:pt x="1823" y="35511"/>
                </a:lnTo>
                <a:lnTo>
                  <a:pt x="8201" y="40408"/>
                </a:lnTo>
                <a:lnTo>
                  <a:pt x="81037" y="30849"/>
                </a:lnTo>
                <a:lnTo>
                  <a:pt x="108434" y="30849"/>
                </a:lnTo>
                <a:lnTo>
                  <a:pt x="12090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6417425" y="5935286"/>
            <a:ext cx="1866206" cy="901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469400" y="5971951"/>
            <a:ext cx="1642844" cy="690323"/>
          </a:xfrm>
          <a:custGeom>
            <a:avLst/>
            <a:gdLst/>
            <a:ahLst/>
            <a:cxnLst/>
            <a:rect l="l" t="t" r="r" b="b"/>
            <a:pathLst>
              <a:path w="1642844" h="690323">
                <a:moveTo>
                  <a:pt x="0" y="0"/>
                </a:moveTo>
                <a:lnTo>
                  <a:pt x="1642844" y="690323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8011271" y="6577410"/>
            <a:ext cx="124209" cy="109827"/>
          </a:xfrm>
          <a:custGeom>
            <a:avLst/>
            <a:gdLst/>
            <a:ahLst/>
            <a:cxnLst/>
            <a:rect l="l" t="t" r="r" b="b"/>
            <a:pathLst>
              <a:path w="124209" h="109827">
                <a:moveTo>
                  <a:pt x="45913" y="0"/>
                </a:moveTo>
                <a:lnTo>
                  <a:pt x="34702" y="8432"/>
                </a:lnTo>
                <a:lnTo>
                  <a:pt x="33576" y="16394"/>
                </a:lnTo>
                <a:lnTo>
                  <a:pt x="77735" y="75099"/>
                </a:lnTo>
                <a:lnTo>
                  <a:pt x="4898" y="84642"/>
                </a:lnTo>
                <a:lnTo>
                  <a:pt x="0" y="91019"/>
                </a:lnTo>
                <a:lnTo>
                  <a:pt x="1822" y="104928"/>
                </a:lnTo>
                <a:lnTo>
                  <a:pt x="8197" y="109827"/>
                </a:lnTo>
                <a:lnTo>
                  <a:pt x="124209" y="94627"/>
                </a:lnTo>
                <a:lnTo>
                  <a:pt x="53874" y="1125"/>
                </a:lnTo>
                <a:lnTo>
                  <a:pt x="4591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6417425" y="5964381"/>
            <a:ext cx="814647" cy="8728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471189" y="5998285"/>
            <a:ext cx="596599" cy="655256"/>
          </a:xfrm>
          <a:custGeom>
            <a:avLst/>
            <a:gdLst/>
            <a:ahLst/>
            <a:cxnLst/>
            <a:rect l="l" t="t" r="r" b="b"/>
            <a:pathLst>
              <a:path w="596599" h="655256">
                <a:moveTo>
                  <a:pt x="0" y="0"/>
                </a:moveTo>
                <a:lnTo>
                  <a:pt x="596599" y="655256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969404" y="6553386"/>
            <a:ext cx="115354" cy="118792"/>
          </a:xfrm>
          <a:custGeom>
            <a:avLst/>
            <a:gdLst/>
            <a:ahLst/>
            <a:cxnLst/>
            <a:rect l="l" t="t" r="r" b="b"/>
            <a:pathLst>
              <a:path w="115354" h="118792">
                <a:moveTo>
                  <a:pt x="11328" y="59518"/>
                </a:moveTo>
                <a:lnTo>
                  <a:pt x="4199" y="63240"/>
                </a:lnTo>
                <a:lnTo>
                  <a:pt x="0" y="76624"/>
                </a:lnTo>
                <a:lnTo>
                  <a:pt x="3722" y="83752"/>
                </a:lnTo>
                <a:lnTo>
                  <a:pt x="115354" y="118792"/>
                </a:lnTo>
                <a:lnTo>
                  <a:pt x="107389" y="81517"/>
                </a:lnTo>
                <a:lnTo>
                  <a:pt x="81415" y="81517"/>
                </a:lnTo>
                <a:lnTo>
                  <a:pt x="11328" y="59518"/>
                </a:lnTo>
                <a:close/>
              </a:path>
              <a:path w="115354" h="118792">
                <a:moveTo>
                  <a:pt x="84157" y="0"/>
                </a:moveTo>
                <a:lnTo>
                  <a:pt x="70439" y="2931"/>
                </a:lnTo>
                <a:lnTo>
                  <a:pt x="66066" y="9679"/>
                </a:lnTo>
                <a:lnTo>
                  <a:pt x="81415" y="81517"/>
                </a:lnTo>
                <a:lnTo>
                  <a:pt x="107389" y="81517"/>
                </a:lnTo>
                <a:lnTo>
                  <a:pt x="90906" y="4372"/>
                </a:lnTo>
                <a:lnTo>
                  <a:pt x="84157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180512" y="5968538"/>
            <a:ext cx="332509" cy="8686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333018" y="5998285"/>
            <a:ext cx="122278" cy="648849"/>
          </a:xfrm>
          <a:custGeom>
            <a:avLst/>
            <a:gdLst/>
            <a:ahLst/>
            <a:cxnLst/>
            <a:rect l="l" t="t" r="r" b="b"/>
            <a:pathLst>
              <a:path w="122278" h="648849">
                <a:moveTo>
                  <a:pt x="122278" y="0"/>
                </a:moveTo>
                <a:lnTo>
                  <a:pt x="0" y="648849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289133" y="6549704"/>
            <a:ext cx="115868" cy="122198"/>
          </a:xfrm>
          <a:custGeom>
            <a:avLst/>
            <a:gdLst/>
            <a:ahLst/>
            <a:cxnLst/>
            <a:rect l="l" t="t" r="r" b="b"/>
            <a:pathLst>
              <a:path w="115868" h="122198">
                <a:moveTo>
                  <a:pt x="16667" y="0"/>
                </a:moveTo>
                <a:lnTo>
                  <a:pt x="3450" y="4701"/>
                </a:lnTo>
                <a:lnTo>
                  <a:pt x="0" y="11964"/>
                </a:lnTo>
                <a:lnTo>
                  <a:pt x="39217" y="122198"/>
                </a:lnTo>
                <a:lnTo>
                  <a:pt x="82172" y="72661"/>
                </a:lnTo>
                <a:lnTo>
                  <a:pt x="48553" y="72661"/>
                </a:lnTo>
                <a:lnTo>
                  <a:pt x="23930" y="3451"/>
                </a:lnTo>
                <a:lnTo>
                  <a:pt x="16667" y="0"/>
                </a:lnTo>
                <a:close/>
              </a:path>
              <a:path w="115868" h="122198">
                <a:moveTo>
                  <a:pt x="104698" y="16590"/>
                </a:moveTo>
                <a:lnTo>
                  <a:pt x="96678" y="17160"/>
                </a:lnTo>
                <a:lnTo>
                  <a:pt x="48553" y="72661"/>
                </a:lnTo>
                <a:lnTo>
                  <a:pt x="82172" y="72661"/>
                </a:lnTo>
                <a:lnTo>
                  <a:pt x="115868" y="33800"/>
                </a:lnTo>
                <a:lnTo>
                  <a:pt x="115296" y="25779"/>
                </a:lnTo>
                <a:lnTo>
                  <a:pt x="104698" y="1659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5270269" y="4081548"/>
            <a:ext cx="1242752" cy="19368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431509" y="4231490"/>
            <a:ext cx="1023788" cy="1714126"/>
          </a:xfrm>
          <a:custGeom>
            <a:avLst/>
            <a:gdLst/>
            <a:ahLst/>
            <a:cxnLst/>
            <a:rect l="l" t="t" r="r" b="b"/>
            <a:pathLst>
              <a:path w="1023788" h="1714126">
                <a:moveTo>
                  <a:pt x="1023788" y="17141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418584" y="4209850"/>
            <a:ext cx="104667" cy="122623"/>
          </a:xfrm>
          <a:custGeom>
            <a:avLst/>
            <a:gdLst/>
            <a:ahLst/>
            <a:cxnLst/>
            <a:rect l="l" t="t" r="r" b="b"/>
            <a:pathLst>
              <a:path w="104667" h="122623">
                <a:moveTo>
                  <a:pt x="0" y="0"/>
                </a:moveTo>
                <a:lnTo>
                  <a:pt x="1209" y="116996"/>
                </a:lnTo>
                <a:lnTo>
                  <a:pt x="6954" y="122623"/>
                </a:lnTo>
                <a:lnTo>
                  <a:pt x="20981" y="122478"/>
                </a:lnTo>
                <a:lnTo>
                  <a:pt x="26607" y="116734"/>
                </a:lnTo>
                <a:lnTo>
                  <a:pt x="25849" y="43277"/>
                </a:lnTo>
                <a:lnTo>
                  <a:pt x="78413" y="43277"/>
                </a:lnTo>
                <a:lnTo>
                  <a:pt x="0" y="0"/>
                </a:lnTo>
                <a:close/>
              </a:path>
              <a:path w="104667" h="122623">
                <a:moveTo>
                  <a:pt x="78413" y="43277"/>
                </a:moveTo>
                <a:lnTo>
                  <a:pt x="25849" y="43277"/>
                </a:lnTo>
                <a:lnTo>
                  <a:pt x="90163" y="78774"/>
                </a:lnTo>
                <a:lnTo>
                  <a:pt x="97889" y="76544"/>
                </a:lnTo>
                <a:lnTo>
                  <a:pt x="104667" y="64262"/>
                </a:lnTo>
                <a:lnTo>
                  <a:pt x="102436" y="56536"/>
                </a:lnTo>
                <a:lnTo>
                  <a:pt x="78413" y="43277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73188" y="4110643"/>
            <a:ext cx="739832" cy="18578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927830" y="4260174"/>
            <a:ext cx="527467" cy="1637462"/>
          </a:xfrm>
          <a:custGeom>
            <a:avLst/>
            <a:gdLst/>
            <a:ahLst/>
            <a:cxnLst/>
            <a:rect l="l" t="t" r="r" b="b"/>
            <a:pathLst>
              <a:path w="527467" h="1637462">
                <a:moveTo>
                  <a:pt x="527467" y="1637462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894975" y="4236182"/>
            <a:ext cx="112665" cy="124059"/>
          </a:xfrm>
          <a:custGeom>
            <a:avLst/>
            <a:gdLst/>
            <a:ahLst/>
            <a:cxnLst/>
            <a:rect l="l" t="t" r="r" b="b"/>
            <a:pathLst>
              <a:path w="112665" h="124059">
                <a:moveTo>
                  <a:pt x="25126" y="0"/>
                </a:moveTo>
                <a:lnTo>
                  <a:pt x="0" y="114273"/>
                </a:lnTo>
                <a:lnTo>
                  <a:pt x="4331" y="121047"/>
                </a:lnTo>
                <a:lnTo>
                  <a:pt x="18032" y="124059"/>
                </a:lnTo>
                <a:lnTo>
                  <a:pt x="24806" y="119727"/>
                </a:lnTo>
                <a:lnTo>
                  <a:pt x="40582" y="47981"/>
                </a:lnTo>
                <a:lnTo>
                  <a:pt x="78624" y="47981"/>
                </a:lnTo>
                <a:lnTo>
                  <a:pt x="25126" y="0"/>
                </a:lnTo>
                <a:close/>
              </a:path>
              <a:path w="112665" h="124059">
                <a:moveTo>
                  <a:pt x="78624" y="47981"/>
                </a:moveTo>
                <a:lnTo>
                  <a:pt x="40582" y="47981"/>
                </a:lnTo>
                <a:lnTo>
                  <a:pt x="95270" y="97029"/>
                </a:lnTo>
                <a:lnTo>
                  <a:pt x="103299" y="96593"/>
                </a:lnTo>
                <a:lnTo>
                  <a:pt x="112665" y="86150"/>
                </a:lnTo>
                <a:lnTo>
                  <a:pt x="112228" y="78121"/>
                </a:lnTo>
                <a:lnTo>
                  <a:pt x="78624" y="47981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6442363" y="4289367"/>
            <a:ext cx="997527" cy="172904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6500659" y="4436845"/>
            <a:ext cx="782934" cy="1508771"/>
          </a:xfrm>
          <a:custGeom>
            <a:avLst/>
            <a:gdLst/>
            <a:ahLst/>
            <a:cxnLst/>
            <a:rect l="l" t="t" r="r" b="b"/>
            <a:pathLst>
              <a:path w="782934" h="1508771">
                <a:moveTo>
                  <a:pt x="0" y="1508771"/>
                </a:moveTo>
                <a:lnTo>
                  <a:pt x="78293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194558" y="4414473"/>
            <a:ext cx="106422" cy="123512"/>
          </a:xfrm>
          <a:custGeom>
            <a:avLst/>
            <a:gdLst/>
            <a:ahLst/>
            <a:cxnLst/>
            <a:rect l="l" t="t" r="r" b="b"/>
            <a:pathLst>
              <a:path w="106422" h="123512">
                <a:moveTo>
                  <a:pt x="102856" y="44744"/>
                </a:moveTo>
                <a:lnTo>
                  <a:pt x="77425" y="44744"/>
                </a:lnTo>
                <a:lnTo>
                  <a:pt x="81052" y="118113"/>
                </a:lnTo>
                <a:lnTo>
                  <a:pt x="87012" y="123512"/>
                </a:lnTo>
                <a:lnTo>
                  <a:pt x="101023" y="122819"/>
                </a:lnTo>
                <a:lnTo>
                  <a:pt x="106422" y="116860"/>
                </a:lnTo>
                <a:lnTo>
                  <a:pt x="102856" y="44744"/>
                </a:lnTo>
                <a:close/>
              </a:path>
              <a:path w="106422" h="123512">
                <a:moveTo>
                  <a:pt x="100643" y="0"/>
                </a:moveTo>
                <a:lnTo>
                  <a:pt x="1765" y="62551"/>
                </a:lnTo>
                <a:lnTo>
                  <a:pt x="0" y="70396"/>
                </a:lnTo>
                <a:lnTo>
                  <a:pt x="7499" y="82251"/>
                </a:lnTo>
                <a:lnTo>
                  <a:pt x="15344" y="84016"/>
                </a:lnTo>
                <a:lnTo>
                  <a:pt x="77425" y="44744"/>
                </a:lnTo>
                <a:lnTo>
                  <a:pt x="102856" y="44744"/>
                </a:lnTo>
                <a:lnTo>
                  <a:pt x="1006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463934" y="5465617"/>
            <a:ext cx="1999211" cy="5361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635190" y="5598254"/>
            <a:ext cx="1781702" cy="324441"/>
          </a:xfrm>
          <a:custGeom>
            <a:avLst/>
            <a:gdLst/>
            <a:ahLst/>
            <a:cxnLst/>
            <a:rect l="l" t="t" r="r" b="b"/>
            <a:pathLst>
              <a:path w="1781702" h="324441">
                <a:moveTo>
                  <a:pt x="1781702" y="324441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610393" y="5553844"/>
            <a:ext cx="122058" cy="116000"/>
          </a:xfrm>
          <a:custGeom>
            <a:avLst/>
            <a:gdLst/>
            <a:ahLst/>
            <a:cxnLst/>
            <a:rect l="l" t="t" r="r" b="b"/>
            <a:pathLst>
              <a:path w="122058" h="116000">
                <a:moveTo>
                  <a:pt x="109990" y="0"/>
                </a:moveTo>
                <a:lnTo>
                  <a:pt x="0" y="39894"/>
                </a:lnTo>
                <a:lnTo>
                  <a:pt x="88868" y="116000"/>
                </a:lnTo>
                <a:lnTo>
                  <a:pt x="96885" y="115380"/>
                </a:lnTo>
                <a:lnTo>
                  <a:pt x="106009" y="104725"/>
                </a:lnTo>
                <a:lnTo>
                  <a:pt x="105389" y="96708"/>
                </a:lnTo>
                <a:lnTo>
                  <a:pt x="49594" y="48925"/>
                </a:lnTo>
                <a:lnTo>
                  <a:pt x="118652" y="23877"/>
                </a:lnTo>
                <a:lnTo>
                  <a:pt x="122058" y="16593"/>
                </a:lnTo>
                <a:lnTo>
                  <a:pt x="117275" y="3406"/>
                </a:lnTo>
                <a:lnTo>
                  <a:pt x="10999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8404101" y="561769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8404101" y="561769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195701" y="583056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7195701" y="583056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7091061" y="645162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091060" y="645162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969222" y="636213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7969222" y="6362133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3"/>
                </a:lnTo>
                <a:lnTo>
                  <a:pt x="35606" y="46498"/>
                </a:lnTo>
                <a:lnTo>
                  <a:pt x="25192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245542" y="630166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245542" y="630166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005702" y="640748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005702" y="640748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124581" y="5273637"/>
            <a:ext cx="45109" cy="51300"/>
          </a:xfrm>
          <a:custGeom>
            <a:avLst/>
            <a:gdLst/>
            <a:ahLst/>
            <a:cxnLst/>
            <a:rect l="l" t="t" r="r" b="b"/>
            <a:pathLst>
              <a:path w="45109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5"/>
                </a:lnTo>
                <a:lnTo>
                  <a:pt x="11709" y="47510"/>
                </a:lnTo>
                <a:lnTo>
                  <a:pt x="25194" y="51300"/>
                </a:lnTo>
                <a:lnTo>
                  <a:pt x="35608" y="46497"/>
                </a:lnTo>
                <a:lnTo>
                  <a:pt x="42762" y="35292"/>
                </a:lnTo>
                <a:lnTo>
                  <a:pt x="45109" y="18269"/>
                </a:lnTo>
                <a:lnTo>
                  <a:pt x="39958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24581" y="5273637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581462" y="5486510"/>
            <a:ext cx="45108" cy="51299"/>
          </a:xfrm>
          <a:custGeom>
            <a:avLst/>
            <a:gdLst/>
            <a:ahLst/>
            <a:cxnLst/>
            <a:rect l="l" t="t" r="r" b="b"/>
            <a:pathLst>
              <a:path w="45108" h="51299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2"/>
                </a:lnTo>
                <a:lnTo>
                  <a:pt x="11708" y="47509"/>
                </a:lnTo>
                <a:lnTo>
                  <a:pt x="25192" y="51299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581461" y="5486510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5053462" y="4565531"/>
            <a:ext cx="45108" cy="51301"/>
          </a:xfrm>
          <a:custGeom>
            <a:avLst/>
            <a:gdLst/>
            <a:ahLst/>
            <a:cxnLst/>
            <a:rect l="l" t="t" r="r" b="b"/>
            <a:pathLst>
              <a:path w="45108" h="51301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6" y="37364"/>
                </a:lnTo>
                <a:lnTo>
                  <a:pt x="11708" y="47510"/>
                </a:lnTo>
                <a:lnTo>
                  <a:pt x="25193" y="51301"/>
                </a:lnTo>
                <a:lnTo>
                  <a:pt x="35606" y="46498"/>
                </a:lnTo>
                <a:lnTo>
                  <a:pt x="42761" y="35293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5053462" y="4565531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4630102" y="571449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8" y="0"/>
                </a:moveTo>
                <a:lnTo>
                  <a:pt x="3583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6" y="46497"/>
                </a:lnTo>
                <a:lnTo>
                  <a:pt x="42761" y="35292"/>
                </a:lnTo>
                <a:lnTo>
                  <a:pt x="45108" y="18270"/>
                </a:lnTo>
                <a:lnTo>
                  <a:pt x="39957" y="7698"/>
                </a:lnTo>
                <a:lnTo>
                  <a:pt x="29317" y="1044"/>
                </a:lnTo>
                <a:lnTo>
                  <a:pt x="1288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630102" y="571449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869942" y="669716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12887" y="0"/>
                </a:moveTo>
                <a:lnTo>
                  <a:pt x="3582" y="9809"/>
                </a:lnTo>
                <a:lnTo>
                  <a:pt x="0" y="24368"/>
                </a:lnTo>
                <a:lnTo>
                  <a:pt x="2875" y="37363"/>
                </a:lnTo>
                <a:lnTo>
                  <a:pt x="11708" y="47509"/>
                </a:lnTo>
                <a:lnTo>
                  <a:pt x="25193" y="51300"/>
                </a:lnTo>
                <a:lnTo>
                  <a:pt x="35607" y="46497"/>
                </a:lnTo>
                <a:lnTo>
                  <a:pt x="42761" y="35292"/>
                </a:lnTo>
                <a:lnTo>
                  <a:pt x="45108" y="18269"/>
                </a:lnTo>
                <a:lnTo>
                  <a:pt x="39957" y="7698"/>
                </a:lnTo>
                <a:lnTo>
                  <a:pt x="29316" y="1044"/>
                </a:lnTo>
                <a:lnTo>
                  <a:pt x="12887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869942" y="6697169"/>
            <a:ext cx="45108" cy="51300"/>
          </a:xfrm>
          <a:custGeom>
            <a:avLst/>
            <a:gdLst/>
            <a:ahLst/>
            <a:cxnLst/>
            <a:rect l="l" t="t" r="r" b="b"/>
            <a:pathLst>
              <a:path w="45108" h="51300">
                <a:moveTo>
                  <a:pt x="0" y="24368"/>
                </a:moveTo>
                <a:lnTo>
                  <a:pt x="3583" y="9809"/>
                </a:lnTo>
                <a:lnTo>
                  <a:pt x="12888" y="0"/>
                </a:lnTo>
                <a:lnTo>
                  <a:pt x="29317" y="1044"/>
                </a:lnTo>
                <a:lnTo>
                  <a:pt x="39957" y="7698"/>
                </a:lnTo>
                <a:lnTo>
                  <a:pt x="45108" y="18270"/>
                </a:lnTo>
                <a:lnTo>
                  <a:pt x="42761" y="35292"/>
                </a:lnTo>
                <a:lnTo>
                  <a:pt x="35606" y="46497"/>
                </a:lnTo>
                <a:lnTo>
                  <a:pt x="25193" y="51300"/>
                </a:lnTo>
                <a:lnTo>
                  <a:pt x="11708" y="47509"/>
                </a:lnTo>
                <a:lnTo>
                  <a:pt x="2875" y="37363"/>
                </a:lnTo>
                <a:lnTo>
                  <a:pt x="0" y="2436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893618" y="4256115"/>
            <a:ext cx="290945" cy="19243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039244" y="4406088"/>
            <a:ext cx="0" cy="1710726"/>
          </a:xfrm>
          <a:custGeom>
            <a:avLst/>
            <a:gdLst/>
            <a:ahLst/>
            <a:cxnLst/>
            <a:rect l="l" t="t" r="r" b="b"/>
            <a:pathLst>
              <a:path h="1710726">
                <a:moveTo>
                  <a:pt x="0" y="17107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980290" y="4380884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6" y="108840"/>
                </a:lnTo>
                <a:lnTo>
                  <a:pt x="14163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4" y="115909"/>
                </a:lnTo>
                <a:lnTo>
                  <a:pt x="115861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993370" y="5989319"/>
            <a:ext cx="2506286" cy="2951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039244" y="6116815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3238704" y="6057860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5" y="21939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159472" y="577834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159472" y="577834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361994" y="4893092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2361994" y="489309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882108" y="44754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882108" y="44754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516000" y="482123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516000" y="482123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2513251" y="530557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1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3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2513251" y="530557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2410222" y="5478576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4"/>
                </a:lnTo>
                <a:lnTo>
                  <a:pt x="107553" y="111242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2410222" y="54785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764765" y="5060127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764765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796745" y="5908170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1796745" y="590817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1444382" y="5518394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1444382" y="55183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2930574" y="444389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2930574" y="444389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2179734" y="4893092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2179734" y="489309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2870201" y="481920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2870201" y="481920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" name="object 98"/>
          <p:cNvSpPr txBox="1"/>
          <p:nvPr/>
        </p:nvSpPr>
        <p:spPr>
          <a:xfrm>
            <a:off x="342499" y="5175855"/>
            <a:ext cx="6388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Height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944306" y="51895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1944306" y="518951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2157253" y="59226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2157253" y="59226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1882108" y="56098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1882108" y="56098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1327040" y="5296718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1327040" y="52967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2106543" y="533729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2106543" y="533729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2088974" y="56675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2088974" y="56675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2948882" y="5385303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2948882" y="538530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2093565" y="4703867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2093565" y="470386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2684559" y="5134285"/>
            <a:ext cx="123909" cy="146528"/>
          </a:xfrm>
          <a:custGeom>
            <a:avLst/>
            <a:gdLst/>
            <a:ahLst/>
            <a:cxnLst/>
            <a:rect l="l" t="t" r="r" b="b"/>
            <a:pathLst>
              <a:path w="123909" h="146528">
                <a:moveTo>
                  <a:pt x="69845" y="0"/>
                </a:moveTo>
                <a:lnTo>
                  <a:pt x="29407" y="12052"/>
                </a:lnTo>
                <a:lnTo>
                  <a:pt x="5138" y="44148"/>
                </a:lnTo>
                <a:lnTo>
                  <a:pt x="0" y="72686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2" y="146528"/>
                </a:lnTo>
                <a:lnTo>
                  <a:pt x="68738" y="145269"/>
                </a:lnTo>
                <a:lnTo>
                  <a:pt x="104414" y="125802"/>
                </a:lnTo>
                <a:lnTo>
                  <a:pt x="122486" y="89042"/>
                </a:lnTo>
                <a:lnTo>
                  <a:pt x="123909" y="74334"/>
                </a:lnTo>
                <a:lnTo>
                  <a:pt x="123861" y="72686"/>
                </a:ln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2684559" y="5134285"/>
            <a:ext cx="123915" cy="146527"/>
          </a:xfrm>
          <a:custGeom>
            <a:avLst/>
            <a:gdLst/>
            <a:ahLst/>
            <a:cxnLst/>
            <a:rect l="l" t="t" r="r" b="b"/>
            <a:pathLst>
              <a:path w="123915" h="146527">
                <a:moveTo>
                  <a:pt x="123915" y="73298"/>
                </a:move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lnTo>
                  <a:pt x="54826" y="1291"/>
                </a:lnTo>
                <a:lnTo>
                  <a:pt x="19315" y="20923"/>
                </a:lnTo>
                <a:lnTo>
                  <a:pt x="1362" y="57902"/>
                </a:lnTo>
                <a:lnTo>
                  <a:pt x="0" y="72686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1"/>
                </a:lnTo>
                <a:lnTo>
                  <a:pt x="122487" y="89041"/>
                </a:lnTo>
                <a:lnTo>
                  <a:pt x="123915" y="7329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1926760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926760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2695889" y="560751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2695889" y="560751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233326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233326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1966363" y="58407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1966363" y="58407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2223885" y="5497369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6" name="object 126"/>
          <p:cNvSpPr/>
          <p:nvPr/>
        </p:nvSpPr>
        <p:spPr>
          <a:xfrm>
            <a:off x="2223885" y="549736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7" name="object 127"/>
          <p:cNvSpPr/>
          <p:nvPr/>
        </p:nvSpPr>
        <p:spPr>
          <a:xfrm>
            <a:off x="2468893" y="59146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8" name="object 128"/>
          <p:cNvSpPr/>
          <p:nvPr/>
        </p:nvSpPr>
        <p:spPr>
          <a:xfrm>
            <a:off x="2468894" y="59146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9" name="object 129"/>
          <p:cNvSpPr/>
          <p:nvPr/>
        </p:nvSpPr>
        <p:spPr>
          <a:xfrm>
            <a:off x="1336545" y="511270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0" name="object 130"/>
          <p:cNvSpPr/>
          <p:nvPr/>
        </p:nvSpPr>
        <p:spPr>
          <a:xfrm>
            <a:off x="1336545" y="51127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1" name="object 131"/>
          <p:cNvSpPr/>
          <p:nvPr/>
        </p:nvSpPr>
        <p:spPr>
          <a:xfrm>
            <a:off x="1764765" y="5404609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2" name="object 132"/>
          <p:cNvSpPr/>
          <p:nvPr/>
        </p:nvSpPr>
        <p:spPr>
          <a:xfrm>
            <a:off x="1764765" y="54046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3" name="object 133"/>
          <p:cNvSpPr/>
          <p:nvPr/>
        </p:nvSpPr>
        <p:spPr>
          <a:xfrm>
            <a:off x="159004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4" name="object 134"/>
          <p:cNvSpPr/>
          <p:nvPr/>
        </p:nvSpPr>
        <p:spPr>
          <a:xfrm>
            <a:off x="1590046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5" name="object 135"/>
          <p:cNvSpPr/>
          <p:nvPr/>
        </p:nvSpPr>
        <p:spPr>
          <a:xfrm>
            <a:off x="2157253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6" name="object 136"/>
          <p:cNvSpPr/>
          <p:nvPr/>
        </p:nvSpPr>
        <p:spPr>
          <a:xfrm>
            <a:off x="2157253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7" name="object 137"/>
          <p:cNvSpPr/>
          <p:nvPr/>
        </p:nvSpPr>
        <p:spPr>
          <a:xfrm>
            <a:off x="2520627" y="4963404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8" name="object 138"/>
          <p:cNvSpPr/>
          <p:nvPr/>
        </p:nvSpPr>
        <p:spPr>
          <a:xfrm>
            <a:off x="2520627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9" name="object 139"/>
          <p:cNvSpPr txBox="1"/>
          <p:nvPr/>
        </p:nvSpPr>
        <p:spPr>
          <a:xfrm>
            <a:off x="1232455" y="1210210"/>
            <a:ext cx="7146925" cy="2548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2545">
              <a:lnSpc>
                <a:spcPts val="2800"/>
              </a:lnSpc>
            </a:pPr>
            <a:r>
              <a:rPr sz="2400" dirty="0" smtClean="0">
                <a:solidFill>
                  <a:srgbClr val="9BBB59"/>
                </a:solidFill>
                <a:latin typeface="Calibri"/>
                <a:cs typeface="Calibri"/>
              </a:rPr>
              <a:t>L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ts 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f f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eatures</a:t>
            </a:r>
            <a:r>
              <a:rPr sz="2400" spc="-10" dirty="0" smtClean="0">
                <a:solidFill>
                  <a:srgbClr val="9BBB59"/>
                </a:solidFill>
                <a:latin typeface="Calibri"/>
                <a:cs typeface="Calibri"/>
              </a:rPr>
              <a:t>, 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l</a:t>
            </a:r>
            <a:r>
              <a:rPr sz="24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4BACC6"/>
                </a:solidFill>
                <a:latin typeface="Calibri"/>
                <a:cs typeface="Calibri"/>
              </a:rPr>
              <a:t>ts </a:t>
            </a:r>
            <a:r>
              <a:rPr sz="24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4BACC6"/>
                </a:solidFill>
                <a:latin typeface="Calibri"/>
                <a:cs typeface="Calibri"/>
              </a:rPr>
              <a:t>f d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ata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is best.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at if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d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’t h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ave the luxu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ry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gin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us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unts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data?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 dirty="0"/>
          </a:p>
          <a:p>
            <a:pPr marL="12700" marR="12700">
              <a:lnSpc>
                <a:spcPts val="58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all f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eatures p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vide the same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information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. </a:t>
            </a:r>
            <a:r>
              <a:rPr sz="24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can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reduce the di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mensi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ns (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ress the data)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120"/>
              </a:lnSpc>
            </a:pP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ith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ecess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aril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sin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g too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ch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information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780549" y="6194147"/>
            <a:ext cx="958850" cy="5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9539" marR="12700" indent="-117475">
              <a:lnSpc>
                <a:spcPts val="2100"/>
              </a:lnSpc>
            </a:pPr>
            <a:r>
              <a:rPr lang="en-CA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290512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5079" y="3213581"/>
            <a:ext cx="842644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Heigh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3614" y="1197033"/>
            <a:ext cx="295101" cy="418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051406" y="1349313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992452" y="1324108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07523" y="5191298"/>
            <a:ext cx="5989320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051406" y="5318258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733048" y="5259303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399217" y="453907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399144" y="453907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877266" y="250219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877192" y="25021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489289" y="154118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489216" y="154118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430397" y="233686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430324" y="233686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314742" y="34512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314668" y="34512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16752" y="384933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016679" y="384933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149902" y="28865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149828" y="288652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242397" y="483778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242324" y="483778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223259" y="39409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23186" y="39409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521766" y="1468624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1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6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21692" y="146862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350116" y="250219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350042" y="25021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347149" y="233217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347075" y="233217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669187" y="318423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669114" y="318423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285093" y="487116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285019" y="487116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489289" y="415141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489216" y="415141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883872" y="343089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883799" y="343089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138424" y="352426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5138351" y="352426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087610" y="42842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087537" y="42842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574717" y="3634718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574644" y="363471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5100888" y="206680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5100815" y="20668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9" y="0"/>
                </a:moveTo>
                <a:lnTo>
                  <a:pt x="115364" y="5927"/>
                </a:lnTo>
                <a:lnTo>
                  <a:pt x="78164" y="22679"/>
                </a:lnTo>
                <a:lnTo>
                  <a:pt x="46648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3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0"/>
                </a:lnTo>
                <a:lnTo>
                  <a:pt x="282248" y="72524"/>
                </a:lnTo>
                <a:lnTo>
                  <a:pt x="255767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4618435" y="26639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4618362" y="26639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842990" y="414599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842917" y="414599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794173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794100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4732983" y="468259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4732910" y="468259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477813" y="38925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0" y="0"/>
                </a:moveTo>
                <a:lnTo>
                  <a:pt x="98500" y="9071"/>
                </a:lnTo>
                <a:lnTo>
                  <a:pt x="64084" y="29174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3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477740" y="38925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186447" y="485261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186374" y="485261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911364" y="300750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911290" y="300750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149902" y="367914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149828" y="367914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644559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644486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285093" y="28865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285019" y="288652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336077" y="26639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336004" y="26639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 txBox="1"/>
          <p:nvPr/>
        </p:nvSpPr>
        <p:spPr>
          <a:xfrm>
            <a:off x="4199635" y="5401650"/>
            <a:ext cx="226949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2948940" cy="867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Healthy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/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Heart Disease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5079" y="3213581"/>
            <a:ext cx="842644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Heigh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3614" y="1197033"/>
            <a:ext cx="295101" cy="418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051406" y="1349313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992452" y="1324108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07523" y="5191298"/>
            <a:ext cx="5989320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051406" y="5318258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733048" y="5259303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399217" y="453907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399144" y="453907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877266" y="250219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877192" y="25021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489289" y="154118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489216" y="154118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430397" y="233686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430324" y="233686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314742" y="34512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314668" y="34512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16752" y="384933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016679" y="384933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149902" y="28865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149828" y="288652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242397" y="483778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242324" y="483778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223259" y="39409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23186" y="39409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521766" y="1468624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1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6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21692" y="146862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350116" y="250219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350042" y="25021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347149" y="233217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347075" y="233217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669187" y="318423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669114" y="318423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285093" y="487116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285019" y="487116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489289" y="415141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489216" y="415141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883872" y="343089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883799" y="343089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138424" y="352426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5138351" y="352426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087610" y="42842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087537" y="42842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574717" y="3634718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574644" y="363471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5100888" y="206680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5100815" y="20668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9" y="0"/>
                </a:moveTo>
                <a:lnTo>
                  <a:pt x="115364" y="5927"/>
                </a:lnTo>
                <a:lnTo>
                  <a:pt x="78164" y="22679"/>
                </a:lnTo>
                <a:lnTo>
                  <a:pt x="46648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3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0"/>
                </a:lnTo>
                <a:lnTo>
                  <a:pt x="282248" y="72524"/>
                </a:lnTo>
                <a:lnTo>
                  <a:pt x="255767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9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4618435" y="26639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4618362" y="26639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842990" y="414599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842917" y="414599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794173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794100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4732983" y="468259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4732910" y="468259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477813" y="38925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0" y="0"/>
                </a:moveTo>
                <a:lnTo>
                  <a:pt x="98500" y="9071"/>
                </a:lnTo>
                <a:lnTo>
                  <a:pt x="64084" y="29174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3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477740" y="38925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186447" y="485261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186374" y="485261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911364" y="300750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911290" y="300750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149902" y="367914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149828" y="367914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644559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644486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285093" y="28865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285019" y="288652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336077" y="26639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336004" y="26639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 txBox="1"/>
          <p:nvPr/>
        </p:nvSpPr>
        <p:spPr>
          <a:xfrm>
            <a:off x="4199635" y="5401650"/>
            <a:ext cx="226949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2948940" cy="867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Healthy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/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Heart Disease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5079" y="3213581"/>
            <a:ext cx="842644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Heigh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3614" y="1197033"/>
            <a:ext cx="295101" cy="418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051406" y="1349313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992452" y="1324108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07523" y="5191298"/>
            <a:ext cx="5989320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051406" y="5318258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733048" y="5259303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399217" y="453907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399144" y="453907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877266" y="250219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877192" y="25021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489289" y="154118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489216" y="154118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430397" y="233686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430324" y="233686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314742" y="34512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314668" y="34512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16752" y="384933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016679" y="384933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149902" y="28865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149828" y="288652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242397" y="483778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242324" y="483778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223259" y="39409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23186" y="39409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521766" y="1468624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1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6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21692" y="146862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350116" y="250219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350042" y="25021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347149" y="233217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347075" y="233217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669187" y="318423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669114" y="318423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285093" y="487116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285019" y="487116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489289" y="415141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489216" y="415141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883872" y="343089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883799" y="343089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138424" y="352426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5138351" y="352426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087610" y="42842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087537" y="42842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574717" y="3634718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574644" y="363471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5100888" y="206680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5100815" y="20668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9" y="0"/>
                </a:moveTo>
                <a:lnTo>
                  <a:pt x="115364" y="5927"/>
                </a:lnTo>
                <a:lnTo>
                  <a:pt x="78164" y="22679"/>
                </a:lnTo>
                <a:lnTo>
                  <a:pt x="46648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3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0"/>
                </a:lnTo>
                <a:lnTo>
                  <a:pt x="282248" y="72524"/>
                </a:lnTo>
                <a:lnTo>
                  <a:pt x="255767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9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4618435" y="26639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4618362" y="26639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842990" y="414599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842917" y="414599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794173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794100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4732983" y="468259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4732910" y="468259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477813" y="38925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0" y="0"/>
                </a:moveTo>
                <a:lnTo>
                  <a:pt x="98500" y="9071"/>
                </a:lnTo>
                <a:lnTo>
                  <a:pt x="64084" y="29174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3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477740" y="38925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186447" y="485261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186374" y="485261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911364" y="300750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911290" y="300750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149902" y="367914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149828" y="367914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644559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644486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285093" y="28865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285019" y="288652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336077" y="26639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336004" y="26639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4962946" y="1366084"/>
            <a:ext cx="124590" cy="4838599"/>
          </a:xfrm>
          <a:custGeom>
            <a:avLst/>
            <a:gdLst/>
            <a:ahLst/>
            <a:cxnLst/>
            <a:rect l="l" t="t" r="r" b="b"/>
            <a:pathLst>
              <a:path w="124590" h="4838599">
                <a:moveTo>
                  <a:pt x="124590" y="0"/>
                </a:moveTo>
                <a:lnTo>
                  <a:pt x="0" y="4838599"/>
                </a:lnTo>
              </a:path>
            </a:pathLst>
          </a:custGeom>
          <a:ln w="63499">
            <a:noFill/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 txBox="1"/>
          <p:nvPr/>
        </p:nvSpPr>
        <p:spPr>
          <a:xfrm>
            <a:off x="4199635" y="5401650"/>
            <a:ext cx="226949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2400" dirty="0">
              <a:latin typeface="Calibri"/>
              <a:cs typeface="Calibri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4962920" y="1440017"/>
            <a:ext cx="120058" cy="4960783"/>
          </a:xfrm>
          <a:prstGeom prst="line">
            <a:avLst/>
          </a:prstGeom>
          <a:ln w="60325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292942"/>
            <a:ext cx="2948940" cy="867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Healthy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/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Heart Disease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5079" y="3213581"/>
            <a:ext cx="842644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Heigh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3614" y="1197033"/>
            <a:ext cx="295101" cy="418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051406" y="1349313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992452" y="1324108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07523" y="5191298"/>
            <a:ext cx="5989320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051406" y="5318258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733048" y="5259303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399217" y="453907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399144" y="453907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877266" y="250219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877192" y="25021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489289" y="154118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489216" y="154118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430397" y="233686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430324" y="233686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314742" y="34512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314668" y="34512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16752" y="384933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016679" y="384933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149902" y="28865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149828" y="288652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242397" y="483778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242324" y="483778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223259" y="39409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23186" y="39409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521766" y="1468624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1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6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21692" y="146862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350116" y="250219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350042" y="25021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347149" y="233217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347075" y="233217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669187" y="318423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669114" y="318423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285093" y="487116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285019" y="487116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489289" y="415141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489216" y="415141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883872" y="343089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883799" y="343089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138424" y="352426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5138351" y="352426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087610" y="42842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087537" y="42842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574717" y="3634718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574644" y="363471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5100888" y="206680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5100815" y="20668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9" y="0"/>
                </a:moveTo>
                <a:lnTo>
                  <a:pt x="115364" y="5927"/>
                </a:lnTo>
                <a:lnTo>
                  <a:pt x="78164" y="22679"/>
                </a:lnTo>
                <a:lnTo>
                  <a:pt x="46648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3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0"/>
                </a:lnTo>
                <a:lnTo>
                  <a:pt x="282248" y="72524"/>
                </a:lnTo>
                <a:lnTo>
                  <a:pt x="255767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9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4618435" y="26639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4618362" y="26639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842990" y="414599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842917" y="414599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794173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794100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4732983" y="468259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4732910" y="468259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477813" y="38925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0" y="0"/>
                </a:moveTo>
                <a:lnTo>
                  <a:pt x="98500" y="9071"/>
                </a:lnTo>
                <a:lnTo>
                  <a:pt x="64084" y="29174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3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477740" y="38925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186447" y="485261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186374" y="485261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911364" y="300750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911290" y="300750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149902" y="367914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149828" y="367914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644559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644486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285093" y="28865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285019" y="288652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336077" y="26639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336004" y="26639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 txBox="1"/>
          <p:nvPr/>
        </p:nvSpPr>
        <p:spPr>
          <a:xfrm>
            <a:off x="4199635" y="5401650"/>
            <a:ext cx="226949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72563"/>
            <a:ext cx="9143998" cy="3063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ross 73"/>
          <p:cNvSpPr/>
          <p:nvPr/>
        </p:nvSpPr>
        <p:spPr>
          <a:xfrm rot="18850306">
            <a:off x="1121647" y="3025591"/>
            <a:ext cx="869506" cy="869506"/>
          </a:xfrm>
          <a:prstGeom prst="plus">
            <a:avLst>
              <a:gd name="adj" fmla="val 34145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object 2"/>
          <p:cNvSpPr txBox="1"/>
          <p:nvPr/>
        </p:nvSpPr>
        <p:spPr>
          <a:xfrm>
            <a:off x="2101916" y="292942"/>
            <a:ext cx="2948940" cy="867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Healthy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/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Heart Disease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5079" y="3213581"/>
            <a:ext cx="842644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Heigh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7523" y="5191298"/>
            <a:ext cx="5989320" cy="295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051406" y="5318258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7733048" y="5259303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399217" y="453907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99144" y="453907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877266" y="250219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877192" y="25021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489289" y="154118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489216" y="154118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430397" y="233686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430324" y="233686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314742" y="34512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314668" y="34512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016752" y="384933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016679" y="384933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149902" y="28865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149828" y="288652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42397" y="483778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242324" y="483778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223259" y="39409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223186" y="39409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7521766" y="1468624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1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6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7521692" y="146862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5350116" y="250219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5350042" y="25021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347149" y="233217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347075" y="233217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69187" y="318423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669114" y="318423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285093" y="487116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5285019" y="487116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489289" y="415141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89216" y="415141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883872" y="343089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883799" y="343089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138424" y="352426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138351" y="352426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087610" y="42842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087537" y="42842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7574717" y="3634718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7574644" y="363471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100888" y="206680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100815" y="20668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9" y="0"/>
                </a:moveTo>
                <a:lnTo>
                  <a:pt x="115364" y="5927"/>
                </a:lnTo>
                <a:lnTo>
                  <a:pt x="78164" y="22679"/>
                </a:lnTo>
                <a:lnTo>
                  <a:pt x="46648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3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0"/>
                </a:lnTo>
                <a:lnTo>
                  <a:pt x="282248" y="72524"/>
                </a:lnTo>
                <a:lnTo>
                  <a:pt x="255767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9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618435" y="26639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618362" y="26639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842990" y="414599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842917" y="414599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794173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794100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4732983" y="468259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4732910" y="468259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477813" y="38925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0" y="0"/>
                </a:moveTo>
                <a:lnTo>
                  <a:pt x="98500" y="9071"/>
                </a:lnTo>
                <a:lnTo>
                  <a:pt x="64084" y="29174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3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477740" y="38925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86447" y="485261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186374" y="485261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2911364" y="300750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2911290" y="300750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4149902" y="367914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4149828" y="367914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3644559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3644486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285093" y="28865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5285019" y="288652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6336077" y="26639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6336004" y="26639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 txBox="1"/>
          <p:nvPr/>
        </p:nvSpPr>
        <p:spPr>
          <a:xfrm>
            <a:off x="4199635" y="5401650"/>
            <a:ext cx="226949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  <a:p>
            <a:pPr marL="725805">
              <a:lnSpc>
                <a:spcPts val="2840"/>
              </a:lnSpc>
            </a:pP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Healthy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/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Heart Disease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7523" y="5191298"/>
            <a:ext cx="5989320" cy="295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51406" y="5318258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733048" y="5259303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399217" y="453907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399144" y="453907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877266" y="3524123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6" y="339136"/>
                </a:lnTo>
                <a:lnTo>
                  <a:pt x="171952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899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877192" y="352412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489289" y="256311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8" y="339135"/>
                </a:lnTo>
                <a:lnTo>
                  <a:pt x="171954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1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489216" y="256311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430397" y="3358795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430324" y="335879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314742" y="34512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314668" y="34512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016752" y="384933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016679" y="384933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149902" y="390845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149828" y="390845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242397" y="483778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42324" y="483778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223259" y="39409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223186" y="39409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7521766" y="249055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2"/>
                </a:lnTo>
                <a:lnTo>
                  <a:pt x="10518" y="232711"/>
                </a:lnTo>
                <a:lnTo>
                  <a:pt x="29133" y="270191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20"/>
                </a:lnTo>
                <a:lnTo>
                  <a:pt x="284441" y="227838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7521692" y="249055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350116" y="352412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5350042" y="352412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347149" y="335410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347075" y="335410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669187" y="318423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69114" y="318423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285093" y="487116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285019" y="487116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489289" y="415141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489216" y="415141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883872" y="343089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883799" y="343089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138424" y="352426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138351" y="352426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87610" y="42842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087537" y="42842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574717" y="3634718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7574644" y="363471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100888" y="308873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100815" y="308873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9" y="0"/>
                </a:moveTo>
                <a:lnTo>
                  <a:pt x="115364" y="5927"/>
                </a:lnTo>
                <a:lnTo>
                  <a:pt x="78164" y="22679"/>
                </a:lnTo>
                <a:lnTo>
                  <a:pt x="46648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3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0"/>
                </a:lnTo>
                <a:lnTo>
                  <a:pt x="282248" y="72524"/>
                </a:lnTo>
                <a:lnTo>
                  <a:pt x="255767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9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6810169" y="3056202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4618435" y="368590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618362" y="368590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842990" y="414599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842917" y="414599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794173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794100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4732983" y="468259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4732910" y="468259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477813" y="389257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0" y="0"/>
                </a:moveTo>
                <a:lnTo>
                  <a:pt x="98500" y="9071"/>
                </a:lnTo>
                <a:lnTo>
                  <a:pt x="64084" y="29174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3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477740" y="38925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186447" y="485261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86374" y="485261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2911364" y="4029436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2911290" y="402943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4149902" y="367914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4149828" y="367914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3644559" y="326216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3644486" y="32621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285093" y="390845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285019" y="390845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6336077" y="368590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6336004" y="368590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4199635" y="5401650"/>
            <a:ext cx="226949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  <a:p>
            <a:pPr marL="725805">
              <a:lnSpc>
                <a:spcPts val="2840"/>
              </a:lnSpc>
            </a:pP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Healthy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/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Heart Disease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7523" y="5191298"/>
            <a:ext cx="5989320" cy="295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51406" y="5318258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733048" y="5259303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399217" y="453907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399144" y="453907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877266" y="4560652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877192" y="456065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489289" y="359964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489216" y="359964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430397" y="439532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430324" y="439532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314741" y="448780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314668" y="448780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016752" y="488586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016679" y="488586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149902" y="494497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149828" y="494497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242397" y="483778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42324" y="483778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223259" y="39409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223186" y="39409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7521766" y="352708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7521692" y="352708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350116" y="456065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5350042" y="456065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347149" y="4390636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347075" y="439063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669187" y="422076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69114" y="422076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285093" y="487116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285019" y="487116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489289" y="415141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489216" y="415141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883872" y="446742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883799" y="446742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138424" y="456079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138351" y="45607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87610" y="42842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087537" y="428420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574717" y="46712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7574644" y="467124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100888" y="412526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100815" y="412526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6810169" y="4092730"/>
            <a:ext cx="310268" cy="339958"/>
          </a:xfrm>
          <a:custGeom>
            <a:avLst/>
            <a:gdLst/>
            <a:ahLst/>
            <a:cxnLst/>
            <a:rect l="l" t="t" r="r" b="b"/>
            <a:pathLst>
              <a:path w="310268" h="339958">
                <a:moveTo>
                  <a:pt x="156870" y="0"/>
                </a:moveTo>
                <a:lnTo>
                  <a:pt x="115365" y="5927"/>
                </a:lnTo>
                <a:lnTo>
                  <a:pt x="78165" y="22679"/>
                </a:lnTo>
                <a:lnTo>
                  <a:pt x="46648" y="48692"/>
                </a:lnTo>
                <a:lnTo>
                  <a:pt x="22196" y="82401"/>
                </a:lnTo>
                <a:lnTo>
                  <a:pt x="6186" y="122243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1" y="322112"/>
                </a:lnTo>
                <a:lnTo>
                  <a:pt x="123443" y="336474"/>
                </a:lnTo>
                <a:lnTo>
                  <a:pt x="150630" y="339958"/>
                </a:lnTo>
                <a:lnTo>
                  <a:pt x="165167" y="339301"/>
                </a:lnTo>
                <a:lnTo>
                  <a:pt x="206093" y="329767"/>
                </a:lnTo>
                <a:lnTo>
                  <a:pt x="242005" y="310073"/>
                </a:lnTo>
                <a:lnTo>
                  <a:pt x="271629" y="281747"/>
                </a:lnTo>
                <a:lnTo>
                  <a:pt x="293688" y="246317"/>
                </a:lnTo>
                <a:lnTo>
                  <a:pt x="306910" y="205308"/>
                </a:lnTo>
                <a:lnTo>
                  <a:pt x="310268" y="170009"/>
                </a:lnTo>
                <a:lnTo>
                  <a:pt x="309642" y="154638"/>
                </a:lnTo>
                <a:lnTo>
                  <a:pt x="300689" y="111062"/>
                </a:lnTo>
                <a:lnTo>
                  <a:pt x="282248" y="72525"/>
                </a:lnTo>
                <a:lnTo>
                  <a:pt x="255768" y="40616"/>
                </a:lnTo>
                <a:lnTo>
                  <a:pt x="222697" y="16922"/>
                </a:lnTo>
                <a:lnTo>
                  <a:pt x="184485" y="3030"/>
                </a:lnTo>
                <a:lnTo>
                  <a:pt x="15687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6810169" y="4092730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4"/>
                </a:lnTo>
                <a:lnTo>
                  <a:pt x="289360" y="84712"/>
                </a:lnTo>
                <a:lnTo>
                  <a:pt x="265398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8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4618435" y="472243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618362" y="472243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842990" y="414599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842917" y="414599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794173" y="4298688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794100" y="429868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4732983" y="468259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4732910" y="468259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477812" y="492909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477740" y="492909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186447" y="485261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86374" y="485261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2911364" y="4029436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2911290" y="402943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4149902" y="471567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4149828" y="47156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3644559" y="4298688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3644486" y="429868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285093" y="494497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285019" y="494497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6336077" y="472243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6336004" y="472243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4199635" y="5401650"/>
            <a:ext cx="226949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  <a:p>
            <a:pPr marL="725805">
              <a:lnSpc>
                <a:spcPts val="2840"/>
              </a:lnSpc>
            </a:pP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Healthy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/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Heart Disease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7523" y="5191298"/>
            <a:ext cx="5989320" cy="295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51406" y="5318258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733048" y="5259303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399217" y="453907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399144" y="453907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877266" y="4560652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877192" y="456065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489289" y="430040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489216" y="430040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430397" y="5096075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430324" y="509607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314741" y="448780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314668" y="448780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016752" y="488586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016679" y="488586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149902" y="494497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149828" y="494497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242397" y="483778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42324" y="483778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223259" y="464170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223186" y="464170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7521766" y="422783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7521692" y="422783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350116" y="456065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5350042" y="456065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347149" y="509138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347075" y="5091389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669187" y="492151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69114" y="492151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285093" y="487116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285019" y="487116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489289" y="485217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489216" y="48521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883872" y="446742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883799" y="446742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138424" y="456079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138351" y="456079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87610" y="4984959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087537" y="498495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574717" y="46712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7574644" y="467124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100888" y="482601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100815" y="482601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6810169" y="4793483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9" y="0"/>
                </a:moveTo>
                <a:lnTo>
                  <a:pt x="115364" y="5927"/>
                </a:lnTo>
                <a:lnTo>
                  <a:pt x="78164" y="22679"/>
                </a:lnTo>
                <a:lnTo>
                  <a:pt x="46648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3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0"/>
                </a:lnTo>
                <a:lnTo>
                  <a:pt x="282248" y="72524"/>
                </a:lnTo>
                <a:lnTo>
                  <a:pt x="255767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9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6810169" y="4793483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4"/>
                </a:lnTo>
                <a:lnTo>
                  <a:pt x="289360" y="84712"/>
                </a:lnTo>
                <a:lnTo>
                  <a:pt x="265398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8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4618435" y="472243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618362" y="472243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842990" y="4846749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842917" y="4846749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794173" y="499944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794100" y="499944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4732983" y="468259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4732910" y="468259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477812" y="492909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477740" y="492909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186447" y="485261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86374" y="485261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2911364" y="4730188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2911290" y="473018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4149902" y="471567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4149828" y="47156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3644559" y="499944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3644486" y="499944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285093" y="494497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285019" y="494497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6336077" y="472243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6336004" y="472243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4199635" y="5401650"/>
            <a:ext cx="226949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  <a:p>
            <a:pPr marL="725805">
              <a:lnSpc>
                <a:spcPts val="2840"/>
              </a:lnSpc>
            </a:pP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Healthy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/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Heart Disease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7523" y="5191298"/>
            <a:ext cx="5989320" cy="295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51406" y="5318258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733048" y="5259303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399217" y="5181431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399144" y="5181431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877266" y="5130012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6" y="339136"/>
                </a:lnTo>
                <a:lnTo>
                  <a:pt x="171952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899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877192" y="513001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489289" y="514714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489216" y="514714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430397" y="51544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430324" y="51544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314741" y="517395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314668" y="517395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016752" y="511944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016679" y="511944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149902" y="517856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149828" y="517856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242397" y="512976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42324" y="512976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223259" y="5152664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223186" y="515266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7521766" y="513297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7521692" y="513297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350116" y="5130012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5350042" y="513001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347149" y="513518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347075" y="513518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669187" y="518429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69114" y="518429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285093" y="5119348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285019" y="51193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489289" y="51733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489216" y="51733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883872" y="515357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883799" y="515357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138424" y="510095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138351" y="510095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87610" y="5130949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087537" y="513094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574717" y="513841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7574644" y="513841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100888" y="514719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100815" y="514719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6810169" y="5114659"/>
            <a:ext cx="310268" cy="339958"/>
          </a:xfrm>
          <a:custGeom>
            <a:avLst/>
            <a:gdLst/>
            <a:ahLst/>
            <a:cxnLst/>
            <a:rect l="l" t="t" r="r" b="b"/>
            <a:pathLst>
              <a:path w="310268" h="339958">
                <a:moveTo>
                  <a:pt x="156870" y="0"/>
                </a:moveTo>
                <a:lnTo>
                  <a:pt x="115365" y="5927"/>
                </a:lnTo>
                <a:lnTo>
                  <a:pt x="78165" y="22679"/>
                </a:lnTo>
                <a:lnTo>
                  <a:pt x="46648" y="48692"/>
                </a:lnTo>
                <a:lnTo>
                  <a:pt x="22196" y="82401"/>
                </a:lnTo>
                <a:lnTo>
                  <a:pt x="6186" y="122243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1" y="322112"/>
                </a:lnTo>
                <a:lnTo>
                  <a:pt x="123443" y="336474"/>
                </a:lnTo>
                <a:lnTo>
                  <a:pt x="150630" y="339958"/>
                </a:lnTo>
                <a:lnTo>
                  <a:pt x="165167" y="339301"/>
                </a:lnTo>
                <a:lnTo>
                  <a:pt x="206093" y="329767"/>
                </a:lnTo>
                <a:lnTo>
                  <a:pt x="242005" y="310073"/>
                </a:lnTo>
                <a:lnTo>
                  <a:pt x="271629" y="281747"/>
                </a:lnTo>
                <a:lnTo>
                  <a:pt x="293688" y="246317"/>
                </a:lnTo>
                <a:lnTo>
                  <a:pt x="306910" y="205308"/>
                </a:lnTo>
                <a:lnTo>
                  <a:pt x="310268" y="170009"/>
                </a:lnTo>
                <a:lnTo>
                  <a:pt x="309642" y="154638"/>
                </a:lnTo>
                <a:lnTo>
                  <a:pt x="300689" y="111062"/>
                </a:lnTo>
                <a:lnTo>
                  <a:pt x="282248" y="72525"/>
                </a:lnTo>
                <a:lnTo>
                  <a:pt x="255768" y="40616"/>
                </a:lnTo>
                <a:lnTo>
                  <a:pt x="222697" y="16922"/>
                </a:lnTo>
                <a:lnTo>
                  <a:pt x="184485" y="3030"/>
                </a:lnTo>
                <a:lnTo>
                  <a:pt x="15687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6810169" y="5114659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4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4618435" y="516040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618362" y="516040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842990" y="5153328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842917" y="515332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794173" y="514543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794100" y="514543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4732983" y="516436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4732910" y="516436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477813" y="5148084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477740" y="514808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186447" y="5129992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86374" y="512999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2911364" y="5153559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6" y="339136"/>
                </a:lnTo>
                <a:lnTo>
                  <a:pt x="171952" y="337214"/>
                </a:lnTo>
                <a:lnTo>
                  <a:pt x="208976" y="323710"/>
                </a:lnTo>
                <a:lnTo>
                  <a:pt x="240890" y="300017"/>
                </a:lnTo>
                <a:lnTo>
                  <a:pt x="266553" y="267520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2911290" y="5153559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4149902" y="516823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4149828" y="516823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3644559" y="514543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3644486" y="514543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285093" y="5149365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285019" y="514936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6336077" y="514580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6336004" y="514580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4199635" y="5401650"/>
            <a:ext cx="226949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  <a:p>
            <a:pPr marL="725805">
              <a:lnSpc>
                <a:spcPts val="2840"/>
              </a:lnSpc>
            </a:pP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Healthy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/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Heart Disease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7523" y="5191298"/>
            <a:ext cx="5989320" cy="295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092160" y="5318258"/>
            <a:ext cx="2731590" cy="0"/>
          </a:xfrm>
          <a:custGeom>
            <a:avLst/>
            <a:gdLst/>
            <a:ahLst/>
            <a:cxnLst/>
            <a:rect l="l" t="t" r="r" b="b"/>
            <a:pathLst>
              <a:path w="2731590">
                <a:moveTo>
                  <a:pt x="0" y="0"/>
                </a:moveTo>
                <a:lnTo>
                  <a:pt x="273159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051406" y="5318258"/>
            <a:ext cx="2977253" cy="0"/>
          </a:xfrm>
          <a:custGeom>
            <a:avLst/>
            <a:gdLst/>
            <a:ahLst/>
            <a:cxnLst/>
            <a:rect l="l" t="t" r="r" b="b"/>
            <a:pathLst>
              <a:path w="2977253">
                <a:moveTo>
                  <a:pt x="0" y="0"/>
                </a:moveTo>
                <a:lnTo>
                  <a:pt x="297725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7733048" y="5259303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399217" y="5181431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99144" y="5181431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877266" y="5130012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6" y="339136"/>
                </a:lnTo>
                <a:lnTo>
                  <a:pt x="171952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899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877192" y="513001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489289" y="514714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489216" y="514714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430397" y="515447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430324" y="515447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314741" y="517395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314668" y="517395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016752" y="511944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016679" y="511944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149902" y="517856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149828" y="517856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42397" y="512976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242324" y="512976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223259" y="5152664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223186" y="515266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7521766" y="513297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7521692" y="513297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5350116" y="5130012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5350042" y="513001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347149" y="513518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347075" y="513518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69187" y="518429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669114" y="518429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285093" y="5119348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5285019" y="51193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489289" y="517334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89216" y="517334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883872" y="515357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883799" y="515357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138424" y="510095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138351" y="510095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087610" y="5130949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087537" y="513094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7574717" y="513841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7574644" y="513841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100888" y="514719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100815" y="514719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6810169" y="5114659"/>
            <a:ext cx="310268" cy="339958"/>
          </a:xfrm>
          <a:custGeom>
            <a:avLst/>
            <a:gdLst/>
            <a:ahLst/>
            <a:cxnLst/>
            <a:rect l="l" t="t" r="r" b="b"/>
            <a:pathLst>
              <a:path w="310268" h="339958">
                <a:moveTo>
                  <a:pt x="156870" y="0"/>
                </a:moveTo>
                <a:lnTo>
                  <a:pt x="115365" y="5927"/>
                </a:lnTo>
                <a:lnTo>
                  <a:pt x="78165" y="22679"/>
                </a:lnTo>
                <a:lnTo>
                  <a:pt x="46648" y="48692"/>
                </a:lnTo>
                <a:lnTo>
                  <a:pt x="22196" y="82401"/>
                </a:lnTo>
                <a:lnTo>
                  <a:pt x="6186" y="122243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1" y="322112"/>
                </a:lnTo>
                <a:lnTo>
                  <a:pt x="123443" y="336474"/>
                </a:lnTo>
                <a:lnTo>
                  <a:pt x="150630" y="339958"/>
                </a:lnTo>
                <a:lnTo>
                  <a:pt x="165167" y="339301"/>
                </a:lnTo>
                <a:lnTo>
                  <a:pt x="206093" y="329767"/>
                </a:lnTo>
                <a:lnTo>
                  <a:pt x="242005" y="310073"/>
                </a:lnTo>
                <a:lnTo>
                  <a:pt x="271629" y="281747"/>
                </a:lnTo>
                <a:lnTo>
                  <a:pt x="293688" y="246317"/>
                </a:lnTo>
                <a:lnTo>
                  <a:pt x="306910" y="205308"/>
                </a:lnTo>
                <a:lnTo>
                  <a:pt x="310268" y="170009"/>
                </a:lnTo>
                <a:lnTo>
                  <a:pt x="309642" y="154638"/>
                </a:lnTo>
                <a:lnTo>
                  <a:pt x="300689" y="111062"/>
                </a:lnTo>
                <a:lnTo>
                  <a:pt x="282248" y="72525"/>
                </a:lnTo>
                <a:lnTo>
                  <a:pt x="255768" y="40616"/>
                </a:lnTo>
                <a:lnTo>
                  <a:pt x="222697" y="16922"/>
                </a:lnTo>
                <a:lnTo>
                  <a:pt x="184485" y="3030"/>
                </a:lnTo>
                <a:lnTo>
                  <a:pt x="156870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6810169" y="5114659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4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618435" y="516040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618362" y="516040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842990" y="5153328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842917" y="515332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794173" y="514543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794100" y="514543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4732983" y="516436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4732910" y="516436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477813" y="5148084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477740" y="514808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86447" y="5129992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186374" y="512999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2911364" y="5153559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6" y="339136"/>
                </a:lnTo>
                <a:lnTo>
                  <a:pt x="171952" y="337214"/>
                </a:lnTo>
                <a:lnTo>
                  <a:pt x="208976" y="323710"/>
                </a:lnTo>
                <a:lnTo>
                  <a:pt x="240890" y="300017"/>
                </a:lnTo>
                <a:lnTo>
                  <a:pt x="266553" y="267520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2911290" y="5153559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4149902" y="516823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4149828" y="516823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3644559" y="514543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3644486" y="514543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285093" y="5149365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5285019" y="514936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6336077" y="514580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6336004" y="514580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5060410" y="4382202"/>
            <a:ext cx="1" cy="1824906"/>
          </a:xfrm>
          <a:custGeom>
            <a:avLst/>
            <a:gdLst/>
            <a:ahLst/>
            <a:cxnLst/>
            <a:rect l="l" t="t" r="r" b="b"/>
            <a:pathLst>
              <a:path w="1" h="1824906">
                <a:moveTo>
                  <a:pt x="0" y="0"/>
                </a:moveTo>
                <a:lnTo>
                  <a:pt x="1" y="1824906"/>
                </a:lnTo>
              </a:path>
            </a:pathLst>
          </a:custGeom>
          <a:ln w="63499">
            <a:solidFill>
              <a:schemeClr val="accent6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 txBox="1"/>
          <p:nvPr/>
        </p:nvSpPr>
        <p:spPr>
          <a:xfrm>
            <a:off x="4199635" y="5401650"/>
            <a:ext cx="226949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897679" y="1864424"/>
            <a:ext cx="0" cy="3334739"/>
          </a:xfrm>
          <a:custGeom>
            <a:avLst/>
            <a:gdLst/>
            <a:ahLst/>
            <a:cxnLst/>
            <a:rect l="l" t="t" r="r" b="b"/>
            <a:pathLst>
              <a:path h="3334739">
                <a:moveTo>
                  <a:pt x="0" y="333473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38724" y="1839220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97679" y="5199170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541095" y="5140215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379549" y="601380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379549" y="601380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030466" y="392673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50372" y="332626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250372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70966" y="3897267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425724" y="2537013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6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425724" y="253701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882427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882428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38763" y="613337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638764" y="613337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2420091" y="1857329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98523" y="38905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398523" y="38905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715625" y="485760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15625" y="485760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370966" y="5497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370966" y="5497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138361" y="435165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138361" y="43516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797705" y="40402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797705" y="40402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271654" y="471458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3" y="471458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496687" y="4959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496686" y="4959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20069" y="3152827"/>
            <a:ext cx="254648" cy="286004"/>
          </a:xfrm>
          <a:custGeom>
            <a:avLst/>
            <a:gdLst/>
            <a:ahLst/>
            <a:cxnLst/>
            <a:rect l="l" t="t" r="r" b="b"/>
            <a:pathLst>
              <a:path w="254648" h="286004">
                <a:moveTo>
                  <a:pt x="128441" y="0"/>
                </a:moveTo>
                <a:lnTo>
                  <a:pt x="87998" y="7160"/>
                </a:lnTo>
                <a:lnTo>
                  <a:pt x="52943" y="27120"/>
                </a:lnTo>
                <a:lnTo>
                  <a:pt x="25265" y="57587"/>
                </a:lnTo>
                <a:lnTo>
                  <a:pt x="6954" y="96268"/>
                </a:lnTo>
                <a:lnTo>
                  <a:pt x="0" y="140870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1" y="265404"/>
                </a:lnTo>
                <a:lnTo>
                  <a:pt x="97696" y="282138"/>
                </a:lnTo>
                <a:lnTo>
                  <a:pt x="124480" y="286004"/>
                </a:lnTo>
                <a:lnTo>
                  <a:pt x="138675" y="285196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4"/>
                </a:lnTo>
                <a:lnTo>
                  <a:pt x="251145" y="176617"/>
                </a:lnTo>
                <a:lnTo>
                  <a:pt x="254648" y="146609"/>
                </a:lnTo>
                <a:lnTo>
                  <a:pt x="254585" y="140870"/>
                </a:ln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920069" y="31528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8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028398" y="304590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028398" y="30459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437682" y="3640694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437681" y="36406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270677" y="551831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2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270677" y="551831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123616" y="436565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123616" y="436565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367556" y="406975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367556" y="406975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370966" y="465169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882427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882428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583108" y="2823055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583108" y="28230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112401" y="6252698"/>
            <a:ext cx="139573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ze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cast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ross 77"/>
          <p:cNvSpPr/>
          <p:nvPr/>
        </p:nvSpPr>
        <p:spPr>
          <a:xfrm rot="18850306">
            <a:off x="1511591" y="6039479"/>
            <a:ext cx="869506" cy="869506"/>
          </a:xfrm>
          <a:prstGeom prst="plus">
            <a:avLst>
              <a:gd name="adj" fmla="val 34145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897679" y="1864424"/>
            <a:ext cx="0" cy="3334738"/>
          </a:xfrm>
          <a:custGeom>
            <a:avLst/>
            <a:gdLst/>
            <a:ahLst/>
            <a:cxnLst/>
            <a:rect l="l" t="t" r="r" b="b"/>
            <a:pathLst>
              <a:path h="3334738">
                <a:moveTo>
                  <a:pt x="0" y="3334738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38724" y="1839219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97679" y="5199169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541095" y="5140214"/>
            <a:ext cx="115909" cy="117909"/>
          </a:xfrm>
          <a:custGeom>
            <a:avLst/>
            <a:gdLst/>
            <a:ahLst/>
            <a:cxnLst/>
            <a:rect l="l" t="t" r="r" b="b"/>
            <a:pathLst>
              <a:path w="115909" h="117909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9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379549" y="6013802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379549" y="601380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030466" y="3926736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270677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70677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518169" y="254788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518169" y="254788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597367" y="45957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97367" y="45957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20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003021" y="615927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03021" y="615927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50372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250372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095222" y="465169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095222" y="465169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70966" y="389726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425724" y="2537012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425724" y="253701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882427" y="268696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882428" y="268696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38763" y="6133374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5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638764" y="613337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2420091" y="1857328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98523" y="389058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398523" y="38905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715625" y="485760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15625" y="485760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370966" y="5497128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370966" y="5497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138361" y="435165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138361" y="435165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797705" y="4040288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797705" y="40402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974628" y="514866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974628" y="514866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271654" y="4714581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3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496687" y="495912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496686" y="4959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20069" y="3152827"/>
            <a:ext cx="254648" cy="286002"/>
          </a:xfrm>
          <a:custGeom>
            <a:avLst/>
            <a:gdLst/>
            <a:ahLst/>
            <a:cxnLst/>
            <a:rect l="l" t="t" r="r" b="b"/>
            <a:pathLst>
              <a:path w="254648" h="286002">
                <a:moveTo>
                  <a:pt x="128440" y="0"/>
                </a:moveTo>
                <a:lnTo>
                  <a:pt x="87997" y="7160"/>
                </a:lnTo>
                <a:lnTo>
                  <a:pt x="52942" y="27120"/>
                </a:lnTo>
                <a:lnTo>
                  <a:pt x="25264" y="57587"/>
                </a:lnTo>
                <a:lnTo>
                  <a:pt x="6954" y="96268"/>
                </a:lnTo>
                <a:lnTo>
                  <a:pt x="0" y="140871"/>
                </a:lnTo>
                <a:lnTo>
                  <a:pt x="724" y="156643"/>
                </a:lnTo>
                <a:lnTo>
                  <a:pt x="11032" y="200493"/>
                </a:lnTo>
                <a:lnTo>
                  <a:pt x="31973" y="237468"/>
                </a:lnTo>
                <a:lnTo>
                  <a:pt x="61532" y="265403"/>
                </a:lnTo>
                <a:lnTo>
                  <a:pt x="97697" y="282137"/>
                </a:lnTo>
                <a:lnTo>
                  <a:pt x="124482" y="286002"/>
                </a:lnTo>
                <a:lnTo>
                  <a:pt x="138676" y="285195"/>
                </a:lnTo>
                <a:lnTo>
                  <a:pt x="178058" y="273664"/>
                </a:lnTo>
                <a:lnTo>
                  <a:pt x="211178" y="250223"/>
                </a:lnTo>
                <a:lnTo>
                  <a:pt x="236164" y="217122"/>
                </a:lnTo>
                <a:lnTo>
                  <a:pt x="251145" y="176615"/>
                </a:lnTo>
                <a:lnTo>
                  <a:pt x="254648" y="146606"/>
                </a:lnTo>
                <a:lnTo>
                  <a:pt x="254586" y="140871"/>
                </a:lnTo>
                <a:lnTo>
                  <a:pt x="248261" y="98033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3" y="7586"/>
                </a:lnTo>
                <a:lnTo>
                  <a:pt x="12844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920069" y="31528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8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028398" y="3045899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028398" y="304589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678869" y="578317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3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678869" y="578317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437682" y="3640691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437681" y="364069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20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270677" y="5518316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09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270677" y="551831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123616" y="4365653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123616" y="436565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67884" y="5199629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267884" y="51996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367556" y="406975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367556" y="406975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370966" y="4651696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376093" y="337519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376093" y="337519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882427" y="360454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882428" y="360454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583108" y="2823054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583108" y="282305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112401" y="6252698"/>
            <a:ext cx="139573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ze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cast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ross 77"/>
          <p:cNvSpPr/>
          <p:nvPr/>
        </p:nvSpPr>
        <p:spPr>
          <a:xfrm rot="18850306">
            <a:off x="1511591" y="6039479"/>
            <a:ext cx="869506" cy="869506"/>
          </a:xfrm>
          <a:prstGeom prst="plus">
            <a:avLst>
              <a:gd name="adj" fmla="val 34145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object 2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lang="en-CA" sz="3200" dirty="0" smtClean="0">
                <a:solidFill>
                  <a:srgbClr val="4F81BD"/>
                </a:solidFill>
                <a:latin typeface="Calibri"/>
                <a:cs typeface="Calibri"/>
              </a:rPr>
              <a:t>Feature Selection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97679" y="1864424"/>
            <a:ext cx="0" cy="3334738"/>
          </a:xfrm>
          <a:custGeom>
            <a:avLst/>
            <a:gdLst/>
            <a:ahLst/>
            <a:cxnLst/>
            <a:rect l="l" t="t" r="r" b="b"/>
            <a:pathLst>
              <a:path h="3334738">
                <a:moveTo>
                  <a:pt x="0" y="3334738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38724" y="1839219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897679" y="5199169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541095" y="5140214"/>
            <a:ext cx="115909" cy="117909"/>
          </a:xfrm>
          <a:custGeom>
            <a:avLst/>
            <a:gdLst/>
            <a:ahLst/>
            <a:cxnLst/>
            <a:rect l="l" t="t" r="r" b="b"/>
            <a:pathLst>
              <a:path w="115909" h="117909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9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009184" y="549034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6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09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009184" y="549034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0466" y="3926736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70677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270677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518169" y="254788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518169" y="254788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97367" y="45957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597367" y="45957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20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678867" y="549034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6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09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678867" y="549034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356700" y="328974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356700" y="328974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278438" y="445274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278438" y="44527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370966" y="389726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425724" y="2537012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425724" y="253701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882427" y="268696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882428" y="268696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023688" y="55929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2" y="284762"/>
                </a:lnTo>
                <a:lnTo>
                  <a:pt x="146283" y="282315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023688" y="55929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2420091" y="1857328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98523" y="389058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398523" y="38905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15625" y="485760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715625" y="485760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782499" y="493774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782499" y="493774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793825" y="389058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793825" y="38905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797705" y="4040288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797705" y="40402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351429" y="485760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351429" y="485760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4" y="4714581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271653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009184" y="450867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009184" y="450867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920069" y="3152827"/>
            <a:ext cx="254648" cy="286002"/>
          </a:xfrm>
          <a:custGeom>
            <a:avLst/>
            <a:gdLst/>
            <a:ahLst/>
            <a:cxnLst/>
            <a:rect l="l" t="t" r="r" b="b"/>
            <a:pathLst>
              <a:path w="254648" h="286002">
                <a:moveTo>
                  <a:pt x="128440" y="0"/>
                </a:moveTo>
                <a:lnTo>
                  <a:pt x="87997" y="7160"/>
                </a:lnTo>
                <a:lnTo>
                  <a:pt x="52942" y="27120"/>
                </a:lnTo>
                <a:lnTo>
                  <a:pt x="25264" y="57587"/>
                </a:lnTo>
                <a:lnTo>
                  <a:pt x="6954" y="96268"/>
                </a:lnTo>
                <a:lnTo>
                  <a:pt x="0" y="140871"/>
                </a:lnTo>
                <a:lnTo>
                  <a:pt x="724" y="156643"/>
                </a:lnTo>
                <a:lnTo>
                  <a:pt x="11032" y="200493"/>
                </a:lnTo>
                <a:lnTo>
                  <a:pt x="31973" y="237468"/>
                </a:lnTo>
                <a:lnTo>
                  <a:pt x="61532" y="265403"/>
                </a:lnTo>
                <a:lnTo>
                  <a:pt x="97697" y="282137"/>
                </a:lnTo>
                <a:lnTo>
                  <a:pt x="124482" y="286002"/>
                </a:lnTo>
                <a:lnTo>
                  <a:pt x="138676" y="285195"/>
                </a:lnTo>
                <a:lnTo>
                  <a:pt x="178058" y="273664"/>
                </a:lnTo>
                <a:lnTo>
                  <a:pt x="211178" y="250223"/>
                </a:lnTo>
                <a:lnTo>
                  <a:pt x="236164" y="217122"/>
                </a:lnTo>
                <a:lnTo>
                  <a:pt x="251145" y="176615"/>
                </a:lnTo>
                <a:lnTo>
                  <a:pt x="254648" y="146606"/>
                </a:lnTo>
                <a:lnTo>
                  <a:pt x="254586" y="140871"/>
                </a:lnTo>
                <a:lnTo>
                  <a:pt x="248261" y="98033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3" y="7586"/>
                </a:lnTo>
                <a:lnTo>
                  <a:pt x="12844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920069" y="31528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8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028398" y="3045899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028398" y="304589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7054163" y="5171698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7054163" y="517169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437682" y="3640691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437681" y="364069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20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607673" y="5199629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7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607673" y="51996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123616" y="4365653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123616" y="436565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437682" y="5000625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437681" y="500062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3355162" y="33331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3355162" y="33331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6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4370966" y="465169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061829" y="301026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061829" y="301026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882427" y="360454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5882428" y="360454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767536" y="2564839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6767536" y="256483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 txBox="1"/>
          <p:nvPr/>
        </p:nvSpPr>
        <p:spPr>
          <a:xfrm>
            <a:off x="1112401" y="6252698"/>
            <a:ext cx="139573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ze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cast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97679" y="1864424"/>
            <a:ext cx="0" cy="3334738"/>
          </a:xfrm>
          <a:custGeom>
            <a:avLst/>
            <a:gdLst/>
            <a:ahLst/>
            <a:cxnLst/>
            <a:rect l="l" t="t" r="r" b="b"/>
            <a:pathLst>
              <a:path h="3334738">
                <a:moveTo>
                  <a:pt x="0" y="3334738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38724" y="1839219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897679" y="5199169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541095" y="5140214"/>
            <a:ext cx="115909" cy="117909"/>
          </a:xfrm>
          <a:custGeom>
            <a:avLst/>
            <a:gdLst/>
            <a:ahLst/>
            <a:cxnLst/>
            <a:rect l="l" t="t" r="r" b="b"/>
            <a:pathLst>
              <a:path w="115909" h="117909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9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903094" y="436837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903093" y="43683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0466" y="3926736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70677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270677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735822" y="240092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735822" y="24009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97367" y="45957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597367" y="45957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20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009801" y="4818529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009801" y="48185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77111" y="301026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677111" y="301026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549245" y="4074691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549245" y="407469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370966" y="389726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570241" y="230795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6"/>
                </a:lnTo>
                <a:lnTo>
                  <a:pt x="181336" y="265982"/>
                </a:lnTo>
                <a:lnTo>
                  <a:pt x="210045" y="237842"/>
                </a:lnTo>
                <a:lnTo>
                  <a:pt x="230410" y="200059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70241" y="23079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979512" y="2543969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979512" y="25439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738324" y="48185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738324" y="48185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2420091" y="1857328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61124" y="346732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661123" y="346732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6476772" y="422535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476772" y="42253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20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29489" y="471458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29489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096438" y="36406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096438" y="36406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977010" y="380576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977010" y="380576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6003021" y="40402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6003021" y="40402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4" y="4714581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271653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204336" y="428919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204336" y="42891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123652" y="2913427"/>
            <a:ext cx="254648" cy="286002"/>
          </a:xfrm>
          <a:custGeom>
            <a:avLst/>
            <a:gdLst/>
            <a:ahLst/>
            <a:cxnLst/>
            <a:rect l="l" t="t" r="r" b="b"/>
            <a:pathLst>
              <a:path w="254648" h="286002">
                <a:moveTo>
                  <a:pt x="128440" y="0"/>
                </a:moveTo>
                <a:lnTo>
                  <a:pt x="87997" y="7160"/>
                </a:lnTo>
                <a:lnTo>
                  <a:pt x="52942" y="27120"/>
                </a:lnTo>
                <a:lnTo>
                  <a:pt x="25264" y="57587"/>
                </a:lnTo>
                <a:lnTo>
                  <a:pt x="6953" y="96268"/>
                </a:lnTo>
                <a:lnTo>
                  <a:pt x="0" y="140871"/>
                </a:lnTo>
                <a:lnTo>
                  <a:pt x="724" y="156643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7" y="282137"/>
                </a:lnTo>
                <a:lnTo>
                  <a:pt x="124482" y="286002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8" y="250223"/>
                </a:lnTo>
                <a:lnTo>
                  <a:pt x="236164" y="217122"/>
                </a:lnTo>
                <a:lnTo>
                  <a:pt x="251145" y="176615"/>
                </a:lnTo>
                <a:lnTo>
                  <a:pt x="254648" y="146606"/>
                </a:lnTo>
                <a:lnTo>
                  <a:pt x="254586" y="140871"/>
                </a:lnTo>
                <a:lnTo>
                  <a:pt x="248261" y="98033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3" y="7586"/>
                </a:lnTo>
                <a:lnTo>
                  <a:pt x="12844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123652" y="29134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9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148991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148991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7546318" y="465169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7546318" y="465169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741091" y="3211628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741091" y="32116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069996" y="471458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069996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486507" y="3897265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486507" y="389726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933569" y="4409649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933569" y="440965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3"/>
                </a:lnTo>
                <a:lnTo>
                  <a:pt x="118419" y="284120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061829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061829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6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4370966" y="465169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313492" y="275985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313492" y="275985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6244210" y="317289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7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244210" y="317289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940129" y="239110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6940129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1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2563"/>
            <a:ext cx="9143998" cy="3063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08512" y="5989319"/>
            <a:ext cx="2506286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652360" y="6116815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51819" y="6057860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7" y="21939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772588" y="60411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772588" y="60411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975110" y="604641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975110" y="604641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95223" y="603752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495223" y="603752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129115" y="604755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129115" y="604755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126366" y="60501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126366" y="60501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023339" y="604793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023339" y="604793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377881" y="602366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2377881" y="602366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2409861" y="603956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409861" y="603956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057499" y="60439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057499" y="60439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543689" y="603518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543689" y="603518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792850" y="604641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792850" y="604641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483318" y="604551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483317" y="604551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2557423" y="60216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557423" y="60216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770369" y="603947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2770368" y="603947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2495223" y="603323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495223" y="603323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940156" y="6041267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940155" y="60412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719659" y="6038050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719659" y="603805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702090" y="6032554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702089" y="603255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561998" y="604225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561998" y="60422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706681" y="601777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2706681" y="601777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297675" y="6039423"/>
            <a:ext cx="123910" cy="146527"/>
          </a:xfrm>
          <a:custGeom>
            <a:avLst/>
            <a:gdLst/>
            <a:ahLst/>
            <a:cxnLst/>
            <a:rect l="l" t="t" r="r" b="b"/>
            <a:pathLst>
              <a:path w="123910" h="146527">
                <a:moveTo>
                  <a:pt x="69846" y="0"/>
                </a:moveTo>
                <a:lnTo>
                  <a:pt x="29407" y="12052"/>
                </a:lnTo>
                <a:lnTo>
                  <a:pt x="5138" y="44147"/>
                </a:lnTo>
                <a:lnTo>
                  <a:pt x="0" y="72685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5" y="125801"/>
                </a:lnTo>
                <a:lnTo>
                  <a:pt x="122487" y="89042"/>
                </a:lnTo>
                <a:lnTo>
                  <a:pt x="123910" y="74333"/>
                </a:lnTo>
                <a:lnTo>
                  <a:pt x="123862" y="72685"/>
                </a:lnTo>
                <a:lnTo>
                  <a:pt x="112237" y="30109"/>
                </a:lnTo>
                <a:lnTo>
                  <a:pt x="82443" y="3541"/>
                </a:lnTo>
                <a:lnTo>
                  <a:pt x="69846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297676" y="6039423"/>
            <a:ext cx="123915" cy="146527"/>
          </a:xfrm>
          <a:custGeom>
            <a:avLst/>
            <a:gdLst/>
            <a:ahLst/>
            <a:cxnLst/>
            <a:rect l="l" t="t" r="r" b="b"/>
            <a:pathLst>
              <a:path w="123915" h="146527">
                <a:moveTo>
                  <a:pt x="123915" y="73298"/>
                </a:moveTo>
                <a:lnTo>
                  <a:pt x="112236" y="30109"/>
                </a:lnTo>
                <a:lnTo>
                  <a:pt x="82442" y="3541"/>
                </a:lnTo>
                <a:lnTo>
                  <a:pt x="69845" y="0"/>
                </a:lnTo>
                <a:lnTo>
                  <a:pt x="54826" y="1291"/>
                </a:lnTo>
                <a:lnTo>
                  <a:pt x="19315" y="20923"/>
                </a:lnTo>
                <a:lnTo>
                  <a:pt x="1362" y="57902"/>
                </a:lnTo>
                <a:lnTo>
                  <a:pt x="0" y="72686"/>
                </a:lnTo>
                <a:lnTo>
                  <a:pt x="1380" y="88486"/>
                </a:lnTo>
                <a:lnTo>
                  <a:pt x="19806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1"/>
                </a:lnTo>
                <a:lnTo>
                  <a:pt x="122487" y="89041"/>
                </a:lnTo>
                <a:lnTo>
                  <a:pt x="123915" y="7329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539875" y="604372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539875" y="60437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309006" y="604548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309006" y="604548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946382" y="604092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2946382" y="604092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2579479" y="604510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2579479" y="60451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2837002" y="603753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2837002" y="603753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3082009" y="6046006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3082009" y="604600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949662" y="604704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949662" y="604704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2377881" y="604696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2377881" y="604696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203161" y="604092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203161" y="604092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2770369" y="603825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2770368" y="603825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133743" y="60437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133743" y="60437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4763492" y="4579247"/>
            <a:ext cx="3312795" cy="1108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One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dim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nsion: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mall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ace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eing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qui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te pr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babl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393664" y="6194147"/>
            <a:ext cx="958850" cy="5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9539" marR="12700" indent="-117475">
              <a:lnSpc>
                <a:spcPts val="2100"/>
              </a:lnSpc>
            </a:pPr>
            <a:r>
              <a:rPr lang="en-CA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455" y="1913790"/>
            <a:ext cx="7221855" cy="2581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F79646"/>
                </a:solidFill>
                <a:latin typeface="Calibri"/>
                <a:cs typeface="Calibri"/>
              </a:rPr>
              <a:t>Common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nse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9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4BACC6"/>
                </a:solidFill>
                <a:latin typeface="Calibri"/>
                <a:cs typeface="Calibri"/>
              </a:rPr>
              <a:t>Exp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eri</a:t>
            </a:r>
            <a:r>
              <a:rPr sz="2400" spc="-20" dirty="0" smtClean="0">
                <a:solidFill>
                  <a:srgbClr val="4BACC6"/>
                </a:solidFill>
                <a:latin typeface="Calibri"/>
                <a:cs typeface="Calibri"/>
              </a:rPr>
              <a:t>ments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ve a featu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re, ﬁt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again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evaluate results)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19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lang="en-CA"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Regularization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(in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gr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ssion)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9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F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eature s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res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(ch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400" spc="-15" baseline="24305" dirty="0" smtClean="0">
                <a:solidFill>
                  <a:srgbClr val="919191"/>
                </a:solidFill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, F</a:t>
            </a:r>
            <a:r>
              <a:rPr sz="2400" spc="-495" dirty="0" smtClean="0">
                <a:solidFill>
                  <a:srgbClr val="7F7F7F"/>
                </a:solidFill>
                <a:latin typeface="Calibri"/>
                <a:cs typeface="Calibri"/>
              </a:rPr>
              <a:t>-­‐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test, etc. :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electK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est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())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3614" y="1708265"/>
            <a:ext cx="295101" cy="418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51406" y="1860277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992452" y="1835072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5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007523" y="5702530"/>
            <a:ext cx="5989320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51406" y="5829222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733048" y="5770268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617022" y="483240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616949" y="4832402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746016" y="403523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745942" y="403523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935669" y="3013157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0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6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935596" y="301315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948565" y="517872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948492" y="517872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517091" y="4564216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517018" y="456421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50116" y="342718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350042" y="342718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887917" y="325717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887843" y="32571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489289" y="466238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489216" y="466238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497031" y="404960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496959" y="404960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844592" y="432234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844519" y="432234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100888" y="257777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100815" y="257777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892888" y="2879846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8" y="0"/>
                </a:moveTo>
                <a:lnTo>
                  <a:pt x="115364" y="5927"/>
                </a:lnTo>
                <a:lnTo>
                  <a:pt x="78163" y="22679"/>
                </a:lnTo>
                <a:lnTo>
                  <a:pt x="46647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3"/>
                </a:lnTo>
                <a:lnTo>
                  <a:pt x="9363" y="226760"/>
                </a:lnTo>
                <a:lnTo>
                  <a:pt x="27428" y="265807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1"/>
                </a:lnTo>
                <a:lnTo>
                  <a:pt x="282248" y="72524"/>
                </a:lnTo>
                <a:lnTo>
                  <a:pt x="255768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892888" y="2879846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407619" y="240775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407546" y="240775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6088006" y="222862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6087932" y="222862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94173" y="43564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794100" y="435642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149902" y="41901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149828" y="419010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095481" y="345317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095408" y="345317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7328761" y="2568665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7328688" y="256866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8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722551" y="765514"/>
            <a:ext cx="5814695" cy="1914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94460" marR="12700">
              <a:lnSpc>
                <a:spcPts val="2800"/>
              </a:lnSpc>
            </a:pPr>
            <a:r>
              <a:rPr sz="2400" dirty="0" smtClean="0">
                <a:solidFill>
                  <a:srgbClr val="9BBB59"/>
                </a:solidFill>
                <a:latin typeface="Calibri"/>
                <a:cs typeface="Calibri"/>
              </a:rPr>
              <a:t>Do </a:t>
            </a:r>
            <a:r>
              <a:rPr sz="2400" spc="-10" dirty="0" smtClean="0">
                <a:solidFill>
                  <a:srgbClr val="9BBB59"/>
                </a:solidFill>
                <a:latin typeface="Calibri"/>
                <a:cs typeface="Calibri"/>
              </a:rPr>
              <a:t>I h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ave to </a:t>
            </a:r>
            <a:r>
              <a:rPr sz="2400" spc="-10" dirty="0" smtClean="0">
                <a:solidFill>
                  <a:srgbClr val="9BBB59"/>
                </a:solidFill>
                <a:latin typeface="Calibri"/>
                <a:cs typeface="Calibri"/>
              </a:rPr>
              <a:t>ch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oo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e the di</a:t>
            </a:r>
            <a:r>
              <a:rPr sz="2400" spc="-20" dirty="0" smtClean="0">
                <a:solidFill>
                  <a:srgbClr val="9BBB59"/>
                </a:solidFill>
                <a:latin typeface="Calibri"/>
                <a:cs typeface="Calibri"/>
              </a:rPr>
              <a:t>mensi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ns </a:t>
            </a:r>
            <a:r>
              <a:rPr sz="2400" spc="-20" dirty="0" smtClean="0">
                <a:solidFill>
                  <a:srgbClr val="9BBB59"/>
                </a:solidFill>
                <a:latin typeface="Calibri"/>
                <a:cs typeface="Calibri"/>
              </a:rPr>
              <a:t>am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g </a:t>
            </a:r>
            <a:r>
              <a:rPr lang="en-CA"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existing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 features?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45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Metacritic</a:t>
            </a:r>
            <a:endParaRPr sz="2400" dirty="0">
              <a:latin typeface="Calibri"/>
              <a:cs typeface="Calibri"/>
            </a:endParaRPr>
          </a:p>
          <a:p>
            <a:pPr marL="588645">
              <a:lnSpc>
                <a:spcPts val="28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ore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97782" y="5912615"/>
            <a:ext cx="155892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ards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ross 48"/>
          <p:cNvSpPr/>
          <p:nvPr/>
        </p:nvSpPr>
        <p:spPr>
          <a:xfrm rot="18850306">
            <a:off x="6768401" y="5697879"/>
            <a:ext cx="869506" cy="869506"/>
          </a:xfrm>
          <a:prstGeom prst="plus">
            <a:avLst>
              <a:gd name="adj" fmla="val 34145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3614" y="1708265"/>
            <a:ext cx="295101" cy="418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51406" y="1860277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992452" y="1835072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5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007523" y="5702530"/>
            <a:ext cx="5989320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51406" y="5829222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4F81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733048" y="5770268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904563" y="481233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904490" y="4812332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883191" y="387958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883117" y="387958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845352" y="288628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845279" y="2886282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904563" y="517872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904490" y="517872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904563" y="4564216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904490" y="456421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893860" y="342718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893787" y="342718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838818" y="3226318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0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6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838745" y="322631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904563" y="4564216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904490" y="456421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915864" y="404960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915791" y="404960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933079" y="4355044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933006" y="435504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876333" y="257777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876259" y="257777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866681" y="2752970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8" y="0"/>
                </a:moveTo>
                <a:lnTo>
                  <a:pt x="115364" y="5927"/>
                </a:lnTo>
                <a:lnTo>
                  <a:pt x="78164" y="22679"/>
                </a:lnTo>
                <a:lnTo>
                  <a:pt x="46648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3"/>
                </a:lnTo>
                <a:lnTo>
                  <a:pt x="9363" y="226760"/>
                </a:lnTo>
                <a:lnTo>
                  <a:pt x="27429" y="265807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1"/>
                </a:lnTo>
                <a:lnTo>
                  <a:pt x="282248" y="72524"/>
                </a:lnTo>
                <a:lnTo>
                  <a:pt x="255768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866681" y="2752970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799" y="125105"/>
                </a:lnTo>
                <a:lnTo>
                  <a:pt x="289360" y="84712"/>
                </a:lnTo>
                <a:lnTo>
                  <a:pt x="265398" y="50417"/>
                </a:lnTo>
                <a:lnTo>
                  <a:pt x="234363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8"/>
                </a:lnTo>
                <a:lnTo>
                  <a:pt x="2964" y="136617"/>
                </a:lnTo>
                <a:lnTo>
                  <a:pt x="0" y="166656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866725" y="2393288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866652" y="2393288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933079" y="2053251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0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933006" y="2053251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893860" y="422954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893787" y="422954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904563" y="418502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904490" y="418502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862035" y="3453176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861962" y="345317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862035" y="2349490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1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8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6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861962" y="2349490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722551" y="765514"/>
            <a:ext cx="5814695" cy="1914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94460" marR="12700">
              <a:lnSpc>
                <a:spcPts val="2800"/>
              </a:lnSpc>
            </a:pPr>
            <a:r>
              <a:rPr sz="2400" dirty="0" smtClean="0">
                <a:solidFill>
                  <a:srgbClr val="9BBB59"/>
                </a:solidFill>
                <a:latin typeface="Calibri"/>
                <a:cs typeface="Calibri"/>
              </a:rPr>
              <a:t>Do </a:t>
            </a:r>
            <a:r>
              <a:rPr sz="2400" spc="-10" dirty="0" smtClean="0">
                <a:solidFill>
                  <a:srgbClr val="9BBB59"/>
                </a:solidFill>
                <a:latin typeface="Calibri"/>
                <a:cs typeface="Calibri"/>
              </a:rPr>
              <a:t>I h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ave to </a:t>
            </a:r>
            <a:r>
              <a:rPr sz="2400" spc="-10" dirty="0" smtClean="0">
                <a:solidFill>
                  <a:srgbClr val="9BBB59"/>
                </a:solidFill>
                <a:latin typeface="Calibri"/>
                <a:cs typeface="Calibri"/>
              </a:rPr>
              <a:t>ch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oo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e the di</a:t>
            </a:r>
            <a:r>
              <a:rPr sz="2400" spc="-20" dirty="0" smtClean="0">
                <a:solidFill>
                  <a:srgbClr val="9BBB59"/>
                </a:solidFill>
                <a:latin typeface="Calibri"/>
                <a:cs typeface="Calibri"/>
              </a:rPr>
              <a:t>mensi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ns </a:t>
            </a:r>
            <a:r>
              <a:rPr sz="2400" spc="-20" dirty="0" smtClean="0">
                <a:solidFill>
                  <a:srgbClr val="9BBB59"/>
                </a:solidFill>
                <a:latin typeface="Calibri"/>
                <a:cs typeface="Calibri"/>
              </a:rPr>
              <a:t>am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g </a:t>
            </a:r>
            <a:r>
              <a:rPr lang="en-CA"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existing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 features?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45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Metacritic</a:t>
            </a:r>
            <a:endParaRPr sz="2400" dirty="0">
              <a:latin typeface="Calibri"/>
              <a:cs typeface="Calibri"/>
            </a:endParaRPr>
          </a:p>
          <a:p>
            <a:pPr marL="588645">
              <a:lnSpc>
                <a:spcPts val="28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ore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97782" y="5912615"/>
            <a:ext cx="155892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ards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 rot="17360348">
            <a:off x="100281" y="2988295"/>
            <a:ext cx="4522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rgbClr val="7F7F7F"/>
                </a:solidFill>
              </a:rPr>
              <a:t>0.7 (Metacritic Score) + 0.3 (Awards Won)</a:t>
            </a:r>
            <a:endParaRPr lang="en-CA" sz="2000" dirty="0">
              <a:solidFill>
                <a:srgbClr val="7F7F7F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1406" y="1860277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992452" y="1835072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5"/>
                </a:lnTo>
                <a:lnTo>
                  <a:pt x="88360" y="5041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007523" y="5702530"/>
            <a:ext cx="5989320" cy="295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51406" y="5829222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733048" y="5770268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617022" y="483240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616949" y="4832402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746016" y="403523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745942" y="403523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935669" y="3013157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0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6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935596" y="301315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948565" y="517872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948492" y="517872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517091" y="4564216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517018" y="456421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50116" y="342718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350042" y="342718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887917" y="325717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887843" y="32571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489289" y="466238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489216" y="466238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497031" y="404960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496959" y="404960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844592" y="432234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844519" y="432234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100888" y="257777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100815" y="257777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892888" y="2879846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8" y="0"/>
                </a:moveTo>
                <a:lnTo>
                  <a:pt x="115364" y="5927"/>
                </a:lnTo>
                <a:lnTo>
                  <a:pt x="78163" y="22679"/>
                </a:lnTo>
                <a:lnTo>
                  <a:pt x="46647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3"/>
                </a:lnTo>
                <a:lnTo>
                  <a:pt x="9363" y="226760"/>
                </a:lnTo>
                <a:lnTo>
                  <a:pt x="27428" y="265807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1"/>
                </a:lnTo>
                <a:lnTo>
                  <a:pt x="282248" y="72524"/>
                </a:lnTo>
                <a:lnTo>
                  <a:pt x="255768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892888" y="2879846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407619" y="240775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407546" y="240775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6088006" y="222862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6087932" y="222862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94173" y="43564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794100" y="435642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149902" y="41901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149828" y="419010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095481" y="345317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095408" y="345317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7328761" y="2568665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7328688" y="256866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8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722551" y="1939744"/>
            <a:ext cx="128968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Metacritic</a:t>
            </a:r>
            <a:endParaRPr sz="2400" dirty="0">
              <a:latin typeface="Calibri"/>
              <a:cs typeface="Calibri"/>
            </a:endParaRPr>
          </a:p>
          <a:p>
            <a:pPr marL="588645">
              <a:lnSpc>
                <a:spcPts val="28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ore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28305" y="1774767"/>
            <a:ext cx="1633451" cy="4127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2084580" y="1923636"/>
            <a:ext cx="1424092" cy="3910140"/>
          </a:xfrm>
          <a:custGeom>
            <a:avLst/>
            <a:gdLst/>
            <a:ahLst/>
            <a:cxnLst/>
            <a:rect l="l" t="t" r="r" b="b"/>
            <a:pathLst>
              <a:path w="1424092" h="3910140">
                <a:moveTo>
                  <a:pt x="0" y="3910140"/>
                </a:moveTo>
                <a:lnTo>
                  <a:pt x="142409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426580" y="1899951"/>
            <a:ext cx="111527" cy="124239"/>
          </a:xfrm>
          <a:custGeom>
            <a:avLst/>
            <a:gdLst/>
            <a:ahLst/>
            <a:cxnLst/>
            <a:rect l="l" t="t" r="r" b="b"/>
            <a:pathLst>
              <a:path w="111527" h="124239">
                <a:moveTo>
                  <a:pt x="99279" y="47367"/>
                </a:moveTo>
                <a:lnTo>
                  <a:pt x="73468" y="47367"/>
                </a:lnTo>
                <a:lnTo>
                  <a:pt x="86532" y="119655"/>
                </a:lnTo>
                <a:lnTo>
                  <a:pt x="93139" y="124239"/>
                </a:lnTo>
                <a:lnTo>
                  <a:pt x="106944" y="121744"/>
                </a:lnTo>
                <a:lnTo>
                  <a:pt x="111527" y="115138"/>
                </a:lnTo>
                <a:lnTo>
                  <a:pt x="99279" y="47367"/>
                </a:lnTo>
                <a:close/>
              </a:path>
              <a:path w="111527" h="124239">
                <a:moveTo>
                  <a:pt x="90718" y="0"/>
                </a:moveTo>
                <a:lnTo>
                  <a:pt x="737" y="74787"/>
                </a:lnTo>
                <a:lnTo>
                  <a:pt x="0" y="82795"/>
                </a:lnTo>
                <a:lnTo>
                  <a:pt x="8966" y="93583"/>
                </a:lnTo>
                <a:lnTo>
                  <a:pt x="16973" y="94321"/>
                </a:lnTo>
                <a:lnTo>
                  <a:pt x="73468" y="47367"/>
                </a:lnTo>
                <a:lnTo>
                  <a:pt x="99279" y="47367"/>
                </a:lnTo>
                <a:lnTo>
                  <a:pt x="90718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6297782" y="5912615"/>
            <a:ext cx="155892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D9D9D9"/>
                </a:solidFill>
                <a:latin typeface="Calibri"/>
                <a:cs typeface="Calibri"/>
              </a:rPr>
              <a:t>ards 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endParaRPr sz="2400" dirty="0">
              <a:solidFill>
                <a:srgbClr val="D9D9D9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3614" y="1708265"/>
            <a:ext cx="295101" cy="41854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3614" y="1708265"/>
            <a:ext cx="295101" cy="418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51406" y="1860277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992452" y="1835072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5"/>
                </a:lnTo>
                <a:lnTo>
                  <a:pt x="88360" y="5041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007523" y="5702530"/>
            <a:ext cx="5989320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51406" y="5829222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733048" y="5770268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323191" y="4696456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0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6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323118" y="469645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992255" y="3471304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992182" y="347130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991508" y="267312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991435" y="267312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157224" y="4734235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157151" y="473423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010308" y="432234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010235" y="432234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155622" y="3087151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155549" y="308715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451788" y="284313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451715" y="284313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451788" y="433953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451715" y="433953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155622" y="364132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155549" y="364132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933603" y="407321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933530" y="407321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861789" y="2351092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3861715" y="235109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130147" y="2309910"/>
            <a:ext cx="310268" cy="339958"/>
          </a:xfrm>
          <a:custGeom>
            <a:avLst/>
            <a:gdLst/>
            <a:ahLst/>
            <a:cxnLst/>
            <a:rect l="l" t="t" r="r" b="b"/>
            <a:pathLst>
              <a:path w="310268" h="339958">
                <a:moveTo>
                  <a:pt x="156870" y="0"/>
                </a:moveTo>
                <a:lnTo>
                  <a:pt x="115365" y="5927"/>
                </a:lnTo>
                <a:lnTo>
                  <a:pt x="78165" y="22679"/>
                </a:lnTo>
                <a:lnTo>
                  <a:pt x="46649" y="48691"/>
                </a:lnTo>
                <a:lnTo>
                  <a:pt x="22196" y="82400"/>
                </a:lnTo>
                <a:lnTo>
                  <a:pt x="6186" y="122243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1" y="322112"/>
                </a:lnTo>
                <a:lnTo>
                  <a:pt x="123443" y="336474"/>
                </a:lnTo>
                <a:lnTo>
                  <a:pt x="150630" y="339958"/>
                </a:lnTo>
                <a:lnTo>
                  <a:pt x="165167" y="339301"/>
                </a:lnTo>
                <a:lnTo>
                  <a:pt x="206094" y="329767"/>
                </a:lnTo>
                <a:lnTo>
                  <a:pt x="242006" y="310073"/>
                </a:lnTo>
                <a:lnTo>
                  <a:pt x="271629" y="281747"/>
                </a:lnTo>
                <a:lnTo>
                  <a:pt x="293688" y="246317"/>
                </a:lnTo>
                <a:lnTo>
                  <a:pt x="306910" y="205309"/>
                </a:lnTo>
                <a:lnTo>
                  <a:pt x="310268" y="170009"/>
                </a:lnTo>
                <a:lnTo>
                  <a:pt x="309642" y="154638"/>
                </a:lnTo>
                <a:lnTo>
                  <a:pt x="300689" y="111061"/>
                </a:lnTo>
                <a:lnTo>
                  <a:pt x="282248" y="72524"/>
                </a:lnTo>
                <a:lnTo>
                  <a:pt x="255768" y="40615"/>
                </a:lnTo>
                <a:lnTo>
                  <a:pt x="222698" y="16921"/>
                </a:lnTo>
                <a:lnTo>
                  <a:pt x="184485" y="3030"/>
                </a:lnTo>
                <a:lnTo>
                  <a:pt x="15687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130146" y="2309910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517091" y="206771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3517018" y="206771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302537" y="184910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302464" y="184910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659326" y="400083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59252" y="400083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157224" y="3767225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157151" y="376722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304140" y="321881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304067" y="321881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5810540" y="2298846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810467" y="229884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722551" y="1939744"/>
            <a:ext cx="128968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Metacritic</a:t>
            </a:r>
            <a:endParaRPr sz="2400" dirty="0">
              <a:latin typeface="Calibri"/>
              <a:cs typeface="Calibri"/>
            </a:endParaRPr>
          </a:p>
          <a:p>
            <a:pPr marL="588645">
              <a:lnSpc>
                <a:spcPts val="28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ore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28305" y="1774767"/>
            <a:ext cx="1633451" cy="4127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2084580" y="1923636"/>
            <a:ext cx="1424092" cy="3910140"/>
          </a:xfrm>
          <a:custGeom>
            <a:avLst/>
            <a:gdLst/>
            <a:ahLst/>
            <a:cxnLst/>
            <a:rect l="l" t="t" r="r" b="b"/>
            <a:pathLst>
              <a:path w="1424092" h="3910140">
                <a:moveTo>
                  <a:pt x="0" y="3910140"/>
                </a:moveTo>
                <a:lnTo>
                  <a:pt x="142409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426580" y="1899951"/>
            <a:ext cx="111527" cy="124239"/>
          </a:xfrm>
          <a:custGeom>
            <a:avLst/>
            <a:gdLst/>
            <a:ahLst/>
            <a:cxnLst/>
            <a:rect l="l" t="t" r="r" b="b"/>
            <a:pathLst>
              <a:path w="111527" h="124239">
                <a:moveTo>
                  <a:pt x="99279" y="47367"/>
                </a:moveTo>
                <a:lnTo>
                  <a:pt x="73468" y="47367"/>
                </a:lnTo>
                <a:lnTo>
                  <a:pt x="86532" y="119655"/>
                </a:lnTo>
                <a:lnTo>
                  <a:pt x="93139" y="124239"/>
                </a:lnTo>
                <a:lnTo>
                  <a:pt x="106944" y="121744"/>
                </a:lnTo>
                <a:lnTo>
                  <a:pt x="111527" y="115138"/>
                </a:lnTo>
                <a:lnTo>
                  <a:pt x="99279" y="47367"/>
                </a:lnTo>
                <a:close/>
              </a:path>
              <a:path w="111527" h="124239">
                <a:moveTo>
                  <a:pt x="90718" y="0"/>
                </a:moveTo>
                <a:lnTo>
                  <a:pt x="737" y="74787"/>
                </a:lnTo>
                <a:lnTo>
                  <a:pt x="0" y="82795"/>
                </a:lnTo>
                <a:lnTo>
                  <a:pt x="8966" y="93583"/>
                </a:lnTo>
                <a:lnTo>
                  <a:pt x="16973" y="94321"/>
                </a:lnTo>
                <a:lnTo>
                  <a:pt x="73468" y="47367"/>
                </a:lnTo>
                <a:lnTo>
                  <a:pt x="99279" y="47367"/>
                </a:lnTo>
                <a:lnTo>
                  <a:pt x="90718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6297782" y="5912615"/>
            <a:ext cx="155892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D9D9D9"/>
                </a:solidFill>
                <a:latin typeface="Calibri"/>
                <a:cs typeface="Calibri"/>
              </a:rPr>
              <a:t>ards 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endParaRPr sz="2400" dirty="0">
              <a:solidFill>
                <a:srgbClr val="D9D9D9"/>
              </a:solidFill>
              <a:latin typeface="Calibri"/>
              <a:cs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 rot="17360348">
            <a:off x="100281" y="2988295"/>
            <a:ext cx="4522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rgbClr val="7F7F7F"/>
                </a:solidFill>
              </a:rPr>
              <a:t>0.7 (Metacritic Score) + 0.3 (Awards Won)</a:t>
            </a:r>
            <a:endParaRPr lang="en-CA" sz="2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lang="en-CA" sz="3200" dirty="0" smtClean="0">
                <a:solidFill>
                  <a:srgbClr val="4F81BD"/>
                </a:solidFill>
                <a:latin typeface="Calibri"/>
                <a:cs typeface="Calibri"/>
              </a:rPr>
              <a:t>Feature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3614" y="1708265"/>
            <a:ext cx="295101" cy="418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51406" y="1860277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992452" y="1835072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5"/>
                </a:lnTo>
                <a:lnTo>
                  <a:pt x="88360" y="5041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007523" y="5702530"/>
            <a:ext cx="5989320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51406" y="5829222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733048" y="5770268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293995" y="4681857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6" y="339136"/>
                </a:lnTo>
                <a:lnTo>
                  <a:pt x="171952" y="337214"/>
                </a:lnTo>
                <a:lnTo>
                  <a:pt x="208976" y="323710"/>
                </a:lnTo>
                <a:lnTo>
                  <a:pt x="240890" y="300017"/>
                </a:lnTo>
                <a:lnTo>
                  <a:pt x="266553" y="267520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293922" y="468185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74024" y="2555349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073951" y="255534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151976" y="2385331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151903" y="2385331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342645" y="4514846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342571" y="451484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489561" y="4243227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6" y="339136"/>
                </a:lnTo>
                <a:lnTo>
                  <a:pt x="171952" y="337214"/>
                </a:lnTo>
                <a:lnTo>
                  <a:pt x="208976" y="323710"/>
                </a:lnTo>
                <a:lnTo>
                  <a:pt x="240890" y="300017"/>
                </a:lnTo>
                <a:lnTo>
                  <a:pt x="266553" y="267520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489488" y="424322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074024" y="2662520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073951" y="266252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005060" y="2698595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004987" y="269859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525479" y="4062535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525406" y="406253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927108" y="3002557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927034" y="300255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711228" y="355885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711155" y="355885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151976" y="2211383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3151903" y="2211384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338613" y="1753124"/>
            <a:ext cx="310269" cy="339958"/>
          </a:xfrm>
          <a:custGeom>
            <a:avLst/>
            <a:gdLst/>
            <a:ahLst/>
            <a:cxnLst/>
            <a:rect l="l" t="t" r="r" b="b"/>
            <a:pathLst>
              <a:path w="310269" h="339958">
                <a:moveTo>
                  <a:pt x="156870" y="0"/>
                </a:moveTo>
                <a:lnTo>
                  <a:pt x="115366" y="5927"/>
                </a:lnTo>
                <a:lnTo>
                  <a:pt x="78166" y="22679"/>
                </a:lnTo>
                <a:lnTo>
                  <a:pt x="46649" y="48691"/>
                </a:lnTo>
                <a:lnTo>
                  <a:pt x="22196" y="82400"/>
                </a:lnTo>
                <a:lnTo>
                  <a:pt x="6186" y="122242"/>
                </a:lnTo>
                <a:lnTo>
                  <a:pt x="0" y="166654"/>
                </a:lnTo>
                <a:lnTo>
                  <a:pt x="607" y="182381"/>
                </a:lnTo>
                <a:lnTo>
                  <a:pt x="9363" y="226759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1" y="322112"/>
                </a:lnTo>
                <a:lnTo>
                  <a:pt x="123443" y="336474"/>
                </a:lnTo>
                <a:lnTo>
                  <a:pt x="150630" y="339958"/>
                </a:lnTo>
                <a:lnTo>
                  <a:pt x="165166" y="339301"/>
                </a:lnTo>
                <a:lnTo>
                  <a:pt x="206093" y="329767"/>
                </a:lnTo>
                <a:lnTo>
                  <a:pt x="242006" y="310073"/>
                </a:lnTo>
                <a:lnTo>
                  <a:pt x="271629" y="281748"/>
                </a:lnTo>
                <a:lnTo>
                  <a:pt x="293689" y="246318"/>
                </a:lnTo>
                <a:lnTo>
                  <a:pt x="306911" y="205310"/>
                </a:lnTo>
                <a:lnTo>
                  <a:pt x="310269" y="170009"/>
                </a:lnTo>
                <a:lnTo>
                  <a:pt x="309644" y="154638"/>
                </a:lnTo>
                <a:lnTo>
                  <a:pt x="300690" y="111061"/>
                </a:lnTo>
                <a:lnTo>
                  <a:pt x="282249" y="72525"/>
                </a:lnTo>
                <a:lnTo>
                  <a:pt x="255769" y="40616"/>
                </a:lnTo>
                <a:lnTo>
                  <a:pt x="222699" y="16922"/>
                </a:lnTo>
                <a:lnTo>
                  <a:pt x="184486" y="3030"/>
                </a:lnTo>
                <a:lnTo>
                  <a:pt x="15687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338614" y="1753124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223259" y="201912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3223186" y="2019121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3355123" y="172435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3355050" y="172435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927108" y="3087151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927034" y="3087151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672395" y="366593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672322" y="366593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858144" y="3131266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858071" y="3131266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282483" y="1923479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3282410" y="1923479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722551" y="1939744"/>
            <a:ext cx="128968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Metacritic</a:t>
            </a:r>
            <a:endParaRPr sz="2400" dirty="0">
              <a:latin typeface="Calibri"/>
              <a:cs typeface="Calibri"/>
            </a:endParaRPr>
          </a:p>
          <a:p>
            <a:pPr marL="588645">
              <a:lnSpc>
                <a:spcPts val="28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ore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28305" y="1774767"/>
            <a:ext cx="1633451" cy="4127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2084580" y="1923636"/>
            <a:ext cx="1424092" cy="3910140"/>
          </a:xfrm>
          <a:custGeom>
            <a:avLst/>
            <a:gdLst/>
            <a:ahLst/>
            <a:cxnLst/>
            <a:rect l="l" t="t" r="r" b="b"/>
            <a:pathLst>
              <a:path w="1424092" h="3910140">
                <a:moveTo>
                  <a:pt x="0" y="3910140"/>
                </a:moveTo>
                <a:lnTo>
                  <a:pt x="142409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426580" y="1899951"/>
            <a:ext cx="111527" cy="124239"/>
          </a:xfrm>
          <a:custGeom>
            <a:avLst/>
            <a:gdLst/>
            <a:ahLst/>
            <a:cxnLst/>
            <a:rect l="l" t="t" r="r" b="b"/>
            <a:pathLst>
              <a:path w="111527" h="124239">
                <a:moveTo>
                  <a:pt x="99279" y="47367"/>
                </a:moveTo>
                <a:lnTo>
                  <a:pt x="73468" y="47367"/>
                </a:lnTo>
                <a:lnTo>
                  <a:pt x="86532" y="119655"/>
                </a:lnTo>
                <a:lnTo>
                  <a:pt x="93139" y="124239"/>
                </a:lnTo>
                <a:lnTo>
                  <a:pt x="106944" y="121744"/>
                </a:lnTo>
                <a:lnTo>
                  <a:pt x="111527" y="115138"/>
                </a:lnTo>
                <a:lnTo>
                  <a:pt x="99279" y="47367"/>
                </a:lnTo>
                <a:close/>
              </a:path>
              <a:path w="111527" h="124239">
                <a:moveTo>
                  <a:pt x="90718" y="0"/>
                </a:moveTo>
                <a:lnTo>
                  <a:pt x="737" y="74787"/>
                </a:lnTo>
                <a:lnTo>
                  <a:pt x="0" y="82795"/>
                </a:lnTo>
                <a:lnTo>
                  <a:pt x="8966" y="93583"/>
                </a:lnTo>
                <a:lnTo>
                  <a:pt x="16973" y="94321"/>
                </a:lnTo>
                <a:lnTo>
                  <a:pt x="73468" y="47367"/>
                </a:lnTo>
                <a:lnTo>
                  <a:pt x="99279" y="47367"/>
                </a:lnTo>
                <a:lnTo>
                  <a:pt x="90718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6297782" y="5912615"/>
            <a:ext cx="155892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D9D9D9"/>
                </a:solidFill>
                <a:latin typeface="Calibri"/>
                <a:cs typeface="Calibri"/>
              </a:rPr>
              <a:t>ards 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endParaRPr sz="2400" dirty="0">
              <a:solidFill>
                <a:srgbClr val="D9D9D9"/>
              </a:solidFill>
              <a:latin typeface="Calibri"/>
              <a:cs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 rot="17360348">
            <a:off x="100281" y="2988295"/>
            <a:ext cx="4522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rgbClr val="7F7F7F"/>
                </a:solidFill>
              </a:rPr>
              <a:t>0.7 (Metacritic Score) + 0.3 (Awards Won)</a:t>
            </a:r>
            <a:endParaRPr lang="en-CA" sz="2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3614" y="1708265"/>
            <a:ext cx="295101" cy="418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51406" y="1860277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992452" y="1835072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5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007523" y="5702530"/>
            <a:ext cx="5989320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51406" y="5829222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733048" y="5770268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617022" y="483240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616949" y="4832402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746016" y="403523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745942" y="403523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935669" y="3013157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0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6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935596" y="301315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948565" y="517872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948492" y="517872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517091" y="4564216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517018" y="456421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50116" y="342718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350042" y="342718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887917" y="325717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887843" y="32571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489289" y="466238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489216" y="466238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497031" y="404960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496959" y="404960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844592" y="432234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844519" y="432234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100888" y="257777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100815" y="257777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892888" y="2879846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8" y="0"/>
                </a:moveTo>
                <a:lnTo>
                  <a:pt x="115364" y="5927"/>
                </a:lnTo>
                <a:lnTo>
                  <a:pt x="78163" y="22679"/>
                </a:lnTo>
                <a:lnTo>
                  <a:pt x="46647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3"/>
                </a:lnTo>
                <a:lnTo>
                  <a:pt x="9363" y="226760"/>
                </a:lnTo>
                <a:lnTo>
                  <a:pt x="27428" y="265807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1"/>
                </a:lnTo>
                <a:lnTo>
                  <a:pt x="282248" y="72524"/>
                </a:lnTo>
                <a:lnTo>
                  <a:pt x="255768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892888" y="2879846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407619" y="240775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407546" y="240775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6088006" y="222862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6087932" y="222862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94173" y="43564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794100" y="435642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149902" y="41901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149828" y="419010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095481" y="345317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095408" y="345317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7328761" y="2568665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7328688" y="256866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8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722551" y="1939744"/>
            <a:ext cx="128968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Metacritic</a:t>
            </a:r>
            <a:endParaRPr sz="2400" dirty="0">
              <a:latin typeface="Calibri"/>
              <a:cs typeface="Calibri"/>
            </a:endParaRPr>
          </a:p>
          <a:p>
            <a:pPr marL="588645">
              <a:lnSpc>
                <a:spcPts val="28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ore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97782" y="5912615"/>
            <a:ext cx="155892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ards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lang="en-CA" sz="3200" dirty="0" smtClean="0">
                <a:solidFill>
                  <a:srgbClr val="4F81BD"/>
                </a:solidFill>
                <a:latin typeface="Calibri"/>
                <a:cs typeface="Calibri"/>
              </a:rPr>
              <a:t>Feature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7022" y="4832402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616949" y="4832402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9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746016" y="403523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745942" y="4035233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7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935669" y="3013157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0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6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935596" y="301315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948565" y="517872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948492" y="517872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517091" y="4564216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517018" y="456421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350116" y="342718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350042" y="342718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887917" y="325717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887843" y="325717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489289" y="4662384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489216" y="466238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497031" y="4049605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496959" y="4049605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844592" y="432234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844519" y="432234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100888" y="257777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100815" y="257777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6892888" y="2879846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8" y="0"/>
                </a:moveTo>
                <a:lnTo>
                  <a:pt x="115364" y="5927"/>
                </a:lnTo>
                <a:lnTo>
                  <a:pt x="78163" y="22679"/>
                </a:lnTo>
                <a:lnTo>
                  <a:pt x="46647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3"/>
                </a:lnTo>
                <a:lnTo>
                  <a:pt x="9363" y="226760"/>
                </a:lnTo>
                <a:lnTo>
                  <a:pt x="27428" y="265807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1"/>
                </a:lnTo>
                <a:lnTo>
                  <a:pt x="282248" y="72524"/>
                </a:lnTo>
                <a:lnTo>
                  <a:pt x="255768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892888" y="2879846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407619" y="240775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407546" y="2407754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088006" y="222862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2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087932" y="222862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794173" y="435642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794100" y="435642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149902" y="41901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149828" y="419010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095481" y="345317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095408" y="345317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7328761" y="2568665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7328688" y="2568665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8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2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032462" y="1974273"/>
            <a:ext cx="6043352" cy="3936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084580" y="2115922"/>
            <a:ext cx="5823136" cy="3717855"/>
          </a:xfrm>
          <a:custGeom>
            <a:avLst/>
            <a:gdLst/>
            <a:ahLst/>
            <a:cxnLst/>
            <a:rect l="l" t="t" r="r" b="b"/>
            <a:pathLst>
              <a:path w="5823136" h="3717855">
                <a:moveTo>
                  <a:pt x="0" y="3717855"/>
                </a:moveTo>
                <a:lnTo>
                  <a:pt x="5823136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7806601" y="2102357"/>
            <a:ext cx="108428" cy="106536"/>
          </a:xfrm>
          <a:custGeom>
            <a:avLst/>
            <a:gdLst/>
            <a:ahLst/>
            <a:cxnLst/>
            <a:rect l="l" t="t" r="r" b="b"/>
            <a:pathLst>
              <a:path w="108428" h="106536">
                <a:moveTo>
                  <a:pt x="108428" y="27127"/>
                </a:moveTo>
                <a:lnTo>
                  <a:pt x="79872" y="27127"/>
                </a:lnTo>
                <a:lnTo>
                  <a:pt x="46309" y="92471"/>
                </a:lnTo>
                <a:lnTo>
                  <a:pt x="48769" y="100126"/>
                </a:lnTo>
                <a:lnTo>
                  <a:pt x="61248" y="106536"/>
                </a:lnTo>
                <a:lnTo>
                  <a:pt x="68903" y="104076"/>
                </a:lnTo>
                <a:lnTo>
                  <a:pt x="108428" y="27127"/>
                </a:lnTo>
                <a:close/>
              </a:path>
              <a:path w="108428" h="106536">
                <a:moveTo>
                  <a:pt x="122361" y="0"/>
                </a:moveTo>
                <a:lnTo>
                  <a:pt x="5453" y="4696"/>
                </a:lnTo>
                <a:lnTo>
                  <a:pt x="0" y="10605"/>
                </a:lnTo>
                <a:lnTo>
                  <a:pt x="562" y="24622"/>
                </a:lnTo>
                <a:lnTo>
                  <a:pt x="6471" y="30076"/>
                </a:lnTo>
                <a:lnTo>
                  <a:pt x="79872" y="27127"/>
                </a:lnTo>
                <a:lnTo>
                  <a:pt x="108428" y="27127"/>
                </a:lnTo>
                <a:lnTo>
                  <a:pt x="122361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903614" y="1708265"/>
            <a:ext cx="295101" cy="4185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2051406" y="1860277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992452" y="1835072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5"/>
                </a:lnTo>
                <a:lnTo>
                  <a:pt x="88360" y="5041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007523" y="5702530"/>
            <a:ext cx="5989320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051406" y="5829222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7733048" y="5770268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22551" y="1939744"/>
            <a:ext cx="128968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Metacritic</a:t>
            </a:r>
            <a:endParaRPr sz="2400" dirty="0">
              <a:latin typeface="Calibri"/>
              <a:cs typeface="Calibri"/>
            </a:endParaRPr>
          </a:p>
          <a:p>
            <a:pPr marL="588645">
              <a:lnSpc>
                <a:spcPts val="28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ore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97782" y="5912615"/>
            <a:ext cx="155892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D9D9D9"/>
                </a:solidFill>
                <a:latin typeface="Calibri"/>
                <a:cs typeface="Calibri"/>
              </a:rPr>
              <a:t>ards 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endParaRPr sz="2400" dirty="0">
              <a:solidFill>
                <a:srgbClr val="D9D9D9"/>
              </a:solidFill>
              <a:latin typeface="Calibri"/>
              <a:cs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 rot="19653354">
            <a:off x="2440013" y="1487689"/>
            <a:ext cx="504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 smtClean="0">
                <a:solidFill>
                  <a:srgbClr val="7F7F7F"/>
                </a:solidFill>
              </a:rPr>
              <a:t>0.398 (Metacritic Score) + 0.602 (Awards Won)</a:t>
            </a:r>
            <a:endParaRPr lang="en-CA" sz="2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6797" y="5134931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06724" y="5134931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788753" y="323981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788679" y="323981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053389" y="305795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053316" y="305795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373157" y="474674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373084" y="474674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575484" y="463721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575410" y="463721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350116" y="342718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350042" y="342718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069843" y="3661952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069770" y="366195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046780" y="428908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046707" y="428908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100888" y="367634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100815" y="367634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579284" y="4016382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579211" y="401638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607696" y="333118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607622" y="333118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6703114" y="2660861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9" y="0"/>
                </a:moveTo>
                <a:lnTo>
                  <a:pt x="115364" y="5927"/>
                </a:lnTo>
                <a:lnTo>
                  <a:pt x="78164" y="22679"/>
                </a:lnTo>
                <a:lnTo>
                  <a:pt x="46648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3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0"/>
                </a:lnTo>
                <a:lnTo>
                  <a:pt x="282248" y="72524"/>
                </a:lnTo>
                <a:lnTo>
                  <a:pt x="255767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703114" y="2660861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5313865" y="349193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5313791" y="349193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584502" y="2710769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584429" y="2710769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8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137753" y="363275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137679" y="363275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193697" y="424850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193623" y="424850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530388" y="40350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530314" y="403500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7138988" y="2378877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0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6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7138914" y="237887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032462" y="1974273"/>
            <a:ext cx="6043352" cy="3936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084580" y="2115922"/>
            <a:ext cx="5823136" cy="3717855"/>
          </a:xfrm>
          <a:custGeom>
            <a:avLst/>
            <a:gdLst/>
            <a:ahLst/>
            <a:cxnLst/>
            <a:rect l="l" t="t" r="r" b="b"/>
            <a:pathLst>
              <a:path w="5823136" h="3717855">
                <a:moveTo>
                  <a:pt x="0" y="3717855"/>
                </a:moveTo>
                <a:lnTo>
                  <a:pt x="5823136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7806601" y="2102357"/>
            <a:ext cx="108428" cy="106536"/>
          </a:xfrm>
          <a:custGeom>
            <a:avLst/>
            <a:gdLst/>
            <a:ahLst/>
            <a:cxnLst/>
            <a:rect l="l" t="t" r="r" b="b"/>
            <a:pathLst>
              <a:path w="108428" h="106536">
                <a:moveTo>
                  <a:pt x="108428" y="27127"/>
                </a:moveTo>
                <a:lnTo>
                  <a:pt x="79872" y="27127"/>
                </a:lnTo>
                <a:lnTo>
                  <a:pt x="46309" y="92471"/>
                </a:lnTo>
                <a:lnTo>
                  <a:pt x="48769" y="100126"/>
                </a:lnTo>
                <a:lnTo>
                  <a:pt x="61248" y="106536"/>
                </a:lnTo>
                <a:lnTo>
                  <a:pt x="68903" y="104076"/>
                </a:lnTo>
                <a:lnTo>
                  <a:pt x="108428" y="27127"/>
                </a:lnTo>
                <a:close/>
              </a:path>
              <a:path w="108428" h="106536">
                <a:moveTo>
                  <a:pt x="122361" y="0"/>
                </a:moveTo>
                <a:lnTo>
                  <a:pt x="5453" y="4696"/>
                </a:lnTo>
                <a:lnTo>
                  <a:pt x="0" y="10605"/>
                </a:lnTo>
                <a:lnTo>
                  <a:pt x="562" y="24622"/>
                </a:lnTo>
                <a:lnTo>
                  <a:pt x="6471" y="30076"/>
                </a:lnTo>
                <a:lnTo>
                  <a:pt x="79872" y="27127"/>
                </a:lnTo>
                <a:lnTo>
                  <a:pt x="108428" y="27127"/>
                </a:lnTo>
                <a:lnTo>
                  <a:pt x="122361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903614" y="1708265"/>
            <a:ext cx="295101" cy="4185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2051406" y="1860277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992452" y="1835072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5"/>
                </a:lnTo>
                <a:lnTo>
                  <a:pt x="88360" y="5041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007523" y="5702530"/>
            <a:ext cx="5989320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051406" y="5829222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7733048" y="5770268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22551" y="1939744"/>
            <a:ext cx="128968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Metacritic</a:t>
            </a:r>
            <a:endParaRPr sz="2400" dirty="0">
              <a:latin typeface="Calibri"/>
              <a:cs typeface="Calibri"/>
            </a:endParaRPr>
          </a:p>
          <a:p>
            <a:pPr marL="588645">
              <a:lnSpc>
                <a:spcPts val="28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ore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97782" y="5912615"/>
            <a:ext cx="155892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D9D9D9"/>
                </a:solidFill>
                <a:latin typeface="Calibri"/>
                <a:cs typeface="Calibri"/>
              </a:rPr>
              <a:t>ards 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endParaRPr sz="2400" dirty="0">
              <a:solidFill>
                <a:srgbClr val="D9D9D9"/>
              </a:solidFill>
              <a:latin typeface="Calibri"/>
              <a:cs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 rot="19653354">
            <a:off x="2440013" y="1487689"/>
            <a:ext cx="504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 smtClean="0">
                <a:solidFill>
                  <a:srgbClr val="7F7F7F"/>
                </a:solidFill>
              </a:rPr>
              <a:t>0.398 (Metacritic Score) + 0.602 (Awards Won)</a:t>
            </a:r>
            <a:endParaRPr lang="en-CA" sz="2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(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PCA)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6797" y="5134931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06724" y="5134931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8"/>
                </a:lnTo>
                <a:lnTo>
                  <a:pt x="293805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788753" y="3239810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0"/>
                </a:lnTo>
                <a:lnTo>
                  <a:pt x="283721" y="108132"/>
                </a:lnTo>
                <a:lnTo>
                  <a:pt x="265370" y="70148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788679" y="323981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053389" y="305795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2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053316" y="305795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373157" y="4746740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373084" y="4746740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575484" y="4637211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575410" y="463721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350116" y="3427187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350042" y="342718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069843" y="3661952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2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5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90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069770" y="366195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046780" y="428908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4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9" y="336662"/>
                </a:lnTo>
                <a:lnTo>
                  <a:pt x="158799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8"/>
                </a:lnTo>
                <a:lnTo>
                  <a:pt x="293733" y="166445"/>
                </a:lnTo>
                <a:lnTo>
                  <a:pt x="292900" y="151221"/>
                </a:lnTo>
                <a:lnTo>
                  <a:pt x="283721" y="108132"/>
                </a:lnTo>
                <a:lnTo>
                  <a:pt x="265370" y="70149"/>
                </a:lnTo>
                <a:lnTo>
                  <a:pt x="238947" y="38845"/>
                </a:lnTo>
                <a:lnTo>
                  <a:pt x="205552" y="15795"/>
                </a:lnTo>
                <a:lnTo>
                  <a:pt x="166281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046707" y="428908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100888" y="3676346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5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0" y="300015"/>
                </a:lnTo>
                <a:lnTo>
                  <a:pt x="266553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100815" y="3676346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579284" y="4016382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4" y="270192"/>
                </a:lnTo>
                <a:lnTo>
                  <a:pt x="55822" y="301039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579211" y="4016382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9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607696" y="3331188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1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8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2" y="301038"/>
                </a:lnTo>
                <a:lnTo>
                  <a:pt x="89576" y="323709"/>
                </a:lnTo>
                <a:lnTo>
                  <a:pt x="129388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7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9" y="38845"/>
                </a:lnTo>
                <a:lnTo>
                  <a:pt x="205553" y="15795"/>
                </a:lnTo>
                <a:lnTo>
                  <a:pt x="166283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607622" y="3331188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4"/>
                </a:lnTo>
                <a:lnTo>
                  <a:pt x="278642" y="94826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5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6703114" y="2660861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156869" y="0"/>
                </a:moveTo>
                <a:lnTo>
                  <a:pt x="115364" y="5927"/>
                </a:lnTo>
                <a:lnTo>
                  <a:pt x="78164" y="22679"/>
                </a:lnTo>
                <a:lnTo>
                  <a:pt x="46648" y="48692"/>
                </a:lnTo>
                <a:lnTo>
                  <a:pt x="22195" y="82401"/>
                </a:lnTo>
                <a:lnTo>
                  <a:pt x="6186" y="122244"/>
                </a:lnTo>
                <a:lnTo>
                  <a:pt x="0" y="166656"/>
                </a:lnTo>
                <a:lnTo>
                  <a:pt x="607" y="182382"/>
                </a:lnTo>
                <a:lnTo>
                  <a:pt x="9363" y="226760"/>
                </a:lnTo>
                <a:lnTo>
                  <a:pt x="27429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3"/>
                </a:lnTo>
                <a:lnTo>
                  <a:pt x="150632" y="339957"/>
                </a:lnTo>
                <a:lnTo>
                  <a:pt x="165168" y="339300"/>
                </a:lnTo>
                <a:lnTo>
                  <a:pt x="206094" y="329765"/>
                </a:lnTo>
                <a:lnTo>
                  <a:pt x="242006" y="310071"/>
                </a:lnTo>
                <a:lnTo>
                  <a:pt x="271629" y="281746"/>
                </a:lnTo>
                <a:lnTo>
                  <a:pt x="293689" y="246315"/>
                </a:lnTo>
                <a:lnTo>
                  <a:pt x="306910" y="205306"/>
                </a:lnTo>
                <a:lnTo>
                  <a:pt x="310268" y="170008"/>
                </a:lnTo>
                <a:lnTo>
                  <a:pt x="309642" y="154637"/>
                </a:lnTo>
                <a:lnTo>
                  <a:pt x="300689" y="111060"/>
                </a:lnTo>
                <a:lnTo>
                  <a:pt x="282248" y="72524"/>
                </a:lnTo>
                <a:lnTo>
                  <a:pt x="255767" y="40615"/>
                </a:lnTo>
                <a:lnTo>
                  <a:pt x="222697" y="16921"/>
                </a:lnTo>
                <a:lnTo>
                  <a:pt x="184484" y="3030"/>
                </a:lnTo>
                <a:lnTo>
                  <a:pt x="15686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703114" y="2660861"/>
            <a:ext cx="310268" cy="339957"/>
          </a:xfrm>
          <a:custGeom>
            <a:avLst/>
            <a:gdLst/>
            <a:ahLst/>
            <a:cxnLst/>
            <a:rect l="l" t="t" r="r" b="b"/>
            <a:pathLst>
              <a:path w="310268" h="339957">
                <a:moveTo>
                  <a:pt x="310268" y="170008"/>
                </a:moveTo>
                <a:lnTo>
                  <a:pt x="304800" y="125105"/>
                </a:lnTo>
                <a:lnTo>
                  <a:pt x="289360" y="84712"/>
                </a:lnTo>
                <a:lnTo>
                  <a:pt x="265399" y="50417"/>
                </a:lnTo>
                <a:lnTo>
                  <a:pt x="234364" y="23808"/>
                </a:lnTo>
                <a:lnTo>
                  <a:pt x="197704" y="6473"/>
                </a:lnTo>
                <a:lnTo>
                  <a:pt x="156869" y="0"/>
                </a:lnTo>
                <a:lnTo>
                  <a:pt x="142641" y="676"/>
                </a:lnTo>
                <a:lnTo>
                  <a:pt x="102418" y="10386"/>
                </a:lnTo>
                <a:lnTo>
                  <a:pt x="66959" y="30398"/>
                </a:lnTo>
                <a:lnTo>
                  <a:pt x="37644" y="59150"/>
                </a:lnTo>
                <a:lnTo>
                  <a:pt x="15853" y="95077"/>
                </a:lnTo>
                <a:lnTo>
                  <a:pt x="2964" y="136617"/>
                </a:lnTo>
                <a:lnTo>
                  <a:pt x="0" y="166655"/>
                </a:lnTo>
                <a:lnTo>
                  <a:pt x="607" y="182382"/>
                </a:lnTo>
                <a:lnTo>
                  <a:pt x="9363" y="226760"/>
                </a:lnTo>
                <a:lnTo>
                  <a:pt x="27428" y="265806"/>
                </a:lnTo>
                <a:lnTo>
                  <a:pt x="53399" y="298073"/>
                </a:lnTo>
                <a:lnTo>
                  <a:pt x="85872" y="322112"/>
                </a:lnTo>
                <a:lnTo>
                  <a:pt x="123444" y="336474"/>
                </a:lnTo>
                <a:lnTo>
                  <a:pt x="150631" y="339957"/>
                </a:lnTo>
                <a:lnTo>
                  <a:pt x="165168" y="339300"/>
                </a:lnTo>
                <a:lnTo>
                  <a:pt x="206094" y="329766"/>
                </a:lnTo>
                <a:lnTo>
                  <a:pt x="242006" y="310072"/>
                </a:lnTo>
                <a:lnTo>
                  <a:pt x="271629" y="281746"/>
                </a:lnTo>
                <a:lnTo>
                  <a:pt x="293689" y="246316"/>
                </a:lnTo>
                <a:lnTo>
                  <a:pt x="306910" y="205307"/>
                </a:lnTo>
                <a:lnTo>
                  <a:pt x="310268" y="17000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5313865" y="349193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5313791" y="349193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584502" y="2710769"/>
            <a:ext cx="293731" cy="339135"/>
          </a:xfrm>
          <a:custGeom>
            <a:avLst/>
            <a:gdLst/>
            <a:ahLst/>
            <a:cxnLst/>
            <a:rect l="l" t="t" r="r" b="b"/>
            <a:pathLst>
              <a:path w="293731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7"/>
                </a:lnTo>
                <a:lnTo>
                  <a:pt x="985" y="190141"/>
                </a:lnTo>
                <a:lnTo>
                  <a:pt x="10518" y="232711"/>
                </a:lnTo>
                <a:lnTo>
                  <a:pt x="29133" y="270190"/>
                </a:lnTo>
                <a:lnTo>
                  <a:pt x="55820" y="301038"/>
                </a:lnTo>
                <a:lnTo>
                  <a:pt x="89574" y="323709"/>
                </a:lnTo>
                <a:lnTo>
                  <a:pt x="129386" y="336661"/>
                </a:lnTo>
                <a:lnTo>
                  <a:pt x="158796" y="339135"/>
                </a:lnTo>
                <a:lnTo>
                  <a:pt x="171951" y="337213"/>
                </a:lnTo>
                <a:lnTo>
                  <a:pt x="208976" y="323709"/>
                </a:lnTo>
                <a:lnTo>
                  <a:pt x="240889" y="300016"/>
                </a:lnTo>
                <a:lnTo>
                  <a:pt x="266552" y="267519"/>
                </a:lnTo>
                <a:lnTo>
                  <a:pt x="284441" y="227837"/>
                </a:lnTo>
                <a:lnTo>
                  <a:pt x="293128" y="182530"/>
                </a:lnTo>
                <a:lnTo>
                  <a:pt x="293731" y="166447"/>
                </a:lnTo>
                <a:lnTo>
                  <a:pt x="292900" y="151222"/>
                </a:lnTo>
                <a:lnTo>
                  <a:pt x="283720" y="108133"/>
                </a:lnTo>
                <a:lnTo>
                  <a:pt x="265370" y="70150"/>
                </a:lnTo>
                <a:lnTo>
                  <a:pt x="238948" y="38845"/>
                </a:lnTo>
                <a:lnTo>
                  <a:pt x="205552" y="15796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584429" y="2710769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8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137753" y="3632753"/>
            <a:ext cx="293733" cy="339136"/>
          </a:xfrm>
          <a:custGeom>
            <a:avLst/>
            <a:gdLst/>
            <a:ahLst/>
            <a:cxnLst/>
            <a:rect l="l" t="t" r="r" b="b"/>
            <a:pathLst>
              <a:path w="293733" h="339136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91"/>
                </a:lnTo>
                <a:lnTo>
                  <a:pt x="985" y="190145"/>
                </a:lnTo>
                <a:lnTo>
                  <a:pt x="10519" y="232714"/>
                </a:lnTo>
                <a:lnTo>
                  <a:pt x="29134" y="270193"/>
                </a:lnTo>
                <a:lnTo>
                  <a:pt x="55822" y="301040"/>
                </a:lnTo>
                <a:lnTo>
                  <a:pt x="89576" y="323710"/>
                </a:lnTo>
                <a:lnTo>
                  <a:pt x="129388" y="336663"/>
                </a:lnTo>
                <a:lnTo>
                  <a:pt x="158798" y="339136"/>
                </a:lnTo>
                <a:lnTo>
                  <a:pt x="171954" y="337214"/>
                </a:lnTo>
                <a:lnTo>
                  <a:pt x="208976" y="323710"/>
                </a:lnTo>
                <a:lnTo>
                  <a:pt x="240891" y="300016"/>
                </a:lnTo>
                <a:lnTo>
                  <a:pt x="266554" y="267519"/>
                </a:lnTo>
                <a:lnTo>
                  <a:pt x="284442" y="227837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137679" y="363275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193697" y="4248503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1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4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193623" y="4248503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2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530388" y="4035007"/>
            <a:ext cx="293733" cy="339135"/>
          </a:xfrm>
          <a:custGeom>
            <a:avLst/>
            <a:gdLst/>
            <a:ahLst/>
            <a:cxnLst/>
            <a:rect l="l" t="t" r="r" b="b"/>
            <a:pathLst>
              <a:path w="293733" h="339135">
                <a:moveTo>
                  <a:pt x="137382" y="0"/>
                </a:moveTo>
                <a:lnTo>
                  <a:pt x="98500" y="9071"/>
                </a:lnTo>
                <a:lnTo>
                  <a:pt x="64085" y="29173"/>
                </a:lnTo>
                <a:lnTo>
                  <a:pt x="35609" y="58598"/>
                </a:lnTo>
                <a:lnTo>
                  <a:pt x="14547" y="95641"/>
                </a:lnTo>
                <a:lnTo>
                  <a:pt x="2375" y="138595"/>
                </a:lnTo>
                <a:lnTo>
                  <a:pt x="0" y="175089"/>
                </a:lnTo>
                <a:lnTo>
                  <a:pt x="985" y="190143"/>
                </a:lnTo>
                <a:lnTo>
                  <a:pt x="10519" y="232712"/>
                </a:lnTo>
                <a:lnTo>
                  <a:pt x="29133" y="270191"/>
                </a:lnTo>
                <a:lnTo>
                  <a:pt x="55821" y="301038"/>
                </a:lnTo>
                <a:lnTo>
                  <a:pt x="89575" y="323709"/>
                </a:lnTo>
                <a:lnTo>
                  <a:pt x="129387" y="336661"/>
                </a:lnTo>
                <a:lnTo>
                  <a:pt x="158797" y="339135"/>
                </a:lnTo>
                <a:lnTo>
                  <a:pt x="171953" y="337213"/>
                </a:lnTo>
                <a:lnTo>
                  <a:pt x="208976" y="323709"/>
                </a:lnTo>
                <a:lnTo>
                  <a:pt x="240891" y="300015"/>
                </a:lnTo>
                <a:lnTo>
                  <a:pt x="266554" y="267518"/>
                </a:lnTo>
                <a:lnTo>
                  <a:pt x="284442" y="227836"/>
                </a:lnTo>
                <a:lnTo>
                  <a:pt x="293129" y="182529"/>
                </a:lnTo>
                <a:lnTo>
                  <a:pt x="293733" y="166446"/>
                </a:lnTo>
                <a:lnTo>
                  <a:pt x="292901" y="151221"/>
                </a:lnTo>
                <a:lnTo>
                  <a:pt x="283721" y="108133"/>
                </a:lnTo>
                <a:lnTo>
                  <a:pt x="265371" y="70149"/>
                </a:lnTo>
                <a:lnTo>
                  <a:pt x="238948" y="38845"/>
                </a:lnTo>
                <a:lnTo>
                  <a:pt x="205552" y="15795"/>
                </a:lnTo>
                <a:lnTo>
                  <a:pt x="166282" y="2575"/>
                </a:lnTo>
                <a:lnTo>
                  <a:pt x="1373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530314" y="4035007"/>
            <a:ext cx="293806" cy="339135"/>
          </a:xfrm>
          <a:custGeom>
            <a:avLst/>
            <a:gdLst/>
            <a:ahLst/>
            <a:cxnLst/>
            <a:rect l="l" t="t" r="r" b="b"/>
            <a:pathLst>
              <a:path w="293806" h="339135">
                <a:moveTo>
                  <a:pt x="0" y="169671"/>
                </a:moveTo>
                <a:lnTo>
                  <a:pt x="5427" y="123725"/>
                </a:lnTo>
                <a:lnTo>
                  <a:pt x="20726" y="82552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5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1" y="136388"/>
                </a:lnTo>
                <a:lnTo>
                  <a:pt x="293806" y="166446"/>
                </a:lnTo>
                <a:lnTo>
                  <a:pt x="293202" y="182529"/>
                </a:lnTo>
                <a:lnTo>
                  <a:pt x="284515" y="227836"/>
                </a:lnTo>
                <a:lnTo>
                  <a:pt x="266627" y="267518"/>
                </a:lnTo>
                <a:lnTo>
                  <a:pt x="240964" y="300015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1" y="339135"/>
                </a:lnTo>
                <a:lnTo>
                  <a:pt x="143904" y="338553"/>
                </a:lnTo>
                <a:lnTo>
                  <a:pt x="102296" y="329183"/>
                </a:lnTo>
                <a:lnTo>
                  <a:pt x="66411" y="309580"/>
                </a:lnTo>
                <a:lnTo>
                  <a:pt x="37255" y="281287"/>
                </a:lnTo>
                <a:lnTo>
                  <a:pt x="15838" y="245847"/>
                </a:lnTo>
                <a:lnTo>
                  <a:pt x="3165" y="204803"/>
                </a:lnTo>
                <a:lnTo>
                  <a:pt x="0" y="169671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7138988" y="2378877"/>
            <a:ext cx="293731" cy="339136"/>
          </a:xfrm>
          <a:custGeom>
            <a:avLst/>
            <a:gdLst/>
            <a:ahLst/>
            <a:cxnLst/>
            <a:rect l="l" t="t" r="r" b="b"/>
            <a:pathLst>
              <a:path w="293731" h="339136">
                <a:moveTo>
                  <a:pt x="137380" y="0"/>
                </a:moveTo>
                <a:lnTo>
                  <a:pt x="98500" y="9071"/>
                </a:lnTo>
                <a:lnTo>
                  <a:pt x="64084" y="29173"/>
                </a:lnTo>
                <a:lnTo>
                  <a:pt x="35609" y="58599"/>
                </a:lnTo>
                <a:lnTo>
                  <a:pt x="14547" y="95642"/>
                </a:lnTo>
                <a:lnTo>
                  <a:pt x="2375" y="138596"/>
                </a:lnTo>
                <a:lnTo>
                  <a:pt x="0" y="175090"/>
                </a:lnTo>
                <a:lnTo>
                  <a:pt x="985" y="190144"/>
                </a:lnTo>
                <a:lnTo>
                  <a:pt x="10519" y="232713"/>
                </a:lnTo>
                <a:lnTo>
                  <a:pt x="29133" y="270192"/>
                </a:lnTo>
                <a:lnTo>
                  <a:pt x="55821" y="301039"/>
                </a:lnTo>
                <a:lnTo>
                  <a:pt x="89575" y="323710"/>
                </a:lnTo>
                <a:lnTo>
                  <a:pt x="129387" y="336663"/>
                </a:lnTo>
                <a:lnTo>
                  <a:pt x="158797" y="339136"/>
                </a:lnTo>
                <a:lnTo>
                  <a:pt x="171953" y="337214"/>
                </a:lnTo>
                <a:lnTo>
                  <a:pt x="208975" y="323710"/>
                </a:lnTo>
                <a:lnTo>
                  <a:pt x="240890" y="300016"/>
                </a:lnTo>
                <a:lnTo>
                  <a:pt x="266553" y="267519"/>
                </a:lnTo>
                <a:lnTo>
                  <a:pt x="284441" y="227837"/>
                </a:lnTo>
                <a:lnTo>
                  <a:pt x="293128" y="182529"/>
                </a:lnTo>
                <a:lnTo>
                  <a:pt x="293731" y="166446"/>
                </a:lnTo>
                <a:lnTo>
                  <a:pt x="292899" y="151221"/>
                </a:lnTo>
                <a:lnTo>
                  <a:pt x="283720" y="108133"/>
                </a:lnTo>
                <a:lnTo>
                  <a:pt x="265369" y="70149"/>
                </a:lnTo>
                <a:lnTo>
                  <a:pt x="238947" y="38845"/>
                </a:lnTo>
                <a:lnTo>
                  <a:pt x="205551" y="15796"/>
                </a:lnTo>
                <a:lnTo>
                  <a:pt x="166281" y="2575"/>
                </a:lnTo>
                <a:lnTo>
                  <a:pt x="13738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7138914" y="2378877"/>
            <a:ext cx="293805" cy="339135"/>
          </a:xfrm>
          <a:custGeom>
            <a:avLst/>
            <a:gdLst/>
            <a:ahLst/>
            <a:cxnLst/>
            <a:rect l="l" t="t" r="r" b="b"/>
            <a:pathLst>
              <a:path w="293805" h="339135">
                <a:moveTo>
                  <a:pt x="0" y="169672"/>
                </a:moveTo>
                <a:lnTo>
                  <a:pt x="5427" y="123726"/>
                </a:lnTo>
                <a:lnTo>
                  <a:pt x="20726" y="82553"/>
                </a:lnTo>
                <a:lnTo>
                  <a:pt x="44423" y="47859"/>
                </a:lnTo>
                <a:lnTo>
                  <a:pt x="75043" y="21352"/>
                </a:lnTo>
                <a:lnTo>
                  <a:pt x="111111" y="4737"/>
                </a:lnTo>
                <a:lnTo>
                  <a:pt x="137454" y="0"/>
                </a:lnTo>
                <a:lnTo>
                  <a:pt x="152150" y="625"/>
                </a:lnTo>
                <a:lnTo>
                  <a:pt x="193134" y="10219"/>
                </a:lnTo>
                <a:lnTo>
                  <a:pt x="228610" y="30167"/>
                </a:lnTo>
                <a:lnTo>
                  <a:pt x="257479" y="58895"/>
                </a:lnTo>
                <a:lnTo>
                  <a:pt x="278642" y="94827"/>
                </a:lnTo>
                <a:lnTo>
                  <a:pt x="291000" y="136389"/>
                </a:lnTo>
                <a:lnTo>
                  <a:pt x="293805" y="166446"/>
                </a:lnTo>
                <a:lnTo>
                  <a:pt x="293201" y="182529"/>
                </a:lnTo>
                <a:lnTo>
                  <a:pt x="284515" y="227837"/>
                </a:lnTo>
                <a:lnTo>
                  <a:pt x="266626" y="267519"/>
                </a:lnTo>
                <a:lnTo>
                  <a:pt x="240963" y="300016"/>
                </a:lnTo>
                <a:lnTo>
                  <a:pt x="208954" y="323767"/>
                </a:lnTo>
                <a:lnTo>
                  <a:pt x="172026" y="337213"/>
                </a:lnTo>
                <a:lnTo>
                  <a:pt x="158870" y="339135"/>
                </a:lnTo>
                <a:lnTo>
                  <a:pt x="143903" y="338553"/>
                </a:lnTo>
                <a:lnTo>
                  <a:pt x="102296" y="329183"/>
                </a:lnTo>
                <a:lnTo>
                  <a:pt x="66410" y="309580"/>
                </a:lnTo>
                <a:lnTo>
                  <a:pt x="37255" y="281287"/>
                </a:lnTo>
                <a:lnTo>
                  <a:pt x="15837" y="245847"/>
                </a:lnTo>
                <a:lnTo>
                  <a:pt x="3165" y="204803"/>
                </a:lnTo>
                <a:lnTo>
                  <a:pt x="0" y="169672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032462" y="1974273"/>
            <a:ext cx="6043352" cy="3936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084580" y="2115922"/>
            <a:ext cx="5823136" cy="3717855"/>
          </a:xfrm>
          <a:custGeom>
            <a:avLst/>
            <a:gdLst/>
            <a:ahLst/>
            <a:cxnLst/>
            <a:rect l="l" t="t" r="r" b="b"/>
            <a:pathLst>
              <a:path w="5823136" h="3717855">
                <a:moveTo>
                  <a:pt x="0" y="3717855"/>
                </a:moveTo>
                <a:lnTo>
                  <a:pt x="5823136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7806601" y="2102357"/>
            <a:ext cx="108428" cy="106536"/>
          </a:xfrm>
          <a:custGeom>
            <a:avLst/>
            <a:gdLst/>
            <a:ahLst/>
            <a:cxnLst/>
            <a:rect l="l" t="t" r="r" b="b"/>
            <a:pathLst>
              <a:path w="108428" h="106536">
                <a:moveTo>
                  <a:pt x="108428" y="27127"/>
                </a:moveTo>
                <a:lnTo>
                  <a:pt x="79872" y="27127"/>
                </a:lnTo>
                <a:lnTo>
                  <a:pt x="46309" y="92471"/>
                </a:lnTo>
                <a:lnTo>
                  <a:pt x="48769" y="100126"/>
                </a:lnTo>
                <a:lnTo>
                  <a:pt x="61248" y="106536"/>
                </a:lnTo>
                <a:lnTo>
                  <a:pt x="68903" y="104076"/>
                </a:lnTo>
                <a:lnTo>
                  <a:pt x="108428" y="27127"/>
                </a:lnTo>
                <a:close/>
              </a:path>
              <a:path w="108428" h="106536">
                <a:moveTo>
                  <a:pt x="122361" y="0"/>
                </a:moveTo>
                <a:lnTo>
                  <a:pt x="5453" y="4696"/>
                </a:lnTo>
                <a:lnTo>
                  <a:pt x="0" y="10605"/>
                </a:lnTo>
                <a:lnTo>
                  <a:pt x="562" y="24622"/>
                </a:lnTo>
                <a:lnTo>
                  <a:pt x="6471" y="30076"/>
                </a:lnTo>
                <a:lnTo>
                  <a:pt x="79872" y="27127"/>
                </a:lnTo>
                <a:lnTo>
                  <a:pt x="108428" y="27127"/>
                </a:lnTo>
                <a:lnTo>
                  <a:pt x="122361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903614" y="1708265"/>
            <a:ext cx="295101" cy="4185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2051406" y="1860277"/>
            <a:ext cx="0" cy="3968944"/>
          </a:xfrm>
          <a:custGeom>
            <a:avLst/>
            <a:gdLst/>
            <a:ahLst/>
            <a:cxnLst/>
            <a:rect l="l" t="t" r="r" b="b"/>
            <a:pathLst>
              <a:path h="3968944">
                <a:moveTo>
                  <a:pt x="0" y="3968944"/>
                </a:moveTo>
                <a:lnTo>
                  <a:pt x="0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992452" y="1835072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5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5"/>
                </a:lnTo>
                <a:lnTo>
                  <a:pt x="88360" y="5041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007523" y="5702530"/>
            <a:ext cx="5989320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051406" y="5829222"/>
            <a:ext cx="5772344" cy="0"/>
          </a:xfrm>
          <a:custGeom>
            <a:avLst/>
            <a:gdLst/>
            <a:ahLst/>
            <a:cxnLst/>
            <a:rect l="l" t="t" r="r" b="b"/>
            <a:pathLst>
              <a:path w="5772344">
                <a:moveTo>
                  <a:pt x="0" y="0"/>
                </a:moveTo>
                <a:lnTo>
                  <a:pt x="5772344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733048" y="5770268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22551" y="1939744"/>
            <a:ext cx="128968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Metacritic</a:t>
            </a:r>
            <a:endParaRPr sz="2400" dirty="0">
              <a:latin typeface="Calibri"/>
              <a:cs typeface="Calibri"/>
            </a:endParaRPr>
          </a:p>
          <a:p>
            <a:pPr marL="588645">
              <a:lnSpc>
                <a:spcPts val="28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ore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97782" y="5912615"/>
            <a:ext cx="155892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D9D9D9"/>
                </a:solidFill>
                <a:latin typeface="Calibri"/>
                <a:cs typeface="Calibri"/>
              </a:rPr>
              <a:t>ards 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endParaRPr sz="2400" dirty="0">
              <a:solidFill>
                <a:srgbClr val="D9D9D9"/>
              </a:solidFill>
              <a:latin typeface="Calibri"/>
              <a:cs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 rot="19653354">
            <a:off x="2526993" y="1456913"/>
            <a:ext cx="5041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 smtClean="0">
                <a:solidFill>
                  <a:srgbClr val="7F7F7F"/>
                </a:solidFill>
              </a:rPr>
              <a:t>0.398 (Metacritic Score) + 0.602 (Awards Won)</a:t>
            </a:r>
          </a:p>
          <a:p>
            <a:pPr algn="ctr"/>
            <a:r>
              <a:rPr lang="en-CA" sz="2000" dirty="0" smtClean="0">
                <a:solidFill>
                  <a:srgbClr val="F79646"/>
                </a:solidFill>
              </a:rPr>
              <a:t>Optimum!</a:t>
            </a:r>
            <a:endParaRPr lang="en-CA" sz="2000" dirty="0">
              <a:solidFill>
                <a:srgbClr val="F7964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2563"/>
            <a:ext cx="9143998" cy="3063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04603" y="4256115"/>
            <a:ext cx="295101" cy="1924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652360" y="4406088"/>
            <a:ext cx="0" cy="1710726"/>
          </a:xfrm>
          <a:custGeom>
            <a:avLst/>
            <a:gdLst/>
            <a:ahLst/>
            <a:cxnLst/>
            <a:rect l="l" t="t" r="r" b="b"/>
            <a:pathLst>
              <a:path h="1710726">
                <a:moveTo>
                  <a:pt x="0" y="17107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93406" y="4380884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3" y="0"/>
                </a:moveTo>
                <a:lnTo>
                  <a:pt x="0" y="101064"/>
                </a:lnTo>
                <a:lnTo>
                  <a:pt x="2045" y="108840"/>
                </a:lnTo>
                <a:lnTo>
                  <a:pt x="14163" y="115909"/>
                </a:lnTo>
                <a:lnTo>
                  <a:pt x="21939" y="113863"/>
                </a:lnTo>
                <a:lnTo>
                  <a:pt x="58953" y="50410"/>
                </a:lnTo>
                <a:lnTo>
                  <a:pt x="88359" y="50410"/>
                </a:lnTo>
                <a:lnTo>
                  <a:pt x="58953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3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55615" y="4579247"/>
            <a:ext cx="5844540" cy="888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20160">
              <a:lnSpc>
                <a:spcPct val="100000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o di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m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nsions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17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Height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8512" y="5989319"/>
            <a:ext cx="2506286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652360" y="6116815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851819" y="6057860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7" y="21939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772588" y="60411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772588" y="60411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75110" y="604641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975110" y="604641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495223" y="603752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495223" y="603752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129115" y="604755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129115" y="604755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126366" y="60501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126366" y="60501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023339" y="604793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023339" y="604793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377881" y="602366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377881" y="602366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409861" y="603956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409861" y="603956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057499" y="60439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057499" y="60439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543689" y="603518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543689" y="603518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2792850" y="604641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792850" y="604641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483318" y="604551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483317" y="604551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2557423" y="60216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557423" y="60216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770369" y="603947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770368" y="603947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495223" y="603323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495223" y="603323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940156" y="6041267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940155" y="60412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719659" y="6038050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719659" y="603805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702090" y="6032554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2702089" y="603255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561998" y="604225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561998" y="60422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706681" y="601777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706681" y="601777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297675" y="6039423"/>
            <a:ext cx="123910" cy="146527"/>
          </a:xfrm>
          <a:custGeom>
            <a:avLst/>
            <a:gdLst/>
            <a:ahLst/>
            <a:cxnLst/>
            <a:rect l="l" t="t" r="r" b="b"/>
            <a:pathLst>
              <a:path w="123910" h="146527">
                <a:moveTo>
                  <a:pt x="69846" y="0"/>
                </a:moveTo>
                <a:lnTo>
                  <a:pt x="29407" y="12052"/>
                </a:lnTo>
                <a:lnTo>
                  <a:pt x="5138" y="44147"/>
                </a:lnTo>
                <a:lnTo>
                  <a:pt x="0" y="72685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5" y="125801"/>
                </a:lnTo>
                <a:lnTo>
                  <a:pt x="122487" y="89042"/>
                </a:lnTo>
                <a:lnTo>
                  <a:pt x="123910" y="74333"/>
                </a:lnTo>
                <a:lnTo>
                  <a:pt x="123862" y="72685"/>
                </a:lnTo>
                <a:lnTo>
                  <a:pt x="112237" y="30109"/>
                </a:lnTo>
                <a:lnTo>
                  <a:pt x="82443" y="3541"/>
                </a:lnTo>
                <a:lnTo>
                  <a:pt x="69846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297676" y="6039423"/>
            <a:ext cx="123915" cy="146527"/>
          </a:xfrm>
          <a:custGeom>
            <a:avLst/>
            <a:gdLst/>
            <a:ahLst/>
            <a:cxnLst/>
            <a:rect l="l" t="t" r="r" b="b"/>
            <a:pathLst>
              <a:path w="123915" h="146527">
                <a:moveTo>
                  <a:pt x="123915" y="73298"/>
                </a:moveTo>
                <a:lnTo>
                  <a:pt x="112236" y="30109"/>
                </a:lnTo>
                <a:lnTo>
                  <a:pt x="82442" y="3541"/>
                </a:lnTo>
                <a:lnTo>
                  <a:pt x="69845" y="0"/>
                </a:lnTo>
                <a:lnTo>
                  <a:pt x="54826" y="1291"/>
                </a:lnTo>
                <a:lnTo>
                  <a:pt x="19315" y="20923"/>
                </a:lnTo>
                <a:lnTo>
                  <a:pt x="1362" y="57902"/>
                </a:lnTo>
                <a:lnTo>
                  <a:pt x="0" y="72686"/>
                </a:lnTo>
                <a:lnTo>
                  <a:pt x="1380" y="88486"/>
                </a:lnTo>
                <a:lnTo>
                  <a:pt x="19806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1"/>
                </a:lnTo>
                <a:lnTo>
                  <a:pt x="122487" y="89041"/>
                </a:lnTo>
                <a:lnTo>
                  <a:pt x="123915" y="7329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539875" y="604372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2539875" y="60437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3309006" y="604548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3309006" y="604548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2946382" y="604092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2946382" y="604092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2579479" y="604510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2579479" y="60451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2837002" y="603753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2837002" y="603753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3082009" y="6046006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3082009" y="604600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949662" y="604704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949662" y="604704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2377881" y="604696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2377881" y="604696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2203161" y="604092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2203161" y="604092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2770369" y="603825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2770368" y="603825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3133743" y="60437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3133743" y="60437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393664" y="6194147"/>
            <a:ext cx="958850" cy="5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9539" marR="12700" indent="-117475">
              <a:lnSpc>
                <a:spcPts val="2100"/>
              </a:lnSpc>
            </a:pPr>
            <a:r>
              <a:rPr lang="en-CA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per day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455" y="1545490"/>
            <a:ext cx="5388610" cy="753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830705" algn="l"/>
              </a:tabLst>
            </a:pP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Advan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tage:	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retain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 </a:t>
            </a: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information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 smtClean="0">
                <a:solidFill>
                  <a:srgbClr val="4BACC6"/>
                </a:solidFill>
                <a:latin typeface="Calibri"/>
                <a:cs typeface="Calibri"/>
              </a:rPr>
              <a:t>Disad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van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tage: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terp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retabili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455" y="1545490"/>
            <a:ext cx="6322060" cy="1962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830705" algn="l"/>
              </a:tabLst>
            </a:pP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Advan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tage:	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retain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 </a:t>
            </a: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information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 smtClean="0">
                <a:solidFill>
                  <a:srgbClr val="4BACC6"/>
                </a:solidFill>
                <a:latin typeface="Calibri"/>
                <a:cs typeface="Calibri"/>
              </a:rPr>
              <a:t>Disad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van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tage: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terp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retabili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9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800" spc="-5" dirty="0" smtClean="0">
                <a:solidFill>
                  <a:srgbClr val="9BBB59"/>
                </a:solidFill>
                <a:latin typeface="Calibri"/>
                <a:cs typeface="Calibri"/>
              </a:rPr>
              <a:t>2D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Os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car_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r_n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= lo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(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β</a:t>
            </a:r>
            <a:r>
              <a:rPr sz="2400" spc="-15" baseline="-20833" dirty="0" smtClean="0">
                <a:solidFill>
                  <a:srgbClr val="919191"/>
                </a:solidFill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 + β</a:t>
            </a:r>
            <a:r>
              <a:rPr sz="2400" spc="-15" baseline="-20833" dirty="0" smtClean="0">
                <a:solidFill>
                  <a:srgbClr val="919191"/>
                </a:solidFill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ards) 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455" y="1545490"/>
            <a:ext cx="6322060" cy="3131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830705" algn="l"/>
              </a:tabLst>
            </a:pP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Advan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tage:	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retain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 </a:t>
            </a: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information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 smtClean="0">
                <a:solidFill>
                  <a:srgbClr val="4BACC6"/>
                </a:solidFill>
                <a:latin typeface="Calibri"/>
                <a:cs typeface="Calibri"/>
              </a:rPr>
              <a:t>Disad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van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tage: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terp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retabili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9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800" spc="-5" dirty="0" smtClean="0">
                <a:solidFill>
                  <a:srgbClr val="9BBB59"/>
                </a:solidFill>
                <a:latin typeface="Calibri"/>
                <a:cs typeface="Calibri"/>
              </a:rPr>
              <a:t>2D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Os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car_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r_n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= lo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(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β</a:t>
            </a:r>
            <a:r>
              <a:rPr sz="2400" spc="-15" baseline="-20833" dirty="0" smtClean="0">
                <a:solidFill>
                  <a:srgbClr val="919191"/>
                </a:solidFill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 + β</a:t>
            </a:r>
            <a:r>
              <a:rPr sz="2400" spc="-15" baseline="-20833" dirty="0" smtClean="0">
                <a:solidFill>
                  <a:srgbClr val="919191"/>
                </a:solidFill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ards) 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9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rgbClr val="9BBB59"/>
                </a:solidFill>
                <a:latin typeface="Calibri"/>
                <a:cs typeface="Calibri"/>
              </a:rPr>
              <a:t>F</a:t>
            </a:r>
            <a:r>
              <a:rPr sz="2800" spc="-15" dirty="0" smtClean="0">
                <a:solidFill>
                  <a:srgbClr val="9BBB59"/>
                </a:solidFill>
                <a:latin typeface="Calibri"/>
                <a:cs typeface="Calibri"/>
              </a:rPr>
              <a:t>eature </a:t>
            </a:r>
            <a:r>
              <a:rPr sz="2800" spc="-15" dirty="0" smtClean="0">
                <a:solidFill>
                  <a:srgbClr val="9BBB59"/>
                </a:solidFill>
                <a:latin typeface="Calibri"/>
                <a:cs typeface="Calibri"/>
              </a:rPr>
              <a:t>selec</a:t>
            </a:r>
            <a:r>
              <a:rPr lang="en-US" sz="2800" spc="125" dirty="0" smtClean="0">
                <a:solidFill>
                  <a:srgbClr val="9BBB59"/>
                </a:solidFill>
                <a:latin typeface="Calibri"/>
                <a:cs typeface="Calibri"/>
              </a:rPr>
              <a:t>ti</a:t>
            </a:r>
            <a:r>
              <a:rPr sz="28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9BBB59"/>
                </a:solidFill>
                <a:latin typeface="Calibri"/>
                <a:cs typeface="Calibri"/>
              </a:rPr>
              <a:t>n </a:t>
            </a:r>
            <a:r>
              <a:rPr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1</a:t>
            </a:r>
            <a:r>
              <a:rPr sz="2800" spc="0" dirty="0" smtClean="0">
                <a:solidFill>
                  <a:srgbClr val="9BBB59"/>
                </a:solidFill>
                <a:latin typeface="Calibri"/>
                <a:cs typeface="Calibri"/>
              </a:rPr>
              <a:t>D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Os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car_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r_n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= lo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(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β</a:t>
            </a:r>
            <a:r>
              <a:rPr sz="2400" spc="-15" baseline="-20833" dirty="0" smtClean="0">
                <a:solidFill>
                  <a:srgbClr val="919191"/>
                </a:solidFill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 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455" y="1545490"/>
            <a:ext cx="6947534" cy="4286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830705" algn="l"/>
              </a:tabLst>
            </a:pP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Advan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tage:	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retain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 </a:t>
            </a: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information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 smtClean="0">
                <a:solidFill>
                  <a:srgbClr val="4BACC6"/>
                </a:solidFill>
                <a:latin typeface="Calibri"/>
                <a:cs typeface="Calibri"/>
              </a:rPr>
              <a:t>Disad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van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tage: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 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in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terp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retabili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9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800" spc="-5" dirty="0" smtClean="0">
                <a:solidFill>
                  <a:srgbClr val="9BBB59"/>
                </a:solidFill>
                <a:latin typeface="Calibri"/>
                <a:cs typeface="Calibri"/>
              </a:rPr>
              <a:t>2D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Os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car_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r_n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= lo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(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β</a:t>
            </a:r>
            <a:r>
              <a:rPr sz="2400" spc="-15" baseline="-20833" dirty="0" smtClean="0">
                <a:solidFill>
                  <a:srgbClr val="919191"/>
                </a:solidFill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 + β</a:t>
            </a:r>
            <a:r>
              <a:rPr sz="2400" spc="-15" baseline="-20833" dirty="0" smtClean="0">
                <a:solidFill>
                  <a:srgbClr val="919191"/>
                </a:solidFill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ards) 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9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rgbClr val="9BBB59"/>
                </a:solidFill>
                <a:latin typeface="Calibri"/>
                <a:cs typeface="Calibri"/>
              </a:rPr>
              <a:t>F</a:t>
            </a:r>
            <a:r>
              <a:rPr sz="2800" spc="-15" dirty="0" smtClean="0">
                <a:solidFill>
                  <a:srgbClr val="9BBB59"/>
                </a:solidFill>
                <a:latin typeface="Calibri"/>
                <a:cs typeface="Calibri"/>
              </a:rPr>
              <a:t>eature </a:t>
            </a:r>
            <a:r>
              <a:rPr sz="2800" spc="-15" dirty="0" smtClean="0">
                <a:solidFill>
                  <a:srgbClr val="9BBB59"/>
                </a:solidFill>
                <a:latin typeface="Calibri"/>
                <a:cs typeface="Calibri"/>
              </a:rPr>
              <a:t>selec</a:t>
            </a:r>
            <a:r>
              <a:rPr lang="en-US" sz="2800" spc="125" dirty="0" smtClean="0">
                <a:solidFill>
                  <a:srgbClr val="9BBB59"/>
                </a:solidFill>
                <a:latin typeface="Calibri"/>
                <a:cs typeface="Calibri"/>
              </a:rPr>
              <a:t>ti</a:t>
            </a:r>
            <a:r>
              <a:rPr sz="28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9BBB59"/>
                </a:solidFill>
                <a:latin typeface="Calibri"/>
                <a:cs typeface="Calibri"/>
              </a:rPr>
              <a:t>n </a:t>
            </a:r>
            <a:r>
              <a:rPr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1</a:t>
            </a:r>
            <a:r>
              <a:rPr sz="2800" spc="0" dirty="0" smtClean="0">
                <a:solidFill>
                  <a:srgbClr val="9BBB59"/>
                </a:solidFill>
                <a:latin typeface="Calibri"/>
                <a:cs typeface="Calibri"/>
              </a:rPr>
              <a:t>D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Os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car_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r_n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= lo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(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β</a:t>
            </a:r>
            <a:r>
              <a:rPr sz="2400" spc="-15" baseline="-20833" dirty="0" smtClean="0">
                <a:solidFill>
                  <a:srgbClr val="919191"/>
                </a:solidFill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 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19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rgbClr val="9BBB59"/>
                </a:solidFill>
                <a:latin typeface="Calibri"/>
                <a:cs typeface="Calibri"/>
              </a:rPr>
              <a:t>F</a:t>
            </a:r>
            <a:r>
              <a:rPr sz="2800" spc="-15" dirty="0" smtClean="0">
                <a:solidFill>
                  <a:srgbClr val="9BBB59"/>
                </a:solidFill>
                <a:latin typeface="Calibri"/>
                <a:cs typeface="Calibri"/>
              </a:rPr>
              <a:t>eature </a:t>
            </a:r>
            <a:r>
              <a:rPr sz="2800" spc="-15" dirty="0" smtClean="0">
                <a:solidFill>
                  <a:srgbClr val="9BBB59"/>
                </a:solidFill>
                <a:latin typeface="Calibri"/>
                <a:cs typeface="Calibri"/>
              </a:rPr>
              <a:t>extrac</a:t>
            </a:r>
            <a:r>
              <a:rPr lang="en-US" sz="2800" spc="125" dirty="0" smtClean="0">
                <a:solidFill>
                  <a:srgbClr val="9BBB59"/>
                </a:solidFill>
                <a:latin typeface="Calibri"/>
                <a:cs typeface="Calibri"/>
              </a:rPr>
              <a:t>ti</a:t>
            </a:r>
            <a:r>
              <a:rPr sz="28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9BBB59"/>
                </a:solidFill>
                <a:latin typeface="Calibri"/>
                <a:cs typeface="Calibri"/>
              </a:rPr>
              <a:t>n </a:t>
            </a:r>
            <a:r>
              <a:rPr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1</a:t>
            </a:r>
            <a:r>
              <a:rPr sz="2800" spc="0" dirty="0" smtClean="0">
                <a:solidFill>
                  <a:srgbClr val="9BBB59"/>
                </a:solidFill>
                <a:latin typeface="Calibri"/>
                <a:cs typeface="Calibri"/>
              </a:rPr>
              <a:t>D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Os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car_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r_n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= lo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(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β</a:t>
            </a:r>
            <a:r>
              <a:rPr sz="2400" spc="-15" baseline="-20833" dirty="0" smtClean="0">
                <a:solidFill>
                  <a:srgbClr val="919191"/>
                </a:solidFill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(0.4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*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 + 0.6*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ards) 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→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 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897679" y="1864424"/>
            <a:ext cx="0" cy="3334739"/>
          </a:xfrm>
          <a:custGeom>
            <a:avLst/>
            <a:gdLst/>
            <a:ahLst/>
            <a:cxnLst/>
            <a:rect l="l" t="t" r="r" b="b"/>
            <a:pathLst>
              <a:path h="3334739">
                <a:moveTo>
                  <a:pt x="0" y="333473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38724" y="1839220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97679" y="5199170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541095" y="5140215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379549" y="601380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379549" y="601380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030466" y="392673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50372" y="332626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250372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70966" y="3897267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425724" y="2537013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6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425724" y="253701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882427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882428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38763" y="613337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638764" y="613337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2420091" y="1857329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98523" y="38905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398523" y="38905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715625" y="485760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15625" y="485760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370966" y="5497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370966" y="5497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138361" y="435165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138361" y="43516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797705" y="40402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797705" y="40402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271654" y="471458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3" y="471458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496687" y="4959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496686" y="4959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20069" y="3152827"/>
            <a:ext cx="254648" cy="286004"/>
          </a:xfrm>
          <a:custGeom>
            <a:avLst/>
            <a:gdLst/>
            <a:ahLst/>
            <a:cxnLst/>
            <a:rect l="l" t="t" r="r" b="b"/>
            <a:pathLst>
              <a:path w="254648" h="286004">
                <a:moveTo>
                  <a:pt x="128441" y="0"/>
                </a:moveTo>
                <a:lnTo>
                  <a:pt x="87998" y="7160"/>
                </a:lnTo>
                <a:lnTo>
                  <a:pt x="52943" y="27120"/>
                </a:lnTo>
                <a:lnTo>
                  <a:pt x="25265" y="57587"/>
                </a:lnTo>
                <a:lnTo>
                  <a:pt x="6954" y="96268"/>
                </a:lnTo>
                <a:lnTo>
                  <a:pt x="0" y="140870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1" y="265404"/>
                </a:lnTo>
                <a:lnTo>
                  <a:pt x="97696" y="282138"/>
                </a:lnTo>
                <a:lnTo>
                  <a:pt x="124480" y="286004"/>
                </a:lnTo>
                <a:lnTo>
                  <a:pt x="138675" y="285196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4"/>
                </a:lnTo>
                <a:lnTo>
                  <a:pt x="251145" y="176617"/>
                </a:lnTo>
                <a:lnTo>
                  <a:pt x="254648" y="146609"/>
                </a:lnTo>
                <a:lnTo>
                  <a:pt x="254585" y="140870"/>
                </a:ln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920069" y="31528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8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028398" y="304590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028398" y="30459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437682" y="3640694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437681" y="36406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270677" y="551831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2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270677" y="551831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123616" y="436565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123616" y="436565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367556" y="406975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367556" y="406975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370966" y="465169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882427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882428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583108" y="2823055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583108" y="28230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112401" y="6252698"/>
            <a:ext cx="139573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ze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cast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dirty="0">
                <a:solidFill>
                  <a:srgbClr val="4F81BD"/>
                </a:solidFill>
                <a:cs typeface="Calibri"/>
              </a:rPr>
              <a:t> →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 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97679" y="1864424"/>
            <a:ext cx="0" cy="3334738"/>
          </a:xfrm>
          <a:custGeom>
            <a:avLst/>
            <a:gdLst/>
            <a:ahLst/>
            <a:cxnLst/>
            <a:rect l="l" t="t" r="r" b="b"/>
            <a:pathLst>
              <a:path h="3334738">
                <a:moveTo>
                  <a:pt x="0" y="3334738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38724" y="1839219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897679" y="5199169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541095" y="5140214"/>
            <a:ext cx="115909" cy="117909"/>
          </a:xfrm>
          <a:custGeom>
            <a:avLst/>
            <a:gdLst/>
            <a:ahLst/>
            <a:cxnLst/>
            <a:rect l="l" t="t" r="r" b="b"/>
            <a:pathLst>
              <a:path w="115909" h="117909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9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903094" y="436837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903093" y="43683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0466" y="3926736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70677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270677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735822" y="240092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735822" y="24009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97367" y="45957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597367" y="45957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20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009801" y="4818529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009801" y="48185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77111" y="301026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677111" y="301026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549245" y="4074691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549245" y="407469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370966" y="389726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570241" y="230795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6"/>
                </a:lnTo>
                <a:lnTo>
                  <a:pt x="181336" y="265982"/>
                </a:lnTo>
                <a:lnTo>
                  <a:pt x="210045" y="237842"/>
                </a:lnTo>
                <a:lnTo>
                  <a:pt x="230410" y="200059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70241" y="23079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979512" y="2543969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979512" y="25439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738324" y="48185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738324" y="48185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2420091" y="1857328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61124" y="346732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661123" y="346732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6476772" y="422535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476772" y="42253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20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29489" y="471458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29489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096438" y="36406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096438" y="36406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977010" y="380576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977010" y="380576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6003021" y="40402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6003021" y="40402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4" y="4714581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271653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204336" y="428919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204336" y="42891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123652" y="2913427"/>
            <a:ext cx="254648" cy="286002"/>
          </a:xfrm>
          <a:custGeom>
            <a:avLst/>
            <a:gdLst/>
            <a:ahLst/>
            <a:cxnLst/>
            <a:rect l="l" t="t" r="r" b="b"/>
            <a:pathLst>
              <a:path w="254648" h="286002">
                <a:moveTo>
                  <a:pt x="128440" y="0"/>
                </a:moveTo>
                <a:lnTo>
                  <a:pt x="87997" y="7160"/>
                </a:lnTo>
                <a:lnTo>
                  <a:pt x="52942" y="27120"/>
                </a:lnTo>
                <a:lnTo>
                  <a:pt x="25264" y="57587"/>
                </a:lnTo>
                <a:lnTo>
                  <a:pt x="6953" y="96268"/>
                </a:lnTo>
                <a:lnTo>
                  <a:pt x="0" y="140871"/>
                </a:lnTo>
                <a:lnTo>
                  <a:pt x="724" y="156643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7" y="282137"/>
                </a:lnTo>
                <a:lnTo>
                  <a:pt x="124482" y="286002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8" y="250223"/>
                </a:lnTo>
                <a:lnTo>
                  <a:pt x="236164" y="217122"/>
                </a:lnTo>
                <a:lnTo>
                  <a:pt x="251145" y="176615"/>
                </a:lnTo>
                <a:lnTo>
                  <a:pt x="254648" y="146606"/>
                </a:lnTo>
                <a:lnTo>
                  <a:pt x="254586" y="140871"/>
                </a:lnTo>
                <a:lnTo>
                  <a:pt x="248261" y="98033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3" y="7586"/>
                </a:lnTo>
                <a:lnTo>
                  <a:pt x="12844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123652" y="29134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9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148991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148991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7546318" y="465169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7546318" y="465169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741091" y="3211628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741091" y="32116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069996" y="471458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069996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486507" y="3897265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486507" y="389726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933569" y="4409649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933569" y="440965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3"/>
                </a:lnTo>
                <a:lnTo>
                  <a:pt x="118419" y="284120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061829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061829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6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4370966" y="465169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313492" y="275985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313492" y="275985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6244210" y="317289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7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244210" y="317289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940129" y="239110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6940129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1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4F81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 txBox="1"/>
          <p:nvPr/>
        </p:nvSpPr>
        <p:spPr>
          <a:xfrm>
            <a:off x="1112401" y="6252698"/>
            <a:ext cx="139573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ze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cast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/>
          <p:nvPr/>
        </p:nvSpPr>
        <p:spPr>
          <a:xfrm>
            <a:off x="3897679" y="1839506"/>
            <a:ext cx="4759101" cy="3331724"/>
          </a:xfrm>
          <a:custGeom>
            <a:avLst/>
            <a:gdLst/>
            <a:ahLst/>
            <a:cxnLst/>
            <a:rect l="l" t="t" r="r" b="b"/>
            <a:pathLst>
              <a:path w="4759101" h="3331724">
                <a:moveTo>
                  <a:pt x="0" y="0"/>
                </a:moveTo>
                <a:lnTo>
                  <a:pt x="4759101" y="0"/>
                </a:lnTo>
                <a:lnTo>
                  <a:pt x="4759101" y="3331724"/>
                </a:lnTo>
                <a:lnTo>
                  <a:pt x="0" y="33317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dirty="0">
                <a:solidFill>
                  <a:srgbClr val="4F81BD"/>
                </a:solidFill>
                <a:cs typeface="Calibri"/>
              </a:rPr>
              <a:t> →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 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Selection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97679" y="1864424"/>
            <a:ext cx="0" cy="3334738"/>
          </a:xfrm>
          <a:custGeom>
            <a:avLst/>
            <a:gdLst/>
            <a:ahLst/>
            <a:cxnLst/>
            <a:rect l="l" t="t" r="r" b="b"/>
            <a:pathLst>
              <a:path h="3334738">
                <a:moveTo>
                  <a:pt x="0" y="3334738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38724" y="1839219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1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897679" y="5199169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541095" y="5140214"/>
            <a:ext cx="115909" cy="117909"/>
          </a:xfrm>
          <a:custGeom>
            <a:avLst/>
            <a:gdLst/>
            <a:ahLst/>
            <a:cxnLst/>
            <a:rect l="l" t="t" r="r" b="b"/>
            <a:pathLst>
              <a:path w="115909" h="117909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9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903094" y="436837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903093" y="43683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0466" y="3926736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70677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270677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735822" y="240092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735822" y="24009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97367" y="45957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597367" y="45957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20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009801" y="4818529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009801" y="48185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677111" y="301026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677111" y="301026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549245" y="4074691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549245" y="407469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370966" y="389726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570241" y="230795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6"/>
                </a:lnTo>
                <a:lnTo>
                  <a:pt x="181336" y="265982"/>
                </a:lnTo>
                <a:lnTo>
                  <a:pt x="210045" y="237842"/>
                </a:lnTo>
                <a:lnTo>
                  <a:pt x="230410" y="200059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570241" y="23079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979512" y="2543969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979512" y="254396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738324" y="48185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738324" y="481852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2420091" y="1857328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61124" y="346732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661123" y="346732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6476772" y="422535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476772" y="42253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20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29489" y="471458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29489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096438" y="36406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096438" y="36406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977010" y="380576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977010" y="380576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6003021" y="40402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6003021" y="40402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4" y="4714581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271653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4204336" y="428919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204336" y="42891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123652" y="2913427"/>
            <a:ext cx="254648" cy="286002"/>
          </a:xfrm>
          <a:custGeom>
            <a:avLst/>
            <a:gdLst/>
            <a:ahLst/>
            <a:cxnLst/>
            <a:rect l="l" t="t" r="r" b="b"/>
            <a:pathLst>
              <a:path w="254648" h="286002">
                <a:moveTo>
                  <a:pt x="128440" y="0"/>
                </a:moveTo>
                <a:lnTo>
                  <a:pt x="87997" y="7160"/>
                </a:lnTo>
                <a:lnTo>
                  <a:pt x="52942" y="27120"/>
                </a:lnTo>
                <a:lnTo>
                  <a:pt x="25264" y="57587"/>
                </a:lnTo>
                <a:lnTo>
                  <a:pt x="6953" y="96268"/>
                </a:lnTo>
                <a:lnTo>
                  <a:pt x="0" y="140871"/>
                </a:lnTo>
                <a:lnTo>
                  <a:pt x="724" y="156643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7" y="282137"/>
                </a:lnTo>
                <a:lnTo>
                  <a:pt x="124482" y="286002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8" y="250223"/>
                </a:lnTo>
                <a:lnTo>
                  <a:pt x="236164" y="217122"/>
                </a:lnTo>
                <a:lnTo>
                  <a:pt x="251145" y="176615"/>
                </a:lnTo>
                <a:lnTo>
                  <a:pt x="254648" y="146606"/>
                </a:lnTo>
                <a:lnTo>
                  <a:pt x="254586" y="140871"/>
                </a:lnTo>
                <a:lnTo>
                  <a:pt x="248261" y="98033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3" y="7586"/>
                </a:lnTo>
                <a:lnTo>
                  <a:pt x="12844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123652" y="29134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9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148991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148991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7546318" y="465169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7546318" y="465169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741091" y="3211628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741091" y="32116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069996" y="471458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069996" y="471458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486507" y="3897265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486507" y="389726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933569" y="4409649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933569" y="440965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3"/>
                </a:lnTo>
                <a:lnTo>
                  <a:pt x="118419" y="284120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061829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061829" y="29028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6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4370966" y="465169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313492" y="275985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313492" y="275985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6244210" y="317289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7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244210" y="317289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940129" y="239110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6940129" y="23911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1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4F81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 txBox="1"/>
          <p:nvPr/>
        </p:nvSpPr>
        <p:spPr>
          <a:xfrm>
            <a:off x="1112401" y="6252698"/>
            <a:ext cx="139573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ze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cast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dirty="0" smtClean="0">
                <a:solidFill>
                  <a:srgbClr val="4F81BD"/>
                </a:solidFill>
                <a:cs typeface="Calibri"/>
              </a:rPr>
              <a:t> →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 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(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PCA)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897679" y="1864424"/>
            <a:ext cx="0" cy="3334739"/>
          </a:xfrm>
          <a:custGeom>
            <a:avLst/>
            <a:gdLst/>
            <a:ahLst/>
            <a:cxnLst/>
            <a:rect l="l" t="t" r="r" b="b"/>
            <a:pathLst>
              <a:path h="3334739">
                <a:moveTo>
                  <a:pt x="0" y="333473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38724" y="1839220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97679" y="5199170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541095" y="5140215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379549" y="601380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379549" y="601380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030466" y="392673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50372" y="332626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250372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70966" y="3897267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425724" y="2537013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6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425724" y="253701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882427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882428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38763" y="613337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638764" y="613337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2420091" y="1857329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98523" y="38905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398523" y="38905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715625" y="485760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15625" y="485760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370966" y="5497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370966" y="5497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138361" y="435165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138361" y="43516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797705" y="40402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797705" y="40402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271654" y="471458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3" y="471458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496687" y="4959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496686" y="4959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20069" y="3152827"/>
            <a:ext cx="254648" cy="286004"/>
          </a:xfrm>
          <a:custGeom>
            <a:avLst/>
            <a:gdLst/>
            <a:ahLst/>
            <a:cxnLst/>
            <a:rect l="l" t="t" r="r" b="b"/>
            <a:pathLst>
              <a:path w="254648" h="286004">
                <a:moveTo>
                  <a:pt x="128441" y="0"/>
                </a:moveTo>
                <a:lnTo>
                  <a:pt x="87998" y="7160"/>
                </a:lnTo>
                <a:lnTo>
                  <a:pt x="52943" y="27120"/>
                </a:lnTo>
                <a:lnTo>
                  <a:pt x="25265" y="57587"/>
                </a:lnTo>
                <a:lnTo>
                  <a:pt x="6954" y="96268"/>
                </a:lnTo>
                <a:lnTo>
                  <a:pt x="0" y="140870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1" y="265404"/>
                </a:lnTo>
                <a:lnTo>
                  <a:pt x="97696" y="282138"/>
                </a:lnTo>
                <a:lnTo>
                  <a:pt x="124480" y="286004"/>
                </a:lnTo>
                <a:lnTo>
                  <a:pt x="138675" y="285196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4"/>
                </a:lnTo>
                <a:lnTo>
                  <a:pt x="251145" y="176617"/>
                </a:lnTo>
                <a:lnTo>
                  <a:pt x="254648" y="146609"/>
                </a:lnTo>
                <a:lnTo>
                  <a:pt x="254585" y="140870"/>
                </a:ln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920069" y="31528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8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028398" y="304590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028398" y="30459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437682" y="3640694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437681" y="36406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270677" y="551831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2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270677" y="551831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123616" y="436565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123616" y="436565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367556" y="406975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367556" y="406975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370966" y="465169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882427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882428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583108" y="2823055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583108" y="28230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112401" y="6252698"/>
            <a:ext cx="139573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ze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cast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75"/>
          <p:cNvSpPr/>
          <p:nvPr/>
        </p:nvSpPr>
        <p:spPr>
          <a:xfrm>
            <a:off x="2742036" y="2230803"/>
            <a:ext cx="5312972" cy="4188150"/>
          </a:xfrm>
          <a:custGeom>
            <a:avLst/>
            <a:gdLst/>
            <a:ahLst/>
            <a:cxnLst/>
            <a:rect l="l" t="t" r="r" b="b"/>
            <a:pathLst>
              <a:path w="5312972" h="4188150">
                <a:moveTo>
                  <a:pt x="643475" y="0"/>
                </a:moveTo>
                <a:lnTo>
                  <a:pt x="0" y="3268995"/>
                </a:lnTo>
                <a:lnTo>
                  <a:pt x="4669496" y="4188150"/>
                </a:lnTo>
                <a:lnTo>
                  <a:pt x="5312972" y="919154"/>
                </a:lnTo>
                <a:lnTo>
                  <a:pt x="643475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dirty="0" smtClean="0">
                <a:solidFill>
                  <a:srgbClr val="4F81BD"/>
                </a:solidFill>
                <a:cs typeface="Calibri"/>
              </a:rPr>
              <a:t> →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 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(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PCA)</a:t>
            </a:r>
            <a:endParaRPr sz="3200" dirty="0">
              <a:latin typeface="Calibri"/>
              <a:cs typeface="Calibri"/>
            </a:endParaRPr>
          </a:p>
          <a:p>
            <a:pPr marL="3068955">
              <a:lnSpc>
                <a:spcPts val="2840"/>
              </a:lnSpc>
            </a:pPr>
            <a:r>
              <a:rPr lang="en-CA" sz="2400" dirty="0" smtClean="0">
                <a:solidFill>
                  <a:srgbClr val="F79646"/>
                </a:solidFill>
                <a:latin typeface="Calibri"/>
                <a:cs typeface="Calibri"/>
              </a:rPr>
              <a:t>Optimum</a:t>
            </a:r>
            <a:r>
              <a:rPr sz="2400" spc="-20" dirty="0" smtClean="0">
                <a:solidFill>
                  <a:srgbClr val="F79646"/>
                </a:solidFill>
                <a:latin typeface="Calibri"/>
                <a:cs typeface="Calibri"/>
              </a:rPr>
              <a:t> plan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897679" y="1864424"/>
            <a:ext cx="0" cy="3334739"/>
          </a:xfrm>
          <a:custGeom>
            <a:avLst/>
            <a:gdLst/>
            <a:ahLst/>
            <a:cxnLst/>
            <a:rect l="l" t="t" r="r" b="b"/>
            <a:pathLst>
              <a:path h="3334739">
                <a:moveTo>
                  <a:pt x="0" y="333473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38724" y="1839220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97679" y="5199170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541095" y="5140215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379549" y="601380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379549" y="601380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030466" y="392673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50372" y="332626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250372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70966" y="3897267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425724" y="2537013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6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425724" y="253701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882427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882428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38763" y="613337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638764" y="613337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2420091" y="1857329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98523" y="38905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398523" y="38905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715625" y="485760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15625" y="485760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370966" y="5497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370966" y="5497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138361" y="435165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138361" y="43516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797705" y="40402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797705" y="40402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271654" y="471458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3" y="471458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496687" y="4959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496686" y="4959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20069" y="3152827"/>
            <a:ext cx="254648" cy="286004"/>
          </a:xfrm>
          <a:custGeom>
            <a:avLst/>
            <a:gdLst/>
            <a:ahLst/>
            <a:cxnLst/>
            <a:rect l="l" t="t" r="r" b="b"/>
            <a:pathLst>
              <a:path w="254648" h="286004">
                <a:moveTo>
                  <a:pt x="128441" y="0"/>
                </a:moveTo>
                <a:lnTo>
                  <a:pt x="87998" y="7160"/>
                </a:lnTo>
                <a:lnTo>
                  <a:pt x="52943" y="27120"/>
                </a:lnTo>
                <a:lnTo>
                  <a:pt x="25265" y="57587"/>
                </a:lnTo>
                <a:lnTo>
                  <a:pt x="6954" y="96268"/>
                </a:lnTo>
                <a:lnTo>
                  <a:pt x="0" y="140870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1" y="265404"/>
                </a:lnTo>
                <a:lnTo>
                  <a:pt x="97696" y="282138"/>
                </a:lnTo>
                <a:lnTo>
                  <a:pt x="124480" y="286004"/>
                </a:lnTo>
                <a:lnTo>
                  <a:pt x="138675" y="285196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4"/>
                </a:lnTo>
                <a:lnTo>
                  <a:pt x="251145" y="176617"/>
                </a:lnTo>
                <a:lnTo>
                  <a:pt x="254648" y="146609"/>
                </a:lnTo>
                <a:lnTo>
                  <a:pt x="254585" y="140870"/>
                </a:ln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920069" y="31528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8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028398" y="304590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028398" y="30459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437682" y="3640694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437681" y="36406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270677" y="551831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2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270677" y="551831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123616" y="436565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123616" y="436565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367556" y="406975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367556" y="406975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370966" y="465169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882427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882428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583108" y="2823055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583108" y="28230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 txBox="1"/>
          <p:nvPr/>
        </p:nvSpPr>
        <p:spPr>
          <a:xfrm>
            <a:off x="1112401" y="6252698"/>
            <a:ext cx="139573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Si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ze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cast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75"/>
          <p:cNvSpPr/>
          <p:nvPr/>
        </p:nvSpPr>
        <p:spPr>
          <a:xfrm>
            <a:off x="2742036" y="2230803"/>
            <a:ext cx="5312972" cy="4188150"/>
          </a:xfrm>
          <a:custGeom>
            <a:avLst/>
            <a:gdLst/>
            <a:ahLst/>
            <a:cxnLst/>
            <a:rect l="l" t="t" r="r" b="b"/>
            <a:pathLst>
              <a:path w="5312972" h="4188150">
                <a:moveTo>
                  <a:pt x="643475" y="0"/>
                </a:moveTo>
                <a:lnTo>
                  <a:pt x="0" y="3268995"/>
                </a:lnTo>
                <a:lnTo>
                  <a:pt x="4669496" y="4188150"/>
                </a:lnTo>
                <a:lnTo>
                  <a:pt x="5312972" y="919154"/>
                </a:lnTo>
                <a:lnTo>
                  <a:pt x="643475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0091" y="1857329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D9D9D9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dirty="0" smtClean="0">
                <a:solidFill>
                  <a:srgbClr val="4F81BD"/>
                </a:solidFill>
                <a:cs typeface="Calibri"/>
              </a:rPr>
              <a:t> →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 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(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PCA)</a:t>
            </a:r>
            <a:endParaRPr sz="3200" dirty="0">
              <a:latin typeface="Calibri"/>
              <a:cs typeface="Calibri"/>
            </a:endParaRPr>
          </a:p>
          <a:p>
            <a:pPr marL="3068955">
              <a:lnSpc>
                <a:spcPts val="2840"/>
              </a:lnSpc>
            </a:pPr>
            <a:r>
              <a:rPr lang="en-CA" sz="2400" dirty="0" smtClean="0">
                <a:solidFill>
                  <a:srgbClr val="F79646"/>
                </a:solidFill>
                <a:latin typeface="Calibri"/>
                <a:cs typeface="Calibri"/>
              </a:rPr>
              <a:t>Optimum</a:t>
            </a:r>
            <a:r>
              <a:rPr sz="2400" spc="-20" dirty="0" smtClean="0">
                <a:solidFill>
                  <a:srgbClr val="F79646"/>
                </a:solidFill>
                <a:latin typeface="Calibri"/>
                <a:cs typeface="Calibri"/>
              </a:rPr>
              <a:t> plan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97679" y="1864424"/>
            <a:ext cx="0" cy="3334739"/>
          </a:xfrm>
          <a:custGeom>
            <a:avLst/>
            <a:gdLst/>
            <a:ahLst/>
            <a:cxnLst/>
            <a:rect l="l" t="t" r="r" b="b"/>
            <a:pathLst>
              <a:path h="3334739">
                <a:moveTo>
                  <a:pt x="0" y="3334739"/>
                </a:moveTo>
                <a:lnTo>
                  <a:pt x="0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38724" y="1839220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897679" y="5199170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541095" y="5140215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379549" y="601380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379549" y="601380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030466" y="392673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250372" y="332626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250372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370966" y="3897267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425724" y="2537013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6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425724" y="253701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882427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882428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638763" y="613337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638764" y="613337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398523" y="38905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398523" y="38905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15625" y="485760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715625" y="485760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370966" y="5497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370966" y="5497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138361" y="435165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138361" y="43516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797705" y="40402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797705" y="40402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4" y="471458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271653" y="471458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496687" y="4959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496686" y="4959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920069" y="3152827"/>
            <a:ext cx="254648" cy="286004"/>
          </a:xfrm>
          <a:custGeom>
            <a:avLst/>
            <a:gdLst/>
            <a:ahLst/>
            <a:cxnLst/>
            <a:rect l="l" t="t" r="r" b="b"/>
            <a:pathLst>
              <a:path w="254648" h="286004">
                <a:moveTo>
                  <a:pt x="128441" y="0"/>
                </a:moveTo>
                <a:lnTo>
                  <a:pt x="87998" y="7160"/>
                </a:lnTo>
                <a:lnTo>
                  <a:pt x="52943" y="27120"/>
                </a:lnTo>
                <a:lnTo>
                  <a:pt x="25265" y="57587"/>
                </a:lnTo>
                <a:lnTo>
                  <a:pt x="6954" y="96268"/>
                </a:lnTo>
                <a:lnTo>
                  <a:pt x="0" y="140870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1" y="265404"/>
                </a:lnTo>
                <a:lnTo>
                  <a:pt x="97696" y="282138"/>
                </a:lnTo>
                <a:lnTo>
                  <a:pt x="124480" y="286004"/>
                </a:lnTo>
                <a:lnTo>
                  <a:pt x="138675" y="285196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4"/>
                </a:lnTo>
                <a:lnTo>
                  <a:pt x="251145" y="176617"/>
                </a:lnTo>
                <a:lnTo>
                  <a:pt x="254648" y="146609"/>
                </a:lnTo>
                <a:lnTo>
                  <a:pt x="254585" y="140870"/>
                </a:ln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920069" y="31528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8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028398" y="304590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028398" y="30459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437682" y="3640694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437681" y="36406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270677" y="551831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2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270677" y="551831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123616" y="436565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123616" y="436565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367556" y="406975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2367556" y="406975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4370966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882427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5882428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583108" y="2823055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6583108" y="28230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3844636" y="1537854"/>
            <a:ext cx="1093123" cy="37241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3919903" y="1873212"/>
            <a:ext cx="706002" cy="3312603"/>
          </a:xfrm>
          <a:custGeom>
            <a:avLst/>
            <a:gdLst/>
            <a:ahLst/>
            <a:cxnLst/>
            <a:rect l="l" t="t" r="r" b="b"/>
            <a:pathLst>
              <a:path w="706002" h="3312603">
                <a:moveTo>
                  <a:pt x="0" y="3312603"/>
                </a:moveTo>
                <a:lnTo>
                  <a:pt x="706002" y="0"/>
                </a:lnTo>
              </a:path>
            </a:pathLst>
          </a:custGeom>
          <a:ln w="634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4445782" y="1811583"/>
            <a:ext cx="280752" cy="302759"/>
          </a:xfrm>
          <a:custGeom>
            <a:avLst/>
            <a:gdLst/>
            <a:ahLst/>
            <a:cxnLst/>
            <a:rect l="l" t="t" r="r" b="b"/>
            <a:pathLst>
              <a:path w="280752" h="302759">
                <a:moveTo>
                  <a:pt x="232660" y="123256"/>
                </a:moveTo>
                <a:lnTo>
                  <a:pt x="166989" y="123256"/>
                </a:lnTo>
                <a:lnTo>
                  <a:pt x="218941" y="281037"/>
                </a:lnTo>
                <a:lnTo>
                  <a:pt x="225178" y="291995"/>
                </a:lnTo>
                <a:lnTo>
                  <a:pt x="234798" y="299453"/>
                </a:lnTo>
                <a:lnTo>
                  <a:pt x="246513" y="302759"/>
                </a:lnTo>
                <a:lnTo>
                  <a:pt x="259029" y="301264"/>
                </a:lnTo>
                <a:lnTo>
                  <a:pt x="269988" y="295028"/>
                </a:lnTo>
                <a:lnTo>
                  <a:pt x="277446" y="285408"/>
                </a:lnTo>
                <a:lnTo>
                  <a:pt x="280752" y="273692"/>
                </a:lnTo>
                <a:lnTo>
                  <a:pt x="232660" y="123256"/>
                </a:lnTo>
                <a:close/>
              </a:path>
              <a:path w="280752" h="302759">
                <a:moveTo>
                  <a:pt x="193258" y="0"/>
                </a:moveTo>
                <a:lnTo>
                  <a:pt x="8243" y="203417"/>
                </a:lnTo>
                <a:lnTo>
                  <a:pt x="1846" y="214034"/>
                </a:lnTo>
                <a:lnTo>
                  <a:pt x="0" y="225856"/>
                </a:lnTo>
                <a:lnTo>
                  <a:pt x="2639" y="237515"/>
                </a:lnTo>
                <a:lnTo>
                  <a:pt x="9699" y="247642"/>
                </a:lnTo>
                <a:lnTo>
                  <a:pt x="10368" y="248268"/>
                </a:lnTo>
                <a:lnTo>
                  <a:pt x="20986" y="254665"/>
                </a:lnTo>
                <a:lnTo>
                  <a:pt x="32808" y="256512"/>
                </a:lnTo>
                <a:lnTo>
                  <a:pt x="44467" y="253872"/>
                </a:lnTo>
                <a:lnTo>
                  <a:pt x="54593" y="246812"/>
                </a:lnTo>
                <a:lnTo>
                  <a:pt x="55219" y="246143"/>
                </a:lnTo>
                <a:lnTo>
                  <a:pt x="166989" y="123256"/>
                </a:lnTo>
                <a:lnTo>
                  <a:pt x="232660" y="123256"/>
                </a:lnTo>
                <a:lnTo>
                  <a:pt x="193258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3828011" y="5153890"/>
            <a:ext cx="5099857" cy="13383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3880300" y="5208898"/>
            <a:ext cx="4688832" cy="948734"/>
          </a:xfrm>
          <a:custGeom>
            <a:avLst/>
            <a:gdLst/>
            <a:ahLst/>
            <a:cxnLst/>
            <a:rect l="l" t="t" r="r" b="b"/>
            <a:pathLst>
              <a:path w="4688832" h="948734">
                <a:moveTo>
                  <a:pt x="0" y="0"/>
                </a:moveTo>
                <a:lnTo>
                  <a:pt x="4688832" y="948734"/>
                </a:lnTo>
              </a:path>
            </a:pathLst>
          </a:custGeom>
          <a:ln w="634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8328700" y="5979268"/>
            <a:ext cx="302194" cy="281182"/>
          </a:xfrm>
          <a:custGeom>
            <a:avLst/>
            <a:gdLst/>
            <a:ahLst/>
            <a:cxnLst/>
            <a:rect l="l" t="t" r="r" b="b"/>
            <a:pathLst>
              <a:path w="302194" h="281182">
                <a:moveTo>
                  <a:pt x="73465" y="0"/>
                </a:moveTo>
                <a:lnTo>
                  <a:pt x="44088" y="33957"/>
                </a:lnTo>
                <a:lnTo>
                  <a:pt x="47169" y="45502"/>
                </a:lnTo>
                <a:lnTo>
                  <a:pt x="54636" y="55374"/>
                </a:lnTo>
                <a:lnTo>
                  <a:pt x="178672" y="165868"/>
                </a:lnTo>
                <a:lnTo>
                  <a:pt x="21325" y="219488"/>
                </a:lnTo>
                <a:lnTo>
                  <a:pt x="10482" y="225853"/>
                </a:lnTo>
                <a:lnTo>
                  <a:pt x="3162" y="235543"/>
                </a:lnTo>
                <a:lnTo>
                  <a:pt x="0" y="247269"/>
                </a:lnTo>
                <a:lnTo>
                  <a:pt x="1626" y="259744"/>
                </a:lnTo>
                <a:lnTo>
                  <a:pt x="8030" y="270699"/>
                </a:lnTo>
                <a:lnTo>
                  <a:pt x="17719" y="278019"/>
                </a:lnTo>
                <a:lnTo>
                  <a:pt x="29445" y="281182"/>
                </a:lnTo>
                <a:lnTo>
                  <a:pt x="41920" y="279555"/>
                </a:lnTo>
                <a:lnTo>
                  <a:pt x="302194" y="190861"/>
                </a:lnTo>
                <a:lnTo>
                  <a:pt x="96125" y="7311"/>
                </a:lnTo>
                <a:lnTo>
                  <a:pt x="85321" y="1384"/>
                </a:lnTo>
                <a:lnTo>
                  <a:pt x="7346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" name="object 98"/>
          <p:cNvSpPr txBox="1"/>
          <p:nvPr/>
        </p:nvSpPr>
        <p:spPr>
          <a:xfrm>
            <a:off x="1112401" y="6252698"/>
            <a:ext cx="139573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Si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ze 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f </a:t>
            </a:r>
            <a:r>
              <a:rPr sz="2400" spc="-10" dirty="0" smtClean="0">
                <a:solidFill>
                  <a:srgbClr val="D9D9D9"/>
                </a:solidFill>
                <a:latin typeface="Calibri"/>
                <a:cs typeface="Calibri"/>
              </a:rPr>
              <a:t>cast</a:t>
            </a:r>
            <a:endParaRPr sz="2400" dirty="0">
              <a:solidFill>
                <a:srgbClr val="D9D9D9"/>
              </a:solidFill>
              <a:latin typeface="Calibri"/>
              <a:cs typeface="Calibri"/>
            </a:endParaRPr>
          </a:p>
        </p:txBody>
      </p:sp>
      <p:sp>
        <p:nvSpPr>
          <p:cNvPr id="99" name="TextBox 98"/>
          <p:cNvSpPr txBox="1"/>
          <p:nvPr/>
        </p:nvSpPr>
        <p:spPr>
          <a:xfrm rot="16986674">
            <a:off x="1539357" y="3186493"/>
            <a:ext cx="45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 smtClean="0">
                <a:solidFill>
                  <a:srgbClr val="7F7F7F"/>
                </a:solidFill>
              </a:rPr>
              <a:t>A</a:t>
            </a:r>
            <a:r>
              <a:rPr lang="en-CA" sz="2000" baseline="-25000" dirty="0" smtClean="0">
                <a:solidFill>
                  <a:srgbClr val="7F7F7F"/>
                </a:solidFill>
              </a:rPr>
              <a:t>1</a:t>
            </a:r>
            <a:r>
              <a:rPr lang="en-CA" sz="2000" dirty="0" smtClean="0">
                <a:solidFill>
                  <a:srgbClr val="7F7F7F"/>
                </a:solidFill>
              </a:rPr>
              <a:t> *(Metascore) + B</a:t>
            </a:r>
            <a:r>
              <a:rPr lang="en-CA" sz="2000" baseline="-25000" dirty="0" smtClean="0">
                <a:solidFill>
                  <a:srgbClr val="7F7F7F"/>
                </a:solidFill>
              </a:rPr>
              <a:t>1</a:t>
            </a:r>
            <a:r>
              <a:rPr lang="en-CA" sz="2000" dirty="0" smtClean="0">
                <a:solidFill>
                  <a:srgbClr val="7F7F7F"/>
                </a:solidFill>
              </a:rPr>
              <a:t> *(Gross) + C</a:t>
            </a:r>
            <a:r>
              <a:rPr lang="en-CA" sz="2000" baseline="-25000" dirty="0" smtClean="0">
                <a:solidFill>
                  <a:srgbClr val="7F7F7F"/>
                </a:solidFill>
              </a:rPr>
              <a:t>1</a:t>
            </a:r>
            <a:r>
              <a:rPr lang="en-CA" sz="2000" dirty="0" smtClean="0">
                <a:solidFill>
                  <a:srgbClr val="7F7F7F"/>
                </a:solidFill>
              </a:rPr>
              <a:t> *(Cast)</a:t>
            </a:r>
            <a:endParaRPr lang="en-CA" sz="2000" dirty="0">
              <a:solidFill>
                <a:srgbClr val="7F7F7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627422">
            <a:off x="4441357" y="5969884"/>
            <a:ext cx="45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 smtClean="0">
                <a:solidFill>
                  <a:srgbClr val="7F7F7F"/>
                </a:solidFill>
              </a:rPr>
              <a:t>A</a:t>
            </a:r>
            <a:r>
              <a:rPr lang="en-CA" sz="2000" baseline="-25000" dirty="0" smtClean="0">
                <a:solidFill>
                  <a:srgbClr val="7F7F7F"/>
                </a:solidFill>
              </a:rPr>
              <a:t>2</a:t>
            </a:r>
            <a:r>
              <a:rPr lang="en-CA" sz="2000" dirty="0" smtClean="0">
                <a:solidFill>
                  <a:srgbClr val="7F7F7F"/>
                </a:solidFill>
              </a:rPr>
              <a:t> *(Metascore) + B</a:t>
            </a:r>
            <a:r>
              <a:rPr lang="en-CA" sz="2000" baseline="-25000" dirty="0" smtClean="0">
                <a:solidFill>
                  <a:srgbClr val="7F7F7F"/>
                </a:solidFill>
              </a:rPr>
              <a:t>2</a:t>
            </a:r>
            <a:r>
              <a:rPr lang="en-CA" sz="2000" dirty="0" smtClean="0">
                <a:solidFill>
                  <a:srgbClr val="7F7F7F"/>
                </a:solidFill>
              </a:rPr>
              <a:t> *(Gross) + C</a:t>
            </a:r>
            <a:r>
              <a:rPr lang="en-CA" sz="2000" baseline="-25000" dirty="0" smtClean="0">
                <a:solidFill>
                  <a:srgbClr val="7F7F7F"/>
                </a:solidFill>
              </a:rPr>
              <a:t>2</a:t>
            </a:r>
            <a:r>
              <a:rPr lang="en-CA" sz="2000" dirty="0" smtClean="0">
                <a:solidFill>
                  <a:srgbClr val="7F7F7F"/>
                </a:solidFill>
              </a:rPr>
              <a:t> *(Cast)</a:t>
            </a:r>
            <a:endParaRPr lang="en-CA" sz="2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2563"/>
            <a:ext cx="9143998" cy="3063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04603" y="4256115"/>
            <a:ext cx="295101" cy="1924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652360" y="4406088"/>
            <a:ext cx="0" cy="1710726"/>
          </a:xfrm>
          <a:custGeom>
            <a:avLst/>
            <a:gdLst/>
            <a:ahLst/>
            <a:cxnLst/>
            <a:rect l="l" t="t" r="r" b="b"/>
            <a:pathLst>
              <a:path h="1710726">
                <a:moveTo>
                  <a:pt x="0" y="1710726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93406" y="4380884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3" y="0"/>
                </a:moveTo>
                <a:lnTo>
                  <a:pt x="0" y="101064"/>
                </a:lnTo>
                <a:lnTo>
                  <a:pt x="2045" y="108840"/>
                </a:lnTo>
                <a:lnTo>
                  <a:pt x="14163" y="115909"/>
                </a:lnTo>
                <a:lnTo>
                  <a:pt x="21939" y="113863"/>
                </a:lnTo>
                <a:lnTo>
                  <a:pt x="58953" y="50410"/>
                </a:lnTo>
                <a:lnTo>
                  <a:pt x="88359" y="50410"/>
                </a:lnTo>
                <a:lnTo>
                  <a:pt x="58953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3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608512" y="5989319"/>
            <a:ext cx="2506286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652360" y="6116815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851819" y="6057860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7" y="21939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772588" y="577834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772588" y="577834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975110" y="489309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75110" y="489309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495223" y="447542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495223" y="447542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129115" y="482123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129115" y="482123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126366" y="530557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126366" y="530557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023339" y="54785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023339" y="54785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377881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377881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409861" y="590817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409861" y="590817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057499" y="55183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6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7" y="147411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057499" y="55183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543689" y="444389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543689" y="444389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2792850" y="489309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2792850" y="489309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483318" y="481920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483317" y="481920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5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955615" y="5175855"/>
            <a:ext cx="6388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Height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57423" y="51895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1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3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557423" y="518951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770369" y="592267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770368" y="59226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495223" y="5609867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495223" y="56098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940156" y="5296718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40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940155" y="52967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719659" y="5337298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719659" y="533729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702090" y="566757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2702089" y="566757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561998" y="5385303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561998" y="538530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706681" y="4703867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706681" y="470386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297675" y="5134285"/>
            <a:ext cx="123910" cy="146528"/>
          </a:xfrm>
          <a:custGeom>
            <a:avLst/>
            <a:gdLst/>
            <a:ahLst/>
            <a:cxnLst/>
            <a:rect l="l" t="t" r="r" b="b"/>
            <a:pathLst>
              <a:path w="123910" h="146528">
                <a:moveTo>
                  <a:pt x="69846" y="0"/>
                </a:moveTo>
                <a:lnTo>
                  <a:pt x="29408" y="12052"/>
                </a:lnTo>
                <a:lnTo>
                  <a:pt x="5138" y="44147"/>
                </a:lnTo>
                <a:lnTo>
                  <a:pt x="0" y="72685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2" y="146528"/>
                </a:lnTo>
                <a:lnTo>
                  <a:pt x="68737" y="145269"/>
                </a:lnTo>
                <a:lnTo>
                  <a:pt x="104414" y="125802"/>
                </a:lnTo>
                <a:lnTo>
                  <a:pt x="122487" y="89043"/>
                </a:lnTo>
                <a:lnTo>
                  <a:pt x="123910" y="74335"/>
                </a:lnTo>
                <a:lnTo>
                  <a:pt x="123862" y="72685"/>
                </a:lnTo>
                <a:lnTo>
                  <a:pt x="112237" y="30109"/>
                </a:lnTo>
                <a:lnTo>
                  <a:pt x="82443" y="3541"/>
                </a:lnTo>
                <a:lnTo>
                  <a:pt x="69846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297676" y="5134285"/>
            <a:ext cx="123915" cy="146527"/>
          </a:xfrm>
          <a:custGeom>
            <a:avLst/>
            <a:gdLst/>
            <a:ahLst/>
            <a:cxnLst/>
            <a:rect l="l" t="t" r="r" b="b"/>
            <a:pathLst>
              <a:path w="123915" h="146527">
                <a:moveTo>
                  <a:pt x="123915" y="73298"/>
                </a:move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lnTo>
                  <a:pt x="54826" y="1291"/>
                </a:lnTo>
                <a:lnTo>
                  <a:pt x="19315" y="20923"/>
                </a:lnTo>
                <a:lnTo>
                  <a:pt x="1362" y="57902"/>
                </a:lnTo>
                <a:lnTo>
                  <a:pt x="0" y="72686"/>
                </a:lnTo>
                <a:lnTo>
                  <a:pt x="1380" y="88486"/>
                </a:lnTo>
                <a:lnTo>
                  <a:pt x="19806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1"/>
                </a:lnTo>
                <a:lnTo>
                  <a:pt x="122487" y="89041"/>
                </a:lnTo>
                <a:lnTo>
                  <a:pt x="123915" y="7329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539875" y="4963404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2539875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3309006" y="560751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3309006" y="560751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2946382" y="5223384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2946382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2579479" y="5840723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2579479" y="584072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2837002" y="5497369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7" y="147412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2837002" y="549736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3082009" y="5914615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3082009" y="591461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949662" y="51127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949662" y="51127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2377881" y="54046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2377881" y="54046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2203161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2203161" y="5223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2770369" y="5060127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2770368" y="506012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3133743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3133743" y="496340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 txBox="1"/>
          <p:nvPr/>
        </p:nvSpPr>
        <p:spPr>
          <a:xfrm>
            <a:off x="4763492" y="4579247"/>
            <a:ext cx="4070985" cy="1108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o di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m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nsions:</a:t>
            </a:r>
            <a:endParaRPr sz="2400" dirty="0">
              <a:latin typeface="Calibri"/>
              <a:cs typeface="Calibri"/>
            </a:endParaRPr>
          </a:p>
          <a:p>
            <a:pPr marL="12700" marR="12700">
              <a:lnSpc>
                <a:spcPts val="29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Mo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 space bu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still</a:t>
            </a:r>
            <a:r>
              <a:rPr sz="2400" spc="105" dirty="0" smtClean="0">
                <a:solidFill>
                  <a:srgbClr val="7F7F7F"/>
                </a:solidFill>
                <a:latin typeface="Calibri"/>
                <a:cs typeface="Calibri"/>
              </a:rPr>
              <a:t> 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so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ch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eing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i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babl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393664" y="6194147"/>
            <a:ext cx="958850" cy="5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9539" marR="12700" indent="-117475">
              <a:lnSpc>
                <a:spcPts val="2100"/>
              </a:lnSpc>
            </a:pPr>
            <a:r>
              <a:rPr lang="en-CA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bject 96"/>
          <p:cNvSpPr/>
          <p:nvPr/>
        </p:nvSpPr>
        <p:spPr>
          <a:xfrm>
            <a:off x="2742036" y="2230803"/>
            <a:ext cx="5312972" cy="4188150"/>
          </a:xfrm>
          <a:custGeom>
            <a:avLst/>
            <a:gdLst/>
            <a:ahLst/>
            <a:cxnLst/>
            <a:rect l="l" t="t" r="r" b="b"/>
            <a:pathLst>
              <a:path w="5312972" h="4188150">
                <a:moveTo>
                  <a:pt x="643475" y="0"/>
                </a:moveTo>
                <a:lnTo>
                  <a:pt x="0" y="3268995"/>
                </a:lnTo>
                <a:lnTo>
                  <a:pt x="4669496" y="4188150"/>
                </a:lnTo>
                <a:lnTo>
                  <a:pt x="5312972" y="919154"/>
                </a:lnTo>
                <a:lnTo>
                  <a:pt x="643475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594679" y="5216951"/>
            <a:ext cx="204787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Bo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x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D9D9D9"/>
                </a:solidFill>
                <a:latin typeface="Calibri"/>
                <a:cs typeface="Calibri"/>
              </a:rPr>
              <a:t>Oﬃc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e 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Gross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0091" y="1857329"/>
            <a:ext cx="13525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D9D9D9"/>
                </a:solidFill>
                <a:latin typeface="Calibri"/>
                <a:cs typeface="Calibri"/>
              </a:rPr>
              <a:t>Metas</a:t>
            </a:r>
            <a:r>
              <a:rPr sz="2400" spc="-10" dirty="0" smtClean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dirty="0" smtClean="0">
                <a:solidFill>
                  <a:srgbClr val="4F81BD"/>
                </a:solidFill>
                <a:cs typeface="Calibri"/>
              </a:rPr>
              <a:t> →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 </a:t>
            </a:r>
            <a:r>
              <a:rPr lang="en-CA" sz="3200" spc="0" dirty="0" smtClean="0">
                <a:solidFill>
                  <a:srgbClr val="4F81BD"/>
                </a:solidFill>
                <a:latin typeface="Calibri"/>
                <a:cs typeface="Calibri"/>
              </a:rPr>
              <a:t>Feature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(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PCA)</a:t>
            </a:r>
            <a:endParaRPr sz="3200" dirty="0">
              <a:latin typeface="Calibri"/>
              <a:cs typeface="Calibri"/>
            </a:endParaRPr>
          </a:p>
          <a:p>
            <a:pPr marL="3068955">
              <a:lnSpc>
                <a:spcPts val="2840"/>
              </a:lnSpc>
            </a:pPr>
            <a:r>
              <a:rPr lang="en-CA" sz="2400" dirty="0" smtClean="0">
                <a:solidFill>
                  <a:srgbClr val="F79646"/>
                </a:solidFill>
                <a:latin typeface="Calibri"/>
                <a:cs typeface="Calibri"/>
              </a:rPr>
              <a:t>Optimum</a:t>
            </a:r>
            <a:r>
              <a:rPr sz="2400" spc="-20" dirty="0" smtClean="0">
                <a:solidFill>
                  <a:srgbClr val="F79646"/>
                </a:solidFill>
                <a:latin typeface="Calibri"/>
                <a:cs typeface="Calibri"/>
              </a:rPr>
              <a:t> plan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97679" y="1864424"/>
            <a:ext cx="0" cy="3334739"/>
          </a:xfrm>
          <a:custGeom>
            <a:avLst/>
            <a:gdLst/>
            <a:ahLst/>
            <a:cxnLst/>
            <a:rect l="l" t="t" r="r" b="b"/>
            <a:pathLst>
              <a:path h="3334739">
                <a:moveTo>
                  <a:pt x="0" y="3334739"/>
                </a:moveTo>
                <a:lnTo>
                  <a:pt x="0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38724" y="1839220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897679" y="5199170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541095" y="5140215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193370" y="446428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193370" y="446428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030466" y="392673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238639" y="291863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238639" y="291863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456439" y="272511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456439" y="272511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267884" y="47387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267884" y="47387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717961" y="523227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717960" y="523227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404126" y="332626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404126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584811" y="378371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584811" y="378371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981397" y="3439331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981397" y="343933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761833" y="307576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761833" y="307576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322282" y="510215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5322282" y="510215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095222" y="406560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095222" y="406560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15625" y="485760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715625" y="485760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370966" y="5497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370966" y="5497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138361" y="435165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138361" y="43516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797705" y="40402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797705" y="40402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030466" y="481610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030466" y="481610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20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496687" y="4959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496686" y="4959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920069" y="3152827"/>
            <a:ext cx="254648" cy="286004"/>
          </a:xfrm>
          <a:custGeom>
            <a:avLst/>
            <a:gdLst/>
            <a:ahLst/>
            <a:cxnLst/>
            <a:rect l="l" t="t" r="r" b="b"/>
            <a:pathLst>
              <a:path w="254648" h="286004">
                <a:moveTo>
                  <a:pt x="128441" y="0"/>
                </a:moveTo>
                <a:lnTo>
                  <a:pt x="87998" y="7160"/>
                </a:lnTo>
                <a:lnTo>
                  <a:pt x="52943" y="27120"/>
                </a:lnTo>
                <a:lnTo>
                  <a:pt x="25265" y="57587"/>
                </a:lnTo>
                <a:lnTo>
                  <a:pt x="6954" y="96268"/>
                </a:lnTo>
                <a:lnTo>
                  <a:pt x="0" y="140870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1" y="265404"/>
                </a:lnTo>
                <a:lnTo>
                  <a:pt x="97696" y="282138"/>
                </a:lnTo>
                <a:lnTo>
                  <a:pt x="124480" y="286004"/>
                </a:lnTo>
                <a:lnTo>
                  <a:pt x="138675" y="285196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4"/>
                </a:lnTo>
                <a:lnTo>
                  <a:pt x="251145" y="176617"/>
                </a:lnTo>
                <a:lnTo>
                  <a:pt x="254648" y="146609"/>
                </a:lnTo>
                <a:lnTo>
                  <a:pt x="254585" y="140870"/>
                </a:ln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920069" y="31528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8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4854033" y="3296309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4854033" y="329630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437682" y="3640694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437681" y="36406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270677" y="551831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2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270677" y="551831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244210" y="429512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44210" y="429512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3325965" y="3776572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3325965" y="377657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524720" y="45555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1"/>
                </a:lnTo>
                <a:lnTo>
                  <a:pt x="230412" y="200058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4524720" y="45555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551952" y="4040289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5551952" y="40402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388478" y="2951082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6388478" y="295108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3844636" y="1537854"/>
            <a:ext cx="1093123" cy="37241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3919903" y="1873212"/>
            <a:ext cx="706002" cy="3312603"/>
          </a:xfrm>
          <a:custGeom>
            <a:avLst/>
            <a:gdLst/>
            <a:ahLst/>
            <a:cxnLst/>
            <a:rect l="l" t="t" r="r" b="b"/>
            <a:pathLst>
              <a:path w="706002" h="3312603">
                <a:moveTo>
                  <a:pt x="0" y="3312603"/>
                </a:moveTo>
                <a:lnTo>
                  <a:pt x="706002" y="0"/>
                </a:lnTo>
              </a:path>
            </a:pathLst>
          </a:custGeom>
          <a:ln w="634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4445782" y="1811583"/>
            <a:ext cx="280752" cy="302759"/>
          </a:xfrm>
          <a:custGeom>
            <a:avLst/>
            <a:gdLst/>
            <a:ahLst/>
            <a:cxnLst/>
            <a:rect l="l" t="t" r="r" b="b"/>
            <a:pathLst>
              <a:path w="280752" h="302759">
                <a:moveTo>
                  <a:pt x="232660" y="123256"/>
                </a:moveTo>
                <a:lnTo>
                  <a:pt x="166989" y="123256"/>
                </a:lnTo>
                <a:lnTo>
                  <a:pt x="218941" y="281037"/>
                </a:lnTo>
                <a:lnTo>
                  <a:pt x="225178" y="291995"/>
                </a:lnTo>
                <a:lnTo>
                  <a:pt x="234798" y="299453"/>
                </a:lnTo>
                <a:lnTo>
                  <a:pt x="246513" y="302759"/>
                </a:lnTo>
                <a:lnTo>
                  <a:pt x="259029" y="301264"/>
                </a:lnTo>
                <a:lnTo>
                  <a:pt x="269988" y="295028"/>
                </a:lnTo>
                <a:lnTo>
                  <a:pt x="277446" y="285408"/>
                </a:lnTo>
                <a:lnTo>
                  <a:pt x="280752" y="273692"/>
                </a:lnTo>
                <a:lnTo>
                  <a:pt x="232660" y="123256"/>
                </a:lnTo>
                <a:close/>
              </a:path>
              <a:path w="280752" h="302759">
                <a:moveTo>
                  <a:pt x="193258" y="0"/>
                </a:moveTo>
                <a:lnTo>
                  <a:pt x="8243" y="203417"/>
                </a:lnTo>
                <a:lnTo>
                  <a:pt x="1846" y="214034"/>
                </a:lnTo>
                <a:lnTo>
                  <a:pt x="0" y="225856"/>
                </a:lnTo>
                <a:lnTo>
                  <a:pt x="2639" y="237515"/>
                </a:lnTo>
                <a:lnTo>
                  <a:pt x="9699" y="247642"/>
                </a:lnTo>
                <a:lnTo>
                  <a:pt x="10368" y="248268"/>
                </a:lnTo>
                <a:lnTo>
                  <a:pt x="20986" y="254665"/>
                </a:lnTo>
                <a:lnTo>
                  <a:pt x="32808" y="256512"/>
                </a:lnTo>
                <a:lnTo>
                  <a:pt x="44467" y="253872"/>
                </a:lnTo>
                <a:lnTo>
                  <a:pt x="54593" y="246812"/>
                </a:lnTo>
                <a:lnTo>
                  <a:pt x="55219" y="246143"/>
                </a:lnTo>
                <a:lnTo>
                  <a:pt x="166989" y="123256"/>
                </a:lnTo>
                <a:lnTo>
                  <a:pt x="232660" y="123256"/>
                </a:lnTo>
                <a:lnTo>
                  <a:pt x="193258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3828011" y="5153890"/>
            <a:ext cx="5099857" cy="13383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3880300" y="5208898"/>
            <a:ext cx="4688832" cy="948734"/>
          </a:xfrm>
          <a:custGeom>
            <a:avLst/>
            <a:gdLst/>
            <a:ahLst/>
            <a:cxnLst/>
            <a:rect l="l" t="t" r="r" b="b"/>
            <a:pathLst>
              <a:path w="4688832" h="948734">
                <a:moveTo>
                  <a:pt x="0" y="0"/>
                </a:moveTo>
                <a:lnTo>
                  <a:pt x="4688832" y="948734"/>
                </a:lnTo>
              </a:path>
            </a:pathLst>
          </a:custGeom>
          <a:ln w="634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8328700" y="5979268"/>
            <a:ext cx="302194" cy="281182"/>
          </a:xfrm>
          <a:custGeom>
            <a:avLst/>
            <a:gdLst/>
            <a:ahLst/>
            <a:cxnLst/>
            <a:rect l="l" t="t" r="r" b="b"/>
            <a:pathLst>
              <a:path w="302194" h="281182">
                <a:moveTo>
                  <a:pt x="73465" y="0"/>
                </a:moveTo>
                <a:lnTo>
                  <a:pt x="44088" y="33957"/>
                </a:lnTo>
                <a:lnTo>
                  <a:pt x="47169" y="45502"/>
                </a:lnTo>
                <a:lnTo>
                  <a:pt x="54636" y="55374"/>
                </a:lnTo>
                <a:lnTo>
                  <a:pt x="178672" y="165868"/>
                </a:lnTo>
                <a:lnTo>
                  <a:pt x="21325" y="219488"/>
                </a:lnTo>
                <a:lnTo>
                  <a:pt x="10482" y="225853"/>
                </a:lnTo>
                <a:lnTo>
                  <a:pt x="3162" y="235543"/>
                </a:lnTo>
                <a:lnTo>
                  <a:pt x="0" y="247269"/>
                </a:lnTo>
                <a:lnTo>
                  <a:pt x="1626" y="259744"/>
                </a:lnTo>
                <a:lnTo>
                  <a:pt x="8030" y="270699"/>
                </a:lnTo>
                <a:lnTo>
                  <a:pt x="17719" y="278019"/>
                </a:lnTo>
                <a:lnTo>
                  <a:pt x="29445" y="281182"/>
                </a:lnTo>
                <a:lnTo>
                  <a:pt x="41920" y="279555"/>
                </a:lnTo>
                <a:lnTo>
                  <a:pt x="302194" y="190861"/>
                </a:lnTo>
                <a:lnTo>
                  <a:pt x="96125" y="7311"/>
                </a:lnTo>
                <a:lnTo>
                  <a:pt x="85321" y="1384"/>
                </a:lnTo>
                <a:lnTo>
                  <a:pt x="7346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" name="object 98"/>
          <p:cNvSpPr txBox="1"/>
          <p:nvPr/>
        </p:nvSpPr>
        <p:spPr>
          <a:xfrm>
            <a:off x="1112401" y="6252698"/>
            <a:ext cx="139573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Si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ze </a:t>
            </a:r>
            <a:r>
              <a:rPr sz="2400" spc="-5" dirty="0" smtClean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D9D9D9"/>
                </a:solidFill>
                <a:latin typeface="Calibri"/>
                <a:cs typeface="Calibri"/>
              </a:rPr>
              <a:t>f </a:t>
            </a:r>
            <a:r>
              <a:rPr sz="2400" spc="-10" dirty="0" smtClean="0">
                <a:solidFill>
                  <a:srgbClr val="D9D9D9"/>
                </a:solidFill>
                <a:latin typeface="Calibri"/>
                <a:cs typeface="Calibri"/>
              </a:rPr>
              <a:t>cast</a:t>
            </a:r>
            <a:endParaRPr sz="2400" dirty="0">
              <a:solidFill>
                <a:srgbClr val="D9D9D9"/>
              </a:solidFill>
              <a:latin typeface="Calibri"/>
              <a:cs typeface="Calibri"/>
            </a:endParaRPr>
          </a:p>
        </p:txBody>
      </p:sp>
      <p:sp>
        <p:nvSpPr>
          <p:cNvPr id="100" name="TextBox 99"/>
          <p:cNvSpPr txBox="1"/>
          <p:nvPr/>
        </p:nvSpPr>
        <p:spPr>
          <a:xfrm rot="16986674">
            <a:off x="1539357" y="3186493"/>
            <a:ext cx="45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 smtClean="0">
                <a:solidFill>
                  <a:srgbClr val="7F7F7F"/>
                </a:solidFill>
              </a:rPr>
              <a:t>A</a:t>
            </a:r>
            <a:r>
              <a:rPr lang="en-CA" sz="2000" baseline="-25000" dirty="0" smtClean="0">
                <a:solidFill>
                  <a:srgbClr val="7F7F7F"/>
                </a:solidFill>
              </a:rPr>
              <a:t>1</a:t>
            </a:r>
            <a:r>
              <a:rPr lang="en-CA" sz="2000" dirty="0" smtClean="0">
                <a:solidFill>
                  <a:srgbClr val="7F7F7F"/>
                </a:solidFill>
              </a:rPr>
              <a:t> *(Metascore) + B</a:t>
            </a:r>
            <a:r>
              <a:rPr lang="en-CA" sz="2000" baseline="-25000" dirty="0" smtClean="0">
                <a:solidFill>
                  <a:srgbClr val="7F7F7F"/>
                </a:solidFill>
              </a:rPr>
              <a:t>1</a:t>
            </a:r>
            <a:r>
              <a:rPr lang="en-CA" sz="2000" dirty="0" smtClean="0">
                <a:solidFill>
                  <a:srgbClr val="7F7F7F"/>
                </a:solidFill>
              </a:rPr>
              <a:t> *(Gross) + C</a:t>
            </a:r>
            <a:r>
              <a:rPr lang="en-CA" sz="2000" baseline="-25000" dirty="0" smtClean="0">
                <a:solidFill>
                  <a:srgbClr val="7F7F7F"/>
                </a:solidFill>
              </a:rPr>
              <a:t>1</a:t>
            </a:r>
            <a:r>
              <a:rPr lang="en-CA" sz="2000" dirty="0" smtClean="0">
                <a:solidFill>
                  <a:srgbClr val="7F7F7F"/>
                </a:solidFill>
              </a:rPr>
              <a:t> *(Cast)</a:t>
            </a:r>
            <a:endParaRPr lang="en-CA" sz="2000" dirty="0">
              <a:solidFill>
                <a:srgbClr val="7F7F7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 rot="627422">
            <a:off x="4441357" y="5969884"/>
            <a:ext cx="45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 smtClean="0">
                <a:solidFill>
                  <a:srgbClr val="7F7F7F"/>
                </a:solidFill>
              </a:rPr>
              <a:t>A</a:t>
            </a:r>
            <a:r>
              <a:rPr lang="en-CA" sz="2000" baseline="-25000" dirty="0" smtClean="0">
                <a:solidFill>
                  <a:srgbClr val="7F7F7F"/>
                </a:solidFill>
              </a:rPr>
              <a:t>2</a:t>
            </a:r>
            <a:r>
              <a:rPr lang="en-CA" sz="2000" dirty="0" smtClean="0">
                <a:solidFill>
                  <a:srgbClr val="7F7F7F"/>
                </a:solidFill>
              </a:rPr>
              <a:t> *(Metascore) + B</a:t>
            </a:r>
            <a:r>
              <a:rPr lang="en-CA" sz="2000" baseline="-25000" dirty="0" smtClean="0">
                <a:solidFill>
                  <a:srgbClr val="7F7F7F"/>
                </a:solidFill>
              </a:rPr>
              <a:t>2</a:t>
            </a:r>
            <a:r>
              <a:rPr lang="en-CA" sz="2000" dirty="0" smtClean="0">
                <a:solidFill>
                  <a:srgbClr val="7F7F7F"/>
                </a:solidFill>
              </a:rPr>
              <a:t> *(Gross) + C</a:t>
            </a:r>
            <a:r>
              <a:rPr lang="en-CA" sz="2000" baseline="-25000" dirty="0" smtClean="0">
                <a:solidFill>
                  <a:srgbClr val="7F7F7F"/>
                </a:solidFill>
              </a:rPr>
              <a:t>2</a:t>
            </a:r>
            <a:r>
              <a:rPr lang="en-CA" sz="2000" dirty="0" smtClean="0">
                <a:solidFill>
                  <a:srgbClr val="7F7F7F"/>
                </a:solidFill>
              </a:rPr>
              <a:t> *(Cast)</a:t>
            </a:r>
            <a:endParaRPr lang="en-CA" sz="2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887" y="1738359"/>
            <a:ext cx="5857240" cy="447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 smtClean="0">
                <a:solidFill>
                  <a:srgbClr val="7F7F7F"/>
                </a:solidFill>
                <a:latin typeface="Calibri"/>
                <a:cs typeface="Calibri"/>
              </a:rPr>
              <a:t>fr</a:t>
            </a:r>
            <a:r>
              <a:rPr sz="2800" b="1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b="1" spc="0" dirty="0" smtClean="0">
                <a:solidFill>
                  <a:srgbClr val="7F7F7F"/>
                </a:solidFill>
                <a:latin typeface="Calibri"/>
                <a:cs typeface="Calibri"/>
              </a:rPr>
              <a:t>m </a:t>
            </a:r>
            <a:r>
              <a:rPr lang="en-CA" sz="2800" dirty="0" smtClean="0">
                <a:solidFill>
                  <a:srgbClr val="4F81BD"/>
                </a:solidFill>
                <a:latin typeface="Calibri"/>
                <a:cs typeface="Calibri"/>
              </a:rPr>
              <a:t>sklearn.decomposition</a:t>
            </a:r>
            <a:r>
              <a:rPr sz="2800" spc="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800" b="1" spc="-5" dirty="0" smtClean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2800" b="1" spc="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800" b="1" spc="-20" dirty="0" smtClean="0">
                <a:solidFill>
                  <a:srgbClr val="7F7F7F"/>
                </a:solidFill>
                <a:latin typeface="Calibri"/>
                <a:cs typeface="Calibri"/>
              </a:rPr>
              <a:t>po</a:t>
            </a:r>
            <a:r>
              <a:rPr sz="2800" b="1" spc="-10" dirty="0" smtClean="0">
                <a:solidFill>
                  <a:srgbClr val="7F7F7F"/>
                </a:solidFill>
                <a:latin typeface="Calibri"/>
                <a:cs typeface="Calibri"/>
              </a:rPr>
              <a:t>rt</a:t>
            </a:r>
            <a:r>
              <a:rPr sz="2800" b="1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PCA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887" y="3021059"/>
            <a:ext cx="5457825" cy="84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15" dirty="0" smtClean="0">
                <a:solidFill>
                  <a:srgbClr val="7F7F7F"/>
                </a:solidFill>
                <a:latin typeface="Calibri"/>
                <a:cs typeface="Calibri"/>
              </a:rPr>
              <a:t>reducer = PCA( n_c</a:t>
            </a:r>
            <a:r>
              <a:rPr sz="26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600" spc="-25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6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6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600" spc="-15" dirty="0" smtClean="0">
                <a:solidFill>
                  <a:srgbClr val="7F7F7F"/>
                </a:solidFill>
                <a:latin typeface="Calibri"/>
                <a:cs typeface="Calibri"/>
              </a:rPr>
              <a:t>ents = 20 )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ts val="3340"/>
              </a:lnSpc>
            </a:pPr>
            <a:r>
              <a:rPr sz="2600" spc="-15" dirty="0" smtClean="0">
                <a:solidFill>
                  <a:srgbClr val="7F7F7F"/>
                </a:solidFill>
                <a:latin typeface="Calibri"/>
                <a:cs typeface="Calibri"/>
              </a:rPr>
              <a:t>reduced_X = reducer</a:t>
            </a:r>
            <a:r>
              <a:rPr sz="2600" spc="-5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sz="2600" spc="0" dirty="0" smtClean="0">
                <a:solidFill>
                  <a:srgbClr val="7F7F7F"/>
                </a:solidFill>
                <a:latin typeface="Calibri"/>
                <a:cs typeface="Calibri"/>
              </a:rPr>
              <a:t>ﬁ</a:t>
            </a:r>
            <a:r>
              <a:rPr sz="2600" spc="-15" dirty="0" smtClean="0">
                <a:solidFill>
                  <a:srgbClr val="7F7F7F"/>
                </a:solidFill>
                <a:latin typeface="Calibri"/>
                <a:cs typeface="Calibri"/>
              </a:rPr>
              <a:t>t_transf</a:t>
            </a:r>
            <a:r>
              <a:rPr sz="26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600" spc="-20" dirty="0" smtClean="0">
                <a:solidFill>
                  <a:srgbClr val="7F7F7F"/>
                </a:solidFill>
                <a:latin typeface="Calibri"/>
                <a:cs typeface="Calibri"/>
              </a:rPr>
              <a:t>rm(X)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061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H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w and </a:t>
            </a:r>
            <a:r>
              <a:rPr sz="3200" spc="-30" dirty="0" smtClean="0">
                <a:solidFill>
                  <a:srgbClr val="F79646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h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y to us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PCA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455" y="1545490"/>
            <a:ext cx="6518275" cy="3444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 smtClean="0">
                <a:solidFill>
                  <a:srgbClr val="4BACC6"/>
                </a:solidFill>
                <a:latin typeface="Calibri"/>
                <a:cs typeface="Calibri"/>
              </a:rPr>
              <a:t>Imp</a:t>
            </a:r>
            <a:r>
              <a:rPr sz="2800" spc="-10" dirty="0" smtClean="0">
                <a:solidFill>
                  <a:srgbClr val="4BACC6"/>
                </a:solidFill>
                <a:latin typeface="Calibri"/>
                <a:cs typeface="Calibri"/>
              </a:rPr>
              <a:t>r</a:t>
            </a:r>
            <a:r>
              <a:rPr sz="28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2800" spc="-15" dirty="0" smtClean="0">
                <a:solidFill>
                  <a:srgbClr val="4BACC6"/>
                </a:solidFill>
                <a:latin typeface="Calibri"/>
                <a:cs typeface="Calibri"/>
              </a:rPr>
              <a:t>ving </a:t>
            </a:r>
            <a:r>
              <a:rPr sz="2800" spc="-20" dirty="0" smtClean="0">
                <a:solidFill>
                  <a:srgbClr val="4BACC6"/>
                </a:solidFill>
                <a:latin typeface="Calibri"/>
                <a:cs typeface="Calibri"/>
              </a:rPr>
              <a:t>y</a:t>
            </a:r>
            <a:r>
              <a:rPr sz="2800" spc="-5" dirty="0" smtClean="0">
                <a:solidFill>
                  <a:srgbClr val="4BACC6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4BACC6"/>
                </a:solidFill>
                <a:latin typeface="Calibri"/>
                <a:cs typeface="Calibri"/>
              </a:rPr>
              <a:t>u</a:t>
            </a:r>
            <a:r>
              <a:rPr sz="2800" spc="-10" dirty="0" smtClean="0">
                <a:solidFill>
                  <a:srgbClr val="4BACC6"/>
                </a:solidFill>
                <a:latin typeface="Calibri"/>
                <a:cs typeface="Calibri"/>
              </a:rPr>
              <a:t>r </a:t>
            </a:r>
            <a:r>
              <a:rPr sz="2800" spc="-15" dirty="0" smtClean="0">
                <a:solidFill>
                  <a:srgbClr val="4BACC6"/>
                </a:solidFill>
                <a:latin typeface="Calibri"/>
                <a:cs typeface="Calibri"/>
              </a:rPr>
              <a:t>clustering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39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800" spc="-15" dirty="0" smtClean="0">
                <a:solidFill>
                  <a:srgbClr val="9BBB59"/>
                </a:solidFill>
                <a:latin typeface="Calibri"/>
                <a:cs typeface="Calibri"/>
              </a:rPr>
              <a:t>Imp</a:t>
            </a:r>
            <a:r>
              <a:rPr sz="2800" spc="-10" dirty="0" smtClean="0">
                <a:solidFill>
                  <a:srgbClr val="9BBB59"/>
                </a:solidFill>
                <a:latin typeface="Calibri"/>
                <a:cs typeface="Calibri"/>
              </a:rPr>
              <a:t>r</a:t>
            </a:r>
            <a:r>
              <a:rPr sz="28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800" spc="-15" dirty="0" smtClean="0">
                <a:solidFill>
                  <a:srgbClr val="9BBB59"/>
                </a:solidFill>
                <a:latin typeface="Calibri"/>
                <a:cs typeface="Calibri"/>
              </a:rPr>
              <a:t>ving </a:t>
            </a:r>
            <a:r>
              <a:rPr sz="2800" spc="-20" dirty="0" smtClean="0">
                <a:solidFill>
                  <a:srgbClr val="9BBB59"/>
                </a:solidFill>
                <a:latin typeface="Calibri"/>
                <a:cs typeface="Calibri"/>
              </a:rPr>
              <a:t>y</a:t>
            </a:r>
            <a:r>
              <a:rPr sz="28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9BBB59"/>
                </a:solidFill>
                <a:latin typeface="Calibri"/>
                <a:cs typeface="Calibri"/>
              </a:rPr>
              <a:t>u</a:t>
            </a:r>
            <a:r>
              <a:rPr sz="2800" spc="-10" dirty="0" smtClean="0">
                <a:solidFill>
                  <a:srgbClr val="9BBB59"/>
                </a:solidFill>
                <a:latin typeface="Calibri"/>
                <a:cs typeface="Calibri"/>
              </a:rPr>
              <a:t>r </a:t>
            </a:r>
            <a:r>
              <a:rPr lang="en-CA" sz="2800" spc="-15" dirty="0" smtClean="0">
                <a:solidFill>
                  <a:srgbClr val="9BBB59"/>
                </a:solidFill>
                <a:latin typeface="Calibri"/>
                <a:cs typeface="Calibri"/>
              </a:rPr>
              <a:t>classification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lang="en-CA" sz="2800" dirty="0" smtClean="0">
                <a:solidFill>
                  <a:srgbClr val="7F7F7F"/>
                </a:solidFill>
                <a:latin typeface="Calibri"/>
                <a:cs typeface="Calibri"/>
              </a:rPr>
              <a:t>alternative</a:t>
            </a:r>
            <a:r>
              <a:rPr sz="2800" spc="-15" dirty="0" smtClean="0">
                <a:solidFill>
                  <a:srgbClr val="7F7F7F"/>
                </a:solidFill>
                <a:latin typeface="Calibri"/>
                <a:cs typeface="Calibri"/>
              </a:rPr>
              <a:t> to feature </a:t>
            </a:r>
            <a:r>
              <a:rPr sz="2800" spc="-15" dirty="0" smtClean="0">
                <a:solidFill>
                  <a:srgbClr val="7F7F7F"/>
                </a:solidFill>
                <a:latin typeface="Calibri"/>
                <a:cs typeface="Calibri"/>
              </a:rPr>
              <a:t>selec</a:t>
            </a:r>
            <a:r>
              <a:rPr lang="en-US" sz="2800" spc="125" dirty="0" smtClean="0">
                <a:solidFill>
                  <a:srgbClr val="7F7F7F"/>
                </a:solidFill>
                <a:latin typeface="Calibri"/>
                <a:cs typeface="Calibri"/>
              </a:rPr>
              <a:t>ti</a:t>
            </a:r>
            <a:r>
              <a:rPr sz="28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2800" spc="0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39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rgbClr val="C0504D"/>
                </a:solidFill>
                <a:latin typeface="Calibri"/>
                <a:cs typeface="Calibri"/>
              </a:rPr>
              <a:t>Visualizin</a:t>
            </a:r>
            <a:r>
              <a:rPr sz="2800" spc="-15" dirty="0" smtClean="0">
                <a:solidFill>
                  <a:srgbClr val="C0504D"/>
                </a:solidFill>
                <a:latin typeface="Calibri"/>
                <a:cs typeface="Calibri"/>
              </a:rPr>
              <a:t>g high di</a:t>
            </a:r>
            <a:r>
              <a:rPr sz="2800" spc="-20" dirty="0" smtClean="0">
                <a:solidFill>
                  <a:srgbClr val="C0504D"/>
                </a:solidFill>
                <a:latin typeface="Calibri"/>
                <a:cs typeface="Calibri"/>
              </a:rPr>
              <a:t>mensi</a:t>
            </a:r>
            <a:r>
              <a:rPr sz="28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C0504D"/>
                </a:solidFill>
                <a:latin typeface="Calibri"/>
                <a:cs typeface="Calibri"/>
              </a:rPr>
              <a:t>nal d</a:t>
            </a:r>
            <a:r>
              <a:rPr sz="2800" spc="-15" dirty="0" smtClean="0">
                <a:solidFill>
                  <a:srgbClr val="C0504D"/>
                </a:solidFill>
                <a:latin typeface="Calibri"/>
                <a:cs typeface="Calibri"/>
              </a:rPr>
              <a:t>ata in </a:t>
            </a:r>
            <a:r>
              <a:rPr sz="2800" spc="-20" dirty="0" smtClean="0">
                <a:solidFill>
                  <a:srgbClr val="C0504D"/>
                </a:solidFill>
                <a:latin typeface="Calibri"/>
                <a:cs typeface="Calibri"/>
              </a:rPr>
              <a:t>2</a:t>
            </a:r>
            <a:r>
              <a:rPr sz="2800" spc="0" dirty="0" smtClean="0">
                <a:solidFill>
                  <a:srgbClr val="C0504D"/>
                </a:solidFill>
                <a:latin typeface="Calibri"/>
                <a:cs typeface="Calibri"/>
              </a:rPr>
              <a:t>D </a:t>
            </a:r>
            <a:r>
              <a:rPr sz="28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800" spc="-10" dirty="0" smtClean="0">
                <a:solidFill>
                  <a:srgbClr val="C0504D"/>
                </a:solidFill>
                <a:latin typeface="Calibri"/>
                <a:cs typeface="Calibri"/>
              </a:rPr>
              <a:t>r </a:t>
            </a:r>
            <a:r>
              <a:rPr sz="2800" spc="-20" dirty="0" smtClean="0">
                <a:solidFill>
                  <a:srgbClr val="C0504D"/>
                </a:solidFill>
                <a:latin typeface="Calibri"/>
                <a:cs typeface="Calibri"/>
              </a:rPr>
              <a:t>3</a:t>
            </a:r>
            <a:r>
              <a:rPr sz="2800" spc="0" dirty="0" smtClean="0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rgbClr val="8064A2"/>
                </a:solidFill>
                <a:latin typeface="Calibri"/>
                <a:cs typeface="Calibri"/>
              </a:rPr>
              <a:t>D</a:t>
            </a:r>
            <a:r>
              <a:rPr sz="2800" spc="-15" dirty="0" smtClean="0">
                <a:solidFill>
                  <a:srgbClr val="8064A2"/>
                </a:solidFill>
                <a:latin typeface="Calibri"/>
                <a:cs typeface="Calibri"/>
              </a:rPr>
              <a:t>ata c</a:t>
            </a:r>
            <a:r>
              <a:rPr sz="28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800" spc="-25" dirty="0" smtClean="0">
                <a:solidFill>
                  <a:srgbClr val="8064A2"/>
                </a:solidFill>
                <a:latin typeface="Calibri"/>
                <a:cs typeface="Calibri"/>
              </a:rPr>
              <a:t>mp</a:t>
            </a:r>
            <a:r>
              <a:rPr sz="2800" spc="-15" dirty="0" smtClean="0">
                <a:solidFill>
                  <a:srgbClr val="8064A2"/>
                </a:solidFill>
                <a:latin typeface="Calibri"/>
                <a:cs typeface="Calibri"/>
              </a:rPr>
              <a:t>ressi</a:t>
            </a:r>
            <a:r>
              <a:rPr sz="28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8064A2"/>
                </a:solidFill>
                <a:latin typeface="Calibri"/>
                <a:cs typeface="Calibri"/>
              </a:rPr>
              <a:t>n </a:t>
            </a:r>
            <a:r>
              <a:rPr sz="2800" spc="-25" dirty="0" smtClean="0">
                <a:solidFill>
                  <a:srgbClr val="8064A2"/>
                </a:solidFill>
                <a:latin typeface="Calibri"/>
                <a:cs typeface="Calibri"/>
              </a:rPr>
              <a:t>w</a:t>
            </a:r>
            <a:r>
              <a:rPr sz="2800" spc="0" dirty="0" smtClean="0">
                <a:solidFill>
                  <a:srgbClr val="8064A2"/>
                </a:solidFill>
                <a:latin typeface="Calibri"/>
                <a:cs typeface="Calibri"/>
              </a:rPr>
              <a:t>ith </a:t>
            </a:r>
            <a:r>
              <a:rPr lang="en-CA" sz="2800" dirty="0" smtClean="0">
                <a:solidFill>
                  <a:srgbClr val="8064A2"/>
                </a:solidFill>
                <a:latin typeface="Calibri"/>
                <a:cs typeface="Calibri"/>
              </a:rPr>
              <a:t>little</a:t>
            </a:r>
            <a:r>
              <a:rPr sz="2800" spc="-15" dirty="0" smtClean="0">
                <a:solidFill>
                  <a:srgbClr val="8064A2"/>
                </a:solidFill>
                <a:latin typeface="Calibri"/>
                <a:cs typeface="Calibri"/>
              </a:rPr>
              <a:t> l</a:t>
            </a:r>
            <a:r>
              <a:rPr sz="28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800" spc="0" dirty="0" smtClean="0">
                <a:solidFill>
                  <a:srgbClr val="8064A2"/>
                </a:solidFill>
                <a:latin typeface="Calibri"/>
                <a:cs typeface="Calibri"/>
              </a:rPr>
              <a:t>ss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295400"/>
            <a:ext cx="6366497" cy="867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5805">
              <a:lnSpc>
                <a:spcPct val="100000"/>
              </a:lnSpc>
            </a:pP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PCA Math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455" y="2162555"/>
            <a:ext cx="7211695" cy="3552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900"/>
              </a:lnSpc>
              <a:spcBef>
                <a:spcPts val="20"/>
              </a:spcBef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V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ecto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rs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eﬁning the reduced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yperplane are eigenvecto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rs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</a:t>
            </a:r>
            <a:r>
              <a:rPr sz="2400" spc="-15" dirty="0">
                <a:solidFill>
                  <a:srgbClr val="7F7F7F"/>
                </a:solidFill>
                <a:latin typeface="Calibri"/>
                <a:cs typeface="Calibri"/>
              </a:rPr>
              <a:t>the covari</a:t>
            </a:r>
            <a:r>
              <a:rPr lang="en-US" sz="2400" spc="-15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7F7F7F"/>
                </a:solidFill>
                <a:latin typeface="Calibri"/>
                <a:cs typeface="Calibri"/>
              </a:rPr>
              <a:t>nce matrix of the features.</a:t>
            </a:r>
            <a:endParaRPr lang="en-US" sz="2400" spc="-15" dirty="0">
              <a:solidFill>
                <a:srgbClr val="7F7F7F"/>
              </a:solidFill>
              <a:latin typeface="Calibri"/>
              <a:cs typeface="Calibri"/>
            </a:endParaRPr>
          </a:p>
          <a:p>
            <a:pPr marL="12700" marR="12700">
              <a:lnSpc>
                <a:spcPts val="2900"/>
              </a:lnSpc>
              <a:spcBef>
                <a:spcPts val="20"/>
              </a:spcBef>
            </a:pPr>
            <a:endParaRPr lang="en-US" sz="2400" spc="-15" dirty="0">
              <a:solidFill>
                <a:srgbClr val="7F7F7F"/>
              </a:solidFill>
              <a:latin typeface="Calibri"/>
              <a:cs typeface="Calibri"/>
            </a:endParaRPr>
          </a:p>
          <a:p>
            <a:pPr marL="12700" marR="12700">
              <a:lnSpc>
                <a:spcPts val="2900"/>
              </a:lnSpc>
              <a:spcBef>
                <a:spcPts val="20"/>
              </a:spcBef>
            </a:pPr>
            <a:r>
              <a:rPr lang="en-US" sz="2400" spc="-15" dirty="0">
                <a:solidFill>
                  <a:srgbClr val="7F7F7F"/>
                </a:solidFill>
                <a:latin typeface="Calibri"/>
                <a:cs typeface="Calibri"/>
              </a:rPr>
              <a:t>Singular Value </a:t>
            </a: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Decomposition (SVD) is a related decomposition that can be used to solve the PCA problem as well, and with better numeric properties.</a:t>
            </a:r>
          </a:p>
          <a:p>
            <a:pPr marL="12700" marR="12700">
              <a:lnSpc>
                <a:spcPts val="2900"/>
              </a:lnSpc>
              <a:spcBef>
                <a:spcPts val="20"/>
              </a:spcBef>
            </a:pPr>
            <a:endParaRPr lang="en-US" sz="2400" spc="-15" dirty="0">
              <a:solidFill>
                <a:srgbClr val="7F7F7F"/>
              </a:solidFill>
              <a:latin typeface="Calibri"/>
              <a:cs typeface="Calibri"/>
            </a:endParaRPr>
          </a:p>
          <a:p>
            <a:pPr marL="12700" marR="12700">
              <a:lnSpc>
                <a:spcPts val="2900"/>
              </a:lnSpc>
              <a:spcBef>
                <a:spcPts val="20"/>
              </a:spcBef>
            </a:pPr>
            <a:r>
              <a:rPr lang="en-US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(See notebook.)</a:t>
            </a:r>
            <a:endParaRPr lang="en-US" sz="2400" spc="-15" dirty="0">
              <a:solidFill>
                <a:srgbClr val="7F7F7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2563"/>
            <a:ext cx="9143998" cy="3063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99457" y="4110643"/>
            <a:ext cx="295101" cy="192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46206" y="4261222"/>
            <a:ext cx="0" cy="1710725"/>
          </a:xfrm>
          <a:custGeom>
            <a:avLst/>
            <a:gdLst/>
            <a:ahLst/>
            <a:cxnLst/>
            <a:rect l="l" t="t" r="r" b="b"/>
            <a:pathLst>
              <a:path h="1710725">
                <a:moveTo>
                  <a:pt x="0" y="1710725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987252" y="423601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3" y="0"/>
                </a:moveTo>
                <a:lnTo>
                  <a:pt x="0" y="101065"/>
                </a:lnTo>
                <a:lnTo>
                  <a:pt x="2045" y="108841"/>
                </a:lnTo>
                <a:lnTo>
                  <a:pt x="14163" y="115909"/>
                </a:lnTo>
                <a:lnTo>
                  <a:pt x="21939" y="113863"/>
                </a:lnTo>
                <a:lnTo>
                  <a:pt x="58953" y="50410"/>
                </a:lnTo>
                <a:lnTo>
                  <a:pt x="88359" y="50410"/>
                </a:lnTo>
                <a:lnTo>
                  <a:pt x="58953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3" y="50410"/>
                </a:lnTo>
                <a:lnTo>
                  <a:pt x="95967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8" y="101065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999211" y="5843846"/>
            <a:ext cx="2510443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46206" y="5971951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245666" y="5912997"/>
            <a:ext cx="115910" cy="117908"/>
          </a:xfrm>
          <a:custGeom>
            <a:avLst/>
            <a:gdLst/>
            <a:ahLst/>
            <a:cxnLst/>
            <a:rect l="l" t="t" r="r" b="b"/>
            <a:pathLst>
              <a:path w="115910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500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10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363461" y="555936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1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363460" y="555936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194080" y="46741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194080" y="46741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714193" y="4256443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14193" y="425644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348085" y="4602253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348085" y="460225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345336" y="508658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45336" y="508659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242308" y="5259590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242308" y="525959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6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596851" y="4841140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596851" y="484114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628831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628831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276468" y="5299409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276468" y="52994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762660" y="4224905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762660" y="422490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011820" y="4674108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3011820" y="46741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702287" y="460021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702287" y="460021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2776392" y="497053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2776392" y="497053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930668" y="57955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930668" y="57955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714193" y="5390882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714193" y="539088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159126" y="5077733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159126" y="507773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938630" y="511831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938630" y="511831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921061" y="544859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921060" y="544859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3780969" y="5166318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780969" y="516631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2925652" y="4484883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925651" y="448488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516646" y="4915300"/>
            <a:ext cx="123909" cy="146528"/>
          </a:xfrm>
          <a:custGeom>
            <a:avLst/>
            <a:gdLst/>
            <a:ahLst/>
            <a:cxnLst/>
            <a:rect l="l" t="t" r="r" b="b"/>
            <a:pathLst>
              <a:path w="123909" h="146528">
                <a:moveTo>
                  <a:pt x="69845" y="0"/>
                </a:moveTo>
                <a:lnTo>
                  <a:pt x="29406" y="12053"/>
                </a:lnTo>
                <a:lnTo>
                  <a:pt x="5138" y="44148"/>
                </a:lnTo>
                <a:lnTo>
                  <a:pt x="0" y="72686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2" y="146528"/>
                </a:lnTo>
                <a:lnTo>
                  <a:pt x="68737" y="145269"/>
                </a:lnTo>
                <a:lnTo>
                  <a:pt x="104413" y="125802"/>
                </a:lnTo>
                <a:lnTo>
                  <a:pt x="122486" y="89042"/>
                </a:lnTo>
                <a:lnTo>
                  <a:pt x="123909" y="74333"/>
                </a:lnTo>
                <a:lnTo>
                  <a:pt x="123861" y="72686"/>
                </a:lnTo>
                <a:lnTo>
                  <a:pt x="112235" y="30110"/>
                </a:lnTo>
                <a:lnTo>
                  <a:pt x="82441" y="3541"/>
                </a:lnTo>
                <a:lnTo>
                  <a:pt x="698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516645" y="4915300"/>
            <a:ext cx="123915" cy="146527"/>
          </a:xfrm>
          <a:custGeom>
            <a:avLst/>
            <a:gdLst/>
            <a:ahLst/>
            <a:cxnLst/>
            <a:rect l="l" t="t" r="r" b="b"/>
            <a:pathLst>
              <a:path w="123915" h="146527">
                <a:moveTo>
                  <a:pt x="123915" y="73298"/>
                </a:move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lnTo>
                  <a:pt x="54826" y="1291"/>
                </a:lnTo>
                <a:lnTo>
                  <a:pt x="19315" y="20923"/>
                </a:lnTo>
                <a:lnTo>
                  <a:pt x="1362" y="57902"/>
                </a:lnTo>
                <a:lnTo>
                  <a:pt x="0" y="72686"/>
                </a:lnTo>
                <a:lnTo>
                  <a:pt x="1380" y="88486"/>
                </a:lnTo>
                <a:lnTo>
                  <a:pt x="19806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1"/>
                </a:lnTo>
                <a:lnTo>
                  <a:pt x="122487" y="89041"/>
                </a:lnTo>
                <a:lnTo>
                  <a:pt x="123915" y="7329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2758845" y="474441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758845" y="47444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3527976" y="5388526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3527976" y="538852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3165353" y="5004399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3165353" y="500439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2798450" y="562173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2798450" y="562173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3055971" y="5278384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3055971" y="52783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3199351" y="5596378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3199350" y="559637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2168631" y="489372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168631" y="489372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596851" y="518562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2596851" y="518562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2422131" y="5004399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5" y="145739"/>
                </a:lnTo>
                <a:lnTo>
                  <a:pt x="60760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2422131" y="500439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2989340" y="4841140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2989339" y="484114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3352713" y="47444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3352713" y="47444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167938" y="5939443"/>
            <a:ext cx="926868" cy="918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29905" y="5971948"/>
            <a:ext cx="707867" cy="807072"/>
          </a:xfrm>
          <a:custGeom>
            <a:avLst/>
            <a:gdLst/>
            <a:ahLst/>
            <a:cxnLst/>
            <a:rect l="l" t="t" r="r" b="b"/>
            <a:pathLst>
              <a:path w="707867" h="807072">
                <a:moveTo>
                  <a:pt x="707867" y="0"/>
                </a:moveTo>
                <a:lnTo>
                  <a:pt x="0" y="807072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313285" y="6678619"/>
            <a:ext cx="114552" cy="119350"/>
          </a:xfrm>
          <a:custGeom>
            <a:avLst/>
            <a:gdLst/>
            <a:ahLst/>
            <a:cxnLst/>
            <a:rect l="l" t="t" r="r" b="b"/>
            <a:pathLst>
              <a:path w="114552" h="119350">
                <a:moveTo>
                  <a:pt x="28985" y="0"/>
                </a:moveTo>
                <a:lnTo>
                  <a:pt x="22318" y="4496"/>
                </a:lnTo>
                <a:lnTo>
                  <a:pt x="0" y="119350"/>
                </a:lnTo>
                <a:lnTo>
                  <a:pt x="110962" y="82244"/>
                </a:lnTo>
                <a:lnTo>
                  <a:pt x="111357" y="81452"/>
                </a:lnTo>
                <a:lnTo>
                  <a:pt x="33239" y="81452"/>
                </a:lnTo>
                <a:lnTo>
                  <a:pt x="47252" y="9342"/>
                </a:lnTo>
                <a:lnTo>
                  <a:pt x="42755" y="2675"/>
                </a:lnTo>
                <a:lnTo>
                  <a:pt x="28985" y="0"/>
                </a:lnTo>
                <a:close/>
              </a:path>
              <a:path w="114552" h="119350">
                <a:moveTo>
                  <a:pt x="102908" y="58155"/>
                </a:moveTo>
                <a:lnTo>
                  <a:pt x="33239" y="81452"/>
                </a:lnTo>
                <a:lnTo>
                  <a:pt x="111357" y="81452"/>
                </a:lnTo>
                <a:lnTo>
                  <a:pt x="114552" y="75048"/>
                </a:lnTo>
                <a:lnTo>
                  <a:pt x="110103" y="61744"/>
                </a:lnTo>
                <a:lnTo>
                  <a:pt x="102908" y="58155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 txBox="1"/>
          <p:nvPr/>
        </p:nvSpPr>
        <p:spPr>
          <a:xfrm>
            <a:off x="1352182" y="4350458"/>
            <a:ext cx="6011545" cy="613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Height</a:t>
            </a:r>
            <a:endParaRPr sz="1800" dirty="0">
              <a:latin typeface="Calibri"/>
              <a:cs typeface="Calibri"/>
            </a:endParaRPr>
          </a:p>
          <a:p>
            <a:pPr marL="3796029">
              <a:lnSpc>
                <a:spcPts val="2520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Th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 di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m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nsions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957372" y="6034411"/>
            <a:ext cx="958850" cy="5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9539" marR="12700" indent="-117475">
              <a:lnSpc>
                <a:spcPts val="2100"/>
              </a:lnSpc>
            </a:pPr>
            <a:r>
              <a:rPr lang="en-CA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57348" y="6245261"/>
            <a:ext cx="716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co</a:t>
            </a:r>
            <a:r>
              <a:rPr sz="1800" spc="-15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2563"/>
            <a:ext cx="9143998" cy="3063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99457" y="4110643"/>
            <a:ext cx="295101" cy="192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46206" y="4261222"/>
            <a:ext cx="0" cy="1710725"/>
          </a:xfrm>
          <a:custGeom>
            <a:avLst/>
            <a:gdLst/>
            <a:ahLst/>
            <a:cxnLst/>
            <a:rect l="l" t="t" r="r" b="b"/>
            <a:pathLst>
              <a:path h="1710725">
                <a:moveTo>
                  <a:pt x="0" y="1710725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987252" y="423601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3" y="0"/>
                </a:moveTo>
                <a:lnTo>
                  <a:pt x="0" y="101065"/>
                </a:lnTo>
                <a:lnTo>
                  <a:pt x="2045" y="108841"/>
                </a:lnTo>
                <a:lnTo>
                  <a:pt x="14163" y="115909"/>
                </a:lnTo>
                <a:lnTo>
                  <a:pt x="21939" y="113863"/>
                </a:lnTo>
                <a:lnTo>
                  <a:pt x="58953" y="50410"/>
                </a:lnTo>
                <a:lnTo>
                  <a:pt x="88359" y="50410"/>
                </a:lnTo>
                <a:lnTo>
                  <a:pt x="58953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3" y="50410"/>
                </a:lnTo>
                <a:lnTo>
                  <a:pt x="95967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8" y="101065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999211" y="5843846"/>
            <a:ext cx="2510443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46206" y="5971951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245666" y="5912997"/>
            <a:ext cx="115910" cy="117908"/>
          </a:xfrm>
          <a:custGeom>
            <a:avLst/>
            <a:gdLst/>
            <a:ahLst/>
            <a:cxnLst/>
            <a:rect l="l" t="t" r="r" b="b"/>
            <a:pathLst>
              <a:path w="115910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500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10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794127" y="639291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794127" y="639291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570359" y="5314635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570359" y="531463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714193" y="4521249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5" y="145739"/>
                </a:lnTo>
                <a:lnTo>
                  <a:pt x="60760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14193" y="452124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348085" y="4602253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348085" y="460225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359650" y="5660290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59650" y="566029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070491" y="646807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070491" y="646807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217797" y="5004399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5" y="145739"/>
                </a:lnTo>
                <a:lnTo>
                  <a:pt x="60760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217796" y="500439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628831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628831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276468" y="5299409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276468" y="52994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762660" y="4596634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762660" y="459663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011820" y="4674108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3011820" y="46741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406756" y="64546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406756" y="64546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2776392" y="529595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2776392" y="529595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930668" y="57955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930668" y="57955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276468" y="61259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276468" y="61259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676786" y="553416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7" y="147411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676786" y="553416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484084" y="5373301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5" y="145739"/>
                </a:lnTo>
                <a:lnTo>
                  <a:pt x="60760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484084" y="537330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570159" y="5945942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570159" y="594594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3687702" y="572167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687702" y="572167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851116" y="584801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851116" y="584801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516646" y="4915300"/>
            <a:ext cx="123909" cy="146528"/>
          </a:xfrm>
          <a:custGeom>
            <a:avLst/>
            <a:gdLst/>
            <a:ahLst/>
            <a:cxnLst/>
            <a:rect l="l" t="t" r="r" b="b"/>
            <a:pathLst>
              <a:path w="123909" h="146528">
                <a:moveTo>
                  <a:pt x="69845" y="0"/>
                </a:moveTo>
                <a:lnTo>
                  <a:pt x="29406" y="12053"/>
                </a:lnTo>
                <a:lnTo>
                  <a:pt x="5138" y="44148"/>
                </a:lnTo>
                <a:lnTo>
                  <a:pt x="0" y="72686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2" y="146528"/>
                </a:lnTo>
                <a:lnTo>
                  <a:pt x="68737" y="145269"/>
                </a:lnTo>
                <a:lnTo>
                  <a:pt x="104413" y="125802"/>
                </a:lnTo>
                <a:lnTo>
                  <a:pt x="122486" y="89042"/>
                </a:lnTo>
                <a:lnTo>
                  <a:pt x="123909" y="74333"/>
                </a:lnTo>
                <a:lnTo>
                  <a:pt x="123861" y="72686"/>
                </a:lnTo>
                <a:lnTo>
                  <a:pt x="112235" y="30110"/>
                </a:lnTo>
                <a:lnTo>
                  <a:pt x="82441" y="3541"/>
                </a:lnTo>
                <a:lnTo>
                  <a:pt x="698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516645" y="4915300"/>
            <a:ext cx="123915" cy="146527"/>
          </a:xfrm>
          <a:custGeom>
            <a:avLst/>
            <a:gdLst/>
            <a:ahLst/>
            <a:cxnLst/>
            <a:rect l="l" t="t" r="r" b="b"/>
            <a:pathLst>
              <a:path w="123915" h="146527">
                <a:moveTo>
                  <a:pt x="123915" y="73298"/>
                </a:move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lnTo>
                  <a:pt x="54826" y="1291"/>
                </a:lnTo>
                <a:lnTo>
                  <a:pt x="19315" y="20923"/>
                </a:lnTo>
                <a:lnTo>
                  <a:pt x="1362" y="57902"/>
                </a:lnTo>
                <a:lnTo>
                  <a:pt x="0" y="72686"/>
                </a:lnTo>
                <a:lnTo>
                  <a:pt x="1380" y="88486"/>
                </a:lnTo>
                <a:lnTo>
                  <a:pt x="19806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1"/>
                </a:lnTo>
                <a:lnTo>
                  <a:pt x="122487" y="89041"/>
                </a:lnTo>
                <a:lnTo>
                  <a:pt x="123915" y="7329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2596320" y="4859551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596320" y="485955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3399302" y="6273760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3399302" y="627376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3281960" y="516685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3281960" y="516685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2714193" y="6136924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2714193" y="613692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3129161" y="554140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3129161" y="554140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3199351" y="5972274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3199350" y="597227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301775" y="5388526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301775" y="538852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276468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2276468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792446" y="502968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792446" y="50296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011820" y="5148176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3011820" y="51481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3352713" y="47444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3352713" y="47444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 txBox="1"/>
          <p:nvPr/>
        </p:nvSpPr>
        <p:spPr>
          <a:xfrm>
            <a:off x="1352182" y="4350458"/>
            <a:ext cx="6912609" cy="1337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Height</a:t>
            </a:r>
            <a:endParaRPr sz="1800" dirty="0">
              <a:latin typeface="Calibri"/>
              <a:cs typeface="Calibri"/>
            </a:endParaRPr>
          </a:p>
          <a:p>
            <a:pPr marL="3796029">
              <a:lnSpc>
                <a:spcPts val="2520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Th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 di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m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nsions:</a:t>
            </a:r>
            <a:endParaRPr sz="2400" dirty="0">
              <a:latin typeface="Calibri"/>
              <a:cs typeface="Calibri"/>
            </a:endParaRPr>
          </a:p>
          <a:p>
            <a:pPr marL="3796029" marR="12700">
              <a:lnSpc>
                <a:spcPts val="29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Mu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ch 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arger space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 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eing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less p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babl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167938" y="5939443"/>
            <a:ext cx="926868" cy="918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329905" y="5971948"/>
            <a:ext cx="707867" cy="807072"/>
          </a:xfrm>
          <a:custGeom>
            <a:avLst/>
            <a:gdLst/>
            <a:ahLst/>
            <a:cxnLst/>
            <a:rect l="l" t="t" r="r" b="b"/>
            <a:pathLst>
              <a:path w="707867" h="807072">
                <a:moveTo>
                  <a:pt x="707867" y="0"/>
                </a:moveTo>
                <a:lnTo>
                  <a:pt x="0" y="807072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313285" y="6678619"/>
            <a:ext cx="114552" cy="119350"/>
          </a:xfrm>
          <a:custGeom>
            <a:avLst/>
            <a:gdLst/>
            <a:ahLst/>
            <a:cxnLst/>
            <a:rect l="l" t="t" r="r" b="b"/>
            <a:pathLst>
              <a:path w="114552" h="119350">
                <a:moveTo>
                  <a:pt x="28985" y="0"/>
                </a:moveTo>
                <a:lnTo>
                  <a:pt x="22318" y="4496"/>
                </a:lnTo>
                <a:lnTo>
                  <a:pt x="0" y="119350"/>
                </a:lnTo>
                <a:lnTo>
                  <a:pt x="110962" y="82244"/>
                </a:lnTo>
                <a:lnTo>
                  <a:pt x="111357" y="81452"/>
                </a:lnTo>
                <a:lnTo>
                  <a:pt x="33239" y="81452"/>
                </a:lnTo>
                <a:lnTo>
                  <a:pt x="47252" y="9342"/>
                </a:lnTo>
                <a:lnTo>
                  <a:pt x="42755" y="2675"/>
                </a:lnTo>
                <a:lnTo>
                  <a:pt x="28985" y="0"/>
                </a:lnTo>
                <a:close/>
              </a:path>
              <a:path w="114552" h="119350">
                <a:moveTo>
                  <a:pt x="102908" y="58155"/>
                </a:moveTo>
                <a:lnTo>
                  <a:pt x="33239" y="81452"/>
                </a:lnTo>
                <a:lnTo>
                  <a:pt x="111357" y="81452"/>
                </a:lnTo>
                <a:lnTo>
                  <a:pt x="114552" y="75048"/>
                </a:lnTo>
                <a:lnTo>
                  <a:pt x="110103" y="61744"/>
                </a:lnTo>
                <a:lnTo>
                  <a:pt x="102908" y="58155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957372" y="6034411"/>
            <a:ext cx="958850" cy="5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9539" marR="12700" indent="-117475">
              <a:lnSpc>
                <a:spcPts val="2100"/>
              </a:lnSpc>
            </a:pPr>
            <a:r>
              <a:rPr lang="en-CA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57348" y="6245261"/>
            <a:ext cx="716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co</a:t>
            </a:r>
            <a:r>
              <a:rPr sz="1800" spc="-15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2563"/>
            <a:ext cx="9143998" cy="3063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99457" y="4110643"/>
            <a:ext cx="295101" cy="192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46206" y="4261222"/>
            <a:ext cx="0" cy="1710725"/>
          </a:xfrm>
          <a:custGeom>
            <a:avLst/>
            <a:gdLst/>
            <a:ahLst/>
            <a:cxnLst/>
            <a:rect l="l" t="t" r="r" b="b"/>
            <a:pathLst>
              <a:path h="1710725">
                <a:moveTo>
                  <a:pt x="0" y="1710725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987252" y="423601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3" y="0"/>
                </a:moveTo>
                <a:lnTo>
                  <a:pt x="0" y="101065"/>
                </a:lnTo>
                <a:lnTo>
                  <a:pt x="2045" y="108841"/>
                </a:lnTo>
                <a:lnTo>
                  <a:pt x="14163" y="115909"/>
                </a:lnTo>
                <a:lnTo>
                  <a:pt x="21939" y="113863"/>
                </a:lnTo>
                <a:lnTo>
                  <a:pt x="58953" y="50410"/>
                </a:lnTo>
                <a:lnTo>
                  <a:pt x="88359" y="50410"/>
                </a:lnTo>
                <a:lnTo>
                  <a:pt x="58953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3" y="50410"/>
                </a:lnTo>
                <a:lnTo>
                  <a:pt x="95967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8" y="101065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999211" y="5843846"/>
            <a:ext cx="2510443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046206" y="5971951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245666" y="5912997"/>
            <a:ext cx="115910" cy="117908"/>
          </a:xfrm>
          <a:custGeom>
            <a:avLst/>
            <a:gdLst/>
            <a:ahLst/>
            <a:cxnLst/>
            <a:rect l="l" t="t" r="r" b="b"/>
            <a:pathLst>
              <a:path w="115910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500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10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794127" y="639291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794127" y="639291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570359" y="5314635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570359" y="531463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714193" y="4521249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5" y="145739"/>
                </a:lnTo>
                <a:lnTo>
                  <a:pt x="60760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14193" y="452124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348085" y="4602253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348085" y="460225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359650" y="5660290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59650" y="566029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070491" y="646807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070491" y="646807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217797" y="5004399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5" y="145739"/>
                </a:lnTo>
                <a:lnTo>
                  <a:pt x="60760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217796" y="500439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628831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628831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276468" y="5299409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276468" y="52994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762660" y="4596634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762660" y="459663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011820" y="4674108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3011820" y="46741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406756" y="64546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406756" y="64546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1352182" y="4350458"/>
            <a:ext cx="6388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Height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76392" y="529595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776392" y="529595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930668" y="57955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930668" y="57955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276468" y="61259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276468" y="61259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676786" y="553416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7" y="147411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676786" y="553416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484084" y="5373301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5" y="145739"/>
                </a:lnTo>
                <a:lnTo>
                  <a:pt x="60760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484084" y="537330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570159" y="5945942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2570159" y="594594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687702" y="572167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687702" y="572167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851116" y="584801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851116" y="584801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516646" y="4915300"/>
            <a:ext cx="123909" cy="146528"/>
          </a:xfrm>
          <a:custGeom>
            <a:avLst/>
            <a:gdLst/>
            <a:ahLst/>
            <a:cxnLst/>
            <a:rect l="l" t="t" r="r" b="b"/>
            <a:pathLst>
              <a:path w="123909" h="146528">
                <a:moveTo>
                  <a:pt x="69845" y="0"/>
                </a:moveTo>
                <a:lnTo>
                  <a:pt x="29406" y="12053"/>
                </a:lnTo>
                <a:lnTo>
                  <a:pt x="5138" y="44148"/>
                </a:lnTo>
                <a:lnTo>
                  <a:pt x="0" y="72686"/>
                </a:lnTo>
                <a:lnTo>
                  <a:pt x="1380" y="88486"/>
                </a:lnTo>
                <a:lnTo>
                  <a:pt x="19805" y="127390"/>
                </a:lnTo>
                <a:lnTo>
                  <a:pt x="53622" y="146528"/>
                </a:lnTo>
                <a:lnTo>
                  <a:pt x="68737" y="145269"/>
                </a:lnTo>
                <a:lnTo>
                  <a:pt x="104413" y="125802"/>
                </a:lnTo>
                <a:lnTo>
                  <a:pt x="122486" y="89042"/>
                </a:lnTo>
                <a:lnTo>
                  <a:pt x="123909" y="74333"/>
                </a:lnTo>
                <a:lnTo>
                  <a:pt x="123861" y="72686"/>
                </a:lnTo>
                <a:lnTo>
                  <a:pt x="112235" y="30110"/>
                </a:lnTo>
                <a:lnTo>
                  <a:pt x="82441" y="3541"/>
                </a:lnTo>
                <a:lnTo>
                  <a:pt x="698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516645" y="4915300"/>
            <a:ext cx="123915" cy="146527"/>
          </a:xfrm>
          <a:custGeom>
            <a:avLst/>
            <a:gdLst/>
            <a:ahLst/>
            <a:cxnLst/>
            <a:rect l="l" t="t" r="r" b="b"/>
            <a:pathLst>
              <a:path w="123915" h="146527">
                <a:moveTo>
                  <a:pt x="123915" y="73298"/>
                </a:move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lnTo>
                  <a:pt x="54826" y="1291"/>
                </a:lnTo>
                <a:lnTo>
                  <a:pt x="19315" y="20923"/>
                </a:lnTo>
                <a:lnTo>
                  <a:pt x="1362" y="57902"/>
                </a:lnTo>
                <a:lnTo>
                  <a:pt x="0" y="72686"/>
                </a:lnTo>
                <a:lnTo>
                  <a:pt x="1380" y="88486"/>
                </a:lnTo>
                <a:lnTo>
                  <a:pt x="19806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1"/>
                </a:lnTo>
                <a:lnTo>
                  <a:pt x="122487" y="89041"/>
                </a:lnTo>
                <a:lnTo>
                  <a:pt x="123915" y="7329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596320" y="4859551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2596320" y="485955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3399302" y="6273760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3399302" y="627376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3281960" y="516685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3281960" y="516685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2714193" y="6136924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2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2714193" y="613692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3129161" y="554140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3129161" y="554140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3199351" y="5972274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3199350" y="597227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301775" y="5388526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301775" y="538852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2276468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2276468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792446" y="502968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792446" y="50296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3011820" y="5148176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3011820" y="51481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3352713" y="47444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3352713" y="474441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 txBox="1"/>
          <p:nvPr/>
        </p:nvSpPr>
        <p:spPr>
          <a:xfrm>
            <a:off x="5136131" y="4579247"/>
            <a:ext cx="207772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Four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di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m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nsions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167938" y="5939443"/>
            <a:ext cx="926868" cy="918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329905" y="5971948"/>
            <a:ext cx="707867" cy="807072"/>
          </a:xfrm>
          <a:custGeom>
            <a:avLst/>
            <a:gdLst/>
            <a:ahLst/>
            <a:cxnLst/>
            <a:rect l="l" t="t" r="r" b="b"/>
            <a:pathLst>
              <a:path w="707867" h="807072">
                <a:moveTo>
                  <a:pt x="707867" y="0"/>
                </a:moveTo>
                <a:lnTo>
                  <a:pt x="0" y="807072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313285" y="6678619"/>
            <a:ext cx="114552" cy="119350"/>
          </a:xfrm>
          <a:custGeom>
            <a:avLst/>
            <a:gdLst/>
            <a:ahLst/>
            <a:cxnLst/>
            <a:rect l="l" t="t" r="r" b="b"/>
            <a:pathLst>
              <a:path w="114552" h="119350">
                <a:moveTo>
                  <a:pt x="28985" y="0"/>
                </a:moveTo>
                <a:lnTo>
                  <a:pt x="22318" y="4496"/>
                </a:lnTo>
                <a:lnTo>
                  <a:pt x="0" y="119350"/>
                </a:lnTo>
                <a:lnTo>
                  <a:pt x="110962" y="82244"/>
                </a:lnTo>
                <a:lnTo>
                  <a:pt x="111357" y="81452"/>
                </a:lnTo>
                <a:lnTo>
                  <a:pt x="33239" y="81452"/>
                </a:lnTo>
                <a:lnTo>
                  <a:pt x="47252" y="9342"/>
                </a:lnTo>
                <a:lnTo>
                  <a:pt x="42755" y="2675"/>
                </a:lnTo>
                <a:lnTo>
                  <a:pt x="28985" y="0"/>
                </a:lnTo>
                <a:close/>
              </a:path>
              <a:path w="114552" h="119350">
                <a:moveTo>
                  <a:pt x="102908" y="58155"/>
                </a:moveTo>
                <a:lnTo>
                  <a:pt x="33239" y="81452"/>
                </a:lnTo>
                <a:lnTo>
                  <a:pt x="111357" y="81452"/>
                </a:lnTo>
                <a:lnTo>
                  <a:pt x="114552" y="75048"/>
                </a:lnTo>
                <a:lnTo>
                  <a:pt x="110103" y="61744"/>
                </a:lnTo>
                <a:lnTo>
                  <a:pt x="102908" y="58155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995054" y="4875414"/>
            <a:ext cx="2751512" cy="11471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2043454" y="5012943"/>
            <a:ext cx="2531430" cy="932673"/>
          </a:xfrm>
          <a:custGeom>
            <a:avLst/>
            <a:gdLst/>
            <a:ahLst/>
            <a:cxnLst/>
            <a:rect l="l" t="t" r="r" b="b"/>
            <a:pathLst>
              <a:path w="2531430" h="932673">
                <a:moveTo>
                  <a:pt x="0" y="932673"/>
                </a:moveTo>
                <a:lnTo>
                  <a:pt x="253143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4474288" y="4983849"/>
            <a:ext cx="124246" cy="111406"/>
          </a:xfrm>
          <a:custGeom>
            <a:avLst/>
            <a:gdLst/>
            <a:ahLst/>
            <a:cxnLst/>
            <a:rect l="l" t="t" r="r" b="b"/>
            <a:pathLst>
              <a:path w="124246" h="111406">
                <a:moveTo>
                  <a:pt x="9032" y="0"/>
                </a:moveTo>
                <a:lnTo>
                  <a:pt x="2442" y="4608"/>
                </a:lnTo>
                <a:lnTo>
                  <a:pt x="0" y="18422"/>
                </a:lnTo>
                <a:lnTo>
                  <a:pt x="4607" y="25012"/>
                </a:lnTo>
                <a:lnTo>
                  <a:pt x="76945" y="37807"/>
                </a:lnTo>
                <a:lnTo>
                  <a:pt x="30200" y="94475"/>
                </a:lnTo>
                <a:lnTo>
                  <a:pt x="30968" y="102480"/>
                </a:lnTo>
                <a:lnTo>
                  <a:pt x="41790" y="111406"/>
                </a:lnTo>
                <a:lnTo>
                  <a:pt x="49795" y="110638"/>
                </a:lnTo>
                <a:lnTo>
                  <a:pt x="124246" y="20379"/>
                </a:lnTo>
                <a:lnTo>
                  <a:pt x="903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 txBox="1"/>
          <p:nvPr/>
        </p:nvSpPr>
        <p:spPr>
          <a:xfrm>
            <a:off x="4360715" y="4695060"/>
            <a:ext cx="37909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957372" y="6034411"/>
            <a:ext cx="958850" cy="5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9539" marR="12700" indent="-117475">
              <a:lnSpc>
                <a:spcPts val="2100"/>
              </a:lnSpc>
            </a:pPr>
            <a:r>
              <a:rPr lang="en-CA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57348" y="6245261"/>
            <a:ext cx="716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co</a:t>
            </a:r>
            <a:r>
              <a:rPr sz="1800" spc="-15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0715" y="4680461"/>
            <a:ext cx="37909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5054" y="4875414"/>
            <a:ext cx="2751512" cy="1147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43454" y="5012943"/>
            <a:ext cx="2531430" cy="932673"/>
          </a:xfrm>
          <a:custGeom>
            <a:avLst/>
            <a:gdLst/>
            <a:ahLst/>
            <a:cxnLst/>
            <a:rect l="l" t="t" r="r" b="b"/>
            <a:pathLst>
              <a:path w="2531430" h="932673">
                <a:moveTo>
                  <a:pt x="0" y="932673"/>
                </a:moveTo>
                <a:lnTo>
                  <a:pt x="253143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474288" y="4983849"/>
            <a:ext cx="124246" cy="111406"/>
          </a:xfrm>
          <a:custGeom>
            <a:avLst/>
            <a:gdLst/>
            <a:ahLst/>
            <a:cxnLst/>
            <a:rect l="l" t="t" r="r" b="b"/>
            <a:pathLst>
              <a:path w="124246" h="111406">
                <a:moveTo>
                  <a:pt x="9032" y="0"/>
                </a:moveTo>
                <a:lnTo>
                  <a:pt x="2442" y="4608"/>
                </a:lnTo>
                <a:lnTo>
                  <a:pt x="0" y="18422"/>
                </a:lnTo>
                <a:lnTo>
                  <a:pt x="4607" y="25012"/>
                </a:lnTo>
                <a:lnTo>
                  <a:pt x="76945" y="37807"/>
                </a:lnTo>
                <a:lnTo>
                  <a:pt x="30200" y="94475"/>
                </a:lnTo>
                <a:lnTo>
                  <a:pt x="30968" y="102480"/>
                </a:lnTo>
                <a:lnTo>
                  <a:pt x="41790" y="111406"/>
                </a:lnTo>
                <a:lnTo>
                  <a:pt x="49795" y="110638"/>
                </a:lnTo>
                <a:lnTo>
                  <a:pt x="124246" y="20379"/>
                </a:lnTo>
                <a:lnTo>
                  <a:pt x="903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972563"/>
            <a:ext cx="9143998" cy="3063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99457" y="4110643"/>
            <a:ext cx="295101" cy="1928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046206" y="4261222"/>
            <a:ext cx="0" cy="1710725"/>
          </a:xfrm>
          <a:custGeom>
            <a:avLst/>
            <a:gdLst/>
            <a:ahLst/>
            <a:cxnLst/>
            <a:rect l="l" t="t" r="r" b="b"/>
            <a:pathLst>
              <a:path h="1710725">
                <a:moveTo>
                  <a:pt x="0" y="1710725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987252" y="423601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3" y="0"/>
                </a:moveTo>
                <a:lnTo>
                  <a:pt x="0" y="101065"/>
                </a:lnTo>
                <a:lnTo>
                  <a:pt x="2045" y="108841"/>
                </a:lnTo>
                <a:lnTo>
                  <a:pt x="14163" y="115909"/>
                </a:lnTo>
                <a:lnTo>
                  <a:pt x="21939" y="113863"/>
                </a:lnTo>
                <a:lnTo>
                  <a:pt x="58953" y="50410"/>
                </a:lnTo>
                <a:lnTo>
                  <a:pt x="88359" y="50410"/>
                </a:lnTo>
                <a:lnTo>
                  <a:pt x="58953" y="0"/>
                </a:lnTo>
                <a:close/>
              </a:path>
              <a:path w="117908" h="115909">
                <a:moveTo>
                  <a:pt x="88359" y="50410"/>
                </a:moveTo>
                <a:lnTo>
                  <a:pt x="58953" y="50410"/>
                </a:lnTo>
                <a:lnTo>
                  <a:pt x="95967" y="113863"/>
                </a:lnTo>
                <a:lnTo>
                  <a:pt x="103745" y="115909"/>
                </a:lnTo>
                <a:lnTo>
                  <a:pt x="115862" y="108841"/>
                </a:lnTo>
                <a:lnTo>
                  <a:pt x="117908" y="101065"/>
                </a:lnTo>
                <a:lnTo>
                  <a:pt x="88359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999211" y="5843846"/>
            <a:ext cx="2510443" cy="2951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046206" y="5971951"/>
            <a:ext cx="2290163" cy="0"/>
          </a:xfrm>
          <a:custGeom>
            <a:avLst/>
            <a:gdLst/>
            <a:ahLst/>
            <a:cxnLst/>
            <a:rect l="l" t="t" r="r" b="b"/>
            <a:pathLst>
              <a:path w="2290163">
                <a:moveTo>
                  <a:pt x="0" y="0"/>
                </a:moveTo>
                <a:lnTo>
                  <a:pt x="2290163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245666" y="5912997"/>
            <a:ext cx="115910" cy="117908"/>
          </a:xfrm>
          <a:custGeom>
            <a:avLst/>
            <a:gdLst/>
            <a:ahLst/>
            <a:cxnLst/>
            <a:rect l="l" t="t" r="r" b="b"/>
            <a:pathLst>
              <a:path w="115910" h="117908">
                <a:moveTo>
                  <a:pt x="14845" y="0"/>
                </a:moveTo>
                <a:lnTo>
                  <a:pt x="7068" y="2046"/>
                </a:lnTo>
                <a:lnTo>
                  <a:pt x="0" y="14163"/>
                </a:lnTo>
                <a:lnTo>
                  <a:pt x="2047" y="21940"/>
                </a:lnTo>
                <a:lnTo>
                  <a:pt x="65500" y="58954"/>
                </a:lnTo>
                <a:lnTo>
                  <a:pt x="2047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10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747189" y="64953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47189" y="649530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486705" y="51774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486705" y="51774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403165" y="4244052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1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403165" y="424405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2905535" y="4302451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2905535" y="430245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350011" y="562265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350011" y="562265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306751" y="6306909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306750" y="630690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568149" y="4481158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568149" y="4481158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893734" y="5689185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893734" y="568918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2568196" y="5004399"/>
            <a:ext cx="116654" cy="147412"/>
          </a:xfrm>
          <a:custGeom>
            <a:avLst/>
            <a:gdLst/>
            <a:ahLst/>
            <a:cxnLst/>
            <a:rect l="l" t="t" r="r" b="b"/>
            <a:pathLst>
              <a:path w="116654" h="147412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80"/>
                </a:lnTo>
                <a:lnTo>
                  <a:pt x="47503" y="145739"/>
                </a:lnTo>
                <a:lnTo>
                  <a:pt x="60758" y="147412"/>
                </a:lnTo>
                <a:lnTo>
                  <a:pt x="72213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2568196" y="500439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539787" y="42588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539787" y="42588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833656" y="418745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3833656" y="418745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611128" y="64546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611128" y="6454693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1352182" y="4350458"/>
            <a:ext cx="6388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Height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991834" y="5073367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991834" y="507336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235796" y="5411386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0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235796" y="541138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169156" y="635698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169155" y="635698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852799" y="522641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852799" y="522641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400299" y="479310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400299" y="479310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570159" y="5945942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570159" y="594594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4134742" y="5221150"/>
            <a:ext cx="116655" cy="147412"/>
          </a:xfrm>
          <a:custGeom>
            <a:avLst/>
            <a:gdLst/>
            <a:ahLst/>
            <a:cxnLst/>
            <a:rect l="l" t="t" r="r" b="b"/>
            <a:pathLst>
              <a:path w="116655" h="147412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5" y="145739"/>
                </a:lnTo>
                <a:lnTo>
                  <a:pt x="60760" y="147412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4134742" y="522115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851116" y="584801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851116" y="5848019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4128170" y="4768413"/>
            <a:ext cx="123909" cy="146527"/>
          </a:xfrm>
          <a:custGeom>
            <a:avLst/>
            <a:gdLst/>
            <a:ahLst/>
            <a:cxnLst/>
            <a:rect l="l" t="t" r="r" b="b"/>
            <a:pathLst>
              <a:path w="123909" h="146527">
                <a:moveTo>
                  <a:pt x="69845" y="0"/>
                </a:moveTo>
                <a:lnTo>
                  <a:pt x="29406" y="12052"/>
                </a:lnTo>
                <a:lnTo>
                  <a:pt x="5138" y="44148"/>
                </a:lnTo>
                <a:lnTo>
                  <a:pt x="0" y="72686"/>
                </a:lnTo>
                <a:lnTo>
                  <a:pt x="1380" y="88487"/>
                </a:lnTo>
                <a:lnTo>
                  <a:pt x="19805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0"/>
                </a:lnTo>
                <a:lnTo>
                  <a:pt x="122486" y="89040"/>
                </a:lnTo>
                <a:lnTo>
                  <a:pt x="123909" y="74331"/>
                </a:lnTo>
                <a:lnTo>
                  <a:pt x="123861" y="72686"/>
                </a:lnTo>
                <a:lnTo>
                  <a:pt x="112235" y="30109"/>
                </a:lnTo>
                <a:lnTo>
                  <a:pt x="82441" y="3541"/>
                </a:lnTo>
                <a:lnTo>
                  <a:pt x="69845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4128169" y="4768413"/>
            <a:ext cx="123915" cy="146527"/>
          </a:xfrm>
          <a:custGeom>
            <a:avLst/>
            <a:gdLst/>
            <a:ahLst/>
            <a:cxnLst/>
            <a:rect l="l" t="t" r="r" b="b"/>
            <a:pathLst>
              <a:path w="123915" h="146527">
                <a:moveTo>
                  <a:pt x="123915" y="73298"/>
                </a:moveTo>
                <a:lnTo>
                  <a:pt x="112236" y="30109"/>
                </a:lnTo>
                <a:lnTo>
                  <a:pt x="82442" y="3540"/>
                </a:lnTo>
                <a:lnTo>
                  <a:pt x="69845" y="0"/>
                </a:lnTo>
                <a:lnTo>
                  <a:pt x="54826" y="1291"/>
                </a:lnTo>
                <a:lnTo>
                  <a:pt x="19315" y="20923"/>
                </a:lnTo>
                <a:lnTo>
                  <a:pt x="1362" y="57902"/>
                </a:lnTo>
                <a:lnTo>
                  <a:pt x="0" y="72686"/>
                </a:lnTo>
                <a:lnTo>
                  <a:pt x="1380" y="88486"/>
                </a:lnTo>
                <a:lnTo>
                  <a:pt x="19806" y="127390"/>
                </a:lnTo>
                <a:lnTo>
                  <a:pt x="53623" y="146527"/>
                </a:lnTo>
                <a:lnTo>
                  <a:pt x="68738" y="145268"/>
                </a:lnTo>
                <a:lnTo>
                  <a:pt x="104414" y="125801"/>
                </a:lnTo>
                <a:lnTo>
                  <a:pt x="122487" y="89041"/>
                </a:lnTo>
                <a:lnTo>
                  <a:pt x="123915" y="73298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3082009" y="4645322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3082009" y="464532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3722297" y="624513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3722297" y="6245132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3868835" y="4943884"/>
            <a:ext cx="116655" cy="147410"/>
          </a:xfrm>
          <a:custGeom>
            <a:avLst/>
            <a:gdLst/>
            <a:ahLst/>
            <a:cxnLst/>
            <a:rect l="l" t="t" r="r" b="b"/>
            <a:pathLst>
              <a:path w="116655" h="147410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9" y="147410"/>
                </a:lnTo>
                <a:lnTo>
                  <a:pt x="72214" y="145444"/>
                </a:lnTo>
                <a:lnTo>
                  <a:pt x="107553" y="111242"/>
                </a:lnTo>
                <a:lnTo>
                  <a:pt x="116655" y="62256"/>
                </a:lnTo>
                <a:lnTo>
                  <a:pt x="113564" y="47633"/>
                </a:lnTo>
                <a:lnTo>
                  <a:pt x="91184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3868835" y="49438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3083041" y="60520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9"/>
                </a:lnTo>
                <a:lnTo>
                  <a:pt x="47503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3083041" y="6052084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3516643" y="5541401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9"/>
                </a:lnTo>
                <a:lnTo>
                  <a:pt x="15483" y="123280"/>
                </a:lnTo>
                <a:lnTo>
                  <a:pt x="47504" y="145739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3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3516643" y="5541401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3839639" y="5713387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19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8"/>
                </a:lnTo>
                <a:lnTo>
                  <a:pt x="15483" y="123279"/>
                </a:lnTo>
                <a:lnTo>
                  <a:pt x="47504" y="145738"/>
                </a:lnTo>
                <a:lnTo>
                  <a:pt x="60759" y="147411"/>
                </a:lnTo>
                <a:lnTo>
                  <a:pt x="72214" y="145445"/>
                </a:lnTo>
                <a:lnTo>
                  <a:pt x="107553" y="111243"/>
                </a:lnTo>
                <a:lnTo>
                  <a:pt x="116655" y="62256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3839639" y="571338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387269" y="539118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5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3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387269" y="5391180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2276468" y="552859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5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2276468" y="5528597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2201468" y="459117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8" y="0"/>
                </a:moveTo>
                <a:lnTo>
                  <a:pt x="19701" y="18326"/>
                </a:lnTo>
                <a:lnTo>
                  <a:pt x="1378" y="57568"/>
                </a:lnTo>
                <a:lnTo>
                  <a:pt x="0" y="73565"/>
                </a:lnTo>
                <a:lnTo>
                  <a:pt x="391" y="82137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7" y="147411"/>
                </a:lnTo>
                <a:lnTo>
                  <a:pt x="72212" y="145444"/>
                </a:lnTo>
                <a:lnTo>
                  <a:pt x="107552" y="111243"/>
                </a:lnTo>
                <a:lnTo>
                  <a:pt x="116654" y="62257"/>
                </a:lnTo>
                <a:lnTo>
                  <a:pt x="113564" y="47634"/>
                </a:lnTo>
                <a:lnTo>
                  <a:pt x="91183" y="13220"/>
                </a:lnTo>
                <a:lnTo>
                  <a:pt x="5311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2201468" y="459117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8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3381118" y="5148176"/>
            <a:ext cx="116655" cy="147411"/>
          </a:xfrm>
          <a:custGeom>
            <a:avLst/>
            <a:gdLst/>
            <a:ahLst/>
            <a:cxnLst/>
            <a:rect l="l" t="t" r="r" b="b"/>
            <a:pathLst>
              <a:path w="116655" h="147411">
                <a:moveTo>
                  <a:pt x="53120" y="0"/>
                </a:moveTo>
                <a:lnTo>
                  <a:pt x="19702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7"/>
                </a:lnTo>
                <a:lnTo>
                  <a:pt x="15483" y="123279"/>
                </a:lnTo>
                <a:lnTo>
                  <a:pt x="47503" y="145738"/>
                </a:lnTo>
                <a:lnTo>
                  <a:pt x="60758" y="147411"/>
                </a:lnTo>
                <a:lnTo>
                  <a:pt x="72213" y="145444"/>
                </a:lnTo>
                <a:lnTo>
                  <a:pt x="107553" y="111243"/>
                </a:lnTo>
                <a:lnTo>
                  <a:pt x="116655" y="62257"/>
                </a:lnTo>
                <a:lnTo>
                  <a:pt x="113565" y="47634"/>
                </a:lnTo>
                <a:lnTo>
                  <a:pt x="91184" y="13220"/>
                </a:lnTo>
                <a:lnTo>
                  <a:pt x="5312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3381118" y="514817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3971870" y="4549105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53119" y="0"/>
                </a:moveTo>
                <a:lnTo>
                  <a:pt x="19701" y="18325"/>
                </a:lnTo>
                <a:lnTo>
                  <a:pt x="1378" y="57567"/>
                </a:lnTo>
                <a:lnTo>
                  <a:pt x="0" y="73564"/>
                </a:lnTo>
                <a:lnTo>
                  <a:pt x="391" y="82136"/>
                </a:lnTo>
                <a:lnTo>
                  <a:pt x="15482" y="123278"/>
                </a:lnTo>
                <a:lnTo>
                  <a:pt x="47502" y="145738"/>
                </a:lnTo>
                <a:lnTo>
                  <a:pt x="60756" y="147411"/>
                </a:lnTo>
                <a:lnTo>
                  <a:pt x="72212" y="145445"/>
                </a:lnTo>
                <a:lnTo>
                  <a:pt x="107552" y="111244"/>
                </a:lnTo>
                <a:lnTo>
                  <a:pt x="116654" y="62258"/>
                </a:lnTo>
                <a:lnTo>
                  <a:pt x="113564" y="47635"/>
                </a:lnTo>
                <a:lnTo>
                  <a:pt x="91184" y="13221"/>
                </a:lnTo>
                <a:lnTo>
                  <a:pt x="53119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3971870" y="4549106"/>
            <a:ext cx="116654" cy="147411"/>
          </a:xfrm>
          <a:custGeom>
            <a:avLst/>
            <a:gdLst/>
            <a:ahLst/>
            <a:cxnLst/>
            <a:rect l="l" t="t" r="r" b="b"/>
            <a:pathLst>
              <a:path w="116654" h="147411">
                <a:moveTo>
                  <a:pt x="0" y="73565"/>
                </a:moveTo>
                <a:lnTo>
                  <a:pt x="11524" y="29577"/>
                </a:lnTo>
                <a:lnTo>
                  <a:pt x="40793" y="3166"/>
                </a:lnTo>
                <a:lnTo>
                  <a:pt x="53119" y="0"/>
                </a:lnTo>
                <a:lnTo>
                  <a:pt x="67234" y="1495"/>
                </a:lnTo>
                <a:lnTo>
                  <a:pt x="100639" y="22782"/>
                </a:lnTo>
                <a:lnTo>
                  <a:pt x="116654" y="62257"/>
                </a:lnTo>
                <a:lnTo>
                  <a:pt x="115735" y="80500"/>
                </a:lnTo>
                <a:lnTo>
                  <a:pt x="100747" y="123436"/>
                </a:lnTo>
                <a:lnTo>
                  <a:pt x="60757" y="147411"/>
                </a:lnTo>
                <a:lnTo>
                  <a:pt x="47503" y="145738"/>
                </a:lnTo>
                <a:lnTo>
                  <a:pt x="15482" y="123279"/>
                </a:lnTo>
                <a:lnTo>
                  <a:pt x="391" y="82137"/>
                </a:lnTo>
                <a:lnTo>
                  <a:pt x="0" y="7356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 txBox="1"/>
          <p:nvPr/>
        </p:nvSpPr>
        <p:spPr>
          <a:xfrm>
            <a:off x="5136131" y="4579247"/>
            <a:ext cx="3626485" cy="1108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Four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di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m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nsions: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00"/>
              </a:lnSpc>
            </a:pPr>
            <a:r>
              <a:rPr lang="en-US" sz="2400" spc="-20" dirty="0" err="1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err="1" smtClean="0">
                <a:solidFill>
                  <a:srgbClr val="7F7F7F"/>
                </a:solidFill>
                <a:latin typeface="Calibri"/>
                <a:cs typeface="Calibri"/>
              </a:rPr>
              <a:t>mg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so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ch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ace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eing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qui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te i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babl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167938" y="5939443"/>
            <a:ext cx="926868" cy="9185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329905" y="5971948"/>
            <a:ext cx="707867" cy="807072"/>
          </a:xfrm>
          <a:custGeom>
            <a:avLst/>
            <a:gdLst/>
            <a:ahLst/>
            <a:cxnLst/>
            <a:rect l="l" t="t" r="r" b="b"/>
            <a:pathLst>
              <a:path w="707867" h="807072">
                <a:moveTo>
                  <a:pt x="707867" y="0"/>
                </a:moveTo>
                <a:lnTo>
                  <a:pt x="0" y="807072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313285" y="6678619"/>
            <a:ext cx="114552" cy="119350"/>
          </a:xfrm>
          <a:custGeom>
            <a:avLst/>
            <a:gdLst/>
            <a:ahLst/>
            <a:cxnLst/>
            <a:rect l="l" t="t" r="r" b="b"/>
            <a:pathLst>
              <a:path w="114552" h="119350">
                <a:moveTo>
                  <a:pt x="28985" y="0"/>
                </a:moveTo>
                <a:lnTo>
                  <a:pt x="22318" y="4496"/>
                </a:lnTo>
                <a:lnTo>
                  <a:pt x="0" y="119350"/>
                </a:lnTo>
                <a:lnTo>
                  <a:pt x="110962" y="82244"/>
                </a:lnTo>
                <a:lnTo>
                  <a:pt x="111357" y="81452"/>
                </a:lnTo>
                <a:lnTo>
                  <a:pt x="33239" y="81452"/>
                </a:lnTo>
                <a:lnTo>
                  <a:pt x="47252" y="9342"/>
                </a:lnTo>
                <a:lnTo>
                  <a:pt x="42755" y="2675"/>
                </a:lnTo>
                <a:lnTo>
                  <a:pt x="28985" y="0"/>
                </a:lnTo>
                <a:close/>
              </a:path>
              <a:path w="114552" h="119350">
                <a:moveTo>
                  <a:pt x="102908" y="58155"/>
                </a:moveTo>
                <a:lnTo>
                  <a:pt x="33239" y="81452"/>
                </a:lnTo>
                <a:lnTo>
                  <a:pt x="111357" y="81452"/>
                </a:lnTo>
                <a:lnTo>
                  <a:pt x="114552" y="75048"/>
                </a:lnTo>
                <a:lnTo>
                  <a:pt x="110103" y="61744"/>
                </a:lnTo>
                <a:lnTo>
                  <a:pt x="102908" y="58155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6025">
              <a:lnSpc>
                <a:spcPct val="100000"/>
              </a:lnSpc>
            </a:pPr>
            <a:r>
              <a:rPr sz="3200" dirty="0" smtClean="0">
                <a:solidFill>
                  <a:srgbClr val="F79646"/>
                </a:solidFill>
                <a:latin typeface="Calibri"/>
                <a:cs typeface="Calibri"/>
              </a:rPr>
              <a:t>Cu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s</a:t>
            </a:r>
            <a:r>
              <a:rPr sz="3200" spc="-20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f 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i</a:t>
            </a:r>
            <a:r>
              <a:rPr sz="3200" spc="-25" dirty="0" smtClean="0">
                <a:solidFill>
                  <a:srgbClr val="F79646"/>
                </a:solidFill>
                <a:latin typeface="Calibri"/>
                <a:cs typeface="Calibri"/>
              </a:rPr>
              <a:t>mensi</a:t>
            </a:r>
            <a:r>
              <a:rPr sz="32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F79646"/>
                </a:solidFill>
                <a:latin typeface="Calibri"/>
                <a:cs typeface="Calibri"/>
              </a:rPr>
              <a:t>nali</a:t>
            </a:r>
            <a:r>
              <a:rPr sz="3200" spc="-15" dirty="0" smtClean="0">
                <a:solidFill>
                  <a:srgbClr val="F79646"/>
                </a:solidFill>
                <a:latin typeface="Calibri"/>
                <a:cs typeface="Calibri"/>
              </a:rPr>
              <a:t>ty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957372" y="6034411"/>
            <a:ext cx="958850" cy="54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9539" marR="12700" indent="-117475">
              <a:lnSpc>
                <a:spcPts val="2100"/>
              </a:lnSpc>
            </a:pPr>
            <a:r>
              <a:rPr lang="en-CA" dirty="0" smtClean="0">
                <a:solidFill>
                  <a:srgbClr val="7F7F7F"/>
                </a:solidFill>
                <a:latin typeface="Calibri"/>
                <a:cs typeface="Calibri"/>
              </a:rPr>
              <a:t>Cigarettes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 per day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57348" y="6245261"/>
            <a:ext cx="716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sz="1800" spc="-10" dirty="0" smtClean="0">
                <a:solidFill>
                  <a:srgbClr val="7F7F7F"/>
                </a:solidFill>
                <a:latin typeface="Calibri"/>
                <a:cs typeface="Calibri"/>
              </a:rPr>
              <a:t>co</a:t>
            </a:r>
            <a:r>
              <a:rPr sz="1800" spc="-15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Words>887</Words>
  <Application>Microsoft Macintosh PowerPoint</Application>
  <PresentationFormat>On-screen Show (4:3)</PresentationFormat>
  <Paragraphs>294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Calibri</vt:lpstr>
      <vt:lpstr>Office Theme</vt:lpstr>
      <vt:lpstr>PowerPoint Presentation</vt:lpstr>
      <vt:lpstr>Curse of Dimensionality</vt:lpstr>
      <vt:lpstr>Curse of Dimensionality</vt:lpstr>
      <vt:lpstr>Curse of Dimensionality</vt:lpstr>
      <vt:lpstr>Curse of Dimensionality</vt:lpstr>
      <vt:lpstr>Curse of Dimensionality</vt:lpstr>
      <vt:lpstr>Curse of Dimensionality</vt:lpstr>
      <vt:lpstr>Curse of Dimensionality</vt:lpstr>
      <vt:lpstr>Curse of Dimensionality</vt:lpstr>
      <vt:lpstr>Curse of Dimensionality</vt:lpstr>
      <vt:lpstr>Curse of Dimensionality</vt:lpstr>
      <vt:lpstr>PowerPoint Presentation</vt:lpstr>
      <vt:lpstr>Curse of Dimensionality</vt:lpstr>
      <vt:lpstr>Curse of Dimensionality</vt:lpstr>
      <vt:lpstr>Dimensionality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Selection Healthy / Heart Disease</vt:lpstr>
      <vt:lpstr>Feature Selection Healthy / Heart Disease</vt:lpstr>
      <vt:lpstr>Feature Selection Healthy / Heart Disease</vt:lpstr>
      <vt:lpstr>Feature Selection Healthy / Heart Disease</vt:lpstr>
      <vt:lpstr>Feature Selection Healthy / Heart Disease</vt:lpstr>
      <vt:lpstr>Feature Selection</vt:lpstr>
      <vt:lpstr>Feature Selection</vt:lpstr>
      <vt:lpstr>Feature Selection</vt:lpstr>
      <vt:lpstr>Feature Selection</vt:lpstr>
      <vt:lpstr>Feature Selection</vt:lpstr>
      <vt:lpstr>Feature Extraction</vt:lpstr>
      <vt:lpstr>Feature Extraction</vt:lpstr>
      <vt:lpstr>Feature Extraction</vt:lpstr>
      <vt:lpstr>Feature Extraction</vt:lpstr>
      <vt:lpstr>Feature Extraction</vt:lpstr>
      <vt:lpstr>Feature Extraction</vt:lpstr>
      <vt:lpstr>Feature Extraction</vt:lpstr>
      <vt:lpstr>Feature Extraction</vt:lpstr>
      <vt:lpstr>Feature Extraction (PCA)</vt:lpstr>
      <vt:lpstr>Feature Extraction</vt:lpstr>
      <vt:lpstr>Feature Extraction</vt:lpstr>
      <vt:lpstr>Feature Extraction</vt:lpstr>
      <vt:lpstr>Feature Extraction</vt:lpstr>
      <vt:lpstr>3D → 2D Feature Selection</vt:lpstr>
      <vt:lpstr>3D → 2D Feature Selection</vt:lpstr>
      <vt:lpstr>3D → 2D Feature Selection</vt:lpstr>
      <vt:lpstr>3D → 2D Feature Extraction (PCA)</vt:lpstr>
      <vt:lpstr>3D → 2D Feature Extraction (PCA) Optimum plane</vt:lpstr>
      <vt:lpstr>3D → 2D Feature Extraction (PCA) Optimum plane</vt:lpstr>
      <vt:lpstr>3D → 2D Feature Extraction (PCA) Optimum plane</vt:lpstr>
      <vt:lpstr>PowerPoint Presentation</vt:lpstr>
      <vt:lpstr>How and why to use PCA</vt:lpstr>
      <vt:lpstr>PCA Math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Aaron Schumacher</cp:lastModifiedBy>
  <cp:revision>80</cp:revision>
  <dcterms:created xsi:type="dcterms:W3CDTF">2014-12-22T13:29:11Z</dcterms:created>
  <dcterms:modified xsi:type="dcterms:W3CDTF">2015-08-14T10:23:23Z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2014-10-23T00:00:00Z</vt:filetime>
  </property>
  <property fmtid="{D5CDD505-2E9C-101B-9397-08002B2CF9AE}" pid="3" name="LastSaved">
    <vt:filetime>2014-12-22T00:00:00Z</vt:filetime>
  </property>
</Properties>
</file>