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Titillium Web"/>
      <p:regular r:id="rId19"/>
      <p:bold r:id="rId20"/>
      <p:italic r:id="rId21"/>
      <p:boldItalic r:id="rId22"/>
    </p:embeddedFont>
    <p:embeddedFont>
      <p:font typeface="Titillium Web Extra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bold.fntdata"/><Relationship Id="rId22" Type="http://schemas.openxmlformats.org/officeDocument/2006/relationships/font" Target="fonts/TitilliumWeb-boldItalic.fntdata"/><Relationship Id="rId21" Type="http://schemas.openxmlformats.org/officeDocument/2006/relationships/font" Target="fonts/TitilliumWeb-italic.fntdata"/><Relationship Id="rId24" Type="http://schemas.openxmlformats.org/officeDocument/2006/relationships/font" Target="fonts/TitilliumWebExtraLight-bold.fntdata"/><Relationship Id="rId23" Type="http://schemas.openxmlformats.org/officeDocument/2006/relationships/font" Target="fonts/TitilliumWebExtra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ExtraLight-boldItalic.fntdata"/><Relationship Id="rId25" Type="http://schemas.openxmlformats.org/officeDocument/2006/relationships/font" Target="fonts/TitilliumWebExtra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TitilliumWeb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mention future pipeline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Shape 8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Shape 8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Shape 8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Shape 8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Shape 7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Shape 7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Shape 8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Shape 8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Minute By Minute Classification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Thresholds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Shape 8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Shape 8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Shape 8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Shape 66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Shape 670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Shape 671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Shape 705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Shape 771"/>
          <p:cNvSpPr/>
          <p:nvPr/>
        </p:nvSpPr>
        <p:spPr>
          <a:xfrm>
            <a:off x="0" y="3579000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Shape 77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Shape 117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Shape 118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Shape 152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0" y="401188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Shape 226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Shape 227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Shape 261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Shape 327"/>
          <p:cNvSpPr/>
          <p:nvPr/>
        </p:nvSpPr>
        <p:spPr>
          <a:xfrm>
            <a:off x="0" y="3579000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Shape 333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Shape 441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Shape 44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Shape 44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Shape 446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Shape 480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Shape 546"/>
          <p:cNvSpPr/>
          <p:nvPr/>
        </p:nvSpPr>
        <p:spPr>
          <a:xfrm>
            <a:off x="0" y="3579000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Shape 549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Shape 550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Shape 55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Shape 554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Shape 555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Shape 589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Shape 655"/>
          <p:cNvSpPr/>
          <p:nvPr/>
        </p:nvSpPr>
        <p:spPr>
          <a:xfrm>
            <a:off x="0" y="3579000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Shape 65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Shape 66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slidescarnival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Exploration in Minute by Minute Trading</a:t>
            </a:r>
            <a:endParaRPr/>
          </a:p>
        </p:txBody>
      </p:sp>
      <p:sp>
        <p:nvSpPr>
          <p:cNvPr id="780" name="Shape 780"/>
          <p:cNvSpPr txBox="1"/>
          <p:nvPr/>
        </p:nvSpPr>
        <p:spPr>
          <a:xfrm>
            <a:off x="819975" y="2963100"/>
            <a:ext cx="55536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Subramanian Iyer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781" name="Shape 781"/>
          <p:cNvSpPr txBox="1"/>
          <p:nvPr/>
        </p:nvSpPr>
        <p:spPr>
          <a:xfrm>
            <a:off x="0" y="4608000"/>
            <a:ext cx="5812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1200"/>
              <a:buFont typeface="Titillium Web"/>
              <a:buChar char="▫"/>
            </a:pPr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Presentation template by </a:t>
            </a:r>
            <a:r>
              <a:rPr lang="en" sz="12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SlidesCarnival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Investigation</a:t>
            </a:r>
            <a:endParaRPr/>
          </a:p>
        </p:txBody>
      </p:sp>
      <p:sp>
        <p:nvSpPr>
          <p:cNvPr id="853" name="Shape 85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4" name="Shape 854"/>
          <p:cNvSpPr txBox="1"/>
          <p:nvPr>
            <p:ph idx="1" type="body"/>
          </p:nvPr>
        </p:nvSpPr>
        <p:spPr>
          <a:xfrm>
            <a:off x="739675" y="1218000"/>
            <a:ext cx="3155100" cy="3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Positive Returns On: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BASF SE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Bayer AG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E.ON SE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BMW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SAP SE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Allianze SE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Daimler AG</a:t>
            </a:r>
            <a:endParaRPr/>
          </a:p>
        </p:txBody>
      </p:sp>
      <p:sp>
        <p:nvSpPr>
          <p:cNvPr id="855" name="Shape 855"/>
          <p:cNvSpPr txBox="1"/>
          <p:nvPr>
            <p:ph idx="1" type="body"/>
          </p:nvPr>
        </p:nvSpPr>
        <p:spPr>
          <a:xfrm>
            <a:off x="5270575" y="1258650"/>
            <a:ext cx="3155100" cy="3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Negative</a:t>
            </a:r>
            <a:r>
              <a:rPr lang="en"/>
              <a:t> Returns On: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Volkswagen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Deutsche Bank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Siemens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Neural Network</a:t>
            </a:r>
            <a:endParaRPr/>
          </a:p>
        </p:txBody>
      </p:sp>
      <p:sp>
        <p:nvSpPr>
          <p:cNvPr id="861" name="Shape 861"/>
          <p:cNvSpPr txBox="1"/>
          <p:nvPr>
            <p:ph idx="1" type="body"/>
          </p:nvPr>
        </p:nvSpPr>
        <p:spPr>
          <a:xfrm>
            <a:off x="739675" y="1218000"/>
            <a:ext cx="7846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LSTM NN - Ideal for predicting time series data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1.4% average return over 6 day test set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(74% Annualized)</a:t>
            </a:r>
            <a:endParaRPr/>
          </a:p>
        </p:txBody>
      </p:sp>
      <p:sp>
        <p:nvSpPr>
          <p:cNvPr id="862" name="Shape 86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3" name="Shape 8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300" y="1907075"/>
            <a:ext cx="2994176" cy="299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Neural Network</a:t>
            </a:r>
            <a:endParaRPr/>
          </a:p>
        </p:txBody>
      </p:sp>
      <p:sp>
        <p:nvSpPr>
          <p:cNvPr id="869" name="Shape 86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0" name="Shape 870"/>
          <p:cNvSpPr txBox="1"/>
          <p:nvPr>
            <p:ph idx="1" type="body"/>
          </p:nvPr>
        </p:nvSpPr>
        <p:spPr>
          <a:xfrm>
            <a:off x="739675" y="1218000"/>
            <a:ext cx="3155100" cy="3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Positive Returns On:</a:t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BASF SE</a:t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Bayer AG</a:t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E.ON SE</a:t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BMW</a:t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SAP SE</a:t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Volkswagen</a:t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Allianze SE</a:t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Daimler AG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Siemens</a:t>
            </a:r>
            <a:endParaRPr sz="1800"/>
          </a:p>
        </p:txBody>
      </p:sp>
      <p:sp>
        <p:nvSpPr>
          <p:cNvPr id="871" name="Shape 871"/>
          <p:cNvSpPr txBox="1"/>
          <p:nvPr>
            <p:ph idx="1" type="body"/>
          </p:nvPr>
        </p:nvSpPr>
        <p:spPr>
          <a:xfrm>
            <a:off x="5270575" y="1258650"/>
            <a:ext cx="3155100" cy="3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Negative</a:t>
            </a:r>
            <a:r>
              <a:rPr lang="en" sz="1800"/>
              <a:t> Returns On: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Deutsche Bank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Transaction Costs</a:t>
            </a:r>
            <a:endParaRPr/>
          </a:p>
        </p:txBody>
      </p:sp>
      <p:sp>
        <p:nvSpPr>
          <p:cNvPr id="877" name="Shape 877"/>
          <p:cNvSpPr txBox="1"/>
          <p:nvPr>
            <p:ph idx="1" type="body"/>
          </p:nvPr>
        </p:nvSpPr>
        <p:spPr>
          <a:xfrm>
            <a:off x="739675" y="1218000"/>
            <a:ext cx="80565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Tried LSTM again with spread of .2 cents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Tried predicting forward 10 minutes to trade less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 10 minute look ahead period, 24.62% annualized return</a:t>
            </a:r>
            <a:endParaRPr/>
          </a:p>
        </p:txBody>
      </p:sp>
      <p:sp>
        <p:nvSpPr>
          <p:cNvPr id="878" name="Shape 87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884" name="Shape 884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Subramanian Iyer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riyersk@gmail.com</a:t>
            </a:r>
            <a:endParaRPr/>
          </a:p>
        </p:txBody>
      </p:sp>
      <p:sp>
        <p:nvSpPr>
          <p:cNvPr id="885" name="Shape 88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History of High Frequency Trading (HFT)</a:t>
            </a:r>
            <a:endParaRPr/>
          </a:p>
        </p:txBody>
      </p:sp>
      <p:sp>
        <p:nvSpPr>
          <p:cNvPr id="787" name="Shape 787"/>
          <p:cNvSpPr txBox="1"/>
          <p:nvPr>
            <p:ph idx="1" type="body"/>
          </p:nvPr>
        </p:nvSpPr>
        <p:spPr>
          <a:xfrm>
            <a:off x="739675" y="1218000"/>
            <a:ext cx="76860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1851 : Julius Reuter transitions  from carrier pigeons to telegraph cables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Shape 78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carrier pigeon" id="789" name="Shape 7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888" y="1699275"/>
            <a:ext cx="3444225" cy="34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Deutsche Börse Data</a:t>
            </a:r>
            <a:endParaRPr u="sng"/>
          </a:p>
        </p:txBody>
      </p:sp>
      <p:sp>
        <p:nvSpPr>
          <p:cNvPr id="795" name="Shape 795"/>
          <p:cNvSpPr txBox="1"/>
          <p:nvPr>
            <p:ph idx="2" type="body"/>
          </p:nvPr>
        </p:nvSpPr>
        <p:spPr>
          <a:xfrm>
            <a:off x="739804" y="1218000"/>
            <a:ext cx="76860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 month (Feb 2018) of minute by minute trading data put in Amazon S3 Bucket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Kept data on the 10 most frequently traded Companies on the exchange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minute by minute data, so we’ll trade minute by minute</a:t>
            </a:r>
            <a:endParaRPr/>
          </a:p>
        </p:txBody>
      </p:sp>
      <p:sp>
        <p:nvSpPr>
          <p:cNvPr id="796" name="Shape 79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Companies</a:t>
            </a:r>
            <a:endParaRPr/>
          </a:p>
        </p:txBody>
      </p:sp>
      <p:sp>
        <p:nvSpPr>
          <p:cNvPr id="802" name="Shape 802"/>
          <p:cNvSpPr txBox="1"/>
          <p:nvPr>
            <p:ph idx="1" type="body"/>
          </p:nvPr>
        </p:nvSpPr>
        <p:spPr>
          <a:xfrm>
            <a:off x="739675" y="1218000"/>
            <a:ext cx="4231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BASF SE (Chemicals)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Bayer AG (Pharmaceuticals)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E.ON SE (Energy)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BMW (Automotive)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SAP SE (Software)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Volkswagen (Automotive)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Allianze SE (Financial Services)</a:t>
            </a:r>
            <a:endParaRPr/>
          </a:p>
        </p:txBody>
      </p:sp>
      <p:sp>
        <p:nvSpPr>
          <p:cNvPr id="803" name="Shape 80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4" name="Shape 804"/>
          <p:cNvSpPr txBox="1"/>
          <p:nvPr>
            <p:ph idx="1" type="body"/>
          </p:nvPr>
        </p:nvSpPr>
        <p:spPr>
          <a:xfrm>
            <a:off x="4971475" y="1218000"/>
            <a:ext cx="4231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Deutsche Bank</a:t>
            </a:r>
            <a:r>
              <a:rPr lang="en"/>
              <a:t> (Financial Services)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Diamler AG (Automotive)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Siemens (Conglomerate)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Shape 810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Shape 811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Shape 8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3" name="Shape 8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20"/>
            <a:ext cx="9143999" cy="5107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</a:t>
            </a:r>
            <a:endParaRPr/>
          </a:p>
        </p:txBody>
      </p:sp>
      <p:sp>
        <p:nvSpPr>
          <p:cNvPr id="819" name="Shape 8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2386200" y="1998150"/>
            <a:ext cx="2520300" cy="11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Predictive Model</a:t>
            </a:r>
            <a:endParaRPr sz="2400"/>
          </a:p>
        </p:txBody>
      </p:sp>
      <p:sp>
        <p:nvSpPr>
          <p:cNvPr id="821" name="Shape 821"/>
          <p:cNvSpPr/>
          <p:nvPr/>
        </p:nvSpPr>
        <p:spPr>
          <a:xfrm>
            <a:off x="68700" y="1998150"/>
            <a:ext cx="1682700" cy="11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 Data</a:t>
            </a:r>
            <a:endParaRPr sz="2400"/>
          </a:p>
        </p:txBody>
      </p:sp>
      <p:sp>
        <p:nvSpPr>
          <p:cNvPr id="822" name="Shape 822"/>
          <p:cNvSpPr/>
          <p:nvPr/>
        </p:nvSpPr>
        <p:spPr>
          <a:xfrm>
            <a:off x="1751400" y="2371050"/>
            <a:ext cx="634800" cy="40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Shape 823"/>
          <p:cNvSpPr/>
          <p:nvPr/>
        </p:nvSpPr>
        <p:spPr>
          <a:xfrm>
            <a:off x="4906500" y="2297850"/>
            <a:ext cx="852900" cy="54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Shape 824"/>
          <p:cNvSpPr/>
          <p:nvPr/>
        </p:nvSpPr>
        <p:spPr>
          <a:xfrm>
            <a:off x="5759400" y="1894650"/>
            <a:ext cx="3086100" cy="13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Investment Decision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830" name="Shape 830"/>
          <p:cNvSpPr txBox="1"/>
          <p:nvPr>
            <p:ph idx="1" type="body"/>
          </p:nvPr>
        </p:nvSpPr>
        <p:spPr>
          <a:xfrm>
            <a:off x="739675" y="1218000"/>
            <a:ext cx="7846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-Can enter and exit positions without moving price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-Transaction Costs</a:t>
            </a:r>
            <a:endParaRPr/>
          </a:p>
        </p:txBody>
      </p:sp>
      <p:sp>
        <p:nvSpPr>
          <p:cNvPr id="831" name="Shape 83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</a:t>
            </a:r>
            <a:endParaRPr/>
          </a:p>
        </p:txBody>
      </p:sp>
      <p:sp>
        <p:nvSpPr>
          <p:cNvPr id="837" name="Shape 837"/>
          <p:cNvSpPr txBox="1"/>
          <p:nvPr>
            <p:ph idx="2" type="body"/>
          </p:nvPr>
        </p:nvSpPr>
        <p:spPr>
          <a:xfrm>
            <a:off x="739672" y="125865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Average Annualized Movement: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-17.7%</a:t>
            </a:r>
            <a:endParaRPr/>
          </a:p>
        </p:txBody>
      </p:sp>
      <p:sp>
        <p:nvSpPr>
          <p:cNvPr id="838" name="Shape 83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9" name="Shape 8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674" y="1913550"/>
            <a:ext cx="2853900" cy="28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Models</a:t>
            </a:r>
            <a:endParaRPr/>
          </a:p>
        </p:txBody>
      </p:sp>
      <p:sp>
        <p:nvSpPr>
          <p:cNvPr id="845" name="Shape 845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Random Forest Model: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Avg</a:t>
            </a:r>
            <a:r>
              <a:rPr lang="en"/>
              <a:t>. </a:t>
            </a:r>
            <a:r>
              <a:rPr lang="en"/>
              <a:t>Return of:</a:t>
            </a:r>
            <a:r>
              <a:rPr lang="en"/>
              <a:t>  -1.16% over 6</a:t>
            </a:r>
            <a:endParaRPr/>
          </a:p>
          <a:p>
            <a:pPr indent="4572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day test set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-37.4%</a:t>
            </a:r>
            <a:r>
              <a:rPr lang="en"/>
              <a:t> Annualized)</a:t>
            </a:r>
            <a:endParaRPr/>
          </a:p>
        </p:txBody>
      </p:sp>
      <p:sp>
        <p:nvSpPr>
          <p:cNvPr id="846" name="Shape 846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Logistic Regression Model: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Avg</a:t>
            </a:r>
            <a:r>
              <a:rPr lang="en"/>
              <a:t>.</a:t>
            </a:r>
            <a:r>
              <a:rPr lang="en"/>
              <a:t> </a:t>
            </a:r>
            <a:r>
              <a:rPr lang="en"/>
              <a:t>Return of 0.41% over 6 day</a:t>
            </a:r>
            <a:endParaRPr/>
          </a:p>
          <a:p>
            <a:pPr indent="4572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test set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17.7%</a:t>
            </a:r>
            <a:r>
              <a:rPr lang="en"/>
              <a:t> Annualized)</a:t>
            </a:r>
            <a:endParaRPr/>
          </a:p>
        </p:txBody>
      </p:sp>
      <p:sp>
        <p:nvSpPr>
          <p:cNvPr id="847" name="Shape 84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