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20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03" autoAdjust="0"/>
    <p:restoredTop sz="86826" autoAdjust="0"/>
  </p:normalViewPr>
  <p:slideViewPr>
    <p:cSldViewPr>
      <p:cViewPr>
        <p:scale>
          <a:sx n="75" d="100"/>
          <a:sy n="75" d="100"/>
        </p:scale>
        <p:origin x="-2512" y="-1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printerSettings" Target="printerSettings/printerSettings1.bin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849FD-D789-4CB0-9034-B206BA199294}" type="datetimeFigureOut">
              <a:rPr lang="en-CA" smtClean="0"/>
              <a:t>5/27/15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5CADA-425D-4791-BFF5-38896E145FD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4377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5CADA-425D-4791-BFF5-38896E145FDD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917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5CADA-425D-4791-BFF5-38896E145FDD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4770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5CADA-425D-4791-BFF5-38896E145FDD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4678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5/27/15</a:t>
            </a:fld>
            <a:endParaRPr lang="en-US" dirty="0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5/27/15</a:t>
            </a:fld>
            <a:endParaRPr lang="en-US" dirty="0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67298" y="1954934"/>
            <a:ext cx="4077208" cy="4742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5/27/15</a:t>
            </a:fld>
            <a:endParaRPr lang="en-US" dirty="0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5/27/15</a:t>
            </a:fld>
            <a:endParaRPr lang="en-US" dirty="0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5/27/15</a:t>
            </a:fld>
            <a:endParaRPr lang="en-US" dirty="0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4715" y="292942"/>
            <a:ext cx="8394568" cy="8671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3103" y="1626442"/>
            <a:ext cx="7637792" cy="441045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5/27/15</a:t>
            </a:fld>
            <a:endParaRPr lang="en-US" dirty="0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6256" y="1535487"/>
            <a:ext cx="3534410" cy="694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dirty="0" smtClean="0">
                <a:solidFill>
                  <a:srgbClr val="F79646"/>
                </a:solidFill>
                <a:latin typeface="Calibri"/>
                <a:cs typeface="Calibri"/>
              </a:rPr>
              <a:t>T</a:t>
            </a:r>
            <a:r>
              <a:rPr sz="44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4400" spc="0" dirty="0" smtClean="0">
                <a:solidFill>
                  <a:srgbClr val="F79646"/>
                </a:solidFill>
                <a:latin typeface="Calibri"/>
                <a:cs typeface="Calibri"/>
              </a:rPr>
              <a:t>pi</a:t>
            </a:r>
            <a:r>
              <a:rPr sz="4400" spc="-20" dirty="0" smtClean="0">
                <a:solidFill>
                  <a:srgbClr val="F79646"/>
                </a:solidFill>
                <a:latin typeface="Calibri"/>
                <a:cs typeface="Calibri"/>
              </a:rPr>
              <a:t>c M</a:t>
            </a:r>
            <a:r>
              <a:rPr sz="44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4400" spc="0" dirty="0" smtClean="0">
                <a:solidFill>
                  <a:srgbClr val="F79646"/>
                </a:solidFill>
                <a:latin typeface="Calibri"/>
                <a:cs typeface="Calibri"/>
              </a:rPr>
              <a:t>d</a:t>
            </a:r>
            <a:r>
              <a:rPr sz="4400" spc="-25" dirty="0" smtClean="0">
                <a:solidFill>
                  <a:srgbClr val="F79646"/>
                </a:solidFill>
                <a:latin typeface="Calibri"/>
                <a:cs typeface="Calibri"/>
              </a:rPr>
              <a:t>eling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1400" y="3691730"/>
            <a:ext cx="7048498" cy="2286000"/>
          </a:xfrm>
          <a:prstGeom prst="rect">
            <a:avLst/>
          </a:prstGeom>
          <a:blipFill>
            <a:blip r:embed="rId2" cstate="print"/>
            <a:srcRect/>
            <a:stretch>
              <a:fillRect b="-32222"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749040" y="1712421"/>
            <a:ext cx="295101" cy="3553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97679" y="1864424"/>
            <a:ext cx="0" cy="3334739"/>
          </a:xfrm>
          <a:custGeom>
            <a:avLst/>
            <a:gdLst/>
            <a:ahLst/>
            <a:cxnLst/>
            <a:rect l="l" t="t" r="r" b="b"/>
            <a:pathLst>
              <a:path h="3334739">
                <a:moveTo>
                  <a:pt x="0" y="3334739"/>
                </a:moveTo>
                <a:lnTo>
                  <a:pt x="0" y="0"/>
                </a:lnTo>
              </a:path>
            </a:pathLst>
          </a:custGeom>
          <a:ln w="25399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838724" y="1839220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9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852948" y="5070763"/>
            <a:ext cx="4950228" cy="2951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897679" y="5199170"/>
            <a:ext cx="4734118" cy="0"/>
          </a:xfrm>
          <a:custGeom>
            <a:avLst/>
            <a:gdLst/>
            <a:ahLst/>
            <a:cxnLst/>
            <a:rect l="l" t="t" r="r" b="b"/>
            <a:pathLst>
              <a:path w="4734118">
                <a:moveTo>
                  <a:pt x="0" y="0"/>
                </a:moveTo>
                <a:lnTo>
                  <a:pt x="4734118" y="0"/>
                </a:lnTo>
              </a:path>
            </a:pathLst>
          </a:custGeom>
          <a:ln w="25399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541095" y="5140215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3" y="0"/>
                </a:moveTo>
                <a:lnTo>
                  <a:pt x="7067" y="2045"/>
                </a:lnTo>
                <a:lnTo>
                  <a:pt x="0" y="14163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3" y="117908"/>
                </a:lnTo>
                <a:lnTo>
                  <a:pt x="115909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4393845" y="429512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3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393845" y="429512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6959148" y="4581163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6959148" y="458116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293027" y="249043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9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293027" y="249043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827075" y="220439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827075" y="220439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267884" y="473879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6267884" y="473879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717961" y="523227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6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8" y="230057"/>
                </a:lnTo>
                <a:lnTo>
                  <a:pt x="54105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4" y="45269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6717960" y="523227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404126" y="3326261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4404126" y="332626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5652661" y="4289420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5652661" y="428942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4926892" y="3469282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4926892" y="346928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7492534" y="455552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6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8" y="230058"/>
                </a:lnTo>
                <a:lnTo>
                  <a:pt x="54105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1"/>
                </a:lnTo>
                <a:lnTo>
                  <a:pt x="230412" y="200058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4" y="45269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7492534" y="455552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20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5761833" y="3075765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1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6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2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5761833" y="307576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5641239" y="4816106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1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6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2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5641239" y="481610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5641239" y="33752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6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8" y="230057"/>
                </a:lnTo>
                <a:lnTo>
                  <a:pt x="54105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4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5641239" y="33752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5893850" y="510215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5893849" y="510215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986223" y="531093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986223" y="531093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4645314" y="2789722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1"/>
                </a:lnTo>
                <a:lnTo>
                  <a:pt x="207893" y="45269"/>
                </a:lnTo>
                <a:lnTo>
                  <a:pt x="177535" y="18555"/>
                </a:lnTo>
                <a:lnTo>
                  <a:pt x="139588" y="3026"/>
                </a:lnTo>
                <a:lnTo>
                  <a:pt x="11078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4645314" y="278972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5038892" y="380426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1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3" y="192718"/>
                </a:lnTo>
                <a:lnTo>
                  <a:pt x="26178" y="230058"/>
                </a:lnTo>
                <a:lnTo>
                  <a:pt x="54105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5038892" y="380426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293027" y="5001696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5293027" y="500169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7030466" y="5066343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7030466" y="506634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7189013" y="4182849"/>
            <a:ext cx="254648" cy="286004"/>
          </a:xfrm>
          <a:custGeom>
            <a:avLst/>
            <a:gdLst/>
            <a:ahLst/>
            <a:cxnLst/>
            <a:rect l="l" t="t" r="r" b="b"/>
            <a:pathLst>
              <a:path w="254648" h="286004">
                <a:moveTo>
                  <a:pt x="128441" y="0"/>
                </a:moveTo>
                <a:lnTo>
                  <a:pt x="87998" y="7160"/>
                </a:lnTo>
                <a:lnTo>
                  <a:pt x="52942" y="27120"/>
                </a:lnTo>
                <a:lnTo>
                  <a:pt x="25265" y="57587"/>
                </a:lnTo>
                <a:lnTo>
                  <a:pt x="6954" y="96268"/>
                </a:lnTo>
                <a:lnTo>
                  <a:pt x="0" y="140870"/>
                </a:lnTo>
                <a:lnTo>
                  <a:pt x="724" y="156642"/>
                </a:lnTo>
                <a:lnTo>
                  <a:pt x="11031" y="200493"/>
                </a:lnTo>
                <a:lnTo>
                  <a:pt x="31972" y="237468"/>
                </a:lnTo>
                <a:lnTo>
                  <a:pt x="61531" y="265404"/>
                </a:lnTo>
                <a:lnTo>
                  <a:pt x="97695" y="282138"/>
                </a:lnTo>
                <a:lnTo>
                  <a:pt x="124480" y="286004"/>
                </a:lnTo>
                <a:lnTo>
                  <a:pt x="138675" y="285196"/>
                </a:lnTo>
                <a:lnTo>
                  <a:pt x="178057" y="273665"/>
                </a:lnTo>
                <a:lnTo>
                  <a:pt x="211177" y="250224"/>
                </a:lnTo>
                <a:lnTo>
                  <a:pt x="236164" y="217124"/>
                </a:lnTo>
                <a:lnTo>
                  <a:pt x="251145" y="176617"/>
                </a:lnTo>
                <a:lnTo>
                  <a:pt x="254648" y="146609"/>
                </a:lnTo>
                <a:lnTo>
                  <a:pt x="254585" y="140870"/>
                </a:lnTo>
                <a:lnTo>
                  <a:pt x="248261" y="98034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4" y="7586"/>
                </a:lnTo>
                <a:lnTo>
                  <a:pt x="12844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7189013" y="4182849"/>
            <a:ext cx="254688" cy="286003"/>
          </a:xfrm>
          <a:custGeom>
            <a:avLst/>
            <a:gdLst/>
            <a:ahLst/>
            <a:cxnLst/>
            <a:rect l="l" t="t" r="r" b="b"/>
            <a:pathLst>
              <a:path w="254688" h="286003">
                <a:moveTo>
                  <a:pt x="254688" y="143016"/>
                </a:moveTo>
                <a:lnTo>
                  <a:pt x="248261" y="98034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4" y="7586"/>
                </a:lnTo>
                <a:lnTo>
                  <a:pt x="128441" y="0"/>
                </a:lnTo>
                <a:lnTo>
                  <a:pt x="114484" y="823"/>
                </a:lnTo>
                <a:lnTo>
                  <a:pt x="75616" y="12504"/>
                </a:lnTo>
                <a:lnTo>
                  <a:pt x="42799" y="36221"/>
                </a:lnTo>
                <a:lnTo>
                  <a:pt x="18022" y="69681"/>
                </a:lnTo>
                <a:lnTo>
                  <a:pt x="3276" y="110590"/>
                </a:lnTo>
                <a:lnTo>
                  <a:pt x="0" y="140871"/>
                </a:lnTo>
                <a:lnTo>
                  <a:pt x="724" y="156642"/>
                </a:lnTo>
                <a:lnTo>
                  <a:pt x="11032" y="200493"/>
                </a:lnTo>
                <a:lnTo>
                  <a:pt x="31972" y="237468"/>
                </a:lnTo>
                <a:lnTo>
                  <a:pt x="61532" y="265403"/>
                </a:lnTo>
                <a:lnTo>
                  <a:pt x="97696" y="282137"/>
                </a:lnTo>
                <a:lnTo>
                  <a:pt x="124481" y="286003"/>
                </a:lnTo>
                <a:lnTo>
                  <a:pt x="138676" y="285195"/>
                </a:lnTo>
                <a:lnTo>
                  <a:pt x="178057" y="273665"/>
                </a:lnTo>
                <a:lnTo>
                  <a:pt x="211177" y="250224"/>
                </a:lnTo>
                <a:lnTo>
                  <a:pt x="236164" y="217123"/>
                </a:lnTo>
                <a:lnTo>
                  <a:pt x="251145" y="176616"/>
                </a:lnTo>
                <a:lnTo>
                  <a:pt x="254688" y="143016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5081291" y="3061655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5081291" y="306165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7030466" y="5434706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7"/>
                </a:lnTo>
                <a:lnTo>
                  <a:pt x="26177" y="230058"/>
                </a:lnTo>
                <a:lnTo>
                  <a:pt x="54104" y="259306"/>
                </a:lnTo>
                <a:lnTo>
                  <a:pt x="90304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7030466" y="543470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20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6733467" y="4289420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1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6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2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6733468" y="428942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6123616" y="5347318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6123616" y="534731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6244210" y="429512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6244210" y="429512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6267884" y="519963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6267884" y="519963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4393845" y="366124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7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4393845" y="366124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4947669" y="2632591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7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4947669" y="263259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5277891" y="3469282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7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5277891" y="346928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3990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Clus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te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in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g is 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easi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er 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n this sp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ace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388478" y="2951082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4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6388478" y="295108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1" y="282315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2244436" y="5166359"/>
            <a:ext cx="1691639" cy="1691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2408393" y="5199164"/>
            <a:ext cx="1471952" cy="1580361"/>
          </a:xfrm>
          <a:custGeom>
            <a:avLst/>
            <a:gdLst/>
            <a:ahLst/>
            <a:cxnLst/>
            <a:rect l="l" t="t" r="r" b="b"/>
            <a:pathLst>
              <a:path w="1471952" h="1580361">
                <a:moveTo>
                  <a:pt x="1471952" y="0"/>
                </a:moveTo>
                <a:lnTo>
                  <a:pt x="0" y="1580361"/>
                </a:lnTo>
              </a:path>
            </a:pathLst>
          </a:custGeom>
          <a:ln w="25399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2391214" y="6679538"/>
            <a:ext cx="115825" cy="118431"/>
          </a:xfrm>
          <a:custGeom>
            <a:avLst/>
            <a:gdLst/>
            <a:ahLst/>
            <a:cxnLst/>
            <a:rect l="l" t="t" r="r" b="b"/>
            <a:pathLst>
              <a:path w="115825" h="118431">
                <a:moveTo>
                  <a:pt x="32539" y="0"/>
                </a:moveTo>
                <a:lnTo>
                  <a:pt x="25741" y="4295"/>
                </a:lnTo>
                <a:lnTo>
                  <a:pt x="0" y="118431"/>
                </a:lnTo>
                <a:lnTo>
                  <a:pt x="112022" y="84657"/>
                </a:lnTo>
                <a:lnTo>
                  <a:pt x="113694" y="81543"/>
                </a:lnTo>
                <a:lnTo>
                  <a:pt x="34357" y="81543"/>
                </a:lnTo>
                <a:lnTo>
                  <a:pt x="50519" y="9883"/>
                </a:lnTo>
                <a:lnTo>
                  <a:pt x="46224" y="3086"/>
                </a:lnTo>
                <a:lnTo>
                  <a:pt x="32539" y="0"/>
                </a:lnTo>
                <a:close/>
              </a:path>
              <a:path w="115825" h="118431">
                <a:moveTo>
                  <a:pt x="104689" y="60338"/>
                </a:moveTo>
                <a:lnTo>
                  <a:pt x="34357" y="81543"/>
                </a:lnTo>
                <a:lnTo>
                  <a:pt x="113694" y="81543"/>
                </a:lnTo>
                <a:lnTo>
                  <a:pt x="115825" y="77572"/>
                </a:lnTo>
                <a:lnTo>
                  <a:pt x="111775" y="64141"/>
                </a:lnTo>
                <a:lnTo>
                  <a:pt x="104689" y="60338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3844636" y="1537854"/>
            <a:ext cx="1093123" cy="37241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3919903" y="1873212"/>
            <a:ext cx="706002" cy="3312603"/>
          </a:xfrm>
          <a:custGeom>
            <a:avLst/>
            <a:gdLst/>
            <a:ahLst/>
            <a:cxnLst/>
            <a:rect l="l" t="t" r="r" b="b"/>
            <a:pathLst>
              <a:path w="706002" h="3312603">
                <a:moveTo>
                  <a:pt x="0" y="3312603"/>
                </a:moveTo>
                <a:lnTo>
                  <a:pt x="706002" y="0"/>
                </a:lnTo>
              </a:path>
            </a:pathLst>
          </a:custGeom>
          <a:ln w="634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4445782" y="1811583"/>
            <a:ext cx="280752" cy="302759"/>
          </a:xfrm>
          <a:custGeom>
            <a:avLst/>
            <a:gdLst/>
            <a:ahLst/>
            <a:cxnLst/>
            <a:rect l="l" t="t" r="r" b="b"/>
            <a:pathLst>
              <a:path w="280752" h="302759">
                <a:moveTo>
                  <a:pt x="232660" y="123256"/>
                </a:moveTo>
                <a:lnTo>
                  <a:pt x="166989" y="123256"/>
                </a:lnTo>
                <a:lnTo>
                  <a:pt x="218941" y="281037"/>
                </a:lnTo>
                <a:lnTo>
                  <a:pt x="225178" y="291995"/>
                </a:lnTo>
                <a:lnTo>
                  <a:pt x="234798" y="299453"/>
                </a:lnTo>
                <a:lnTo>
                  <a:pt x="246513" y="302759"/>
                </a:lnTo>
                <a:lnTo>
                  <a:pt x="259029" y="301264"/>
                </a:lnTo>
                <a:lnTo>
                  <a:pt x="269988" y="295028"/>
                </a:lnTo>
                <a:lnTo>
                  <a:pt x="277446" y="285408"/>
                </a:lnTo>
                <a:lnTo>
                  <a:pt x="280752" y="273692"/>
                </a:lnTo>
                <a:lnTo>
                  <a:pt x="232660" y="123256"/>
                </a:lnTo>
                <a:close/>
              </a:path>
              <a:path w="280752" h="302759">
                <a:moveTo>
                  <a:pt x="193258" y="0"/>
                </a:moveTo>
                <a:lnTo>
                  <a:pt x="8243" y="203417"/>
                </a:lnTo>
                <a:lnTo>
                  <a:pt x="1846" y="214034"/>
                </a:lnTo>
                <a:lnTo>
                  <a:pt x="0" y="225856"/>
                </a:lnTo>
                <a:lnTo>
                  <a:pt x="2639" y="237515"/>
                </a:lnTo>
                <a:lnTo>
                  <a:pt x="9699" y="247642"/>
                </a:lnTo>
                <a:lnTo>
                  <a:pt x="10368" y="248268"/>
                </a:lnTo>
                <a:lnTo>
                  <a:pt x="20986" y="254665"/>
                </a:lnTo>
                <a:lnTo>
                  <a:pt x="32808" y="256512"/>
                </a:lnTo>
                <a:lnTo>
                  <a:pt x="44467" y="253872"/>
                </a:lnTo>
                <a:lnTo>
                  <a:pt x="54593" y="246812"/>
                </a:lnTo>
                <a:lnTo>
                  <a:pt x="55219" y="246143"/>
                </a:lnTo>
                <a:lnTo>
                  <a:pt x="166989" y="123256"/>
                </a:lnTo>
                <a:lnTo>
                  <a:pt x="232660" y="123256"/>
                </a:lnTo>
                <a:lnTo>
                  <a:pt x="193258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3880300" y="5208898"/>
            <a:ext cx="4688832" cy="948734"/>
          </a:xfrm>
          <a:custGeom>
            <a:avLst/>
            <a:gdLst/>
            <a:ahLst/>
            <a:cxnLst/>
            <a:rect l="l" t="t" r="r" b="b"/>
            <a:pathLst>
              <a:path w="4688832" h="948734">
                <a:moveTo>
                  <a:pt x="0" y="0"/>
                </a:moveTo>
                <a:lnTo>
                  <a:pt x="4688832" y="948734"/>
                </a:lnTo>
              </a:path>
            </a:pathLst>
          </a:custGeom>
          <a:ln w="634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8328700" y="5979268"/>
            <a:ext cx="302194" cy="281182"/>
          </a:xfrm>
          <a:custGeom>
            <a:avLst/>
            <a:gdLst/>
            <a:ahLst/>
            <a:cxnLst/>
            <a:rect l="l" t="t" r="r" b="b"/>
            <a:pathLst>
              <a:path w="302194" h="281182">
                <a:moveTo>
                  <a:pt x="73465" y="0"/>
                </a:moveTo>
                <a:lnTo>
                  <a:pt x="44088" y="33957"/>
                </a:lnTo>
                <a:lnTo>
                  <a:pt x="47169" y="45502"/>
                </a:lnTo>
                <a:lnTo>
                  <a:pt x="54636" y="55374"/>
                </a:lnTo>
                <a:lnTo>
                  <a:pt x="178672" y="165868"/>
                </a:lnTo>
                <a:lnTo>
                  <a:pt x="21325" y="219488"/>
                </a:lnTo>
                <a:lnTo>
                  <a:pt x="10482" y="225853"/>
                </a:lnTo>
                <a:lnTo>
                  <a:pt x="3162" y="235543"/>
                </a:lnTo>
                <a:lnTo>
                  <a:pt x="0" y="247269"/>
                </a:lnTo>
                <a:lnTo>
                  <a:pt x="1626" y="259744"/>
                </a:lnTo>
                <a:lnTo>
                  <a:pt x="8030" y="270699"/>
                </a:lnTo>
                <a:lnTo>
                  <a:pt x="17719" y="278019"/>
                </a:lnTo>
                <a:lnTo>
                  <a:pt x="29445" y="281182"/>
                </a:lnTo>
                <a:lnTo>
                  <a:pt x="41920" y="279555"/>
                </a:lnTo>
                <a:lnTo>
                  <a:pt x="302194" y="190861"/>
                </a:lnTo>
                <a:lnTo>
                  <a:pt x="96125" y="7311"/>
                </a:lnTo>
                <a:lnTo>
                  <a:pt x="85321" y="1384"/>
                </a:lnTo>
                <a:lnTo>
                  <a:pt x="7346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" name="object 87"/>
          <p:cNvSpPr/>
          <p:nvPr/>
        </p:nvSpPr>
        <p:spPr>
          <a:xfrm>
            <a:off x="7708090" y="3040219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7708090" y="304021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1" y="282315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9" name="object 89"/>
          <p:cNvSpPr/>
          <p:nvPr/>
        </p:nvSpPr>
        <p:spPr>
          <a:xfrm>
            <a:off x="7938868" y="3469282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1" y="284763"/>
                </a:lnTo>
                <a:lnTo>
                  <a:pt x="146282" y="282316"/>
                </a:lnTo>
                <a:lnTo>
                  <a:pt x="181338" y="265982"/>
                </a:lnTo>
                <a:lnTo>
                  <a:pt x="210046" y="237841"/>
                </a:lnTo>
                <a:lnTo>
                  <a:pt x="230411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0" name="object 90"/>
          <p:cNvSpPr/>
          <p:nvPr/>
        </p:nvSpPr>
        <p:spPr>
          <a:xfrm>
            <a:off x="7938868" y="346928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1" name="TextBox 90"/>
          <p:cNvSpPr txBox="1"/>
          <p:nvPr/>
        </p:nvSpPr>
        <p:spPr>
          <a:xfrm rot="16986674">
            <a:off x="1833029" y="3140719"/>
            <a:ext cx="3974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 smtClean="0">
                <a:solidFill>
                  <a:srgbClr val="7F7F7F"/>
                </a:solidFill>
              </a:rPr>
              <a:t>1.5(</a:t>
            </a:r>
            <a:r>
              <a:rPr lang="en-CA" sz="2400" dirty="0" smtClean="0">
                <a:solidFill>
                  <a:schemeClr val="accent6"/>
                </a:solidFill>
              </a:rPr>
              <a:t>Rabbit</a:t>
            </a:r>
            <a:r>
              <a:rPr lang="en-CA" sz="2400" dirty="0" smtClean="0">
                <a:solidFill>
                  <a:srgbClr val="7F7F7F"/>
                </a:solidFill>
              </a:rPr>
              <a:t>)+1.1(</a:t>
            </a:r>
            <a:r>
              <a:rPr lang="en-CA" sz="2400" dirty="0" smtClean="0">
                <a:solidFill>
                  <a:schemeClr val="accent5"/>
                </a:solidFill>
              </a:rPr>
              <a:t>Pet</a:t>
            </a:r>
            <a:r>
              <a:rPr lang="en-CA" sz="2400" dirty="0" smtClean="0">
                <a:solidFill>
                  <a:srgbClr val="7F7F7F"/>
                </a:solidFill>
              </a:rPr>
              <a:t>)+0.1(</a:t>
            </a:r>
            <a:r>
              <a:rPr lang="en-CA" sz="2400" dirty="0" smtClean="0">
                <a:solidFill>
                  <a:schemeClr val="accent3"/>
                </a:solidFill>
              </a:rPr>
              <a:t>Dish</a:t>
            </a:r>
            <a:r>
              <a:rPr lang="en-CA" sz="2400" dirty="0" smtClean="0">
                <a:solidFill>
                  <a:srgbClr val="7F7F7F"/>
                </a:solidFill>
              </a:rPr>
              <a:t>)</a:t>
            </a:r>
            <a:endParaRPr lang="en-CA" sz="2400" dirty="0">
              <a:solidFill>
                <a:srgbClr val="7F7F7F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 rot="627422">
            <a:off x="4516926" y="5934852"/>
            <a:ext cx="42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 smtClean="0">
                <a:solidFill>
                  <a:srgbClr val="7F7F7F"/>
                </a:solidFill>
              </a:rPr>
              <a:t>0.9(</a:t>
            </a:r>
            <a:r>
              <a:rPr lang="en-CA" sz="2400" dirty="0" smtClean="0">
                <a:solidFill>
                  <a:schemeClr val="accent6"/>
                </a:solidFill>
              </a:rPr>
              <a:t>Rabbit</a:t>
            </a:r>
            <a:r>
              <a:rPr lang="en-CA" sz="2400" dirty="0" smtClean="0">
                <a:solidFill>
                  <a:srgbClr val="7F7F7F"/>
                </a:solidFill>
              </a:rPr>
              <a:t>)+)0.02(</a:t>
            </a:r>
            <a:r>
              <a:rPr lang="en-CA" sz="2400" dirty="0" smtClean="0">
                <a:solidFill>
                  <a:schemeClr val="accent5"/>
                </a:solidFill>
              </a:rPr>
              <a:t>Pet</a:t>
            </a:r>
            <a:r>
              <a:rPr lang="en-CA" sz="2400" dirty="0" smtClean="0">
                <a:solidFill>
                  <a:srgbClr val="7F7F7F"/>
                </a:solidFill>
              </a:rPr>
              <a:t>)+1.6(</a:t>
            </a:r>
            <a:r>
              <a:rPr lang="en-CA" sz="2400" dirty="0" smtClean="0">
                <a:solidFill>
                  <a:schemeClr val="accent3"/>
                </a:solidFill>
              </a:rPr>
              <a:t>Dish</a:t>
            </a:r>
            <a:r>
              <a:rPr lang="en-CA" sz="2400" dirty="0" smtClean="0">
                <a:solidFill>
                  <a:srgbClr val="7F7F7F"/>
                </a:solidFill>
              </a:rPr>
              <a:t>)</a:t>
            </a:r>
            <a:endParaRPr lang="en-CA" sz="2400" dirty="0">
              <a:solidFill>
                <a:srgbClr val="7F7F7F"/>
              </a:solidFill>
            </a:endParaRPr>
          </a:p>
        </p:txBody>
      </p:sp>
      <p:sp>
        <p:nvSpPr>
          <p:cNvPr id="86" name="object 72"/>
          <p:cNvSpPr txBox="1"/>
          <p:nvPr/>
        </p:nvSpPr>
        <p:spPr>
          <a:xfrm>
            <a:off x="1690301" y="5216951"/>
            <a:ext cx="6952615" cy="1420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700" algn="r">
              <a:lnSpc>
                <a:spcPct val="100000"/>
              </a:lnSpc>
            </a:pPr>
            <a:r>
              <a:rPr sz="2400" dirty="0" smtClean="0">
                <a:solidFill>
                  <a:srgbClr val="D9D9D9"/>
                </a:solidFill>
                <a:latin typeface="Calibri"/>
                <a:cs typeface="Calibri"/>
              </a:rPr>
              <a:t>“</a:t>
            </a:r>
            <a:r>
              <a:rPr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Pet”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75"/>
              </a:spcBef>
            </a:pPr>
            <a:endParaRPr sz="1200" dirty="0"/>
          </a:p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D9D9D9"/>
                </a:solidFill>
                <a:latin typeface="Calibri"/>
                <a:cs typeface="Calibri"/>
              </a:rPr>
              <a:t>“Dish”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3" name="object 73"/>
          <p:cNvSpPr txBox="1"/>
          <p:nvPr/>
        </p:nvSpPr>
        <p:spPr>
          <a:xfrm>
            <a:off x="2420091" y="1857329"/>
            <a:ext cx="108458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D9D9D9"/>
                </a:solidFill>
                <a:latin typeface="Calibri"/>
                <a:cs typeface="Calibri"/>
              </a:rPr>
              <a:t>“Rabbit”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4" name="object 83"/>
          <p:cNvSpPr/>
          <p:nvPr/>
        </p:nvSpPr>
        <p:spPr>
          <a:xfrm>
            <a:off x="3828011" y="5153890"/>
            <a:ext cx="5099857" cy="13383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39900">
              <a:lnSpc>
                <a:spcPct val="100000"/>
              </a:lnSpc>
            </a:pPr>
            <a:r>
              <a:rPr sz="3200" spc="-35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h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at 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are the 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cluste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s?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01916" y="1141281"/>
            <a:ext cx="6365875" cy="4768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906395">
              <a:lnSpc>
                <a:spcPct val="100699"/>
              </a:lnSpc>
            </a:pPr>
            <a:r>
              <a:rPr sz="2400" dirty="0" smtClean="0">
                <a:solidFill>
                  <a:srgbClr val="C0504D"/>
                </a:solidFill>
                <a:latin typeface="Calibri"/>
                <a:cs typeface="Calibri"/>
              </a:rPr>
              <a:t>“</a:t>
            </a:r>
            <a:r>
              <a:rPr sz="2400" spc="-10" dirty="0" smtClean="0">
                <a:solidFill>
                  <a:srgbClr val="C0504D"/>
                </a:solidFill>
                <a:latin typeface="Calibri"/>
                <a:cs typeface="Calibri"/>
              </a:rPr>
              <a:t>I l</a:t>
            </a:r>
            <a:r>
              <a:rPr sz="2400" spc="-5" dirty="0" smtClean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ve my p</a:t>
            </a:r>
            <a:r>
              <a:rPr sz="2400" spc="-10" dirty="0" smtClean="0">
                <a:solidFill>
                  <a:srgbClr val="C0504D"/>
                </a:solidFill>
                <a:latin typeface="Calibri"/>
                <a:cs typeface="Calibri"/>
              </a:rPr>
              <a:t>et rabbit.” “Rabbits 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make </a:t>
            </a:r>
            <a:r>
              <a:rPr sz="2400" spc="-20" dirty="0" smtClean="0">
                <a:solidFill>
                  <a:srgbClr val="C0504D"/>
                </a:solidFill>
                <a:latin typeface="Calibri"/>
                <a:cs typeface="Calibri"/>
              </a:rPr>
              <a:t>mess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y pets.”</a:t>
            </a:r>
            <a:endParaRPr sz="2400" dirty="0">
              <a:latin typeface="Calibri"/>
              <a:cs typeface="Calibri"/>
            </a:endParaRPr>
          </a:p>
          <a:p>
            <a:pPr marL="12700" marR="2047875">
              <a:lnSpc>
                <a:spcPts val="2900"/>
              </a:lnSpc>
            </a:pPr>
            <a:r>
              <a:rPr sz="2400" dirty="0" smtClean="0">
                <a:solidFill>
                  <a:srgbClr val="C0504D"/>
                </a:solidFill>
                <a:latin typeface="Calibri"/>
                <a:cs typeface="Calibri"/>
              </a:rPr>
              <a:t>“</a:t>
            </a:r>
            <a:r>
              <a:rPr sz="2400" spc="-20" dirty="0" smtClean="0">
                <a:solidFill>
                  <a:srgbClr val="C0504D"/>
                </a:solidFill>
                <a:latin typeface="Calibri"/>
                <a:cs typeface="Calibri"/>
              </a:rPr>
              <a:t>My </a:t>
            </a:r>
            <a:r>
              <a:rPr sz="2400" spc="-10" dirty="0" smtClean="0">
                <a:solidFill>
                  <a:srgbClr val="C0504D"/>
                </a:solidFill>
                <a:latin typeface="Calibri"/>
                <a:cs typeface="Calibri"/>
              </a:rPr>
              <a:t>rabbit gr</a:t>
            </a:r>
            <a:r>
              <a:rPr sz="2400" spc="-5" dirty="0" smtClean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2400" spc="-25" dirty="0" smtClean="0">
                <a:solidFill>
                  <a:srgbClr val="C0504D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C0504D"/>
                </a:solidFill>
                <a:latin typeface="Calibri"/>
                <a:cs typeface="Calibri"/>
              </a:rPr>
              <a:t>ls </a:t>
            </a:r>
            <a:r>
              <a:rPr sz="2400" spc="-25" dirty="0" smtClean="0">
                <a:solidFill>
                  <a:srgbClr val="C0504D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C0504D"/>
                </a:solidFill>
                <a:latin typeface="Calibri"/>
                <a:cs typeface="Calibri"/>
              </a:rPr>
              <a:t>h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en </a:t>
            </a:r>
            <a:r>
              <a:rPr sz="2400" spc="-10" dirty="0" smtClean="0">
                <a:solidFill>
                  <a:srgbClr val="C0504D"/>
                </a:solidFill>
                <a:latin typeface="Calibri"/>
                <a:cs typeface="Calibri"/>
              </a:rPr>
              <a:t>I pet h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er.” “He has ﬁve </a:t>
            </a:r>
            <a:r>
              <a:rPr sz="2400" spc="-10" dirty="0" smtClean="0">
                <a:solidFill>
                  <a:srgbClr val="C0504D"/>
                </a:solidFill>
                <a:latin typeface="Calibri"/>
                <a:cs typeface="Calibri"/>
              </a:rPr>
              <a:t>rabbits.”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700"/>
              </a:lnSpc>
              <a:spcBef>
                <a:spcPts val="48"/>
              </a:spcBef>
            </a:pPr>
            <a:endParaRPr sz="7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 marR="1452245">
              <a:lnSpc>
                <a:spcPct val="99000"/>
              </a:lnSpc>
            </a:pPr>
            <a:r>
              <a:rPr sz="2400" dirty="0" smtClean="0">
                <a:solidFill>
                  <a:srgbClr val="4F81BD"/>
                </a:solidFill>
                <a:latin typeface="Calibri"/>
                <a:cs typeface="Calibri"/>
              </a:rPr>
              <a:t>“Th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at dish 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yes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terd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ay </a:t>
            </a:r>
            <a:r>
              <a:rPr sz="2400" spc="-25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as </a:t>
            </a:r>
            <a:r>
              <a:rPr sz="2400" spc="-20" dirty="0" smtClean="0">
                <a:solidFill>
                  <a:srgbClr val="4F81BD"/>
                </a:solidFill>
                <a:latin typeface="Calibri"/>
                <a:cs typeface="Calibri"/>
              </a:rPr>
              <a:t>amazin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g.” “She 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oo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ked the bes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t rabbit dish 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ever.” “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I had this </a:t>
            </a:r>
            <a:r>
              <a:rPr sz="2400" spc="-25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ei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rd dish </a:t>
            </a:r>
            <a:r>
              <a:rPr sz="2400" spc="-25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ith f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ri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ed 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rabbit.”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49"/>
              </a:spcBef>
            </a:pPr>
            <a:endParaRPr sz="6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 marR="12700">
              <a:lnSpc>
                <a:spcPct val="100699"/>
              </a:lnSpc>
            </a:pPr>
            <a:r>
              <a:rPr sz="2400" dirty="0" smtClean="0">
                <a:solidFill>
                  <a:srgbClr val="8064A2"/>
                </a:solidFill>
                <a:latin typeface="Calibri"/>
                <a:cs typeface="Calibri"/>
              </a:rPr>
              <a:t>“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I 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gave </a:t>
            </a:r>
            <a:r>
              <a:rPr lang="en-CA"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leftovers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8064A2"/>
                </a:solidFill>
                <a:latin typeface="Calibri"/>
                <a:cs typeface="Calibri"/>
              </a:rPr>
              <a:t>f th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at dish to 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my p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et, 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Mr. Rabbit” “Th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at’s 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my p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et rabbit’s f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av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rite dish.”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4715" y="292942"/>
            <a:ext cx="8093075" cy="6353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616835" algn="l"/>
              </a:tabLst>
            </a:pPr>
            <a:r>
              <a:rPr sz="2400" spc="-20" dirty="0" smtClean="0">
                <a:latin typeface="Calibri"/>
                <a:cs typeface="Calibri"/>
              </a:rPr>
              <a:t>A</a:t>
            </a:r>
            <a:r>
              <a:rPr sz="2400" spc="-15" dirty="0" smtClean="0">
                <a:latin typeface="Calibri"/>
                <a:cs typeface="Calibri"/>
              </a:rPr>
              <a:t>xis </a:t>
            </a:r>
            <a:r>
              <a:rPr sz="2400" spc="-20" dirty="0" smtClean="0">
                <a:latin typeface="Calibri"/>
                <a:cs typeface="Calibri"/>
              </a:rPr>
              <a:t>1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: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1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.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5(</a:t>
            </a:r>
            <a:r>
              <a:rPr sz="2400" spc="0" dirty="0" smtClean="0">
                <a:solidFill>
                  <a:srgbClr val="F79646"/>
                </a:solidFill>
                <a:latin typeface="Calibri"/>
                <a:cs typeface="Calibri"/>
              </a:rPr>
              <a:t>Rabbi</a:t>
            </a:r>
            <a:r>
              <a:rPr sz="2400" spc="-15" dirty="0" smtClean="0">
                <a:solidFill>
                  <a:srgbClr val="F79646"/>
                </a:solidFill>
                <a:latin typeface="Calibri"/>
                <a:cs typeface="Calibri"/>
              </a:rPr>
              <a:t>t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) +	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1.1 (</a:t>
            </a:r>
            <a:r>
              <a:rPr sz="2400" spc="-20" dirty="0" smtClean="0">
                <a:solidFill>
                  <a:srgbClr val="4BACC6"/>
                </a:solidFill>
                <a:latin typeface="Calibri"/>
                <a:cs typeface="Calibri"/>
              </a:rPr>
              <a:t>Pe</a:t>
            </a:r>
            <a:r>
              <a:rPr sz="2400" spc="-10" dirty="0" smtClean="0">
                <a:solidFill>
                  <a:srgbClr val="4BACC6"/>
                </a:solidFill>
                <a:latin typeface="Calibri"/>
                <a:cs typeface="Calibri"/>
              </a:rPr>
              <a:t>t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) +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0.1(</a:t>
            </a: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Dis</a:t>
            </a:r>
            <a:r>
              <a:rPr sz="2400" spc="-5" dirty="0" smtClean="0">
                <a:solidFill>
                  <a:srgbClr val="9BBB59"/>
                </a:solidFill>
                <a:latin typeface="Calibri"/>
                <a:cs typeface="Calibri"/>
              </a:rPr>
              <a:t>h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00"/>
              </a:lnSpc>
            </a:pPr>
            <a:r>
              <a:rPr sz="2400" spc="-20" dirty="0" smtClean="0">
                <a:latin typeface="Calibri"/>
                <a:cs typeface="Calibri"/>
              </a:rPr>
              <a:t>A</a:t>
            </a:r>
            <a:r>
              <a:rPr sz="2400" spc="-15" dirty="0" smtClean="0">
                <a:latin typeface="Calibri"/>
                <a:cs typeface="Calibri"/>
              </a:rPr>
              <a:t>xis </a:t>
            </a:r>
            <a:r>
              <a:rPr sz="2400" spc="-20" dirty="0" smtClean="0">
                <a:latin typeface="Calibri"/>
                <a:cs typeface="Calibri"/>
              </a:rPr>
              <a:t>2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: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0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.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9(</a:t>
            </a:r>
            <a:r>
              <a:rPr sz="2400" spc="0" dirty="0" smtClean="0">
                <a:solidFill>
                  <a:srgbClr val="F79646"/>
                </a:solidFill>
                <a:latin typeface="Calibri"/>
                <a:cs typeface="Calibri"/>
              </a:rPr>
              <a:t>Rabbi</a:t>
            </a:r>
            <a:r>
              <a:rPr sz="2400" spc="-15" dirty="0" smtClean="0">
                <a:solidFill>
                  <a:srgbClr val="F79646"/>
                </a:solidFill>
                <a:latin typeface="Calibri"/>
                <a:cs typeface="Calibri"/>
              </a:rPr>
              <a:t>t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) +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0.02(</a:t>
            </a:r>
            <a:r>
              <a:rPr sz="2400" spc="-20" dirty="0" smtClean="0">
                <a:solidFill>
                  <a:srgbClr val="4BACC6"/>
                </a:solidFill>
                <a:latin typeface="Calibri"/>
                <a:cs typeface="Calibri"/>
              </a:rPr>
              <a:t>Pe</a:t>
            </a:r>
            <a:r>
              <a:rPr sz="2400" spc="-10" dirty="0" smtClean="0">
                <a:solidFill>
                  <a:srgbClr val="4BACC6"/>
                </a:solidFill>
                <a:latin typeface="Calibri"/>
                <a:cs typeface="Calibri"/>
              </a:rPr>
              <a:t>t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) +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1.6(</a:t>
            </a: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Dis</a:t>
            </a:r>
            <a:r>
              <a:rPr sz="2400" spc="-5" dirty="0" smtClean="0">
                <a:solidFill>
                  <a:srgbClr val="9BBB59"/>
                </a:solidFill>
                <a:latin typeface="Calibri"/>
                <a:cs typeface="Calibri"/>
              </a:rPr>
              <a:t>h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49"/>
              </a:spcBef>
            </a:pPr>
            <a:endParaRPr sz="6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739900" marR="2906395">
              <a:lnSpc>
                <a:spcPct val="100699"/>
              </a:lnSpc>
            </a:pPr>
            <a:r>
              <a:rPr sz="2400" dirty="0" smtClean="0">
                <a:solidFill>
                  <a:srgbClr val="C0504D"/>
                </a:solidFill>
                <a:latin typeface="Calibri"/>
                <a:cs typeface="Calibri"/>
              </a:rPr>
              <a:t>“</a:t>
            </a:r>
            <a:r>
              <a:rPr sz="2400" spc="-10" dirty="0" smtClean="0">
                <a:solidFill>
                  <a:srgbClr val="C0504D"/>
                </a:solidFill>
                <a:latin typeface="Calibri"/>
                <a:cs typeface="Calibri"/>
              </a:rPr>
              <a:t>I l</a:t>
            </a:r>
            <a:r>
              <a:rPr sz="2400" spc="-5" dirty="0" smtClean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ve my p</a:t>
            </a:r>
            <a:r>
              <a:rPr sz="2400" spc="-10" dirty="0" smtClean="0">
                <a:solidFill>
                  <a:srgbClr val="C0504D"/>
                </a:solidFill>
                <a:latin typeface="Calibri"/>
                <a:cs typeface="Calibri"/>
              </a:rPr>
              <a:t>et rabbit.” “Rabbits 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make </a:t>
            </a:r>
            <a:r>
              <a:rPr sz="2400" spc="-20" dirty="0" smtClean="0">
                <a:solidFill>
                  <a:srgbClr val="C0504D"/>
                </a:solidFill>
                <a:latin typeface="Calibri"/>
                <a:cs typeface="Calibri"/>
              </a:rPr>
              <a:t>mess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y pets.”</a:t>
            </a:r>
            <a:endParaRPr sz="2400" dirty="0">
              <a:latin typeface="Calibri"/>
              <a:cs typeface="Calibri"/>
            </a:endParaRPr>
          </a:p>
          <a:p>
            <a:pPr marL="1739900" marR="2047875">
              <a:lnSpc>
                <a:spcPct val="100699"/>
              </a:lnSpc>
            </a:pPr>
            <a:r>
              <a:rPr sz="2400" dirty="0" smtClean="0">
                <a:solidFill>
                  <a:srgbClr val="C0504D"/>
                </a:solidFill>
                <a:latin typeface="Calibri"/>
                <a:cs typeface="Calibri"/>
              </a:rPr>
              <a:t>“</a:t>
            </a:r>
            <a:r>
              <a:rPr sz="2400" spc="-20" dirty="0" smtClean="0">
                <a:solidFill>
                  <a:srgbClr val="C0504D"/>
                </a:solidFill>
                <a:latin typeface="Calibri"/>
                <a:cs typeface="Calibri"/>
              </a:rPr>
              <a:t>My </a:t>
            </a:r>
            <a:r>
              <a:rPr sz="2400" spc="-10" dirty="0" smtClean="0">
                <a:solidFill>
                  <a:srgbClr val="C0504D"/>
                </a:solidFill>
                <a:latin typeface="Calibri"/>
                <a:cs typeface="Calibri"/>
              </a:rPr>
              <a:t>rabbit gr</a:t>
            </a:r>
            <a:r>
              <a:rPr sz="2400" spc="-5" dirty="0" smtClean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2400" spc="-25" dirty="0" smtClean="0">
                <a:solidFill>
                  <a:srgbClr val="C0504D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C0504D"/>
                </a:solidFill>
                <a:latin typeface="Calibri"/>
                <a:cs typeface="Calibri"/>
              </a:rPr>
              <a:t>ls </a:t>
            </a:r>
            <a:r>
              <a:rPr sz="2400" spc="-25" dirty="0" smtClean="0">
                <a:solidFill>
                  <a:srgbClr val="C0504D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C0504D"/>
                </a:solidFill>
                <a:latin typeface="Calibri"/>
                <a:cs typeface="Calibri"/>
              </a:rPr>
              <a:t>h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en </a:t>
            </a:r>
            <a:r>
              <a:rPr sz="2400" spc="-10" dirty="0" smtClean="0">
                <a:solidFill>
                  <a:srgbClr val="C0504D"/>
                </a:solidFill>
                <a:latin typeface="Calibri"/>
                <a:cs typeface="Calibri"/>
              </a:rPr>
              <a:t>I pet h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er.” “He has ﬁve </a:t>
            </a:r>
            <a:r>
              <a:rPr sz="2400" spc="-10" dirty="0" smtClean="0">
                <a:solidFill>
                  <a:srgbClr val="C0504D"/>
                </a:solidFill>
                <a:latin typeface="Calibri"/>
                <a:cs typeface="Calibri"/>
              </a:rPr>
              <a:t>rabbits.”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49"/>
              </a:spcBef>
            </a:pPr>
            <a:endParaRPr sz="6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739900" marR="1452245">
              <a:lnSpc>
                <a:spcPct val="100699"/>
              </a:lnSpc>
            </a:pPr>
            <a:r>
              <a:rPr sz="2400" dirty="0" smtClean="0">
                <a:solidFill>
                  <a:srgbClr val="4F81BD"/>
                </a:solidFill>
                <a:latin typeface="Calibri"/>
                <a:cs typeface="Calibri"/>
              </a:rPr>
              <a:t>“Th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at dish 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yes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terd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ay </a:t>
            </a:r>
            <a:r>
              <a:rPr sz="2400" spc="-25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as </a:t>
            </a:r>
            <a:r>
              <a:rPr sz="2400" spc="-20" dirty="0" smtClean="0">
                <a:solidFill>
                  <a:srgbClr val="4F81BD"/>
                </a:solidFill>
                <a:latin typeface="Calibri"/>
                <a:cs typeface="Calibri"/>
              </a:rPr>
              <a:t>amazin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g.” “She 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oo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ked the bes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t rabbit dish 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ever.” “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I had this </a:t>
            </a:r>
            <a:r>
              <a:rPr sz="2400" spc="-25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ei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rd dish </a:t>
            </a:r>
            <a:r>
              <a:rPr sz="2400" spc="-25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ith f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ri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ed 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rabbit.”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49"/>
              </a:spcBef>
            </a:pPr>
            <a:endParaRPr sz="6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739900" marR="12700">
              <a:lnSpc>
                <a:spcPct val="100699"/>
              </a:lnSpc>
            </a:pPr>
            <a:r>
              <a:rPr sz="2400" dirty="0" smtClean="0">
                <a:solidFill>
                  <a:srgbClr val="8064A2"/>
                </a:solidFill>
                <a:latin typeface="Calibri"/>
                <a:cs typeface="Calibri"/>
              </a:rPr>
              <a:t>“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I 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gave </a:t>
            </a:r>
            <a:r>
              <a:rPr lang="en-CA"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leftovers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8064A2"/>
                </a:solidFill>
                <a:latin typeface="Calibri"/>
                <a:cs typeface="Calibri"/>
              </a:rPr>
              <a:t>f th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at dish to 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my p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et, 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Mr. Rabbit” “Th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at’s 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my p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et rabbit’s f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av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rite dish.”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749040" y="1712421"/>
            <a:ext cx="295101" cy="3553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97679" y="1864424"/>
            <a:ext cx="0" cy="3334739"/>
          </a:xfrm>
          <a:custGeom>
            <a:avLst/>
            <a:gdLst/>
            <a:ahLst/>
            <a:cxnLst/>
            <a:rect l="l" t="t" r="r" b="b"/>
            <a:pathLst>
              <a:path h="3334739">
                <a:moveTo>
                  <a:pt x="0" y="3334739"/>
                </a:moveTo>
                <a:lnTo>
                  <a:pt x="0" y="0"/>
                </a:lnTo>
              </a:path>
            </a:pathLst>
          </a:custGeom>
          <a:ln w="25399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838724" y="1839220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9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852948" y="5070763"/>
            <a:ext cx="4950228" cy="2951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897679" y="5199170"/>
            <a:ext cx="4734118" cy="0"/>
          </a:xfrm>
          <a:custGeom>
            <a:avLst/>
            <a:gdLst/>
            <a:ahLst/>
            <a:cxnLst/>
            <a:rect l="l" t="t" r="r" b="b"/>
            <a:pathLst>
              <a:path w="4734118">
                <a:moveTo>
                  <a:pt x="0" y="0"/>
                </a:moveTo>
                <a:lnTo>
                  <a:pt x="4734118" y="0"/>
                </a:lnTo>
              </a:path>
            </a:pathLst>
          </a:custGeom>
          <a:ln w="25399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541095" y="5140215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3" y="0"/>
                </a:moveTo>
                <a:lnTo>
                  <a:pt x="7067" y="2045"/>
                </a:lnTo>
                <a:lnTo>
                  <a:pt x="0" y="14163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3" y="117908"/>
                </a:lnTo>
                <a:lnTo>
                  <a:pt x="115909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4393845" y="429512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3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393845" y="429512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6959148" y="4581163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6959148" y="458116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293027" y="249043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9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293027" y="249043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827075" y="220439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827075" y="220439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267884" y="473879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6267884" y="473879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717961" y="523227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6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8" y="230057"/>
                </a:lnTo>
                <a:lnTo>
                  <a:pt x="54105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4" y="45269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6717960" y="523227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404126" y="3326261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4404126" y="332626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5652661" y="4289420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5652661" y="428942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4926892" y="3469282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4926892" y="346928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7492534" y="455552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6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8" y="230058"/>
                </a:lnTo>
                <a:lnTo>
                  <a:pt x="54105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1"/>
                </a:lnTo>
                <a:lnTo>
                  <a:pt x="230412" y="200058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4" y="45269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7492534" y="455552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20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5761833" y="3075765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1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6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2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5761833" y="307576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5641239" y="4816106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1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6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2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5641239" y="481610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5641239" y="33752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6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8" y="230057"/>
                </a:lnTo>
                <a:lnTo>
                  <a:pt x="54105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4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5641239" y="33752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5893850" y="510215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5893849" y="510215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986223" y="531093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986223" y="531093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4645314" y="2789722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1"/>
                </a:lnTo>
                <a:lnTo>
                  <a:pt x="207893" y="45269"/>
                </a:lnTo>
                <a:lnTo>
                  <a:pt x="177535" y="18555"/>
                </a:lnTo>
                <a:lnTo>
                  <a:pt x="139588" y="3026"/>
                </a:lnTo>
                <a:lnTo>
                  <a:pt x="11078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4645314" y="278972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5038892" y="380426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1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3" y="192718"/>
                </a:lnTo>
                <a:lnTo>
                  <a:pt x="26178" y="230058"/>
                </a:lnTo>
                <a:lnTo>
                  <a:pt x="54105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5038892" y="380426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293027" y="5001696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5293027" y="500169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7030466" y="5066343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7030466" y="506634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7189013" y="4182849"/>
            <a:ext cx="254648" cy="286004"/>
          </a:xfrm>
          <a:custGeom>
            <a:avLst/>
            <a:gdLst/>
            <a:ahLst/>
            <a:cxnLst/>
            <a:rect l="l" t="t" r="r" b="b"/>
            <a:pathLst>
              <a:path w="254648" h="286004">
                <a:moveTo>
                  <a:pt x="128441" y="0"/>
                </a:moveTo>
                <a:lnTo>
                  <a:pt x="87998" y="7160"/>
                </a:lnTo>
                <a:lnTo>
                  <a:pt x="52942" y="27120"/>
                </a:lnTo>
                <a:lnTo>
                  <a:pt x="25265" y="57587"/>
                </a:lnTo>
                <a:lnTo>
                  <a:pt x="6954" y="96268"/>
                </a:lnTo>
                <a:lnTo>
                  <a:pt x="0" y="140870"/>
                </a:lnTo>
                <a:lnTo>
                  <a:pt x="724" y="156642"/>
                </a:lnTo>
                <a:lnTo>
                  <a:pt x="11031" y="200493"/>
                </a:lnTo>
                <a:lnTo>
                  <a:pt x="31972" y="237468"/>
                </a:lnTo>
                <a:lnTo>
                  <a:pt x="61531" y="265404"/>
                </a:lnTo>
                <a:lnTo>
                  <a:pt x="97695" y="282138"/>
                </a:lnTo>
                <a:lnTo>
                  <a:pt x="124480" y="286004"/>
                </a:lnTo>
                <a:lnTo>
                  <a:pt x="138675" y="285196"/>
                </a:lnTo>
                <a:lnTo>
                  <a:pt x="178057" y="273665"/>
                </a:lnTo>
                <a:lnTo>
                  <a:pt x="211177" y="250224"/>
                </a:lnTo>
                <a:lnTo>
                  <a:pt x="236164" y="217124"/>
                </a:lnTo>
                <a:lnTo>
                  <a:pt x="251145" y="176617"/>
                </a:lnTo>
                <a:lnTo>
                  <a:pt x="254648" y="146609"/>
                </a:lnTo>
                <a:lnTo>
                  <a:pt x="254585" y="140870"/>
                </a:lnTo>
                <a:lnTo>
                  <a:pt x="248261" y="98034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4" y="7586"/>
                </a:lnTo>
                <a:lnTo>
                  <a:pt x="12844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7189013" y="4182849"/>
            <a:ext cx="254688" cy="286003"/>
          </a:xfrm>
          <a:custGeom>
            <a:avLst/>
            <a:gdLst/>
            <a:ahLst/>
            <a:cxnLst/>
            <a:rect l="l" t="t" r="r" b="b"/>
            <a:pathLst>
              <a:path w="254688" h="286003">
                <a:moveTo>
                  <a:pt x="254688" y="143016"/>
                </a:moveTo>
                <a:lnTo>
                  <a:pt x="248261" y="98034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4" y="7586"/>
                </a:lnTo>
                <a:lnTo>
                  <a:pt x="128441" y="0"/>
                </a:lnTo>
                <a:lnTo>
                  <a:pt x="114484" y="823"/>
                </a:lnTo>
                <a:lnTo>
                  <a:pt x="75616" y="12504"/>
                </a:lnTo>
                <a:lnTo>
                  <a:pt x="42799" y="36221"/>
                </a:lnTo>
                <a:lnTo>
                  <a:pt x="18022" y="69681"/>
                </a:lnTo>
                <a:lnTo>
                  <a:pt x="3276" y="110590"/>
                </a:lnTo>
                <a:lnTo>
                  <a:pt x="0" y="140871"/>
                </a:lnTo>
                <a:lnTo>
                  <a:pt x="724" y="156642"/>
                </a:lnTo>
                <a:lnTo>
                  <a:pt x="11032" y="200493"/>
                </a:lnTo>
                <a:lnTo>
                  <a:pt x="31972" y="237468"/>
                </a:lnTo>
                <a:lnTo>
                  <a:pt x="61532" y="265403"/>
                </a:lnTo>
                <a:lnTo>
                  <a:pt x="97696" y="282137"/>
                </a:lnTo>
                <a:lnTo>
                  <a:pt x="124481" y="286003"/>
                </a:lnTo>
                <a:lnTo>
                  <a:pt x="138676" y="285195"/>
                </a:lnTo>
                <a:lnTo>
                  <a:pt x="178057" y="273665"/>
                </a:lnTo>
                <a:lnTo>
                  <a:pt x="211177" y="250224"/>
                </a:lnTo>
                <a:lnTo>
                  <a:pt x="236164" y="217123"/>
                </a:lnTo>
                <a:lnTo>
                  <a:pt x="251145" y="176616"/>
                </a:lnTo>
                <a:lnTo>
                  <a:pt x="254688" y="143016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5081291" y="3061655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5081291" y="306165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7030466" y="5434706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7"/>
                </a:lnTo>
                <a:lnTo>
                  <a:pt x="26177" y="230058"/>
                </a:lnTo>
                <a:lnTo>
                  <a:pt x="54104" y="259306"/>
                </a:lnTo>
                <a:lnTo>
                  <a:pt x="90304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7030466" y="543470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20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6733467" y="4289420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1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6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2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6733468" y="428942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6123616" y="5347318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6123616" y="534731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6244210" y="429512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6244210" y="429512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6267884" y="519963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6267884" y="519963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9F4B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4393845" y="366124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7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4393845" y="366124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4947669" y="2632591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7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4947669" y="263259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5277891" y="3469282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7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5277891" y="346928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6388478" y="2951082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4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6388478" y="295108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1" y="282315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2244436" y="5166359"/>
            <a:ext cx="1691639" cy="1691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2408393" y="5199164"/>
            <a:ext cx="1471952" cy="1580361"/>
          </a:xfrm>
          <a:custGeom>
            <a:avLst/>
            <a:gdLst/>
            <a:ahLst/>
            <a:cxnLst/>
            <a:rect l="l" t="t" r="r" b="b"/>
            <a:pathLst>
              <a:path w="1471952" h="1580361">
                <a:moveTo>
                  <a:pt x="1471952" y="0"/>
                </a:moveTo>
                <a:lnTo>
                  <a:pt x="0" y="1580361"/>
                </a:lnTo>
              </a:path>
            </a:pathLst>
          </a:custGeom>
          <a:ln w="25399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2391214" y="6679538"/>
            <a:ext cx="115825" cy="118431"/>
          </a:xfrm>
          <a:custGeom>
            <a:avLst/>
            <a:gdLst/>
            <a:ahLst/>
            <a:cxnLst/>
            <a:rect l="l" t="t" r="r" b="b"/>
            <a:pathLst>
              <a:path w="115825" h="118431">
                <a:moveTo>
                  <a:pt x="32539" y="0"/>
                </a:moveTo>
                <a:lnTo>
                  <a:pt x="25741" y="4295"/>
                </a:lnTo>
                <a:lnTo>
                  <a:pt x="0" y="118431"/>
                </a:lnTo>
                <a:lnTo>
                  <a:pt x="112022" y="84657"/>
                </a:lnTo>
                <a:lnTo>
                  <a:pt x="113694" y="81543"/>
                </a:lnTo>
                <a:lnTo>
                  <a:pt x="34357" y="81543"/>
                </a:lnTo>
                <a:lnTo>
                  <a:pt x="50519" y="9883"/>
                </a:lnTo>
                <a:lnTo>
                  <a:pt x="46224" y="3086"/>
                </a:lnTo>
                <a:lnTo>
                  <a:pt x="32539" y="0"/>
                </a:lnTo>
                <a:close/>
              </a:path>
              <a:path w="115825" h="118431">
                <a:moveTo>
                  <a:pt x="104689" y="60338"/>
                </a:moveTo>
                <a:lnTo>
                  <a:pt x="34357" y="81543"/>
                </a:lnTo>
                <a:lnTo>
                  <a:pt x="113694" y="81543"/>
                </a:lnTo>
                <a:lnTo>
                  <a:pt x="115825" y="77572"/>
                </a:lnTo>
                <a:lnTo>
                  <a:pt x="111775" y="64141"/>
                </a:lnTo>
                <a:lnTo>
                  <a:pt x="104689" y="60338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3844636" y="1537854"/>
            <a:ext cx="1093123" cy="37241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3919903" y="1873212"/>
            <a:ext cx="706002" cy="3312603"/>
          </a:xfrm>
          <a:custGeom>
            <a:avLst/>
            <a:gdLst/>
            <a:ahLst/>
            <a:cxnLst/>
            <a:rect l="l" t="t" r="r" b="b"/>
            <a:pathLst>
              <a:path w="706002" h="3312603">
                <a:moveTo>
                  <a:pt x="0" y="3312603"/>
                </a:moveTo>
                <a:lnTo>
                  <a:pt x="706002" y="0"/>
                </a:lnTo>
              </a:path>
            </a:pathLst>
          </a:custGeom>
          <a:ln w="634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4445782" y="1811583"/>
            <a:ext cx="280752" cy="302759"/>
          </a:xfrm>
          <a:custGeom>
            <a:avLst/>
            <a:gdLst/>
            <a:ahLst/>
            <a:cxnLst/>
            <a:rect l="l" t="t" r="r" b="b"/>
            <a:pathLst>
              <a:path w="280752" h="302759">
                <a:moveTo>
                  <a:pt x="232660" y="123256"/>
                </a:moveTo>
                <a:lnTo>
                  <a:pt x="166989" y="123256"/>
                </a:lnTo>
                <a:lnTo>
                  <a:pt x="218941" y="281037"/>
                </a:lnTo>
                <a:lnTo>
                  <a:pt x="225178" y="291995"/>
                </a:lnTo>
                <a:lnTo>
                  <a:pt x="234798" y="299453"/>
                </a:lnTo>
                <a:lnTo>
                  <a:pt x="246513" y="302759"/>
                </a:lnTo>
                <a:lnTo>
                  <a:pt x="259029" y="301264"/>
                </a:lnTo>
                <a:lnTo>
                  <a:pt x="269988" y="295028"/>
                </a:lnTo>
                <a:lnTo>
                  <a:pt x="277446" y="285408"/>
                </a:lnTo>
                <a:lnTo>
                  <a:pt x="280752" y="273692"/>
                </a:lnTo>
                <a:lnTo>
                  <a:pt x="232660" y="123256"/>
                </a:lnTo>
                <a:close/>
              </a:path>
              <a:path w="280752" h="302759">
                <a:moveTo>
                  <a:pt x="193258" y="0"/>
                </a:moveTo>
                <a:lnTo>
                  <a:pt x="8243" y="203417"/>
                </a:lnTo>
                <a:lnTo>
                  <a:pt x="1846" y="214034"/>
                </a:lnTo>
                <a:lnTo>
                  <a:pt x="0" y="225856"/>
                </a:lnTo>
                <a:lnTo>
                  <a:pt x="2639" y="237515"/>
                </a:lnTo>
                <a:lnTo>
                  <a:pt x="9699" y="247642"/>
                </a:lnTo>
                <a:lnTo>
                  <a:pt x="10368" y="248268"/>
                </a:lnTo>
                <a:lnTo>
                  <a:pt x="20986" y="254665"/>
                </a:lnTo>
                <a:lnTo>
                  <a:pt x="32808" y="256512"/>
                </a:lnTo>
                <a:lnTo>
                  <a:pt x="44467" y="253872"/>
                </a:lnTo>
                <a:lnTo>
                  <a:pt x="54593" y="246812"/>
                </a:lnTo>
                <a:lnTo>
                  <a:pt x="55219" y="246143"/>
                </a:lnTo>
                <a:lnTo>
                  <a:pt x="166989" y="123256"/>
                </a:lnTo>
                <a:lnTo>
                  <a:pt x="232660" y="123256"/>
                </a:lnTo>
                <a:lnTo>
                  <a:pt x="193258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3880300" y="5208898"/>
            <a:ext cx="4688832" cy="948734"/>
          </a:xfrm>
          <a:custGeom>
            <a:avLst/>
            <a:gdLst/>
            <a:ahLst/>
            <a:cxnLst/>
            <a:rect l="l" t="t" r="r" b="b"/>
            <a:pathLst>
              <a:path w="4688832" h="948734">
                <a:moveTo>
                  <a:pt x="0" y="0"/>
                </a:moveTo>
                <a:lnTo>
                  <a:pt x="4688832" y="948734"/>
                </a:lnTo>
              </a:path>
            </a:pathLst>
          </a:custGeom>
          <a:ln w="634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8328700" y="5979268"/>
            <a:ext cx="302194" cy="281182"/>
          </a:xfrm>
          <a:custGeom>
            <a:avLst/>
            <a:gdLst/>
            <a:ahLst/>
            <a:cxnLst/>
            <a:rect l="l" t="t" r="r" b="b"/>
            <a:pathLst>
              <a:path w="302194" h="281182">
                <a:moveTo>
                  <a:pt x="73465" y="0"/>
                </a:moveTo>
                <a:lnTo>
                  <a:pt x="44088" y="33957"/>
                </a:lnTo>
                <a:lnTo>
                  <a:pt x="47169" y="45502"/>
                </a:lnTo>
                <a:lnTo>
                  <a:pt x="54636" y="55374"/>
                </a:lnTo>
                <a:lnTo>
                  <a:pt x="178672" y="165868"/>
                </a:lnTo>
                <a:lnTo>
                  <a:pt x="21325" y="219488"/>
                </a:lnTo>
                <a:lnTo>
                  <a:pt x="10482" y="225853"/>
                </a:lnTo>
                <a:lnTo>
                  <a:pt x="3162" y="235543"/>
                </a:lnTo>
                <a:lnTo>
                  <a:pt x="0" y="247269"/>
                </a:lnTo>
                <a:lnTo>
                  <a:pt x="1626" y="259744"/>
                </a:lnTo>
                <a:lnTo>
                  <a:pt x="8030" y="270699"/>
                </a:lnTo>
                <a:lnTo>
                  <a:pt x="17719" y="278019"/>
                </a:lnTo>
                <a:lnTo>
                  <a:pt x="29445" y="281182"/>
                </a:lnTo>
                <a:lnTo>
                  <a:pt x="41920" y="279555"/>
                </a:lnTo>
                <a:lnTo>
                  <a:pt x="302194" y="190861"/>
                </a:lnTo>
                <a:lnTo>
                  <a:pt x="96125" y="7311"/>
                </a:lnTo>
                <a:lnTo>
                  <a:pt x="85321" y="1384"/>
                </a:lnTo>
                <a:lnTo>
                  <a:pt x="7346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6" name="object 86"/>
          <p:cNvSpPr/>
          <p:nvPr/>
        </p:nvSpPr>
        <p:spPr>
          <a:xfrm>
            <a:off x="7708090" y="3040219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7" name="object 87"/>
          <p:cNvSpPr/>
          <p:nvPr/>
        </p:nvSpPr>
        <p:spPr>
          <a:xfrm>
            <a:off x="7708090" y="304021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1" y="282315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7938868" y="3469282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1" y="284763"/>
                </a:lnTo>
                <a:lnTo>
                  <a:pt x="146282" y="282316"/>
                </a:lnTo>
                <a:lnTo>
                  <a:pt x="181338" y="265982"/>
                </a:lnTo>
                <a:lnTo>
                  <a:pt x="210046" y="237841"/>
                </a:lnTo>
                <a:lnTo>
                  <a:pt x="230411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9" name="object 89"/>
          <p:cNvSpPr/>
          <p:nvPr/>
        </p:nvSpPr>
        <p:spPr>
          <a:xfrm>
            <a:off x="7938868" y="346928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0" name="TextBox 89"/>
          <p:cNvSpPr txBox="1"/>
          <p:nvPr/>
        </p:nvSpPr>
        <p:spPr>
          <a:xfrm rot="16986674">
            <a:off x="1833029" y="3140719"/>
            <a:ext cx="3974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 smtClean="0">
                <a:solidFill>
                  <a:srgbClr val="7F7F7F"/>
                </a:solidFill>
              </a:rPr>
              <a:t>1.5(</a:t>
            </a:r>
            <a:r>
              <a:rPr lang="en-CA" sz="2400" dirty="0" smtClean="0">
                <a:solidFill>
                  <a:schemeClr val="accent6"/>
                </a:solidFill>
              </a:rPr>
              <a:t>Rabbit</a:t>
            </a:r>
            <a:r>
              <a:rPr lang="en-CA" sz="2400" dirty="0" smtClean="0">
                <a:solidFill>
                  <a:srgbClr val="7F7F7F"/>
                </a:solidFill>
              </a:rPr>
              <a:t>)+1.1(</a:t>
            </a:r>
            <a:r>
              <a:rPr lang="en-CA" sz="2400" dirty="0" smtClean="0">
                <a:solidFill>
                  <a:schemeClr val="accent5"/>
                </a:solidFill>
              </a:rPr>
              <a:t>Pet</a:t>
            </a:r>
            <a:r>
              <a:rPr lang="en-CA" sz="2400" dirty="0" smtClean="0">
                <a:solidFill>
                  <a:srgbClr val="7F7F7F"/>
                </a:solidFill>
              </a:rPr>
              <a:t>)+0.1(</a:t>
            </a:r>
            <a:r>
              <a:rPr lang="en-CA" sz="2400" dirty="0" smtClean="0">
                <a:solidFill>
                  <a:schemeClr val="accent3"/>
                </a:solidFill>
              </a:rPr>
              <a:t>Dish</a:t>
            </a:r>
            <a:r>
              <a:rPr lang="en-CA" sz="2400" dirty="0" smtClean="0">
                <a:solidFill>
                  <a:srgbClr val="7F7F7F"/>
                </a:solidFill>
              </a:rPr>
              <a:t>)</a:t>
            </a:r>
            <a:endParaRPr lang="en-CA" sz="2400" dirty="0">
              <a:solidFill>
                <a:srgbClr val="7F7F7F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627422">
            <a:off x="4516926" y="5934852"/>
            <a:ext cx="42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 smtClean="0">
                <a:solidFill>
                  <a:srgbClr val="7F7F7F"/>
                </a:solidFill>
              </a:rPr>
              <a:t>0.9(</a:t>
            </a:r>
            <a:r>
              <a:rPr lang="en-CA" sz="2400" dirty="0" smtClean="0">
                <a:solidFill>
                  <a:schemeClr val="accent6"/>
                </a:solidFill>
              </a:rPr>
              <a:t>Rabbit</a:t>
            </a:r>
            <a:r>
              <a:rPr lang="en-CA" sz="2400" dirty="0" smtClean="0">
                <a:solidFill>
                  <a:srgbClr val="7F7F7F"/>
                </a:solidFill>
              </a:rPr>
              <a:t>)+)0.02(</a:t>
            </a:r>
            <a:r>
              <a:rPr lang="en-CA" sz="2400" dirty="0" smtClean="0">
                <a:solidFill>
                  <a:schemeClr val="accent5"/>
                </a:solidFill>
              </a:rPr>
              <a:t>Pet</a:t>
            </a:r>
            <a:r>
              <a:rPr lang="en-CA" sz="2400" dirty="0" smtClean="0">
                <a:solidFill>
                  <a:srgbClr val="7F7F7F"/>
                </a:solidFill>
              </a:rPr>
              <a:t>)+1.6(</a:t>
            </a:r>
            <a:r>
              <a:rPr lang="en-CA" sz="2400" dirty="0" smtClean="0">
                <a:solidFill>
                  <a:schemeClr val="accent3"/>
                </a:solidFill>
              </a:rPr>
              <a:t>Dish</a:t>
            </a:r>
            <a:r>
              <a:rPr lang="en-CA" sz="2400" dirty="0" smtClean="0">
                <a:solidFill>
                  <a:srgbClr val="7F7F7F"/>
                </a:solidFill>
              </a:rPr>
              <a:t>)</a:t>
            </a:r>
            <a:endParaRPr lang="en-CA" sz="2400" dirty="0">
              <a:solidFill>
                <a:srgbClr val="7F7F7F"/>
              </a:solidFill>
            </a:endParaRPr>
          </a:p>
        </p:txBody>
      </p:sp>
      <p:sp>
        <p:nvSpPr>
          <p:cNvPr id="85" name="object 72"/>
          <p:cNvSpPr txBox="1"/>
          <p:nvPr/>
        </p:nvSpPr>
        <p:spPr>
          <a:xfrm>
            <a:off x="1690301" y="5216951"/>
            <a:ext cx="6952615" cy="1420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700" algn="r">
              <a:lnSpc>
                <a:spcPct val="100000"/>
              </a:lnSpc>
            </a:pPr>
            <a:r>
              <a:rPr sz="2400" dirty="0" smtClean="0">
                <a:solidFill>
                  <a:srgbClr val="D9D9D9"/>
                </a:solidFill>
                <a:latin typeface="Calibri"/>
                <a:cs typeface="Calibri"/>
              </a:rPr>
              <a:t>“</a:t>
            </a:r>
            <a:r>
              <a:rPr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Pet”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75"/>
              </a:spcBef>
            </a:pPr>
            <a:endParaRPr sz="1200" dirty="0"/>
          </a:p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D9D9D9"/>
                </a:solidFill>
                <a:latin typeface="Calibri"/>
                <a:cs typeface="Calibri"/>
              </a:rPr>
              <a:t>“Dish”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2" name="object 73"/>
          <p:cNvSpPr txBox="1"/>
          <p:nvPr/>
        </p:nvSpPr>
        <p:spPr>
          <a:xfrm>
            <a:off x="2420091" y="1857329"/>
            <a:ext cx="108458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D9D9D9"/>
                </a:solidFill>
                <a:latin typeface="Calibri"/>
                <a:cs typeface="Calibri"/>
              </a:rPr>
              <a:t>“Rabbit”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3" name="object 83"/>
          <p:cNvSpPr/>
          <p:nvPr/>
        </p:nvSpPr>
        <p:spPr>
          <a:xfrm>
            <a:off x="3828011" y="5153890"/>
            <a:ext cx="5099857" cy="13383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4715" y="292942"/>
            <a:ext cx="8061325" cy="6353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616835" algn="l"/>
              </a:tabLst>
            </a:pPr>
            <a:r>
              <a:rPr sz="2400" spc="-20" dirty="0" smtClean="0">
                <a:latin typeface="Calibri"/>
                <a:cs typeface="Calibri"/>
              </a:rPr>
              <a:t>A</a:t>
            </a:r>
            <a:r>
              <a:rPr sz="2400" spc="-15" dirty="0" smtClean="0">
                <a:latin typeface="Calibri"/>
                <a:cs typeface="Calibri"/>
              </a:rPr>
              <a:t>xis </a:t>
            </a:r>
            <a:r>
              <a:rPr sz="2400" spc="-20" dirty="0" smtClean="0">
                <a:latin typeface="Calibri"/>
                <a:cs typeface="Calibri"/>
              </a:rPr>
              <a:t>1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: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1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.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5(</a:t>
            </a:r>
            <a:r>
              <a:rPr sz="2400" spc="0" dirty="0" smtClean="0">
                <a:solidFill>
                  <a:srgbClr val="F79646"/>
                </a:solidFill>
                <a:latin typeface="Calibri"/>
                <a:cs typeface="Calibri"/>
              </a:rPr>
              <a:t>Rabbi</a:t>
            </a:r>
            <a:r>
              <a:rPr sz="2400" spc="-15" dirty="0" smtClean="0">
                <a:solidFill>
                  <a:srgbClr val="F79646"/>
                </a:solidFill>
                <a:latin typeface="Calibri"/>
                <a:cs typeface="Calibri"/>
              </a:rPr>
              <a:t>t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) +	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1.1 (</a:t>
            </a:r>
            <a:r>
              <a:rPr sz="2400" spc="-20" dirty="0" smtClean="0">
                <a:solidFill>
                  <a:srgbClr val="4BACC6"/>
                </a:solidFill>
                <a:latin typeface="Calibri"/>
                <a:cs typeface="Calibri"/>
              </a:rPr>
              <a:t>Pe</a:t>
            </a:r>
            <a:r>
              <a:rPr sz="2400" spc="-10" dirty="0" smtClean="0">
                <a:solidFill>
                  <a:srgbClr val="4BACC6"/>
                </a:solidFill>
                <a:latin typeface="Calibri"/>
                <a:cs typeface="Calibri"/>
              </a:rPr>
              <a:t>t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) +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0.1(</a:t>
            </a: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Dis</a:t>
            </a:r>
            <a:r>
              <a:rPr sz="2400" spc="-5" dirty="0" smtClean="0">
                <a:solidFill>
                  <a:srgbClr val="9BBB59"/>
                </a:solidFill>
                <a:latin typeface="Calibri"/>
                <a:cs typeface="Calibri"/>
              </a:rPr>
              <a:t>h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00"/>
              </a:lnSpc>
            </a:pPr>
            <a:r>
              <a:rPr sz="2400" spc="-20" dirty="0" smtClean="0">
                <a:latin typeface="Calibri"/>
                <a:cs typeface="Calibri"/>
              </a:rPr>
              <a:t>A</a:t>
            </a:r>
            <a:r>
              <a:rPr sz="2400" spc="-15" dirty="0" smtClean="0">
                <a:latin typeface="Calibri"/>
                <a:cs typeface="Calibri"/>
              </a:rPr>
              <a:t>xis </a:t>
            </a:r>
            <a:r>
              <a:rPr sz="2400" spc="-20" dirty="0" smtClean="0">
                <a:latin typeface="Calibri"/>
                <a:cs typeface="Calibri"/>
              </a:rPr>
              <a:t>2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: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0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.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9(</a:t>
            </a:r>
            <a:r>
              <a:rPr sz="2400" spc="0" dirty="0" smtClean="0">
                <a:solidFill>
                  <a:srgbClr val="F79646"/>
                </a:solidFill>
                <a:latin typeface="Calibri"/>
                <a:cs typeface="Calibri"/>
              </a:rPr>
              <a:t>Rabbi</a:t>
            </a:r>
            <a:r>
              <a:rPr sz="2400" spc="-15" dirty="0" smtClean="0">
                <a:solidFill>
                  <a:srgbClr val="F79646"/>
                </a:solidFill>
                <a:latin typeface="Calibri"/>
                <a:cs typeface="Calibri"/>
              </a:rPr>
              <a:t>t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) +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0.02(</a:t>
            </a:r>
            <a:r>
              <a:rPr sz="2400" spc="-20" dirty="0" smtClean="0">
                <a:solidFill>
                  <a:srgbClr val="4BACC6"/>
                </a:solidFill>
                <a:latin typeface="Calibri"/>
                <a:cs typeface="Calibri"/>
              </a:rPr>
              <a:t>Pe</a:t>
            </a:r>
            <a:r>
              <a:rPr sz="2400" spc="-10" dirty="0" smtClean="0">
                <a:solidFill>
                  <a:srgbClr val="4BACC6"/>
                </a:solidFill>
                <a:latin typeface="Calibri"/>
                <a:cs typeface="Calibri"/>
              </a:rPr>
              <a:t>t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) +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1.6(</a:t>
            </a: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Dis</a:t>
            </a:r>
            <a:r>
              <a:rPr sz="2400" spc="-5" dirty="0" smtClean="0">
                <a:solidFill>
                  <a:srgbClr val="9BBB59"/>
                </a:solidFill>
                <a:latin typeface="Calibri"/>
                <a:cs typeface="Calibri"/>
              </a:rPr>
              <a:t>h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49"/>
              </a:spcBef>
            </a:pPr>
            <a:endParaRPr sz="6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739900" marR="2835275">
              <a:lnSpc>
                <a:spcPct val="100699"/>
              </a:lnSpc>
            </a:pPr>
            <a:r>
              <a:rPr sz="2400" dirty="0" smtClean="0">
                <a:solidFill>
                  <a:srgbClr val="C0504D"/>
                </a:solidFill>
                <a:latin typeface="Calibri"/>
                <a:cs typeface="Calibri"/>
              </a:rPr>
              <a:t>“</a:t>
            </a:r>
            <a:r>
              <a:rPr sz="2400" spc="-10" dirty="0" smtClean="0">
                <a:solidFill>
                  <a:srgbClr val="C0504D"/>
                </a:solidFill>
                <a:latin typeface="Calibri"/>
                <a:cs typeface="Calibri"/>
              </a:rPr>
              <a:t>I l</a:t>
            </a:r>
            <a:r>
              <a:rPr sz="2400" spc="-5" dirty="0" smtClean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ve my</a:t>
            </a:r>
            <a:r>
              <a:rPr sz="2400" spc="-5" dirty="0" smtClean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400" b="1" spc="-5" dirty="0" smtClean="0">
                <a:solidFill>
                  <a:srgbClr val="CD665F"/>
                </a:solidFill>
                <a:latin typeface="Calibri"/>
                <a:cs typeface="Calibri"/>
              </a:rPr>
              <a:t>p</a:t>
            </a:r>
            <a:r>
              <a:rPr sz="2400" b="1" spc="0" dirty="0" smtClean="0">
                <a:solidFill>
                  <a:srgbClr val="CD665F"/>
                </a:solidFill>
                <a:latin typeface="Calibri"/>
                <a:cs typeface="Calibri"/>
              </a:rPr>
              <a:t>e</a:t>
            </a:r>
            <a:r>
              <a:rPr sz="2400" b="1" spc="-10" dirty="0" smtClean="0">
                <a:solidFill>
                  <a:srgbClr val="CD665F"/>
                </a:solidFill>
                <a:latin typeface="Calibri"/>
                <a:cs typeface="Calibri"/>
              </a:rPr>
              <a:t>t r</a:t>
            </a:r>
            <a:r>
              <a:rPr sz="2400" b="1" spc="-20" dirty="0" smtClean="0">
                <a:solidFill>
                  <a:srgbClr val="CD665F"/>
                </a:solidFill>
                <a:latin typeface="Calibri"/>
                <a:cs typeface="Calibri"/>
              </a:rPr>
              <a:t>abbi</a:t>
            </a:r>
            <a:r>
              <a:rPr sz="2400" b="1" spc="-10" dirty="0" smtClean="0">
                <a:solidFill>
                  <a:srgbClr val="CD665F"/>
                </a:solidFill>
                <a:latin typeface="Calibri"/>
                <a:cs typeface="Calibri"/>
              </a:rPr>
              <a:t>t</a:t>
            </a:r>
            <a:r>
              <a:rPr sz="2400" spc="-10" dirty="0" smtClean="0">
                <a:solidFill>
                  <a:srgbClr val="C0504D"/>
                </a:solidFill>
                <a:latin typeface="Calibri"/>
                <a:cs typeface="Calibri"/>
              </a:rPr>
              <a:t>.” “</a:t>
            </a:r>
            <a:r>
              <a:rPr sz="2400" b="1" spc="-15" dirty="0" smtClean="0">
                <a:solidFill>
                  <a:srgbClr val="CD665F"/>
                </a:solidFill>
                <a:latin typeface="Calibri"/>
                <a:cs typeface="Calibri"/>
              </a:rPr>
              <a:t>Rabbits 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make </a:t>
            </a:r>
            <a:r>
              <a:rPr sz="2400" spc="-20" dirty="0" smtClean="0">
                <a:solidFill>
                  <a:srgbClr val="C0504D"/>
                </a:solidFill>
                <a:latin typeface="Calibri"/>
                <a:cs typeface="Calibri"/>
              </a:rPr>
              <a:t>mess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y </a:t>
            </a:r>
            <a:r>
              <a:rPr sz="2400" b="1" spc="-5" dirty="0" smtClean="0">
                <a:solidFill>
                  <a:srgbClr val="CD665F"/>
                </a:solidFill>
                <a:latin typeface="Calibri"/>
                <a:cs typeface="Calibri"/>
              </a:rPr>
              <a:t>p</a:t>
            </a:r>
            <a:r>
              <a:rPr sz="2400" b="1" spc="0" dirty="0" smtClean="0">
                <a:solidFill>
                  <a:srgbClr val="CD665F"/>
                </a:solidFill>
                <a:latin typeface="Calibri"/>
                <a:cs typeface="Calibri"/>
              </a:rPr>
              <a:t>e</a:t>
            </a:r>
            <a:r>
              <a:rPr sz="2400" b="1" spc="-15" dirty="0" smtClean="0">
                <a:solidFill>
                  <a:srgbClr val="CD665F"/>
                </a:solidFill>
                <a:latin typeface="Calibri"/>
                <a:cs typeface="Calibri"/>
              </a:rPr>
              <a:t>t</a:t>
            </a:r>
            <a:r>
              <a:rPr sz="2400" b="1" spc="-10" dirty="0" smtClean="0">
                <a:solidFill>
                  <a:srgbClr val="CD665F"/>
                </a:solidFill>
                <a:latin typeface="Calibri"/>
                <a:cs typeface="Calibri"/>
              </a:rPr>
              <a:t>s</a:t>
            </a:r>
            <a:r>
              <a:rPr sz="2400" spc="-10" dirty="0" smtClean="0">
                <a:solidFill>
                  <a:srgbClr val="C0504D"/>
                </a:solidFill>
                <a:latin typeface="Calibri"/>
                <a:cs typeface="Calibri"/>
              </a:rPr>
              <a:t>.”</a:t>
            </a:r>
            <a:endParaRPr sz="2400" dirty="0">
              <a:latin typeface="Calibri"/>
              <a:cs typeface="Calibri"/>
            </a:endParaRPr>
          </a:p>
          <a:p>
            <a:pPr marL="1739900" marR="1985645">
              <a:lnSpc>
                <a:spcPct val="100699"/>
              </a:lnSpc>
            </a:pPr>
            <a:r>
              <a:rPr sz="2400" dirty="0" smtClean="0">
                <a:solidFill>
                  <a:srgbClr val="C0504D"/>
                </a:solidFill>
                <a:latin typeface="Calibri"/>
                <a:cs typeface="Calibri"/>
              </a:rPr>
              <a:t>“</a:t>
            </a:r>
            <a:r>
              <a:rPr sz="2400" spc="-20" dirty="0" smtClean="0">
                <a:solidFill>
                  <a:srgbClr val="C0504D"/>
                </a:solidFill>
                <a:latin typeface="Calibri"/>
                <a:cs typeface="Calibri"/>
              </a:rPr>
              <a:t>My </a:t>
            </a:r>
            <a:r>
              <a:rPr sz="2400" b="1" spc="-20" dirty="0" smtClean="0">
                <a:solidFill>
                  <a:srgbClr val="CD665F"/>
                </a:solidFill>
                <a:latin typeface="Calibri"/>
                <a:cs typeface="Calibri"/>
              </a:rPr>
              <a:t>r</a:t>
            </a:r>
            <a:r>
              <a:rPr sz="2400" b="1" spc="-5" dirty="0" smtClean="0">
                <a:solidFill>
                  <a:srgbClr val="CD665F"/>
                </a:solidFill>
                <a:latin typeface="Calibri"/>
                <a:cs typeface="Calibri"/>
              </a:rPr>
              <a:t>a</a:t>
            </a:r>
            <a:r>
              <a:rPr sz="2400" b="1" spc="-20" dirty="0" smtClean="0">
                <a:solidFill>
                  <a:srgbClr val="CD665F"/>
                </a:solidFill>
                <a:latin typeface="Calibri"/>
                <a:cs typeface="Calibri"/>
              </a:rPr>
              <a:t>bb</a:t>
            </a:r>
            <a:r>
              <a:rPr sz="2400" b="1" spc="-15" dirty="0" smtClean="0">
                <a:solidFill>
                  <a:srgbClr val="CD665F"/>
                </a:solidFill>
                <a:latin typeface="Calibri"/>
                <a:cs typeface="Calibri"/>
              </a:rPr>
              <a:t>i</a:t>
            </a:r>
            <a:r>
              <a:rPr sz="2400" b="1" spc="-10" dirty="0" smtClean="0">
                <a:solidFill>
                  <a:srgbClr val="CD665F"/>
                </a:solidFill>
                <a:latin typeface="Calibri"/>
                <a:cs typeface="Calibri"/>
              </a:rPr>
              <a:t>t </a:t>
            </a:r>
            <a:r>
              <a:rPr sz="2400" spc="-10" dirty="0" smtClean="0">
                <a:solidFill>
                  <a:srgbClr val="C0504D"/>
                </a:solidFill>
                <a:latin typeface="Calibri"/>
                <a:cs typeface="Calibri"/>
              </a:rPr>
              <a:t>gr</a:t>
            </a:r>
            <a:r>
              <a:rPr sz="2400" spc="-5" dirty="0" smtClean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2400" spc="-25" dirty="0" smtClean="0">
                <a:solidFill>
                  <a:srgbClr val="C0504D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C0504D"/>
                </a:solidFill>
                <a:latin typeface="Calibri"/>
                <a:cs typeface="Calibri"/>
              </a:rPr>
              <a:t>ls </a:t>
            </a:r>
            <a:r>
              <a:rPr sz="2400" spc="-25" dirty="0" smtClean="0">
                <a:solidFill>
                  <a:srgbClr val="C0504D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C0504D"/>
                </a:solidFill>
                <a:latin typeface="Calibri"/>
                <a:cs typeface="Calibri"/>
              </a:rPr>
              <a:t>h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en </a:t>
            </a:r>
            <a:r>
              <a:rPr sz="2400" spc="-10" dirty="0" smtClean="0">
                <a:solidFill>
                  <a:srgbClr val="C0504D"/>
                </a:solidFill>
                <a:latin typeface="Calibri"/>
                <a:cs typeface="Calibri"/>
              </a:rPr>
              <a:t>I </a:t>
            </a:r>
            <a:r>
              <a:rPr sz="2400" b="1" spc="-5" dirty="0" smtClean="0">
                <a:solidFill>
                  <a:srgbClr val="CD665F"/>
                </a:solidFill>
                <a:latin typeface="Calibri"/>
                <a:cs typeface="Calibri"/>
              </a:rPr>
              <a:t>p</a:t>
            </a:r>
            <a:r>
              <a:rPr sz="2400" b="1" spc="0" dirty="0" smtClean="0">
                <a:solidFill>
                  <a:srgbClr val="CD665F"/>
                </a:solidFill>
                <a:latin typeface="Calibri"/>
                <a:cs typeface="Calibri"/>
              </a:rPr>
              <a:t>e</a:t>
            </a:r>
            <a:r>
              <a:rPr sz="2400" b="1" spc="-10" dirty="0" smtClean="0">
                <a:solidFill>
                  <a:srgbClr val="CD665F"/>
                </a:solidFill>
                <a:latin typeface="Calibri"/>
                <a:cs typeface="Calibri"/>
              </a:rPr>
              <a:t>t</a:t>
            </a:r>
            <a:r>
              <a:rPr sz="2400" b="1" spc="-5" dirty="0" smtClean="0">
                <a:solidFill>
                  <a:srgbClr val="CD665F"/>
                </a:solidFill>
                <a:latin typeface="Calibri"/>
                <a:cs typeface="Calibri"/>
              </a:rPr>
              <a:t> 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h</a:t>
            </a:r>
            <a:r>
              <a:rPr sz="2400" spc="-20" dirty="0" smtClean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sz="2400" spc="0" dirty="0" smtClean="0">
                <a:solidFill>
                  <a:srgbClr val="C0504D"/>
                </a:solidFill>
                <a:latin typeface="Calibri"/>
                <a:cs typeface="Calibri"/>
              </a:rPr>
              <a:t>.” “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He has ﬁve</a:t>
            </a:r>
            <a:r>
              <a:rPr sz="2400" spc="-5" dirty="0" smtClean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400" b="1" spc="0" dirty="0" smtClean="0">
                <a:solidFill>
                  <a:srgbClr val="CD665F"/>
                </a:solidFill>
                <a:latin typeface="Calibri"/>
                <a:cs typeface="Calibri"/>
              </a:rPr>
              <a:t>r</a:t>
            </a:r>
            <a:r>
              <a:rPr sz="2400" b="1" spc="-5" dirty="0" smtClean="0">
                <a:solidFill>
                  <a:srgbClr val="CD665F"/>
                </a:solidFill>
                <a:latin typeface="Calibri"/>
                <a:cs typeface="Calibri"/>
              </a:rPr>
              <a:t>a</a:t>
            </a:r>
            <a:r>
              <a:rPr sz="2400" b="1" spc="-20" dirty="0" smtClean="0">
                <a:solidFill>
                  <a:srgbClr val="CD665F"/>
                </a:solidFill>
                <a:latin typeface="Calibri"/>
                <a:cs typeface="Calibri"/>
              </a:rPr>
              <a:t>bb</a:t>
            </a:r>
            <a:r>
              <a:rPr sz="2400" b="1" spc="-15" dirty="0" smtClean="0">
                <a:solidFill>
                  <a:srgbClr val="CD665F"/>
                </a:solidFill>
                <a:latin typeface="Calibri"/>
                <a:cs typeface="Calibri"/>
              </a:rPr>
              <a:t>it</a:t>
            </a:r>
            <a:r>
              <a:rPr sz="2400" b="1" spc="-10" dirty="0" smtClean="0">
                <a:solidFill>
                  <a:srgbClr val="CD665F"/>
                </a:solidFill>
                <a:latin typeface="Calibri"/>
                <a:cs typeface="Calibri"/>
              </a:rPr>
              <a:t>s</a:t>
            </a:r>
            <a:r>
              <a:rPr sz="2400" spc="-10" dirty="0" smtClean="0">
                <a:solidFill>
                  <a:srgbClr val="C0504D"/>
                </a:solidFill>
                <a:latin typeface="Calibri"/>
                <a:cs typeface="Calibri"/>
              </a:rPr>
              <a:t>.”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49"/>
              </a:spcBef>
            </a:pPr>
            <a:endParaRPr sz="6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739900" marR="1384935">
              <a:lnSpc>
                <a:spcPct val="100699"/>
              </a:lnSpc>
            </a:pPr>
            <a:r>
              <a:rPr sz="2400" dirty="0" smtClean="0">
                <a:solidFill>
                  <a:srgbClr val="4F81BD"/>
                </a:solidFill>
                <a:latin typeface="Calibri"/>
                <a:cs typeface="Calibri"/>
              </a:rPr>
              <a:t>“Th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at </a:t>
            </a:r>
            <a:r>
              <a:rPr sz="2400" b="1" spc="-15" dirty="0" smtClean="0">
                <a:solidFill>
                  <a:srgbClr val="6095C9"/>
                </a:solidFill>
                <a:latin typeface="Calibri"/>
                <a:cs typeface="Calibri"/>
              </a:rPr>
              <a:t>dish 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yes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terd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ay </a:t>
            </a:r>
            <a:r>
              <a:rPr sz="2400" spc="-25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as </a:t>
            </a:r>
            <a:r>
              <a:rPr sz="2400" spc="-20" dirty="0" smtClean="0">
                <a:solidFill>
                  <a:srgbClr val="4F81BD"/>
                </a:solidFill>
                <a:latin typeface="Calibri"/>
                <a:cs typeface="Calibri"/>
              </a:rPr>
              <a:t>amazin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g.” “She 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oo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ked the bes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t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400" b="1" spc="0" dirty="0" smtClean="0">
                <a:solidFill>
                  <a:srgbClr val="6095C9"/>
                </a:solidFill>
                <a:latin typeface="Calibri"/>
                <a:cs typeface="Calibri"/>
              </a:rPr>
              <a:t>r</a:t>
            </a:r>
            <a:r>
              <a:rPr sz="2400" b="1" spc="-5" dirty="0" smtClean="0">
                <a:solidFill>
                  <a:srgbClr val="6095C9"/>
                </a:solidFill>
                <a:latin typeface="Calibri"/>
                <a:cs typeface="Calibri"/>
              </a:rPr>
              <a:t>a</a:t>
            </a:r>
            <a:r>
              <a:rPr sz="2400" b="1" spc="-20" dirty="0" smtClean="0">
                <a:solidFill>
                  <a:srgbClr val="6095C9"/>
                </a:solidFill>
                <a:latin typeface="Calibri"/>
                <a:cs typeface="Calibri"/>
              </a:rPr>
              <a:t>bb</a:t>
            </a:r>
            <a:r>
              <a:rPr sz="2400" b="1" spc="-15" dirty="0" smtClean="0">
                <a:solidFill>
                  <a:srgbClr val="6095C9"/>
                </a:solidFill>
                <a:latin typeface="Calibri"/>
                <a:cs typeface="Calibri"/>
              </a:rPr>
              <a:t>i</a:t>
            </a:r>
            <a:r>
              <a:rPr sz="2400" b="1" spc="-10" dirty="0" smtClean="0">
                <a:solidFill>
                  <a:srgbClr val="6095C9"/>
                </a:solidFill>
                <a:latin typeface="Calibri"/>
                <a:cs typeface="Calibri"/>
              </a:rPr>
              <a:t>t </a:t>
            </a:r>
            <a:r>
              <a:rPr sz="2400" b="1" spc="-15" dirty="0" smtClean="0">
                <a:solidFill>
                  <a:srgbClr val="6095C9"/>
                </a:solidFill>
                <a:latin typeface="Calibri"/>
                <a:cs typeface="Calibri"/>
              </a:rPr>
              <a:t>dish </a:t>
            </a:r>
            <a:r>
              <a:rPr sz="2400" spc="-20" dirty="0" smtClean="0">
                <a:solidFill>
                  <a:srgbClr val="4F81BD"/>
                </a:solidFill>
                <a:latin typeface="Calibri"/>
                <a:cs typeface="Calibri"/>
              </a:rPr>
              <a:t>e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v</a:t>
            </a:r>
            <a:r>
              <a:rPr sz="2400" spc="-20" dirty="0" smtClean="0">
                <a:solidFill>
                  <a:srgbClr val="4F81BD"/>
                </a:solidFill>
                <a:latin typeface="Calibri"/>
                <a:cs typeface="Calibri"/>
              </a:rPr>
              <a:t>e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r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.” “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I had this </a:t>
            </a:r>
            <a:r>
              <a:rPr sz="2400" spc="-25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ei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rd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400" b="1" spc="-15" dirty="0" smtClean="0">
                <a:solidFill>
                  <a:srgbClr val="6095C9"/>
                </a:solidFill>
                <a:latin typeface="Calibri"/>
                <a:cs typeface="Calibri"/>
              </a:rPr>
              <a:t>dish </a:t>
            </a:r>
            <a:r>
              <a:rPr sz="2400" spc="-25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ith f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ri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ed </a:t>
            </a:r>
            <a:r>
              <a:rPr sz="2400" b="1" spc="-15" dirty="0" smtClean="0">
                <a:solidFill>
                  <a:srgbClr val="6095C9"/>
                </a:solidFill>
                <a:latin typeface="Calibri"/>
                <a:cs typeface="Calibri"/>
              </a:rPr>
              <a:t>r</a:t>
            </a:r>
            <a:r>
              <a:rPr sz="2400" b="1" spc="-5" dirty="0" smtClean="0">
                <a:solidFill>
                  <a:srgbClr val="6095C9"/>
                </a:solidFill>
                <a:latin typeface="Calibri"/>
                <a:cs typeface="Calibri"/>
              </a:rPr>
              <a:t>a</a:t>
            </a:r>
            <a:r>
              <a:rPr sz="2400" b="1" spc="-20" dirty="0" smtClean="0">
                <a:solidFill>
                  <a:srgbClr val="6095C9"/>
                </a:solidFill>
                <a:latin typeface="Calibri"/>
                <a:cs typeface="Calibri"/>
              </a:rPr>
              <a:t>bb</a:t>
            </a:r>
            <a:r>
              <a:rPr sz="2400" b="1" spc="-15" dirty="0" smtClean="0">
                <a:solidFill>
                  <a:srgbClr val="6095C9"/>
                </a:solidFill>
                <a:latin typeface="Calibri"/>
                <a:cs typeface="Calibri"/>
              </a:rPr>
              <a:t>i</a:t>
            </a:r>
            <a:r>
              <a:rPr sz="2400" b="1" spc="-10" dirty="0" smtClean="0">
                <a:solidFill>
                  <a:srgbClr val="6095C9"/>
                </a:solidFill>
                <a:latin typeface="Calibri"/>
                <a:cs typeface="Calibri"/>
              </a:rPr>
              <a:t>t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.”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49"/>
              </a:spcBef>
            </a:pPr>
            <a:endParaRPr sz="6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739900" marR="12700">
              <a:lnSpc>
                <a:spcPct val="100699"/>
              </a:lnSpc>
            </a:pPr>
            <a:r>
              <a:rPr sz="2400" dirty="0" smtClean="0">
                <a:solidFill>
                  <a:srgbClr val="8064A2"/>
                </a:solidFill>
                <a:latin typeface="Calibri"/>
                <a:cs typeface="Calibri"/>
              </a:rPr>
              <a:t>“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I 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gave </a:t>
            </a:r>
            <a:r>
              <a:rPr lang="en-CA"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leftovers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8064A2"/>
                </a:solidFill>
                <a:latin typeface="Calibri"/>
                <a:cs typeface="Calibri"/>
              </a:rPr>
              <a:t>f th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at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 </a:t>
            </a:r>
            <a:r>
              <a:rPr sz="2400" b="1" spc="-15" dirty="0" smtClean="0">
                <a:solidFill>
                  <a:srgbClr val="937AB2"/>
                </a:solidFill>
                <a:latin typeface="Calibri"/>
                <a:cs typeface="Calibri"/>
              </a:rPr>
              <a:t>dish 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to my </a:t>
            </a:r>
            <a:r>
              <a:rPr sz="2400" b="1" spc="-5" dirty="0" smtClean="0">
                <a:solidFill>
                  <a:srgbClr val="937AB2"/>
                </a:solidFill>
                <a:latin typeface="Calibri"/>
                <a:cs typeface="Calibri"/>
              </a:rPr>
              <a:t>p</a:t>
            </a:r>
            <a:r>
              <a:rPr sz="2400" b="1" spc="0" dirty="0" smtClean="0">
                <a:solidFill>
                  <a:srgbClr val="937AB2"/>
                </a:solidFill>
                <a:latin typeface="Calibri"/>
                <a:cs typeface="Calibri"/>
              </a:rPr>
              <a:t>e</a:t>
            </a:r>
            <a:r>
              <a:rPr sz="2400" b="1" spc="-15" dirty="0" smtClean="0">
                <a:solidFill>
                  <a:srgbClr val="937AB2"/>
                </a:solidFill>
                <a:latin typeface="Calibri"/>
                <a:cs typeface="Calibri"/>
              </a:rPr>
              <a:t>t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, </a:t>
            </a:r>
            <a:r>
              <a:rPr sz="2400" spc="-20" dirty="0" smtClean="0">
                <a:solidFill>
                  <a:srgbClr val="8064A2"/>
                </a:solidFill>
                <a:latin typeface="Calibri"/>
                <a:cs typeface="Calibri"/>
              </a:rPr>
              <a:t>mr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. </a:t>
            </a:r>
            <a:r>
              <a:rPr sz="2400" b="1" spc="-10" dirty="0" smtClean="0">
                <a:solidFill>
                  <a:srgbClr val="937AB2"/>
                </a:solidFill>
                <a:latin typeface="Calibri"/>
                <a:cs typeface="Calibri"/>
              </a:rPr>
              <a:t>r</a:t>
            </a:r>
            <a:r>
              <a:rPr sz="2400" b="1" spc="-5" dirty="0" smtClean="0">
                <a:solidFill>
                  <a:srgbClr val="937AB2"/>
                </a:solidFill>
                <a:latin typeface="Calibri"/>
                <a:cs typeface="Calibri"/>
              </a:rPr>
              <a:t>a</a:t>
            </a:r>
            <a:r>
              <a:rPr sz="2400" b="1" spc="-20" dirty="0" smtClean="0">
                <a:solidFill>
                  <a:srgbClr val="937AB2"/>
                </a:solidFill>
                <a:latin typeface="Calibri"/>
                <a:cs typeface="Calibri"/>
              </a:rPr>
              <a:t>bb</a:t>
            </a:r>
            <a:r>
              <a:rPr sz="2400" b="1" spc="-15" dirty="0" smtClean="0">
                <a:solidFill>
                  <a:srgbClr val="937AB2"/>
                </a:solidFill>
                <a:latin typeface="Calibri"/>
                <a:cs typeface="Calibri"/>
              </a:rPr>
              <a:t>i</a:t>
            </a:r>
            <a:r>
              <a:rPr sz="2400" b="1" spc="-10" dirty="0" smtClean="0">
                <a:solidFill>
                  <a:srgbClr val="937AB2"/>
                </a:solidFill>
                <a:latin typeface="Calibri"/>
                <a:cs typeface="Calibri"/>
              </a:rPr>
              <a:t>t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” “That’s 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my </a:t>
            </a:r>
            <a:r>
              <a:rPr sz="2400" b="1" spc="-5" dirty="0" smtClean="0">
                <a:solidFill>
                  <a:srgbClr val="937AB2"/>
                </a:solidFill>
                <a:latin typeface="Calibri"/>
                <a:cs typeface="Calibri"/>
              </a:rPr>
              <a:t>p</a:t>
            </a:r>
            <a:r>
              <a:rPr sz="2400" b="1" spc="0" dirty="0" smtClean="0">
                <a:solidFill>
                  <a:srgbClr val="937AB2"/>
                </a:solidFill>
                <a:latin typeface="Calibri"/>
                <a:cs typeface="Calibri"/>
              </a:rPr>
              <a:t>e</a:t>
            </a:r>
            <a:r>
              <a:rPr sz="2400" b="1" spc="-10" dirty="0" smtClean="0">
                <a:solidFill>
                  <a:srgbClr val="937AB2"/>
                </a:solidFill>
                <a:latin typeface="Calibri"/>
                <a:cs typeface="Calibri"/>
              </a:rPr>
              <a:t>t</a:t>
            </a:r>
            <a:r>
              <a:rPr sz="2400" b="1" spc="-5" dirty="0" smtClean="0">
                <a:solidFill>
                  <a:srgbClr val="937AB2"/>
                </a:solidFill>
                <a:latin typeface="Calibri"/>
                <a:cs typeface="Calibri"/>
              </a:rPr>
              <a:t> </a:t>
            </a:r>
            <a:r>
              <a:rPr sz="2400" b="1" spc="0" dirty="0" smtClean="0">
                <a:solidFill>
                  <a:srgbClr val="937AB2"/>
                </a:solidFill>
                <a:latin typeface="Calibri"/>
                <a:cs typeface="Calibri"/>
              </a:rPr>
              <a:t>r</a:t>
            </a:r>
            <a:r>
              <a:rPr sz="2400" b="1" spc="-5" dirty="0" smtClean="0">
                <a:solidFill>
                  <a:srgbClr val="937AB2"/>
                </a:solidFill>
                <a:latin typeface="Calibri"/>
                <a:cs typeface="Calibri"/>
              </a:rPr>
              <a:t>a</a:t>
            </a:r>
            <a:r>
              <a:rPr sz="2400" b="1" spc="-20" dirty="0" smtClean="0">
                <a:solidFill>
                  <a:srgbClr val="937AB2"/>
                </a:solidFill>
                <a:latin typeface="Calibri"/>
                <a:cs typeface="Calibri"/>
              </a:rPr>
              <a:t>bb</a:t>
            </a:r>
            <a:r>
              <a:rPr sz="2400" b="1" spc="-15" dirty="0" smtClean="0">
                <a:solidFill>
                  <a:srgbClr val="937AB2"/>
                </a:solidFill>
                <a:latin typeface="Calibri"/>
                <a:cs typeface="Calibri"/>
              </a:rPr>
              <a:t>i</a:t>
            </a:r>
            <a:r>
              <a:rPr sz="2400" b="1" spc="-10" dirty="0" smtClean="0">
                <a:solidFill>
                  <a:srgbClr val="937AB2"/>
                </a:solidFill>
                <a:latin typeface="Calibri"/>
                <a:cs typeface="Calibri"/>
              </a:rPr>
              <a:t>t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’s f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av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rite </a:t>
            </a:r>
            <a:r>
              <a:rPr sz="2400" b="1" spc="-15" dirty="0" smtClean="0">
                <a:solidFill>
                  <a:srgbClr val="937AB2"/>
                </a:solidFill>
                <a:latin typeface="Calibri"/>
                <a:cs typeface="Calibri"/>
              </a:rPr>
              <a:t>dish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.”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916" y="1865181"/>
            <a:ext cx="4360545" cy="1492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861694">
              <a:lnSpc>
                <a:spcPct val="100699"/>
              </a:lnSpc>
            </a:pPr>
            <a:r>
              <a:rPr sz="2400" dirty="0" smtClean="0">
                <a:solidFill>
                  <a:srgbClr val="C0504D"/>
                </a:solidFill>
                <a:latin typeface="Calibri"/>
                <a:cs typeface="Calibri"/>
              </a:rPr>
              <a:t>“</a:t>
            </a:r>
            <a:r>
              <a:rPr sz="2400" spc="-10" dirty="0" smtClean="0">
                <a:solidFill>
                  <a:srgbClr val="C0504D"/>
                </a:solidFill>
                <a:latin typeface="Calibri"/>
                <a:cs typeface="Calibri"/>
              </a:rPr>
              <a:t>I l</a:t>
            </a:r>
            <a:r>
              <a:rPr sz="2400" spc="-5" dirty="0" smtClean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ve my</a:t>
            </a:r>
            <a:r>
              <a:rPr sz="2400" spc="-5" dirty="0" smtClean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400" b="1" spc="-5" dirty="0" smtClean="0">
                <a:solidFill>
                  <a:srgbClr val="CD665F"/>
                </a:solidFill>
                <a:latin typeface="Calibri"/>
                <a:cs typeface="Calibri"/>
              </a:rPr>
              <a:t>p</a:t>
            </a:r>
            <a:r>
              <a:rPr sz="2400" b="1" spc="0" dirty="0" smtClean="0">
                <a:solidFill>
                  <a:srgbClr val="CD665F"/>
                </a:solidFill>
                <a:latin typeface="Calibri"/>
                <a:cs typeface="Calibri"/>
              </a:rPr>
              <a:t>e</a:t>
            </a:r>
            <a:r>
              <a:rPr sz="2400" b="1" spc="-10" dirty="0" smtClean="0">
                <a:solidFill>
                  <a:srgbClr val="CD665F"/>
                </a:solidFill>
                <a:latin typeface="Calibri"/>
                <a:cs typeface="Calibri"/>
              </a:rPr>
              <a:t>t r</a:t>
            </a:r>
            <a:r>
              <a:rPr sz="2400" b="1" spc="-20" dirty="0" smtClean="0">
                <a:solidFill>
                  <a:srgbClr val="CD665F"/>
                </a:solidFill>
                <a:latin typeface="Calibri"/>
                <a:cs typeface="Calibri"/>
              </a:rPr>
              <a:t>abbi</a:t>
            </a:r>
            <a:r>
              <a:rPr sz="2400" b="1" spc="-10" dirty="0" smtClean="0">
                <a:solidFill>
                  <a:srgbClr val="CD665F"/>
                </a:solidFill>
                <a:latin typeface="Calibri"/>
                <a:cs typeface="Calibri"/>
              </a:rPr>
              <a:t>t</a:t>
            </a:r>
            <a:r>
              <a:rPr sz="2400" spc="-10" dirty="0" smtClean="0">
                <a:solidFill>
                  <a:srgbClr val="C0504D"/>
                </a:solidFill>
                <a:latin typeface="Calibri"/>
                <a:cs typeface="Calibri"/>
              </a:rPr>
              <a:t>.” “</a:t>
            </a:r>
            <a:r>
              <a:rPr sz="2400" b="1" spc="-15" dirty="0" smtClean="0">
                <a:solidFill>
                  <a:srgbClr val="CD665F"/>
                </a:solidFill>
                <a:latin typeface="Calibri"/>
                <a:cs typeface="Calibri"/>
              </a:rPr>
              <a:t>Rabbits 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make </a:t>
            </a:r>
            <a:r>
              <a:rPr sz="2400" spc="-20" dirty="0" smtClean="0">
                <a:solidFill>
                  <a:srgbClr val="C0504D"/>
                </a:solidFill>
                <a:latin typeface="Calibri"/>
                <a:cs typeface="Calibri"/>
              </a:rPr>
              <a:t>mess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y </a:t>
            </a:r>
            <a:r>
              <a:rPr sz="2400" b="1" spc="-5" dirty="0" smtClean="0">
                <a:solidFill>
                  <a:srgbClr val="CD665F"/>
                </a:solidFill>
                <a:latin typeface="Calibri"/>
                <a:cs typeface="Calibri"/>
              </a:rPr>
              <a:t>p</a:t>
            </a:r>
            <a:r>
              <a:rPr sz="2400" b="1" spc="0" dirty="0" smtClean="0">
                <a:solidFill>
                  <a:srgbClr val="CD665F"/>
                </a:solidFill>
                <a:latin typeface="Calibri"/>
                <a:cs typeface="Calibri"/>
              </a:rPr>
              <a:t>e</a:t>
            </a:r>
            <a:r>
              <a:rPr sz="2400" b="1" spc="-15" dirty="0" smtClean="0">
                <a:solidFill>
                  <a:srgbClr val="CD665F"/>
                </a:solidFill>
                <a:latin typeface="Calibri"/>
                <a:cs typeface="Calibri"/>
              </a:rPr>
              <a:t>t</a:t>
            </a:r>
            <a:r>
              <a:rPr sz="2400" b="1" spc="-10" dirty="0" smtClean="0">
                <a:solidFill>
                  <a:srgbClr val="CD665F"/>
                </a:solidFill>
                <a:latin typeface="Calibri"/>
                <a:cs typeface="Calibri"/>
              </a:rPr>
              <a:t>s</a:t>
            </a:r>
            <a:r>
              <a:rPr sz="2400" spc="-10" dirty="0" smtClean="0">
                <a:solidFill>
                  <a:srgbClr val="C0504D"/>
                </a:solidFill>
                <a:latin typeface="Calibri"/>
                <a:cs typeface="Calibri"/>
              </a:rPr>
              <a:t>.”</a:t>
            </a:r>
            <a:endParaRPr sz="2400" dirty="0">
              <a:latin typeface="Calibri"/>
              <a:cs typeface="Calibri"/>
            </a:endParaRPr>
          </a:p>
          <a:p>
            <a:pPr marL="12700" marR="12700">
              <a:lnSpc>
                <a:spcPct val="100699"/>
              </a:lnSpc>
            </a:pPr>
            <a:r>
              <a:rPr sz="2400" dirty="0" smtClean="0">
                <a:solidFill>
                  <a:srgbClr val="C0504D"/>
                </a:solidFill>
                <a:latin typeface="Calibri"/>
                <a:cs typeface="Calibri"/>
              </a:rPr>
              <a:t>“</a:t>
            </a:r>
            <a:r>
              <a:rPr sz="2400" spc="-20" dirty="0" smtClean="0">
                <a:solidFill>
                  <a:srgbClr val="C0504D"/>
                </a:solidFill>
                <a:latin typeface="Calibri"/>
                <a:cs typeface="Calibri"/>
              </a:rPr>
              <a:t>My </a:t>
            </a:r>
            <a:r>
              <a:rPr sz="2400" b="1" spc="-20" dirty="0" smtClean="0">
                <a:solidFill>
                  <a:srgbClr val="CD665F"/>
                </a:solidFill>
                <a:latin typeface="Calibri"/>
                <a:cs typeface="Calibri"/>
              </a:rPr>
              <a:t>r</a:t>
            </a:r>
            <a:r>
              <a:rPr sz="2400" b="1" spc="-5" dirty="0" smtClean="0">
                <a:solidFill>
                  <a:srgbClr val="CD665F"/>
                </a:solidFill>
                <a:latin typeface="Calibri"/>
                <a:cs typeface="Calibri"/>
              </a:rPr>
              <a:t>a</a:t>
            </a:r>
            <a:r>
              <a:rPr sz="2400" b="1" spc="-20" dirty="0" smtClean="0">
                <a:solidFill>
                  <a:srgbClr val="CD665F"/>
                </a:solidFill>
                <a:latin typeface="Calibri"/>
                <a:cs typeface="Calibri"/>
              </a:rPr>
              <a:t>bb</a:t>
            </a:r>
            <a:r>
              <a:rPr sz="2400" b="1" spc="-15" dirty="0" smtClean="0">
                <a:solidFill>
                  <a:srgbClr val="CD665F"/>
                </a:solidFill>
                <a:latin typeface="Calibri"/>
                <a:cs typeface="Calibri"/>
              </a:rPr>
              <a:t>i</a:t>
            </a:r>
            <a:r>
              <a:rPr sz="2400" b="1" spc="-10" dirty="0" smtClean="0">
                <a:solidFill>
                  <a:srgbClr val="CD665F"/>
                </a:solidFill>
                <a:latin typeface="Calibri"/>
                <a:cs typeface="Calibri"/>
              </a:rPr>
              <a:t>t </a:t>
            </a:r>
            <a:r>
              <a:rPr sz="2400" spc="-10" dirty="0" smtClean="0">
                <a:solidFill>
                  <a:srgbClr val="C0504D"/>
                </a:solidFill>
                <a:latin typeface="Calibri"/>
                <a:cs typeface="Calibri"/>
              </a:rPr>
              <a:t>gr</a:t>
            </a:r>
            <a:r>
              <a:rPr sz="2400" spc="-5" dirty="0" smtClean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2400" spc="-25" dirty="0" smtClean="0">
                <a:solidFill>
                  <a:srgbClr val="C0504D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C0504D"/>
                </a:solidFill>
                <a:latin typeface="Calibri"/>
                <a:cs typeface="Calibri"/>
              </a:rPr>
              <a:t>ls </a:t>
            </a:r>
            <a:r>
              <a:rPr sz="2400" spc="-25" dirty="0" smtClean="0">
                <a:solidFill>
                  <a:srgbClr val="C0504D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C0504D"/>
                </a:solidFill>
                <a:latin typeface="Calibri"/>
                <a:cs typeface="Calibri"/>
              </a:rPr>
              <a:t>h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en </a:t>
            </a:r>
            <a:r>
              <a:rPr sz="2400" spc="-10" dirty="0" smtClean="0">
                <a:solidFill>
                  <a:srgbClr val="C0504D"/>
                </a:solidFill>
                <a:latin typeface="Calibri"/>
                <a:cs typeface="Calibri"/>
              </a:rPr>
              <a:t>I </a:t>
            </a:r>
            <a:r>
              <a:rPr sz="2400" b="1" spc="-5" dirty="0" smtClean="0">
                <a:solidFill>
                  <a:srgbClr val="CD665F"/>
                </a:solidFill>
                <a:latin typeface="Calibri"/>
                <a:cs typeface="Calibri"/>
              </a:rPr>
              <a:t>p</a:t>
            </a:r>
            <a:r>
              <a:rPr sz="2400" b="1" spc="0" dirty="0" smtClean="0">
                <a:solidFill>
                  <a:srgbClr val="CD665F"/>
                </a:solidFill>
                <a:latin typeface="Calibri"/>
                <a:cs typeface="Calibri"/>
              </a:rPr>
              <a:t>e</a:t>
            </a:r>
            <a:r>
              <a:rPr sz="2400" b="1" spc="-10" dirty="0" smtClean="0">
                <a:solidFill>
                  <a:srgbClr val="CD665F"/>
                </a:solidFill>
                <a:latin typeface="Calibri"/>
                <a:cs typeface="Calibri"/>
              </a:rPr>
              <a:t>t</a:t>
            </a:r>
            <a:r>
              <a:rPr sz="2400" b="1" spc="-5" dirty="0" smtClean="0">
                <a:solidFill>
                  <a:srgbClr val="CD665F"/>
                </a:solidFill>
                <a:latin typeface="Calibri"/>
                <a:cs typeface="Calibri"/>
              </a:rPr>
              <a:t> 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h</a:t>
            </a:r>
            <a:r>
              <a:rPr sz="2400" spc="-20" dirty="0" smtClean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sz="2400" spc="0" dirty="0" smtClean="0">
                <a:solidFill>
                  <a:srgbClr val="C0504D"/>
                </a:solidFill>
                <a:latin typeface="Calibri"/>
                <a:cs typeface="Calibri"/>
              </a:rPr>
              <a:t>.” “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He has ﬁve</a:t>
            </a:r>
            <a:r>
              <a:rPr sz="2400" spc="-5" dirty="0" smtClean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400" b="1" spc="0" dirty="0" smtClean="0">
                <a:solidFill>
                  <a:srgbClr val="CD665F"/>
                </a:solidFill>
                <a:latin typeface="Calibri"/>
                <a:cs typeface="Calibri"/>
              </a:rPr>
              <a:t>r</a:t>
            </a:r>
            <a:r>
              <a:rPr sz="2400" b="1" spc="-5" dirty="0" smtClean="0">
                <a:solidFill>
                  <a:srgbClr val="CD665F"/>
                </a:solidFill>
                <a:latin typeface="Calibri"/>
                <a:cs typeface="Calibri"/>
              </a:rPr>
              <a:t>a</a:t>
            </a:r>
            <a:r>
              <a:rPr sz="2400" b="1" spc="-20" dirty="0" smtClean="0">
                <a:solidFill>
                  <a:srgbClr val="CD665F"/>
                </a:solidFill>
                <a:latin typeface="Calibri"/>
                <a:cs typeface="Calibri"/>
              </a:rPr>
              <a:t>bb</a:t>
            </a:r>
            <a:r>
              <a:rPr sz="2400" b="1" spc="-15" dirty="0" smtClean="0">
                <a:solidFill>
                  <a:srgbClr val="CD665F"/>
                </a:solidFill>
                <a:latin typeface="Calibri"/>
                <a:cs typeface="Calibri"/>
              </a:rPr>
              <a:t>it</a:t>
            </a:r>
            <a:r>
              <a:rPr sz="2400" b="1" spc="-10" dirty="0" smtClean="0">
                <a:solidFill>
                  <a:srgbClr val="CD665F"/>
                </a:solidFill>
                <a:latin typeface="Calibri"/>
                <a:cs typeface="Calibri"/>
              </a:rPr>
              <a:t>s</a:t>
            </a:r>
            <a:r>
              <a:rPr sz="2400" spc="-10" dirty="0" smtClean="0">
                <a:solidFill>
                  <a:srgbClr val="C0504D"/>
                </a:solidFill>
                <a:latin typeface="Calibri"/>
                <a:cs typeface="Calibri"/>
              </a:rPr>
              <a:t>.”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01916" y="4062281"/>
            <a:ext cx="6334125" cy="2584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384935">
              <a:lnSpc>
                <a:spcPct val="100699"/>
              </a:lnSpc>
            </a:pPr>
            <a:r>
              <a:rPr sz="2400" dirty="0" smtClean="0">
                <a:solidFill>
                  <a:srgbClr val="4F81BD"/>
                </a:solidFill>
                <a:latin typeface="Calibri"/>
                <a:cs typeface="Calibri"/>
              </a:rPr>
              <a:t>“Th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at </a:t>
            </a:r>
            <a:r>
              <a:rPr sz="2400" b="1" spc="-15" dirty="0" smtClean="0">
                <a:solidFill>
                  <a:srgbClr val="6095C9"/>
                </a:solidFill>
                <a:latin typeface="Calibri"/>
                <a:cs typeface="Calibri"/>
              </a:rPr>
              <a:t>dish 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yes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terd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ay </a:t>
            </a:r>
            <a:r>
              <a:rPr sz="2400" spc="-25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as </a:t>
            </a:r>
            <a:r>
              <a:rPr sz="2400" spc="-20" dirty="0" smtClean="0">
                <a:solidFill>
                  <a:srgbClr val="4F81BD"/>
                </a:solidFill>
                <a:latin typeface="Calibri"/>
                <a:cs typeface="Calibri"/>
              </a:rPr>
              <a:t>amazin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g.” “She 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oo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ked the bes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t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400" b="1" spc="0" dirty="0" smtClean="0">
                <a:solidFill>
                  <a:srgbClr val="6095C9"/>
                </a:solidFill>
                <a:latin typeface="Calibri"/>
                <a:cs typeface="Calibri"/>
              </a:rPr>
              <a:t>r</a:t>
            </a:r>
            <a:r>
              <a:rPr sz="2400" b="1" spc="-5" dirty="0" smtClean="0">
                <a:solidFill>
                  <a:srgbClr val="6095C9"/>
                </a:solidFill>
                <a:latin typeface="Calibri"/>
                <a:cs typeface="Calibri"/>
              </a:rPr>
              <a:t>a</a:t>
            </a:r>
            <a:r>
              <a:rPr sz="2400" b="1" spc="-20" dirty="0" smtClean="0">
                <a:solidFill>
                  <a:srgbClr val="6095C9"/>
                </a:solidFill>
                <a:latin typeface="Calibri"/>
                <a:cs typeface="Calibri"/>
              </a:rPr>
              <a:t>bb</a:t>
            </a:r>
            <a:r>
              <a:rPr sz="2400" b="1" spc="-15" dirty="0" smtClean="0">
                <a:solidFill>
                  <a:srgbClr val="6095C9"/>
                </a:solidFill>
                <a:latin typeface="Calibri"/>
                <a:cs typeface="Calibri"/>
              </a:rPr>
              <a:t>i</a:t>
            </a:r>
            <a:r>
              <a:rPr sz="2400" b="1" spc="-10" dirty="0" smtClean="0">
                <a:solidFill>
                  <a:srgbClr val="6095C9"/>
                </a:solidFill>
                <a:latin typeface="Calibri"/>
                <a:cs typeface="Calibri"/>
              </a:rPr>
              <a:t>t </a:t>
            </a:r>
            <a:r>
              <a:rPr sz="2400" b="1" spc="-15" dirty="0" smtClean="0">
                <a:solidFill>
                  <a:srgbClr val="6095C9"/>
                </a:solidFill>
                <a:latin typeface="Calibri"/>
                <a:cs typeface="Calibri"/>
              </a:rPr>
              <a:t>dish </a:t>
            </a:r>
            <a:r>
              <a:rPr sz="2400" spc="-20" dirty="0" smtClean="0">
                <a:solidFill>
                  <a:srgbClr val="4F81BD"/>
                </a:solidFill>
                <a:latin typeface="Calibri"/>
                <a:cs typeface="Calibri"/>
              </a:rPr>
              <a:t>e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v</a:t>
            </a:r>
            <a:r>
              <a:rPr sz="2400" spc="-20" dirty="0" smtClean="0">
                <a:solidFill>
                  <a:srgbClr val="4F81BD"/>
                </a:solidFill>
                <a:latin typeface="Calibri"/>
                <a:cs typeface="Calibri"/>
              </a:rPr>
              <a:t>e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r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.” “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I had this </a:t>
            </a:r>
            <a:r>
              <a:rPr sz="2400" spc="-25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ei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rd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400" b="1" spc="-15" dirty="0" smtClean="0">
                <a:solidFill>
                  <a:srgbClr val="6095C9"/>
                </a:solidFill>
                <a:latin typeface="Calibri"/>
                <a:cs typeface="Calibri"/>
              </a:rPr>
              <a:t>dish </a:t>
            </a:r>
            <a:r>
              <a:rPr sz="2400" spc="-25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ith f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ri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ed </a:t>
            </a:r>
            <a:r>
              <a:rPr sz="2400" b="1" spc="-15" dirty="0" smtClean="0">
                <a:solidFill>
                  <a:srgbClr val="6095C9"/>
                </a:solidFill>
                <a:latin typeface="Calibri"/>
                <a:cs typeface="Calibri"/>
              </a:rPr>
              <a:t>r</a:t>
            </a:r>
            <a:r>
              <a:rPr sz="2400" b="1" spc="-5" dirty="0" smtClean="0">
                <a:solidFill>
                  <a:srgbClr val="6095C9"/>
                </a:solidFill>
                <a:latin typeface="Calibri"/>
                <a:cs typeface="Calibri"/>
              </a:rPr>
              <a:t>a</a:t>
            </a:r>
            <a:r>
              <a:rPr sz="2400" b="1" spc="-20" dirty="0" smtClean="0">
                <a:solidFill>
                  <a:srgbClr val="6095C9"/>
                </a:solidFill>
                <a:latin typeface="Calibri"/>
                <a:cs typeface="Calibri"/>
              </a:rPr>
              <a:t>bb</a:t>
            </a:r>
            <a:r>
              <a:rPr sz="2400" b="1" spc="-15" dirty="0" smtClean="0">
                <a:solidFill>
                  <a:srgbClr val="6095C9"/>
                </a:solidFill>
                <a:latin typeface="Calibri"/>
                <a:cs typeface="Calibri"/>
              </a:rPr>
              <a:t>i</a:t>
            </a:r>
            <a:r>
              <a:rPr sz="2400" b="1" spc="-10" dirty="0" smtClean="0">
                <a:solidFill>
                  <a:srgbClr val="6095C9"/>
                </a:solidFill>
                <a:latin typeface="Calibri"/>
                <a:cs typeface="Calibri"/>
              </a:rPr>
              <a:t>t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.”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49"/>
              </a:spcBef>
            </a:pPr>
            <a:endParaRPr sz="6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 marR="12700">
              <a:lnSpc>
                <a:spcPct val="100699"/>
              </a:lnSpc>
            </a:pPr>
            <a:r>
              <a:rPr sz="2400" dirty="0" smtClean="0">
                <a:solidFill>
                  <a:srgbClr val="8064A2"/>
                </a:solidFill>
                <a:latin typeface="Calibri"/>
                <a:cs typeface="Calibri"/>
              </a:rPr>
              <a:t>“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I 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gave </a:t>
            </a:r>
            <a:r>
              <a:rPr lang="en-CA"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leftovers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8064A2"/>
                </a:solidFill>
                <a:latin typeface="Calibri"/>
                <a:cs typeface="Calibri"/>
              </a:rPr>
              <a:t>f th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at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 </a:t>
            </a:r>
            <a:r>
              <a:rPr sz="2400" b="1" spc="-15" dirty="0" smtClean="0">
                <a:solidFill>
                  <a:srgbClr val="937AB2"/>
                </a:solidFill>
                <a:latin typeface="Calibri"/>
                <a:cs typeface="Calibri"/>
              </a:rPr>
              <a:t>dish 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to my </a:t>
            </a:r>
            <a:r>
              <a:rPr sz="2400" b="1" spc="-5" dirty="0" smtClean="0">
                <a:solidFill>
                  <a:srgbClr val="937AB2"/>
                </a:solidFill>
                <a:latin typeface="Calibri"/>
                <a:cs typeface="Calibri"/>
              </a:rPr>
              <a:t>p</a:t>
            </a:r>
            <a:r>
              <a:rPr sz="2400" b="1" spc="0" dirty="0" smtClean="0">
                <a:solidFill>
                  <a:srgbClr val="937AB2"/>
                </a:solidFill>
                <a:latin typeface="Calibri"/>
                <a:cs typeface="Calibri"/>
              </a:rPr>
              <a:t>e</a:t>
            </a:r>
            <a:r>
              <a:rPr sz="2400" b="1" spc="-15" dirty="0" smtClean="0">
                <a:solidFill>
                  <a:srgbClr val="937AB2"/>
                </a:solidFill>
                <a:latin typeface="Calibri"/>
                <a:cs typeface="Calibri"/>
              </a:rPr>
              <a:t>t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, </a:t>
            </a:r>
            <a:r>
              <a:rPr sz="2400" spc="-20" dirty="0" smtClean="0">
                <a:solidFill>
                  <a:srgbClr val="8064A2"/>
                </a:solidFill>
                <a:latin typeface="Calibri"/>
                <a:cs typeface="Calibri"/>
              </a:rPr>
              <a:t>mr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. </a:t>
            </a:r>
            <a:r>
              <a:rPr sz="2400" b="1" spc="-10" dirty="0" smtClean="0">
                <a:solidFill>
                  <a:srgbClr val="937AB2"/>
                </a:solidFill>
                <a:latin typeface="Calibri"/>
                <a:cs typeface="Calibri"/>
              </a:rPr>
              <a:t>r</a:t>
            </a:r>
            <a:r>
              <a:rPr sz="2400" b="1" spc="-5" dirty="0" smtClean="0">
                <a:solidFill>
                  <a:srgbClr val="937AB2"/>
                </a:solidFill>
                <a:latin typeface="Calibri"/>
                <a:cs typeface="Calibri"/>
              </a:rPr>
              <a:t>a</a:t>
            </a:r>
            <a:r>
              <a:rPr sz="2400" b="1" spc="-20" dirty="0" smtClean="0">
                <a:solidFill>
                  <a:srgbClr val="937AB2"/>
                </a:solidFill>
                <a:latin typeface="Calibri"/>
                <a:cs typeface="Calibri"/>
              </a:rPr>
              <a:t>bb</a:t>
            </a:r>
            <a:r>
              <a:rPr sz="2400" b="1" spc="-15" dirty="0" smtClean="0">
                <a:solidFill>
                  <a:srgbClr val="937AB2"/>
                </a:solidFill>
                <a:latin typeface="Calibri"/>
                <a:cs typeface="Calibri"/>
              </a:rPr>
              <a:t>i</a:t>
            </a:r>
            <a:r>
              <a:rPr sz="2400" b="1" spc="-10" dirty="0" smtClean="0">
                <a:solidFill>
                  <a:srgbClr val="937AB2"/>
                </a:solidFill>
                <a:latin typeface="Calibri"/>
                <a:cs typeface="Calibri"/>
              </a:rPr>
              <a:t>t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” “That’s 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my </a:t>
            </a:r>
            <a:r>
              <a:rPr sz="2400" b="1" spc="-5" dirty="0" smtClean="0">
                <a:solidFill>
                  <a:srgbClr val="937AB2"/>
                </a:solidFill>
                <a:latin typeface="Calibri"/>
                <a:cs typeface="Calibri"/>
              </a:rPr>
              <a:t>p</a:t>
            </a:r>
            <a:r>
              <a:rPr sz="2400" b="1" spc="0" dirty="0" smtClean="0">
                <a:solidFill>
                  <a:srgbClr val="937AB2"/>
                </a:solidFill>
                <a:latin typeface="Calibri"/>
                <a:cs typeface="Calibri"/>
              </a:rPr>
              <a:t>e</a:t>
            </a:r>
            <a:r>
              <a:rPr sz="2400" b="1" spc="-10" dirty="0" smtClean="0">
                <a:solidFill>
                  <a:srgbClr val="937AB2"/>
                </a:solidFill>
                <a:latin typeface="Calibri"/>
                <a:cs typeface="Calibri"/>
              </a:rPr>
              <a:t>t</a:t>
            </a:r>
            <a:r>
              <a:rPr sz="2400" b="1" spc="-5" dirty="0" smtClean="0">
                <a:solidFill>
                  <a:srgbClr val="937AB2"/>
                </a:solidFill>
                <a:latin typeface="Calibri"/>
                <a:cs typeface="Calibri"/>
              </a:rPr>
              <a:t> </a:t>
            </a:r>
            <a:r>
              <a:rPr sz="2400" b="1" spc="0" dirty="0" smtClean="0">
                <a:solidFill>
                  <a:srgbClr val="937AB2"/>
                </a:solidFill>
                <a:latin typeface="Calibri"/>
                <a:cs typeface="Calibri"/>
              </a:rPr>
              <a:t>r</a:t>
            </a:r>
            <a:r>
              <a:rPr sz="2400" b="1" spc="-5" dirty="0" smtClean="0">
                <a:solidFill>
                  <a:srgbClr val="937AB2"/>
                </a:solidFill>
                <a:latin typeface="Calibri"/>
                <a:cs typeface="Calibri"/>
              </a:rPr>
              <a:t>a</a:t>
            </a:r>
            <a:r>
              <a:rPr sz="2400" b="1" spc="-20" dirty="0" smtClean="0">
                <a:solidFill>
                  <a:srgbClr val="937AB2"/>
                </a:solidFill>
                <a:latin typeface="Calibri"/>
                <a:cs typeface="Calibri"/>
              </a:rPr>
              <a:t>bb</a:t>
            </a:r>
            <a:r>
              <a:rPr sz="2400" b="1" spc="-15" dirty="0" smtClean="0">
                <a:solidFill>
                  <a:srgbClr val="937AB2"/>
                </a:solidFill>
                <a:latin typeface="Calibri"/>
                <a:cs typeface="Calibri"/>
              </a:rPr>
              <a:t>i</a:t>
            </a:r>
            <a:r>
              <a:rPr sz="2400" b="1" spc="-10" dirty="0" smtClean="0">
                <a:solidFill>
                  <a:srgbClr val="937AB2"/>
                </a:solidFill>
                <a:latin typeface="Calibri"/>
                <a:cs typeface="Calibri"/>
              </a:rPr>
              <a:t>t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’s f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av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rite </a:t>
            </a:r>
            <a:r>
              <a:rPr sz="2400" b="1" spc="-15" dirty="0" smtClean="0">
                <a:solidFill>
                  <a:srgbClr val="937AB2"/>
                </a:solidFill>
                <a:latin typeface="Calibri"/>
                <a:cs typeface="Calibri"/>
              </a:rPr>
              <a:t>dish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.”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4715" y="292942"/>
            <a:ext cx="5095240" cy="740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616835" algn="l"/>
              </a:tabLst>
            </a:pPr>
            <a:r>
              <a:rPr sz="2400" spc="-20" dirty="0" smtClean="0">
                <a:latin typeface="Calibri"/>
                <a:cs typeface="Calibri"/>
              </a:rPr>
              <a:t>A</a:t>
            </a:r>
            <a:r>
              <a:rPr sz="2400" spc="-15" dirty="0" smtClean="0">
                <a:latin typeface="Calibri"/>
                <a:cs typeface="Calibri"/>
              </a:rPr>
              <a:t>xis </a:t>
            </a:r>
            <a:r>
              <a:rPr sz="2400" spc="-20" dirty="0" smtClean="0">
                <a:latin typeface="Calibri"/>
                <a:cs typeface="Calibri"/>
              </a:rPr>
              <a:t>1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: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1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.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5(</a:t>
            </a:r>
            <a:r>
              <a:rPr sz="2400" spc="0" dirty="0" smtClean="0">
                <a:solidFill>
                  <a:srgbClr val="F79646"/>
                </a:solidFill>
                <a:latin typeface="Calibri"/>
                <a:cs typeface="Calibri"/>
              </a:rPr>
              <a:t>Rabbi</a:t>
            </a:r>
            <a:r>
              <a:rPr sz="2400" spc="-15" dirty="0" smtClean="0">
                <a:solidFill>
                  <a:srgbClr val="F79646"/>
                </a:solidFill>
                <a:latin typeface="Calibri"/>
                <a:cs typeface="Calibri"/>
              </a:rPr>
              <a:t>t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) +	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1.1 (</a:t>
            </a:r>
            <a:r>
              <a:rPr sz="2400" spc="-20" dirty="0" smtClean="0">
                <a:solidFill>
                  <a:srgbClr val="4BACC6"/>
                </a:solidFill>
                <a:latin typeface="Calibri"/>
                <a:cs typeface="Calibri"/>
              </a:rPr>
              <a:t>Pe</a:t>
            </a:r>
            <a:r>
              <a:rPr sz="2400" spc="-10" dirty="0" smtClean="0">
                <a:solidFill>
                  <a:srgbClr val="4BACC6"/>
                </a:solidFill>
                <a:latin typeface="Calibri"/>
                <a:cs typeface="Calibri"/>
              </a:rPr>
              <a:t>t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) +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0.1(</a:t>
            </a: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Dis</a:t>
            </a:r>
            <a:r>
              <a:rPr sz="2400" spc="-5" dirty="0" smtClean="0">
                <a:solidFill>
                  <a:srgbClr val="9BBB59"/>
                </a:solidFill>
                <a:latin typeface="Calibri"/>
                <a:cs typeface="Calibri"/>
              </a:rPr>
              <a:t>h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00"/>
              </a:lnSpc>
            </a:pPr>
            <a:r>
              <a:rPr sz="2400" spc="-20" dirty="0" smtClean="0">
                <a:latin typeface="Calibri"/>
                <a:cs typeface="Calibri"/>
              </a:rPr>
              <a:t>A</a:t>
            </a:r>
            <a:r>
              <a:rPr sz="2400" spc="-15" dirty="0" smtClean="0">
                <a:latin typeface="Calibri"/>
                <a:cs typeface="Calibri"/>
              </a:rPr>
              <a:t>xis </a:t>
            </a:r>
            <a:r>
              <a:rPr sz="2400" spc="-20" dirty="0" smtClean="0">
                <a:latin typeface="Calibri"/>
                <a:cs typeface="Calibri"/>
              </a:rPr>
              <a:t>2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: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0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.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9(</a:t>
            </a:r>
            <a:r>
              <a:rPr sz="2400" spc="0" dirty="0" smtClean="0">
                <a:solidFill>
                  <a:srgbClr val="F79646"/>
                </a:solidFill>
                <a:latin typeface="Calibri"/>
                <a:cs typeface="Calibri"/>
              </a:rPr>
              <a:t>Rabbi</a:t>
            </a:r>
            <a:r>
              <a:rPr sz="2400" spc="-15" dirty="0" smtClean="0">
                <a:solidFill>
                  <a:srgbClr val="F79646"/>
                </a:solidFill>
                <a:latin typeface="Calibri"/>
                <a:cs typeface="Calibri"/>
              </a:rPr>
              <a:t>t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) +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0.02(</a:t>
            </a:r>
            <a:r>
              <a:rPr sz="2400" spc="-20" dirty="0" smtClean="0">
                <a:solidFill>
                  <a:srgbClr val="4BACC6"/>
                </a:solidFill>
                <a:latin typeface="Calibri"/>
                <a:cs typeface="Calibri"/>
              </a:rPr>
              <a:t>Pe</a:t>
            </a:r>
            <a:r>
              <a:rPr sz="2400" spc="-10" dirty="0" smtClean="0">
                <a:solidFill>
                  <a:srgbClr val="4BACC6"/>
                </a:solidFill>
                <a:latin typeface="Calibri"/>
                <a:cs typeface="Calibri"/>
              </a:rPr>
              <a:t>t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) +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1.6(</a:t>
            </a: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Dis</a:t>
            </a:r>
            <a:r>
              <a:rPr sz="2400" spc="-5" dirty="0" smtClean="0">
                <a:solidFill>
                  <a:srgbClr val="9BBB59"/>
                </a:solidFill>
                <a:latin typeface="Calibri"/>
                <a:cs typeface="Calibri"/>
              </a:rPr>
              <a:t>h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4715" y="2233481"/>
            <a:ext cx="1391920" cy="7556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699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xis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1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: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0" dirty="0" smtClean="0">
                <a:solidFill>
                  <a:srgbClr val="404040"/>
                </a:solidFill>
                <a:latin typeface="Calibri"/>
                <a:cs typeface="Calibri"/>
              </a:rPr>
              <a:t>Hi</a:t>
            </a:r>
            <a:r>
              <a:rPr sz="2400" spc="-15" dirty="0" smtClean="0">
                <a:solidFill>
                  <a:srgbClr val="404040"/>
                </a:solidFill>
                <a:latin typeface="Calibri"/>
                <a:cs typeface="Calibri"/>
              </a:rPr>
              <a:t>gh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xis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2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: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0" dirty="0" smtClean="0">
                <a:solidFill>
                  <a:srgbClr val="404040"/>
                </a:solidFill>
                <a:latin typeface="Calibri"/>
                <a:cs typeface="Calibri"/>
              </a:rPr>
              <a:t>Low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916" y="1865181"/>
            <a:ext cx="4360545" cy="1492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861694">
              <a:lnSpc>
                <a:spcPct val="100699"/>
              </a:lnSpc>
            </a:pPr>
            <a:r>
              <a:rPr sz="2400" dirty="0" smtClean="0">
                <a:solidFill>
                  <a:srgbClr val="C0504D"/>
                </a:solidFill>
                <a:latin typeface="Calibri"/>
                <a:cs typeface="Calibri"/>
              </a:rPr>
              <a:t>“</a:t>
            </a:r>
            <a:r>
              <a:rPr sz="2400" spc="-10" dirty="0" smtClean="0">
                <a:solidFill>
                  <a:srgbClr val="C0504D"/>
                </a:solidFill>
                <a:latin typeface="Calibri"/>
                <a:cs typeface="Calibri"/>
              </a:rPr>
              <a:t>I l</a:t>
            </a:r>
            <a:r>
              <a:rPr sz="2400" spc="-5" dirty="0" smtClean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ve my</a:t>
            </a:r>
            <a:r>
              <a:rPr sz="2400" spc="-5" dirty="0" smtClean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400" b="1" spc="-5" dirty="0" smtClean="0">
                <a:solidFill>
                  <a:srgbClr val="CD665F"/>
                </a:solidFill>
                <a:latin typeface="Calibri"/>
                <a:cs typeface="Calibri"/>
              </a:rPr>
              <a:t>p</a:t>
            </a:r>
            <a:r>
              <a:rPr sz="2400" b="1" spc="0" dirty="0" smtClean="0">
                <a:solidFill>
                  <a:srgbClr val="CD665F"/>
                </a:solidFill>
                <a:latin typeface="Calibri"/>
                <a:cs typeface="Calibri"/>
              </a:rPr>
              <a:t>e</a:t>
            </a:r>
            <a:r>
              <a:rPr sz="2400" b="1" spc="-10" dirty="0" smtClean="0">
                <a:solidFill>
                  <a:srgbClr val="CD665F"/>
                </a:solidFill>
                <a:latin typeface="Calibri"/>
                <a:cs typeface="Calibri"/>
              </a:rPr>
              <a:t>t r</a:t>
            </a:r>
            <a:r>
              <a:rPr sz="2400" b="1" spc="-20" dirty="0" smtClean="0">
                <a:solidFill>
                  <a:srgbClr val="CD665F"/>
                </a:solidFill>
                <a:latin typeface="Calibri"/>
                <a:cs typeface="Calibri"/>
              </a:rPr>
              <a:t>abbi</a:t>
            </a:r>
            <a:r>
              <a:rPr sz="2400" b="1" spc="-10" dirty="0" smtClean="0">
                <a:solidFill>
                  <a:srgbClr val="CD665F"/>
                </a:solidFill>
                <a:latin typeface="Calibri"/>
                <a:cs typeface="Calibri"/>
              </a:rPr>
              <a:t>t</a:t>
            </a:r>
            <a:r>
              <a:rPr sz="2400" spc="-10" dirty="0" smtClean="0">
                <a:solidFill>
                  <a:srgbClr val="C0504D"/>
                </a:solidFill>
                <a:latin typeface="Calibri"/>
                <a:cs typeface="Calibri"/>
              </a:rPr>
              <a:t>.” “</a:t>
            </a:r>
            <a:r>
              <a:rPr sz="2400" b="1" spc="-15" dirty="0" smtClean="0">
                <a:solidFill>
                  <a:srgbClr val="CD665F"/>
                </a:solidFill>
                <a:latin typeface="Calibri"/>
                <a:cs typeface="Calibri"/>
              </a:rPr>
              <a:t>Rabbits 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make </a:t>
            </a:r>
            <a:r>
              <a:rPr sz="2400" spc="-20" dirty="0" smtClean="0">
                <a:solidFill>
                  <a:srgbClr val="C0504D"/>
                </a:solidFill>
                <a:latin typeface="Calibri"/>
                <a:cs typeface="Calibri"/>
              </a:rPr>
              <a:t>mess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y </a:t>
            </a:r>
            <a:r>
              <a:rPr sz="2400" b="1" spc="-5" dirty="0" smtClean="0">
                <a:solidFill>
                  <a:srgbClr val="CD665F"/>
                </a:solidFill>
                <a:latin typeface="Calibri"/>
                <a:cs typeface="Calibri"/>
              </a:rPr>
              <a:t>p</a:t>
            </a:r>
            <a:r>
              <a:rPr sz="2400" b="1" spc="0" dirty="0" smtClean="0">
                <a:solidFill>
                  <a:srgbClr val="CD665F"/>
                </a:solidFill>
                <a:latin typeface="Calibri"/>
                <a:cs typeface="Calibri"/>
              </a:rPr>
              <a:t>e</a:t>
            </a:r>
            <a:r>
              <a:rPr sz="2400" b="1" spc="-15" dirty="0" smtClean="0">
                <a:solidFill>
                  <a:srgbClr val="CD665F"/>
                </a:solidFill>
                <a:latin typeface="Calibri"/>
                <a:cs typeface="Calibri"/>
              </a:rPr>
              <a:t>t</a:t>
            </a:r>
            <a:r>
              <a:rPr sz="2400" b="1" spc="-10" dirty="0" smtClean="0">
                <a:solidFill>
                  <a:srgbClr val="CD665F"/>
                </a:solidFill>
                <a:latin typeface="Calibri"/>
                <a:cs typeface="Calibri"/>
              </a:rPr>
              <a:t>s</a:t>
            </a:r>
            <a:r>
              <a:rPr sz="2400" spc="-10" dirty="0" smtClean="0">
                <a:solidFill>
                  <a:srgbClr val="C0504D"/>
                </a:solidFill>
                <a:latin typeface="Calibri"/>
                <a:cs typeface="Calibri"/>
              </a:rPr>
              <a:t>.”</a:t>
            </a:r>
            <a:endParaRPr sz="2400" dirty="0">
              <a:latin typeface="Calibri"/>
              <a:cs typeface="Calibri"/>
            </a:endParaRPr>
          </a:p>
          <a:p>
            <a:pPr marL="12700" marR="12700">
              <a:lnSpc>
                <a:spcPct val="100699"/>
              </a:lnSpc>
            </a:pPr>
            <a:r>
              <a:rPr sz="2400" dirty="0" smtClean="0">
                <a:solidFill>
                  <a:srgbClr val="C0504D"/>
                </a:solidFill>
                <a:latin typeface="Calibri"/>
                <a:cs typeface="Calibri"/>
              </a:rPr>
              <a:t>“</a:t>
            </a:r>
            <a:r>
              <a:rPr sz="2400" spc="-20" dirty="0" smtClean="0">
                <a:solidFill>
                  <a:srgbClr val="C0504D"/>
                </a:solidFill>
                <a:latin typeface="Calibri"/>
                <a:cs typeface="Calibri"/>
              </a:rPr>
              <a:t>My </a:t>
            </a:r>
            <a:r>
              <a:rPr sz="2400" b="1" spc="-20" dirty="0" smtClean="0">
                <a:solidFill>
                  <a:srgbClr val="CD665F"/>
                </a:solidFill>
                <a:latin typeface="Calibri"/>
                <a:cs typeface="Calibri"/>
              </a:rPr>
              <a:t>r</a:t>
            </a:r>
            <a:r>
              <a:rPr sz="2400" b="1" spc="-5" dirty="0" smtClean="0">
                <a:solidFill>
                  <a:srgbClr val="CD665F"/>
                </a:solidFill>
                <a:latin typeface="Calibri"/>
                <a:cs typeface="Calibri"/>
              </a:rPr>
              <a:t>a</a:t>
            </a:r>
            <a:r>
              <a:rPr sz="2400" b="1" spc="-20" dirty="0" smtClean="0">
                <a:solidFill>
                  <a:srgbClr val="CD665F"/>
                </a:solidFill>
                <a:latin typeface="Calibri"/>
                <a:cs typeface="Calibri"/>
              </a:rPr>
              <a:t>bb</a:t>
            </a:r>
            <a:r>
              <a:rPr sz="2400" b="1" spc="-15" dirty="0" smtClean="0">
                <a:solidFill>
                  <a:srgbClr val="CD665F"/>
                </a:solidFill>
                <a:latin typeface="Calibri"/>
                <a:cs typeface="Calibri"/>
              </a:rPr>
              <a:t>i</a:t>
            </a:r>
            <a:r>
              <a:rPr sz="2400" b="1" spc="-10" dirty="0" smtClean="0">
                <a:solidFill>
                  <a:srgbClr val="CD665F"/>
                </a:solidFill>
                <a:latin typeface="Calibri"/>
                <a:cs typeface="Calibri"/>
              </a:rPr>
              <a:t>t </a:t>
            </a:r>
            <a:r>
              <a:rPr sz="2400" spc="-10" dirty="0" smtClean="0">
                <a:solidFill>
                  <a:srgbClr val="C0504D"/>
                </a:solidFill>
                <a:latin typeface="Calibri"/>
                <a:cs typeface="Calibri"/>
              </a:rPr>
              <a:t>gr</a:t>
            </a:r>
            <a:r>
              <a:rPr sz="2400" spc="-5" dirty="0" smtClean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2400" spc="-25" dirty="0" smtClean="0">
                <a:solidFill>
                  <a:srgbClr val="C0504D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C0504D"/>
                </a:solidFill>
                <a:latin typeface="Calibri"/>
                <a:cs typeface="Calibri"/>
              </a:rPr>
              <a:t>ls </a:t>
            </a:r>
            <a:r>
              <a:rPr sz="2400" spc="-25" dirty="0" smtClean="0">
                <a:solidFill>
                  <a:srgbClr val="C0504D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C0504D"/>
                </a:solidFill>
                <a:latin typeface="Calibri"/>
                <a:cs typeface="Calibri"/>
              </a:rPr>
              <a:t>h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en </a:t>
            </a:r>
            <a:r>
              <a:rPr sz="2400" spc="-10" dirty="0" smtClean="0">
                <a:solidFill>
                  <a:srgbClr val="C0504D"/>
                </a:solidFill>
                <a:latin typeface="Calibri"/>
                <a:cs typeface="Calibri"/>
              </a:rPr>
              <a:t>I </a:t>
            </a:r>
            <a:r>
              <a:rPr sz="2400" b="1" spc="-5" dirty="0" smtClean="0">
                <a:solidFill>
                  <a:srgbClr val="CD665F"/>
                </a:solidFill>
                <a:latin typeface="Calibri"/>
                <a:cs typeface="Calibri"/>
              </a:rPr>
              <a:t>p</a:t>
            </a:r>
            <a:r>
              <a:rPr sz="2400" b="1" spc="0" dirty="0" smtClean="0">
                <a:solidFill>
                  <a:srgbClr val="CD665F"/>
                </a:solidFill>
                <a:latin typeface="Calibri"/>
                <a:cs typeface="Calibri"/>
              </a:rPr>
              <a:t>e</a:t>
            </a:r>
            <a:r>
              <a:rPr sz="2400" b="1" spc="-10" dirty="0" smtClean="0">
                <a:solidFill>
                  <a:srgbClr val="CD665F"/>
                </a:solidFill>
                <a:latin typeface="Calibri"/>
                <a:cs typeface="Calibri"/>
              </a:rPr>
              <a:t>t</a:t>
            </a:r>
            <a:r>
              <a:rPr sz="2400" b="1" spc="-5" dirty="0" smtClean="0">
                <a:solidFill>
                  <a:srgbClr val="CD665F"/>
                </a:solidFill>
                <a:latin typeface="Calibri"/>
                <a:cs typeface="Calibri"/>
              </a:rPr>
              <a:t> 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h</a:t>
            </a:r>
            <a:r>
              <a:rPr sz="2400" spc="-20" dirty="0" smtClean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sz="2400" spc="0" dirty="0" smtClean="0">
                <a:solidFill>
                  <a:srgbClr val="C0504D"/>
                </a:solidFill>
                <a:latin typeface="Calibri"/>
                <a:cs typeface="Calibri"/>
              </a:rPr>
              <a:t>.” “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He has ﬁve</a:t>
            </a:r>
            <a:r>
              <a:rPr sz="2400" spc="-5" dirty="0" smtClean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400" b="1" spc="0" dirty="0" smtClean="0">
                <a:solidFill>
                  <a:srgbClr val="CD665F"/>
                </a:solidFill>
                <a:latin typeface="Calibri"/>
                <a:cs typeface="Calibri"/>
              </a:rPr>
              <a:t>r</a:t>
            </a:r>
            <a:r>
              <a:rPr sz="2400" b="1" spc="-5" dirty="0" smtClean="0">
                <a:solidFill>
                  <a:srgbClr val="CD665F"/>
                </a:solidFill>
                <a:latin typeface="Calibri"/>
                <a:cs typeface="Calibri"/>
              </a:rPr>
              <a:t>a</a:t>
            </a:r>
            <a:r>
              <a:rPr sz="2400" b="1" spc="-20" dirty="0" smtClean="0">
                <a:solidFill>
                  <a:srgbClr val="CD665F"/>
                </a:solidFill>
                <a:latin typeface="Calibri"/>
                <a:cs typeface="Calibri"/>
              </a:rPr>
              <a:t>bb</a:t>
            </a:r>
            <a:r>
              <a:rPr sz="2400" b="1" spc="-15" dirty="0" smtClean="0">
                <a:solidFill>
                  <a:srgbClr val="CD665F"/>
                </a:solidFill>
                <a:latin typeface="Calibri"/>
                <a:cs typeface="Calibri"/>
              </a:rPr>
              <a:t>it</a:t>
            </a:r>
            <a:r>
              <a:rPr sz="2400" b="1" spc="-10" dirty="0" smtClean="0">
                <a:solidFill>
                  <a:srgbClr val="CD665F"/>
                </a:solidFill>
                <a:latin typeface="Calibri"/>
                <a:cs typeface="Calibri"/>
              </a:rPr>
              <a:t>s</a:t>
            </a:r>
            <a:r>
              <a:rPr sz="2400" spc="-10" dirty="0" smtClean="0">
                <a:solidFill>
                  <a:srgbClr val="C0504D"/>
                </a:solidFill>
                <a:latin typeface="Calibri"/>
                <a:cs typeface="Calibri"/>
              </a:rPr>
              <a:t>.”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01916" y="4062281"/>
            <a:ext cx="4961890" cy="11239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699"/>
              </a:lnSpc>
            </a:pPr>
            <a:r>
              <a:rPr sz="2400" dirty="0" smtClean="0">
                <a:solidFill>
                  <a:srgbClr val="4F81BD"/>
                </a:solidFill>
                <a:latin typeface="Calibri"/>
                <a:cs typeface="Calibri"/>
              </a:rPr>
              <a:t>“Th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at </a:t>
            </a:r>
            <a:r>
              <a:rPr sz="2400" b="1" spc="-15" dirty="0" smtClean="0">
                <a:solidFill>
                  <a:srgbClr val="6095C9"/>
                </a:solidFill>
                <a:latin typeface="Calibri"/>
                <a:cs typeface="Calibri"/>
              </a:rPr>
              <a:t>dish 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yes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terd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ay </a:t>
            </a:r>
            <a:r>
              <a:rPr sz="2400" spc="-25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as </a:t>
            </a:r>
            <a:r>
              <a:rPr sz="2400" spc="-20" dirty="0" smtClean="0">
                <a:solidFill>
                  <a:srgbClr val="4F81BD"/>
                </a:solidFill>
                <a:latin typeface="Calibri"/>
                <a:cs typeface="Calibri"/>
              </a:rPr>
              <a:t>amazin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g.” “She 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oo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ked the bes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t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400" b="1" spc="0" dirty="0" smtClean="0">
                <a:solidFill>
                  <a:srgbClr val="6095C9"/>
                </a:solidFill>
                <a:latin typeface="Calibri"/>
                <a:cs typeface="Calibri"/>
              </a:rPr>
              <a:t>r</a:t>
            </a:r>
            <a:r>
              <a:rPr sz="2400" b="1" spc="-5" dirty="0" smtClean="0">
                <a:solidFill>
                  <a:srgbClr val="6095C9"/>
                </a:solidFill>
                <a:latin typeface="Calibri"/>
                <a:cs typeface="Calibri"/>
              </a:rPr>
              <a:t>a</a:t>
            </a:r>
            <a:r>
              <a:rPr sz="2400" b="1" spc="-20" dirty="0" smtClean="0">
                <a:solidFill>
                  <a:srgbClr val="6095C9"/>
                </a:solidFill>
                <a:latin typeface="Calibri"/>
                <a:cs typeface="Calibri"/>
              </a:rPr>
              <a:t>bb</a:t>
            </a:r>
            <a:r>
              <a:rPr sz="2400" b="1" spc="-15" dirty="0" smtClean="0">
                <a:solidFill>
                  <a:srgbClr val="6095C9"/>
                </a:solidFill>
                <a:latin typeface="Calibri"/>
                <a:cs typeface="Calibri"/>
              </a:rPr>
              <a:t>i</a:t>
            </a:r>
            <a:r>
              <a:rPr sz="2400" b="1" spc="-10" dirty="0" smtClean="0">
                <a:solidFill>
                  <a:srgbClr val="6095C9"/>
                </a:solidFill>
                <a:latin typeface="Calibri"/>
                <a:cs typeface="Calibri"/>
              </a:rPr>
              <a:t>t </a:t>
            </a:r>
            <a:r>
              <a:rPr sz="2400" b="1" spc="-15" dirty="0" smtClean="0">
                <a:solidFill>
                  <a:srgbClr val="6095C9"/>
                </a:solidFill>
                <a:latin typeface="Calibri"/>
                <a:cs typeface="Calibri"/>
              </a:rPr>
              <a:t>dish </a:t>
            </a:r>
            <a:r>
              <a:rPr sz="2400" spc="-20" dirty="0" smtClean="0">
                <a:solidFill>
                  <a:srgbClr val="4F81BD"/>
                </a:solidFill>
                <a:latin typeface="Calibri"/>
                <a:cs typeface="Calibri"/>
              </a:rPr>
              <a:t>e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v</a:t>
            </a:r>
            <a:r>
              <a:rPr sz="2400" spc="-20" dirty="0" smtClean="0">
                <a:solidFill>
                  <a:srgbClr val="4F81BD"/>
                </a:solidFill>
                <a:latin typeface="Calibri"/>
                <a:cs typeface="Calibri"/>
              </a:rPr>
              <a:t>e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r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.” “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I had this </a:t>
            </a:r>
            <a:r>
              <a:rPr sz="2400" spc="-25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ei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rd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400" b="1" spc="-15" dirty="0" smtClean="0">
                <a:solidFill>
                  <a:srgbClr val="6095C9"/>
                </a:solidFill>
                <a:latin typeface="Calibri"/>
                <a:cs typeface="Calibri"/>
              </a:rPr>
              <a:t>dish </a:t>
            </a:r>
            <a:r>
              <a:rPr sz="2400" spc="-25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ith f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ri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ed </a:t>
            </a:r>
            <a:r>
              <a:rPr sz="2400" b="1" spc="-15" dirty="0" smtClean="0">
                <a:solidFill>
                  <a:srgbClr val="6095C9"/>
                </a:solidFill>
                <a:latin typeface="Calibri"/>
                <a:cs typeface="Calibri"/>
              </a:rPr>
              <a:t>r</a:t>
            </a:r>
            <a:r>
              <a:rPr sz="2400" b="1" spc="-5" dirty="0" smtClean="0">
                <a:solidFill>
                  <a:srgbClr val="6095C9"/>
                </a:solidFill>
                <a:latin typeface="Calibri"/>
                <a:cs typeface="Calibri"/>
              </a:rPr>
              <a:t>a</a:t>
            </a:r>
            <a:r>
              <a:rPr sz="2400" b="1" spc="-20" dirty="0" smtClean="0">
                <a:solidFill>
                  <a:srgbClr val="6095C9"/>
                </a:solidFill>
                <a:latin typeface="Calibri"/>
                <a:cs typeface="Calibri"/>
              </a:rPr>
              <a:t>bb</a:t>
            </a:r>
            <a:r>
              <a:rPr sz="2400" b="1" spc="-15" dirty="0" smtClean="0">
                <a:solidFill>
                  <a:srgbClr val="6095C9"/>
                </a:solidFill>
                <a:latin typeface="Calibri"/>
                <a:cs typeface="Calibri"/>
              </a:rPr>
              <a:t>i</a:t>
            </a:r>
            <a:r>
              <a:rPr sz="2400" b="1" spc="-10" dirty="0" smtClean="0">
                <a:solidFill>
                  <a:srgbClr val="6095C9"/>
                </a:solidFill>
                <a:latin typeface="Calibri"/>
                <a:cs typeface="Calibri"/>
              </a:rPr>
              <a:t>t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.”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1916" y="5891080"/>
            <a:ext cx="6334125" cy="7556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699"/>
              </a:lnSpc>
            </a:pPr>
            <a:r>
              <a:rPr sz="2400" dirty="0" smtClean="0">
                <a:solidFill>
                  <a:srgbClr val="8064A2"/>
                </a:solidFill>
                <a:latin typeface="Calibri"/>
                <a:cs typeface="Calibri"/>
              </a:rPr>
              <a:t>“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I 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gave </a:t>
            </a:r>
            <a:r>
              <a:rPr lang="en-CA"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leftovers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8064A2"/>
                </a:solidFill>
                <a:latin typeface="Calibri"/>
                <a:cs typeface="Calibri"/>
              </a:rPr>
              <a:t>f th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at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 </a:t>
            </a:r>
            <a:r>
              <a:rPr sz="2400" b="1" spc="-15" dirty="0" smtClean="0">
                <a:solidFill>
                  <a:srgbClr val="937AB2"/>
                </a:solidFill>
                <a:latin typeface="Calibri"/>
                <a:cs typeface="Calibri"/>
              </a:rPr>
              <a:t>dish 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to my </a:t>
            </a:r>
            <a:r>
              <a:rPr sz="2400" b="1" spc="-5" dirty="0" smtClean="0">
                <a:solidFill>
                  <a:srgbClr val="937AB2"/>
                </a:solidFill>
                <a:latin typeface="Calibri"/>
                <a:cs typeface="Calibri"/>
              </a:rPr>
              <a:t>p</a:t>
            </a:r>
            <a:r>
              <a:rPr sz="2400" b="1" spc="0" dirty="0" smtClean="0">
                <a:solidFill>
                  <a:srgbClr val="937AB2"/>
                </a:solidFill>
                <a:latin typeface="Calibri"/>
                <a:cs typeface="Calibri"/>
              </a:rPr>
              <a:t>e</a:t>
            </a:r>
            <a:r>
              <a:rPr sz="2400" b="1" spc="-15" dirty="0" smtClean="0">
                <a:solidFill>
                  <a:srgbClr val="937AB2"/>
                </a:solidFill>
                <a:latin typeface="Calibri"/>
                <a:cs typeface="Calibri"/>
              </a:rPr>
              <a:t>t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, </a:t>
            </a:r>
            <a:r>
              <a:rPr sz="2400" spc="-20" dirty="0" smtClean="0">
                <a:solidFill>
                  <a:srgbClr val="8064A2"/>
                </a:solidFill>
                <a:latin typeface="Calibri"/>
                <a:cs typeface="Calibri"/>
              </a:rPr>
              <a:t>mr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. </a:t>
            </a:r>
            <a:r>
              <a:rPr sz="2400" b="1" spc="-10" dirty="0" smtClean="0">
                <a:solidFill>
                  <a:srgbClr val="937AB2"/>
                </a:solidFill>
                <a:latin typeface="Calibri"/>
                <a:cs typeface="Calibri"/>
              </a:rPr>
              <a:t>r</a:t>
            </a:r>
            <a:r>
              <a:rPr sz="2400" b="1" spc="-5" dirty="0" smtClean="0">
                <a:solidFill>
                  <a:srgbClr val="937AB2"/>
                </a:solidFill>
                <a:latin typeface="Calibri"/>
                <a:cs typeface="Calibri"/>
              </a:rPr>
              <a:t>a</a:t>
            </a:r>
            <a:r>
              <a:rPr sz="2400" b="1" spc="-20" dirty="0" smtClean="0">
                <a:solidFill>
                  <a:srgbClr val="937AB2"/>
                </a:solidFill>
                <a:latin typeface="Calibri"/>
                <a:cs typeface="Calibri"/>
              </a:rPr>
              <a:t>bb</a:t>
            </a:r>
            <a:r>
              <a:rPr sz="2400" b="1" spc="-15" dirty="0" smtClean="0">
                <a:solidFill>
                  <a:srgbClr val="937AB2"/>
                </a:solidFill>
                <a:latin typeface="Calibri"/>
                <a:cs typeface="Calibri"/>
              </a:rPr>
              <a:t>i</a:t>
            </a:r>
            <a:r>
              <a:rPr sz="2400" b="1" spc="-10" dirty="0" smtClean="0">
                <a:solidFill>
                  <a:srgbClr val="937AB2"/>
                </a:solidFill>
                <a:latin typeface="Calibri"/>
                <a:cs typeface="Calibri"/>
              </a:rPr>
              <a:t>t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” “That’s 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my </a:t>
            </a:r>
            <a:r>
              <a:rPr sz="2400" b="1" spc="-5" dirty="0" smtClean="0">
                <a:solidFill>
                  <a:srgbClr val="937AB2"/>
                </a:solidFill>
                <a:latin typeface="Calibri"/>
                <a:cs typeface="Calibri"/>
              </a:rPr>
              <a:t>p</a:t>
            </a:r>
            <a:r>
              <a:rPr sz="2400" b="1" spc="0" dirty="0" smtClean="0">
                <a:solidFill>
                  <a:srgbClr val="937AB2"/>
                </a:solidFill>
                <a:latin typeface="Calibri"/>
                <a:cs typeface="Calibri"/>
              </a:rPr>
              <a:t>e</a:t>
            </a:r>
            <a:r>
              <a:rPr sz="2400" b="1" spc="-10" dirty="0" smtClean="0">
                <a:solidFill>
                  <a:srgbClr val="937AB2"/>
                </a:solidFill>
                <a:latin typeface="Calibri"/>
                <a:cs typeface="Calibri"/>
              </a:rPr>
              <a:t>t</a:t>
            </a:r>
            <a:r>
              <a:rPr sz="2400" b="1" spc="-5" dirty="0" smtClean="0">
                <a:solidFill>
                  <a:srgbClr val="937AB2"/>
                </a:solidFill>
                <a:latin typeface="Calibri"/>
                <a:cs typeface="Calibri"/>
              </a:rPr>
              <a:t> </a:t>
            </a:r>
            <a:r>
              <a:rPr sz="2400" b="1" spc="0" dirty="0" smtClean="0">
                <a:solidFill>
                  <a:srgbClr val="937AB2"/>
                </a:solidFill>
                <a:latin typeface="Calibri"/>
                <a:cs typeface="Calibri"/>
              </a:rPr>
              <a:t>r</a:t>
            </a:r>
            <a:r>
              <a:rPr sz="2400" b="1" spc="-5" dirty="0" smtClean="0">
                <a:solidFill>
                  <a:srgbClr val="937AB2"/>
                </a:solidFill>
                <a:latin typeface="Calibri"/>
                <a:cs typeface="Calibri"/>
              </a:rPr>
              <a:t>a</a:t>
            </a:r>
            <a:r>
              <a:rPr sz="2400" b="1" spc="-20" dirty="0" smtClean="0">
                <a:solidFill>
                  <a:srgbClr val="937AB2"/>
                </a:solidFill>
                <a:latin typeface="Calibri"/>
                <a:cs typeface="Calibri"/>
              </a:rPr>
              <a:t>bb</a:t>
            </a:r>
            <a:r>
              <a:rPr sz="2400" b="1" spc="-15" dirty="0" smtClean="0">
                <a:solidFill>
                  <a:srgbClr val="937AB2"/>
                </a:solidFill>
                <a:latin typeface="Calibri"/>
                <a:cs typeface="Calibri"/>
              </a:rPr>
              <a:t>i</a:t>
            </a:r>
            <a:r>
              <a:rPr sz="2400" b="1" spc="-10" dirty="0" smtClean="0">
                <a:solidFill>
                  <a:srgbClr val="937AB2"/>
                </a:solidFill>
                <a:latin typeface="Calibri"/>
                <a:cs typeface="Calibri"/>
              </a:rPr>
              <a:t>t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’s f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av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rite </a:t>
            </a:r>
            <a:r>
              <a:rPr sz="2400" b="1" spc="-15" dirty="0" smtClean="0">
                <a:solidFill>
                  <a:srgbClr val="937AB2"/>
                </a:solidFill>
                <a:latin typeface="Calibri"/>
                <a:cs typeface="Calibri"/>
              </a:rPr>
              <a:t>dish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.”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4715" y="292942"/>
            <a:ext cx="5095240" cy="740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616835" algn="l"/>
              </a:tabLst>
            </a:pPr>
            <a:r>
              <a:rPr sz="2400" spc="-20" dirty="0" smtClean="0">
                <a:latin typeface="Calibri"/>
                <a:cs typeface="Calibri"/>
              </a:rPr>
              <a:t>A</a:t>
            </a:r>
            <a:r>
              <a:rPr sz="2400" spc="-15" dirty="0" smtClean="0">
                <a:latin typeface="Calibri"/>
                <a:cs typeface="Calibri"/>
              </a:rPr>
              <a:t>xis </a:t>
            </a:r>
            <a:r>
              <a:rPr sz="2400" spc="-20" dirty="0" smtClean="0">
                <a:latin typeface="Calibri"/>
                <a:cs typeface="Calibri"/>
              </a:rPr>
              <a:t>1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: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1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.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5(</a:t>
            </a:r>
            <a:r>
              <a:rPr sz="2400" spc="0" dirty="0" smtClean="0">
                <a:solidFill>
                  <a:srgbClr val="F79646"/>
                </a:solidFill>
                <a:latin typeface="Calibri"/>
                <a:cs typeface="Calibri"/>
              </a:rPr>
              <a:t>Rabbi</a:t>
            </a:r>
            <a:r>
              <a:rPr sz="2400" spc="-15" dirty="0" smtClean="0">
                <a:solidFill>
                  <a:srgbClr val="F79646"/>
                </a:solidFill>
                <a:latin typeface="Calibri"/>
                <a:cs typeface="Calibri"/>
              </a:rPr>
              <a:t>t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) +	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1.1 (</a:t>
            </a:r>
            <a:r>
              <a:rPr sz="2400" spc="-20" dirty="0" smtClean="0">
                <a:solidFill>
                  <a:srgbClr val="4BACC6"/>
                </a:solidFill>
                <a:latin typeface="Calibri"/>
                <a:cs typeface="Calibri"/>
              </a:rPr>
              <a:t>Pe</a:t>
            </a:r>
            <a:r>
              <a:rPr sz="2400" spc="-10" dirty="0" smtClean="0">
                <a:solidFill>
                  <a:srgbClr val="4BACC6"/>
                </a:solidFill>
                <a:latin typeface="Calibri"/>
                <a:cs typeface="Calibri"/>
              </a:rPr>
              <a:t>t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) +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0.1(</a:t>
            </a: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Dis</a:t>
            </a:r>
            <a:r>
              <a:rPr sz="2400" spc="-5" dirty="0" smtClean="0">
                <a:solidFill>
                  <a:srgbClr val="9BBB59"/>
                </a:solidFill>
                <a:latin typeface="Calibri"/>
                <a:cs typeface="Calibri"/>
              </a:rPr>
              <a:t>h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00"/>
              </a:lnSpc>
            </a:pPr>
            <a:r>
              <a:rPr sz="2400" spc="-20" dirty="0" smtClean="0">
                <a:latin typeface="Calibri"/>
                <a:cs typeface="Calibri"/>
              </a:rPr>
              <a:t>A</a:t>
            </a:r>
            <a:r>
              <a:rPr sz="2400" spc="-15" dirty="0" smtClean="0">
                <a:latin typeface="Calibri"/>
                <a:cs typeface="Calibri"/>
              </a:rPr>
              <a:t>xis </a:t>
            </a:r>
            <a:r>
              <a:rPr sz="2400" spc="-20" dirty="0" smtClean="0">
                <a:latin typeface="Calibri"/>
                <a:cs typeface="Calibri"/>
              </a:rPr>
              <a:t>2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: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0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.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9(</a:t>
            </a:r>
            <a:r>
              <a:rPr sz="2400" spc="0" dirty="0" smtClean="0">
                <a:solidFill>
                  <a:srgbClr val="F79646"/>
                </a:solidFill>
                <a:latin typeface="Calibri"/>
                <a:cs typeface="Calibri"/>
              </a:rPr>
              <a:t>Rabbi</a:t>
            </a:r>
            <a:r>
              <a:rPr sz="2400" spc="-15" dirty="0" smtClean="0">
                <a:solidFill>
                  <a:srgbClr val="F79646"/>
                </a:solidFill>
                <a:latin typeface="Calibri"/>
                <a:cs typeface="Calibri"/>
              </a:rPr>
              <a:t>t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) +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0.02(</a:t>
            </a:r>
            <a:r>
              <a:rPr sz="2400" spc="-20" dirty="0" smtClean="0">
                <a:solidFill>
                  <a:srgbClr val="4BACC6"/>
                </a:solidFill>
                <a:latin typeface="Calibri"/>
                <a:cs typeface="Calibri"/>
              </a:rPr>
              <a:t>Pe</a:t>
            </a:r>
            <a:r>
              <a:rPr sz="2400" spc="-10" dirty="0" smtClean="0">
                <a:solidFill>
                  <a:srgbClr val="4BACC6"/>
                </a:solidFill>
                <a:latin typeface="Calibri"/>
                <a:cs typeface="Calibri"/>
              </a:rPr>
              <a:t>t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) +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1.6(</a:t>
            </a: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Dis</a:t>
            </a:r>
            <a:r>
              <a:rPr sz="2400" spc="-5" dirty="0" smtClean="0">
                <a:solidFill>
                  <a:srgbClr val="9BBB59"/>
                </a:solidFill>
                <a:latin typeface="Calibri"/>
                <a:cs typeface="Calibri"/>
              </a:rPr>
              <a:t>h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4715" y="2233481"/>
            <a:ext cx="1391920" cy="7556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699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xis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1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: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0" dirty="0" smtClean="0">
                <a:solidFill>
                  <a:srgbClr val="404040"/>
                </a:solidFill>
                <a:latin typeface="Calibri"/>
                <a:cs typeface="Calibri"/>
              </a:rPr>
              <a:t>Hi</a:t>
            </a:r>
            <a:r>
              <a:rPr sz="2400" spc="-15" dirty="0" smtClean="0">
                <a:solidFill>
                  <a:srgbClr val="404040"/>
                </a:solidFill>
                <a:latin typeface="Calibri"/>
                <a:cs typeface="Calibri"/>
              </a:rPr>
              <a:t>gh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xis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2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: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0" dirty="0" smtClean="0">
                <a:solidFill>
                  <a:srgbClr val="404040"/>
                </a:solidFill>
                <a:latin typeface="Calibri"/>
                <a:cs typeface="Calibri"/>
              </a:rPr>
              <a:t>Low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4715" y="4214680"/>
            <a:ext cx="1391920" cy="7556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699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xis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1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: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0" dirty="0" smtClean="0">
                <a:solidFill>
                  <a:srgbClr val="404040"/>
                </a:solidFill>
                <a:latin typeface="Calibri"/>
                <a:cs typeface="Calibri"/>
              </a:rPr>
              <a:t>Low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xis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2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: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0" dirty="0" smtClean="0">
                <a:solidFill>
                  <a:srgbClr val="404040"/>
                </a:solidFill>
                <a:latin typeface="Calibri"/>
                <a:cs typeface="Calibri"/>
              </a:rPr>
              <a:t>Hi</a:t>
            </a:r>
            <a:r>
              <a:rPr sz="2400" spc="-15" dirty="0" smtClean="0">
                <a:solidFill>
                  <a:srgbClr val="404040"/>
                </a:solidFill>
                <a:latin typeface="Calibri"/>
                <a:cs typeface="Calibri"/>
              </a:rPr>
              <a:t>gh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916" y="1865181"/>
            <a:ext cx="4360545" cy="1492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861694">
              <a:lnSpc>
                <a:spcPct val="100699"/>
              </a:lnSpc>
            </a:pPr>
            <a:r>
              <a:rPr sz="2400" dirty="0" smtClean="0">
                <a:solidFill>
                  <a:srgbClr val="C0504D"/>
                </a:solidFill>
                <a:latin typeface="Calibri"/>
                <a:cs typeface="Calibri"/>
              </a:rPr>
              <a:t>“</a:t>
            </a:r>
            <a:r>
              <a:rPr sz="2400" spc="-10" dirty="0" smtClean="0">
                <a:solidFill>
                  <a:srgbClr val="C0504D"/>
                </a:solidFill>
                <a:latin typeface="Calibri"/>
                <a:cs typeface="Calibri"/>
              </a:rPr>
              <a:t>I l</a:t>
            </a:r>
            <a:r>
              <a:rPr sz="2400" spc="-5" dirty="0" smtClean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ve my</a:t>
            </a:r>
            <a:r>
              <a:rPr sz="2400" spc="-5" dirty="0" smtClean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400" b="1" spc="-5" dirty="0" smtClean="0">
                <a:solidFill>
                  <a:srgbClr val="CD665F"/>
                </a:solidFill>
                <a:latin typeface="Calibri"/>
                <a:cs typeface="Calibri"/>
              </a:rPr>
              <a:t>p</a:t>
            </a:r>
            <a:r>
              <a:rPr sz="2400" b="1" spc="0" dirty="0" smtClean="0">
                <a:solidFill>
                  <a:srgbClr val="CD665F"/>
                </a:solidFill>
                <a:latin typeface="Calibri"/>
                <a:cs typeface="Calibri"/>
              </a:rPr>
              <a:t>e</a:t>
            </a:r>
            <a:r>
              <a:rPr sz="2400" b="1" spc="-10" dirty="0" smtClean="0">
                <a:solidFill>
                  <a:srgbClr val="CD665F"/>
                </a:solidFill>
                <a:latin typeface="Calibri"/>
                <a:cs typeface="Calibri"/>
              </a:rPr>
              <a:t>t r</a:t>
            </a:r>
            <a:r>
              <a:rPr sz="2400" b="1" spc="-20" dirty="0" smtClean="0">
                <a:solidFill>
                  <a:srgbClr val="CD665F"/>
                </a:solidFill>
                <a:latin typeface="Calibri"/>
                <a:cs typeface="Calibri"/>
              </a:rPr>
              <a:t>abbi</a:t>
            </a:r>
            <a:r>
              <a:rPr sz="2400" b="1" spc="-10" dirty="0" smtClean="0">
                <a:solidFill>
                  <a:srgbClr val="CD665F"/>
                </a:solidFill>
                <a:latin typeface="Calibri"/>
                <a:cs typeface="Calibri"/>
              </a:rPr>
              <a:t>t</a:t>
            </a:r>
            <a:r>
              <a:rPr sz="2400" spc="-10" dirty="0" smtClean="0">
                <a:solidFill>
                  <a:srgbClr val="C0504D"/>
                </a:solidFill>
                <a:latin typeface="Calibri"/>
                <a:cs typeface="Calibri"/>
              </a:rPr>
              <a:t>.” “</a:t>
            </a:r>
            <a:r>
              <a:rPr sz="2400" b="1" spc="-15" dirty="0" smtClean="0">
                <a:solidFill>
                  <a:srgbClr val="CD665F"/>
                </a:solidFill>
                <a:latin typeface="Calibri"/>
                <a:cs typeface="Calibri"/>
              </a:rPr>
              <a:t>Rabbits 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make </a:t>
            </a:r>
            <a:r>
              <a:rPr sz="2400" spc="-20" dirty="0" smtClean="0">
                <a:solidFill>
                  <a:srgbClr val="C0504D"/>
                </a:solidFill>
                <a:latin typeface="Calibri"/>
                <a:cs typeface="Calibri"/>
              </a:rPr>
              <a:t>mess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y </a:t>
            </a:r>
            <a:r>
              <a:rPr sz="2400" b="1" spc="-5" dirty="0" smtClean="0">
                <a:solidFill>
                  <a:srgbClr val="CD665F"/>
                </a:solidFill>
                <a:latin typeface="Calibri"/>
                <a:cs typeface="Calibri"/>
              </a:rPr>
              <a:t>p</a:t>
            </a:r>
            <a:r>
              <a:rPr sz="2400" b="1" spc="0" dirty="0" smtClean="0">
                <a:solidFill>
                  <a:srgbClr val="CD665F"/>
                </a:solidFill>
                <a:latin typeface="Calibri"/>
                <a:cs typeface="Calibri"/>
              </a:rPr>
              <a:t>e</a:t>
            </a:r>
            <a:r>
              <a:rPr sz="2400" b="1" spc="-15" dirty="0" smtClean="0">
                <a:solidFill>
                  <a:srgbClr val="CD665F"/>
                </a:solidFill>
                <a:latin typeface="Calibri"/>
                <a:cs typeface="Calibri"/>
              </a:rPr>
              <a:t>t</a:t>
            </a:r>
            <a:r>
              <a:rPr sz="2400" b="1" spc="-10" dirty="0" smtClean="0">
                <a:solidFill>
                  <a:srgbClr val="CD665F"/>
                </a:solidFill>
                <a:latin typeface="Calibri"/>
                <a:cs typeface="Calibri"/>
              </a:rPr>
              <a:t>s</a:t>
            </a:r>
            <a:r>
              <a:rPr sz="2400" spc="-10" dirty="0" smtClean="0">
                <a:solidFill>
                  <a:srgbClr val="C0504D"/>
                </a:solidFill>
                <a:latin typeface="Calibri"/>
                <a:cs typeface="Calibri"/>
              </a:rPr>
              <a:t>.”</a:t>
            </a:r>
            <a:endParaRPr sz="2400" dirty="0">
              <a:latin typeface="Calibri"/>
              <a:cs typeface="Calibri"/>
            </a:endParaRPr>
          </a:p>
          <a:p>
            <a:pPr marL="12700" marR="12700">
              <a:lnSpc>
                <a:spcPct val="100699"/>
              </a:lnSpc>
            </a:pPr>
            <a:r>
              <a:rPr sz="2400" dirty="0" smtClean="0">
                <a:solidFill>
                  <a:srgbClr val="C0504D"/>
                </a:solidFill>
                <a:latin typeface="Calibri"/>
                <a:cs typeface="Calibri"/>
              </a:rPr>
              <a:t>“</a:t>
            </a:r>
            <a:r>
              <a:rPr sz="2400" spc="-20" dirty="0" smtClean="0">
                <a:solidFill>
                  <a:srgbClr val="C0504D"/>
                </a:solidFill>
                <a:latin typeface="Calibri"/>
                <a:cs typeface="Calibri"/>
              </a:rPr>
              <a:t>My </a:t>
            </a:r>
            <a:r>
              <a:rPr sz="2400" b="1" spc="-20" dirty="0" smtClean="0">
                <a:solidFill>
                  <a:srgbClr val="CD665F"/>
                </a:solidFill>
                <a:latin typeface="Calibri"/>
                <a:cs typeface="Calibri"/>
              </a:rPr>
              <a:t>r</a:t>
            </a:r>
            <a:r>
              <a:rPr sz="2400" b="1" spc="-5" dirty="0" smtClean="0">
                <a:solidFill>
                  <a:srgbClr val="CD665F"/>
                </a:solidFill>
                <a:latin typeface="Calibri"/>
                <a:cs typeface="Calibri"/>
              </a:rPr>
              <a:t>a</a:t>
            </a:r>
            <a:r>
              <a:rPr sz="2400" b="1" spc="-20" dirty="0" smtClean="0">
                <a:solidFill>
                  <a:srgbClr val="CD665F"/>
                </a:solidFill>
                <a:latin typeface="Calibri"/>
                <a:cs typeface="Calibri"/>
              </a:rPr>
              <a:t>bb</a:t>
            </a:r>
            <a:r>
              <a:rPr sz="2400" b="1" spc="-15" dirty="0" smtClean="0">
                <a:solidFill>
                  <a:srgbClr val="CD665F"/>
                </a:solidFill>
                <a:latin typeface="Calibri"/>
                <a:cs typeface="Calibri"/>
              </a:rPr>
              <a:t>i</a:t>
            </a:r>
            <a:r>
              <a:rPr sz="2400" b="1" spc="-10" dirty="0" smtClean="0">
                <a:solidFill>
                  <a:srgbClr val="CD665F"/>
                </a:solidFill>
                <a:latin typeface="Calibri"/>
                <a:cs typeface="Calibri"/>
              </a:rPr>
              <a:t>t </a:t>
            </a:r>
            <a:r>
              <a:rPr sz="2400" spc="-10" dirty="0" smtClean="0">
                <a:solidFill>
                  <a:srgbClr val="C0504D"/>
                </a:solidFill>
                <a:latin typeface="Calibri"/>
                <a:cs typeface="Calibri"/>
              </a:rPr>
              <a:t>gr</a:t>
            </a:r>
            <a:r>
              <a:rPr sz="2400" spc="-5" dirty="0" smtClean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2400" spc="-25" dirty="0" smtClean="0">
                <a:solidFill>
                  <a:srgbClr val="C0504D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C0504D"/>
                </a:solidFill>
                <a:latin typeface="Calibri"/>
                <a:cs typeface="Calibri"/>
              </a:rPr>
              <a:t>ls </a:t>
            </a:r>
            <a:r>
              <a:rPr sz="2400" spc="-25" dirty="0" smtClean="0">
                <a:solidFill>
                  <a:srgbClr val="C0504D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C0504D"/>
                </a:solidFill>
                <a:latin typeface="Calibri"/>
                <a:cs typeface="Calibri"/>
              </a:rPr>
              <a:t>h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en </a:t>
            </a:r>
            <a:r>
              <a:rPr sz="2400" spc="-10" dirty="0" smtClean="0">
                <a:solidFill>
                  <a:srgbClr val="C0504D"/>
                </a:solidFill>
                <a:latin typeface="Calibri"/>
                <a:cs typeface="Calibri"/>
              </a:rPr>
              <a:t>I </a:t>
            </a:r>
            <a:r>
              <a:rPr sz="2400" b="1" spc="-5" dirty="0" smtClean="0">
                <a:solidFill>
                  <a:srgbClr val="CD665F"/>
                </a:solidFill>
                <a:latin typeface="Calibri"/>
                <a:cs typeface="Calibri"/>
              </a:rPr>
              <a:t>p</a:t>
            </a:r>
            <a:r>
              <a:rPr sz="2400" b="1" spc="0" dirty="0" smtClean="0">
                <a:solidFill>
                  <a:srgbClr val="CD665F"/>
                </a:solidFill>
                <a:latin typeface="Calibri"/>
                <a:cs typeface="Calibri"/>
              </a:rPr>
              <a:t>e</a:t>
            </a:r>
            <a:r>
              <a:rPr sz="2400" b="1" spc="-10" dirty="0" smtClean="0">
                <a:solidFill>
                  <a:srgbClr val="CD665F"/>
                </a:solidFill>
                <a:latin typeface="Calibri"/>
                <a:cs typeface="Calibri"/>
              </a:rPr>
              <a:t>t</a:t>
            </a:r>
            <a:r>
              <a:rPr sz="2400" b="1" spc="-5" dirty="0" smtClean="0">
                <a:solidFill>
                  <a:srgbClr val="CD665F"/>
                </a:solidFill>
                <a:latin typeface="Calibri"/>
                <a:cs typeface="Calibri"/>
              </a:rPr>
              <a:t> 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h</a:t>
            </a:r>
            <a:r>
              <a:rPr sz="2400" spc="-20" dirty="0" smtClean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sz="2400" spc="0" dirty="0" smtClean="0">
                <a:solidFill>
                  <a:srgbClr val="C0504D"/>
                </a:solidFill>
                <a:latin typeface="Calibri"/>
                <a:cs typeface="Calibri"/>
              </a:rPr>
              <a:t>.” “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He has ﬁve</a:t>
            </a:r>
            <a:r>
              <a:rPr sz="2400" spc="-5" dirty="0" smtClean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400" b="1" spc="0" dirty="0" smtClean="0">
                <a:solidFill>
                  <a:srgbClr val="CD665F"/>
                </a:solidFill>
                <a:latin typeface="Calibri"/>
                <a:cs typeface="Calibri"/>
              </a:rPr>
              <a:t>r</a:t>
            </a:r>
            <a:r>
              <a:rPr sz="2400" b="1" spc="-5" dirty="0" smtClean="0">
                <a:solidFill>
                  <a:srgbClr val="CD665F"/>
                </a:solidFill>
                <a:latin typeface="Calibri"/>
                <a:cs typeface="Calibri"/>
              </a:rPr>
              <a:t>a</a:t>
            </a:r>
            <a:r>
              <a:rPr sz="2400" b="1" spc="-20" dirty="0" smtClean="0">
                <a:solidFill>
                  <a:srgbClr val="CD665F"/>
                </a:solidFill>
                <a:latin typeface="Calibri"/>
                <a:cs typeface="Calibri"/>
              </a:rPr>
              <a:t>bb</a:t>
            </a:r>
            <a:r>
              <a:rPr sz="2400" b="1" spc="-15" dirty="0" smtClean="0">
                <a:solidFill>
                  <a:srgbClr val="CD665F"/>
                </a:solidFill>
                <a:latin typeface="Calibri"/>
                <a:cs typeface="Calibri"/>
              </a:rPr>
              <a:t>it</a:t>
            </a:r>
            <a:r>
              <a:rPr sz="2400" b="1" spc="-10" dirty="0" smtClean="0">
                <a:solidFill>
                  <a:srgbClr val="CD665F"/>
                </a:solidFill>
                <a:latin typeface="Calibri"/>
                <a:cs typeface="Calibri"/>
              </a:rPr>
              <a:t>s</a:t>
            </a:r>
            <a:r>
              <a:rPr sz="2400" spc="-10" dirty="0" smtClean="0">
                <a:solidFill>
                  <a:srgbClr val="C0504D"/>
                </a:solidFill>
                <a:latin typeface="Calibri"/>
                <a:cs typeface="Calibri"/>
              </a:rPr>
              <a:t>.”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01916" y="4062281"/>
            <a:ext cx="4961890" cy="11239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699"/>
              </a:lnSpc>
            </a:pPr>
            <a:r>
              <a:rPr sz="2400" dirty="0" smtClean="0">
                <a:solidFill>
                  <a:srgbClr val="4F81BD"/>
                </a:solidFill>
                <a:latin typeface="Calibri"/>
                <a:cs typeface="Calibri"/>
              </a:rPr>
              <a:t>“Th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at </a:t>
            </a:r>
            <a:r>
              <a:rPr sz="2400" b="1" spc="-15" dirty="0" smtClean="0">
                <a:solidFill>
                  <a:srgbClr val="6095C9"/>
                </a:solidFill>
                <a:latin typeface="Calibri"/>
                <a:cs typeface="Calibri"/>
              </a:rPr>
              <a:t>dish 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yes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terd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ay </a:t>
            </a:r>
            <a:r>
              <a:rPr sz="2400" spc="-25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as </a:t>
            </a:r>
            <a:r>
              <a:rPr sz="2400" spc="-20" dirty="0" smtClean="0">
                <a:solidFill>
                  <a:srgbClr val="4F81BD"/>
                </a:solidFill>
                <a:latin typeface="Calibri"/>
                <a:cs typeface="Calibri"/>
              </a:rPr>
              <a:t>amazin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g.” “She 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oo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ked the bes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t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400" b="1" spc="0" dirty="0" smtClean="0">
                <a:solidFill>
                  <a:srgbClr val="6095C9"/>
                </a:solidFill>
                <a:latin typeface="Calibri"/>
                <a:cs typeface="Calibri"/>
              </a:rPr>
              <a:t>r</a:t>
            </a:r>
            <a:r>
              <a:rPr sz="2400" b="1" spc="-5" dirty="0" smtClean="0">
                <a:solidFill>
                  <a:srgbClr val="6095C9"/>
                </a:solidFill>
                <a:latin typeface="Calibri"/>
                <a:cs typeface="Calibri"/>
              </a:rPr>
              <a:t>a</a:t>
            </a:r>
            <a:r>
              <a:rPr sz="2400" b="1" spc="-20" dirty="0" smtClean="0">
                <a:solidFill>
                  <a:srgbClr val="6095C9"/>
                </a:solidFill>
                <a:latin typeface="Calibri"/>
                <a:cs typeface="Calibri"/>
              </a:rPr>
              <a:t>bb</a:t>
            </a:r>
            <a:r>
              <a:rPr sz="2400" b="1" spc="-15" dirty="0" smtClean="0">
                <a:solidFill>
                  <a:srgbClr val="6095C9"/>
                </a:solidFill>
                <a:latin typeface="Calibri"/>
                <a:cs typeface="Calibri"/>
              </a:rPr>
              <a:t>i</a:t>
            </a:r>
            <a:r>
              <a:rPr sz="2400" b="1" spc="-10" dirty="0" smtClean="0">
                <a:solidFill>
                  <a:srgbClr val="6095C9"/>
                </a:solidFill>
                <a:latin typeface="Calibri"/>
                <a:cs typeface="Calibri"/>
              </a:rPr>
              <a:t>t </a:t>
            </a:r>
            <a:r>
              <a:rPr sz="2400" b="1" spc="-15" dirty="0" smtClean="0">
                <a:solidFill>
                  <a:srgbClr val="6095C9"/>
                </a:solidFill>
                <a:latin typeface="Calibri"/>
                <a:cs typeface="Calibri"/>
              </a:rPr>
              <a:t>dish </a:t>
            </a:r>
            <a:r>
              <a:rPr sz="2400" spc="-20" dirty="0" smtClean="0">
                <a:solidFill>
                  <a:srgbClr val="4F81BD"/>
                </a:solidFill>
                <a:latin typeface="Calibri"/>
                <a:cs typeface="Calibri"/>
              </a:rPr>
              <a:t>e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v</a:t>
            </a:r>
            <a:r>
              <a:rPr sz="2400" spc="-20" dirty="0" smtClean="0">
                <a:solidFill>
                  <a:srgbClr val="4F81BD"/>
                </a:solidFill>
                <a:latin typeface="Calibri"/>
                <a:cs typeface="Calibri"/>
              </a:rPr>
              <a:t>e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r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.” “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I had this </a:t>
            </a:r>
            <a:r>
              <a:rPr sz="2400" spc="-25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ei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rd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400" b="1" spc="-15" dirty="0" smtClean="0">
                <a:solidFill>
                  <a:srgbClr val="6095C9"/>
                </a:solidFill>
                <a:latin typeface="Calibri"/>
                <a:cs typeface="Calibri"/>
              </a:rPr>
              <a:t>dish </a:t>
            </a:r>
            <a:r>
              <a:rPr sz="2400" spc="-25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ith f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ri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ed </a:t>
            </a:r>
            <a:r>
              <a:rPr sz="2400" b="1" spc="-15" dirty="0" smtClean="0">
                <a:solidFill>
                  <a:srgbClr val="6095C9"/>
                </a:solidFill>
                <a:latin typeface="Calibri"/>
                <a:cs typeface="Calibri"/>
              </a:rPr>
              <a:t>r</a:t>
            </a:r>
            <a:r>
              <a:rPr sz="2400" b="1" spc="-5" dirty="0" smtClean="0">
                <a:solidFill>
                  <a:srgbClr val="6095C9"/>
                </a:solidFill>
                <a:latin typeface="Calibri"/>
                <a:cs typeface="Calibri"/>
              </a:rPr>
              <a:t>a</a:t>
            </a:r>
            <a:r>
              <a:rPr sz="2400" b="1" spc="-20" dirty="0" smtClean="0">
                <a:solidFill>
                  <a:srgbClr val="6095C9"/>
                </a:solidFill>
                <a:latin typeface="Calibri"/>
                <a:cs typeface="Calibri"/>
              </a:rPr>
              <a:t>bb</a:t>
            </a:r>
            <a:r>
              <a:rPr sz="2400" b="1" spc="-15" dirty="0" smtClean="0">
                <a:solidFill>
                  <a:srgbClr val="6095C9"/>
                </a:solidFill>
                <a:latin typeface="Calibri"/>
                <a:cs typeface="Calibri"/>
              </a:rPr>
              <a:t>i</a:t>
            </a:r>
            <a:r>
              <a:rPr sz="2400" b="1" spc="-10" dirty="0" smtClean="0">
                <a:solidFill>
                  <a:srgbClr val="6095C9"/>
                </a:solidFill>
                <a:latin typeface="Calibri"/>
                <a:cs typeface="Calibri"/>
              </a:rPr>
              <a:t>t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.”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1916" y="5891080"/>
            <a:ext cx="6334125" cy="7556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699"/>
              </a:lnSpc>
            </a:pPr>
            <a:r>
              <a:rPr sz="2400" dirty="0" smtClean="0">
                <a:solidFill>
                  <a:srgbClr val="8064A2"/>
                </a:solidFill>
                <a:latin typeface="Calibri"/>
                <a:cs typeface="Calibri"/>
              </a:rPr>
              <a:t>“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I 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gave </a:t>
            </a:r>
            <a:r>
              <a:rPr lang="en-CA"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leftovers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8064A2"/>
                </a:solidFill>
                <a:latin typeface="Calibri"/>
                <a:cs typeface="Calibri"/>
              </a:rPr>
              <a:t>f th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at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 </a:t>
            </a:r>
            <a:r>
              <a:rPr sz="2400" b="1" spc="-15" dirty="0" smtClean="0">
                <a:solidFill>
                  <a:srgbClr val="937AB2"/>
                </a:solidFill>
                <a:latin typeface="Calibri"/>
                <a:cs typeface="Calibri"/>
              </a:rPr>
              <a:t>dish 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to my </a:t>
            </a:r>
            <a:r>
              <a:rPr sz="2400" b="1" spc="-5" dirty="0" smtClean="0">
                <a:solidFill>
                  <a:srgbClr val="937AB2"/>
                </a:solidFill>
                <a:latin typeface="Calibri"/>
                <a:cs typeface="Calibri"/>
              </a:rPr>
              <a:t>p</a:t>
            </a:r>
            <a:r>
              <a:rPr sz="2400" b="1" spc="0" dirty="0" smtClean="0">
                <a:solidFill>
                  <a:srgbClr val="937AB2"/>
                </a:solidFill>
                <a:latin typeface="Calibri"/>
                <a:cs typeface="Calibri"/>
              </a:rPr>
              <a:t>e</a:t>
            </a:r>
            <a:r>
              <a:rPr sz="2400" b="1" spc="-15" dirty="0" smtClean="0">
                <a:solidFill>
                  <a:srgbClr val="937AB2"/>
                </a:solidFill>
                <a:latin typeface="Calibri"/>
                <a:cs typeface="Calibri"/>
              </a:rPr>
              <a:t>t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, </a:t>
            </a:r>
            <a:r>
              <a:rPr sz="2400" spc="-20" dirty="0" smtClean="0">
                <a:solidFill>
                  <a:srgbClr val="8064A2"/>
                </a:solidFill>
                <a:latin typeface="Calibri"/>
                <a:cs typeface="Calibri"/>
              </a:rPr>
              <a:t>mr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. </a:t>
            </a:r>
            <a:r>
              <a:rPr sz="2400" b="1" spc="-10" dirty="0" smtClean="0">
                <a:solidFill>
                  <a:srgbClr val="937AB2"/>
                </a:solidFill>
                <a:latin typeface="Calibri"/>
                <a:cs typeface="Calibri"/>
              </a:rPr>
              <a:t>r</a:t>
            </a:r>
            <a:r>
              <a:rPr sz="2400" b="1" spc="-5" dirty="0" smtClean="0">
                <a:solidFill>
                  <a:srgbClr val="937AB2"/>
                </a:solidFill>
                <a:latin typeface="Calibri"/>
                <a:cs typeface="Calibri"/>
              </a:rPr>
              <a:t>a</a:t>
            </a:r>
            <a:r>
              <a:rPr sz="2400" b="1" spc="-20" dirty="0" smtClean="0">
                <a:solidFill>
                  <a:srgbClr val="937AB2"/>
                </a:solidFill>
                <a:latin typeface="Calibri"/>
                <a:cs typeface="Calibri"/>
              </a:rPr>
              <a:t>bb</a:t>
            </a:r>
            <a:r>
              <a:rPr sz="2400" b="1" spc="-15" dirty="0" smtClean="0">
                <a:solidFill>
                  <a:srgbClr val="937AB2"/>
                </a:solidFill>
                <a:latin typeface="Calibri"/>
                <a:cs typeface="Calibri"/>
              </a:rPr>
              <a:t>i</a:t>
            </a:r>
            <a:r>
              <a:rPr sz="2400" b="1" spc="-10" dirty="0" smtClean="0">
                <a:solidFill>
                  <a:srgbClr val="937AB2"/>
                </a:solidFill>
                <a:latin typeface="Calibri"/>
                <a:cs typeface="Calibri"/>
              </a:rPr>
              <a:t>t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” “That’s 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my </a:t>
            </a:r>
            <a:r>
              <a:rPr sz="2400" b="1" spc="-5" dirty="0" smtClean="0">
                <a:solidFill>
                  <a:srgbClr val="937AB2"/>
                </a:solidFill>
                <a:latin typeface="Calibri"/>
                <a:cs typeface="Calibri"/>
              </a:rPr>
              <a:t>p</a:t>
            </a:r>
            <a:r>
              <a:rPr sz="2400" b="1" spc="0" dirty="0" smtClean="0">
                <a:solidFill>
                  <a:srgbClr val="937AB2"/>
                </a:solidFill>
                <a:latin typeface="Calibri"/>
                <a:cs typeface="Calibri"/>
              </a:rPr>
              <a:t>e</a:t>
            </a:r>
            <a:r>
              <a:rPr sz="2400" b="1" spc="-10" dirty="0" smtClean="0">
                <a:solidFill>
                  <a:srgbClr val="937AB2"/>
                </a:solidFill>
                <a:latin typeface="Calibri"/>
                <a:cs typeface="Calibri"/>
              </a:rPr>
              <a:t>t</a:t>
            </a:r>
            <a:r>
              <a:rPr sz="2400" b="1" spc="-5" dirty="0" smtClean="0">
                <a:solidFill>
                  <a:srgbClr val="937AB2"/>
                </a:solidFill>
                <a:latin typeface="Calibri"/>
                <a:cs typeface="Calibri"/>
              </a:rPr>
              <a:t> </a:t>
            </a:r>
            <a:r>
              <a:rPr sz="2400" b="1" spc="0" dirty="0" smtClean="0">
                <a:solidFill>
                  <a:srgbClr val="937AB2"/>
                </a:solidFill>
                <a:latin typeface="Calibri"/>
                <a:cs typeface="Calibri"/>
              </a:rPr>
              <a:t>r</a:t>
            </a:r>
            <a:r>
              <a:rPr sz="2400" b="1" spc="-5" dirty="0" smtClean="0">
                <a:solidFill>
                  <a:srgbClr val="937AB2"/>
                </a:solidFill>
                <a:latin typeface="Calibri"/>
                <a:cs typeface="Calibri"/>
              </a:rPr>
              <a:t>a</a:t>
            </a:r>
            <a:r>
              <a:rPr sz="2400" b="1" spc="-20" dirty="0" smtClean="0">
                <a:solidFill>
                  <a:srgbClr val="937AB2"/>
                </a:solidFill>
                <a:latin typeface="Calibri"/>
                <a:cs typeface="Calibri"/>
              </a:rPr>
              <a:t>bb</a:t>
            </a:r>
            <a:r>
              <a:rPr sz="2400" b="1" spc="-15" dirty="0" smtClean="0">
                <a:solidFill>
                  <a:srgbClr val="937AB2"/>
                </a:solidFill>
                <a:latin typeface="Calibri"/>
                <a:cs typeface="Calibri"/>
              </a:rPr>
              <a:t>i</a:t>
            </a:r>
            <a:r>
              <a:rPr sz="2400" b="1" spc="-10" dirty="0" smtClean="0">
                <a:solidFill>
                  <a:srgbClr val="937AB2"/>
                </a:solidFill>
                <a:latin typeface="Calibri"/>
                <a:cs typeface="Calibri"/>
              </a:rPr>
              <a:t>t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’s f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av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rite </a:t>
            </a:r>
            <a:r>
              <a:rPr sz="2400" b="1" spc="-15" dirty="0" smtClean="0">
                <a:solidFill>
                  <a:srgbClr val="937AB2"/>
                </a:solidFill>
                <a:latin typeface="Calibri"/>
                <a:cs typeface="Calibri"/>
              </a:rPr>
              <a:t>dish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.”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4715" y="292942"/>
            <a:ext cx="5095240" cy="740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616835" algn="l"/>
              </a:tabLst>
            </a:pPr>
            <a:r>
              <a:rPr sz="2400" spc="-20" dirty="0" smtClean="0">
                <a:latin typeface="Calibri"/>
                <a:cs typeface="Calibri"/>
              </a:rPr>
              <a:t>A</a:t>
            </a:r>
            <a:r>
              <a:rPr sz="2400" spc="-15" dirty="0" smtClean="0">
                <a:latin typeface="Calibri"/>
                <a:cs typeface="Calibri"/>
              </a:rPr>
              <a:t>xis </a:t>
            </a:r>
            <a:r>
              <a:rPr sz="2400" spc="-20" dirty="0" smtClean="0">
                <a:latin typeface="Calibri"/>
                <a:cs typeface="Calibri"/>
              </a:rPr>
              <a:t>1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: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1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.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5(</a:t>
            </a:r>
            <a:r>
              <a:rPr sz="2400" spc="0" dirty="0" smtClean="0">
                <a:solidFill>
                  <a:srgbClr val="F79646"/>
                </a:solidFill>
                <a:latin typeface="Calibri"/>
                <a:cs typeface="Calibri"/>
              </a:rPr>
              <a:t>Rabbi</a:t>
            </a:r>
            <a:r>
              <a:rPr sz="2400" spc="-15" dirty="0" smtClean="0">
                <a:solidFill>
                  <a:srgbClr val="F79646"/>
                </a:solidFill>
                <a:latin typeface="Calibri"/>
                <a:cs typeface="Calibri"/>
              </a:rPr>
              <a:t>t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) +	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1.1 (</a:t>
            </a:r>
            <a:r>
              <a:rPr sz="2400" spc="-20" dirty="0" smtClean="0">
                <a:solidFill>
                  <a:srgbClr val="4BACC6"/>
                </a:solidFill>
                <a:latin typeface="Calibri"/>
                <a:cs typeface="Calibri"/>
              </a:rPr>
              <a:t>Pe</a:t>
            </a:r>
            <a:r>
              <a:rPr sz="2400" spc="-10" dirty="0" smtClean="0">
                <a:solidFill>
                  <a:srgbClr val="4BACC6"/>
                </a:solidFill>
                <a:latin typeface="Calibri"/>
                <a:cs typeface="Calibri"/>
              </a:rPr>
              <a:t>t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) +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0.1(</a:t>
            </a: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Dis</a:t>
            </a:r>
            <a:r>
              <a:rPr sz="2400" spc="-5" dirty="0" smtClean="0">
                <a:solidFill>
                  <a:srgbClr val="9BBB59"/>
                </a:solidFill>
                <a:latin typeface="Calibri"/>
                <a:cs typeface="Calibri"/>
              </a:rPr>
              <a:t>h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00"/>
              </a:lnSpc>
            </a:pPr>
            <a:r>
              <a:rPr sz="2400" spc="-20" dirty="0" smtClean="0">
                <a:latin typeface="Calibri"/>
                <a:cs typeface="Calibri"/>
              </a:rPr>
              <a:t>A</a:t>
            </a:r>
            <a:r>
              <a:rPr sz="2400" spc="-15" dirty="0" smtClean="0">
                <a:latin typeface="Calibri"/>
                <a:cs typeface="Calibri"/>
              </a:rPr>
              <a:t>xis </a:t>
            </a:r>
            <a:r>
              <a:rPr sz="2400" spc="-20" dirty="0" smtClean="0">
                <a:latin typeface="Calibri"/>
                <a:cs typeface="Calibri"/>
              </a:rPr>
              <a:t>2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: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0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.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9(</a:t>
            </a:r>
            <a:r>
              <a:rPr sz="2400" spc="0" dirty="0" smtClean="0">
                <a:solidFill>
                  <a:srgbClr val="F79646"/>
                </a:solidFill>
                <a:latin typeface="Calibri"/>
                <a:cs typeface="Calibri"/>
              </a:rPr>
              <a:t>Rabbi</a:t>
            </a:r>
            <a:r>
              <a:rPr sz="2400" spc="-15" dirty="0" smtClean="0">
                <a:solidFill>
                  <a:srgbClr val="F79646"/>
                </a:solidFill>
                <a:latin typeface="Calibri"/>
                <a:cs typeface="Calibri"/>
              </a:rPr>
              <a:t>t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) +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0.02(</a:t>
            </a:r>
            <a:r>
              <a:rPr sz="2400" spc="-20" dirty="0" smtClean="0">
                <a:solidFill>
                  <a:srgbClr val="4BACC6"/>
                </a:solidFill>
                <a:latin typeface="Calibri"/>
                <a:cs typeface="Calibri"/>
              </a:rPr>
              <a:t>Pe</a:t>
            </a:r>
            <a:r>
              <a:rPr sz="2400" spc="-10" dirty="0" smtClean="0">
                <a:solidFill>
                  <a:srgbClr val="4BACC6"/>
                </a:solidFill>
                <a:latin typeface="Calibri"/>
                <a:cs typeface="Calibri"/>
              </a:rPr>
              <a:t>t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) +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1.6(</a:t>
            </a:r>
            <a:r>
              <a:rPr sz="2400" spc="-15" dirty="0" smtClean="0">
                <a:solidFill>
                  <a:srgbClr val="9BBB59"/>
                </a:solidFill>
                <a:latin typeface="Calibri"/>
                <a:cs typeface="Calibri"/>
              </a:rPr>
              <a:t>Dis</a:t>
            </a:r>
            <a:r>
              <a:rPr sz="2400" spc="-5" dirty="0" smtClean="0">
                <a:solidFill>
                  <a:srgbClr val="9BBB59"/>
                </a:solidFill>
                <a:latin typeface="Calibri"/>
                <a:cs typeface="Calibri"/>
              </a:rPr>
              <a:t>h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4715" y="2233481"/>
            <a:ext cx="1391920" cy="7556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699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xis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1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: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0" dirty="0" smtClean="0">
                <a:solidFill>
                  <a:srgbClr val="404040"/>
                </a:solidFill>
                <a:latin typeface="Calibri"/>
                <a:cs typeface="Calibri"/>
              </a:rPr>
              <a:t>Hi</a:t>
            </a:r>
            <a:r>
              <a:rPr sz="2400" spc="-15" dirty="0" smtClean="0">
                <a:solidFill>
                  <a:srgbClr val="404040"/>
                </a:solidFill>
                <a:latin typeface="Calibri"/>
                <a:cs typeface="Calibri"/>
              </a:rPr>
              <a:t>gh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xis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2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: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0" dirty="0" smtClean="0">
                <a:solidFill>
                  <a:srgbClr val="404040"/>
                </a:solidFill>
                <a:latin typeface="Calibri"/>
                <a:cs typeface="Calibri"/>
              </a:rPr>
              <a:t>Low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4715" y="4214680"/>
            <a:ext cx="1391920" cy="7556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699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xis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1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: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0" dirty="0" smtClean="0">
                <a:solidFill>
                  <a:srgbClr val="404040"/>
                </a:solidFill>
                <a:latin typeface="Calibri"/>
                <a:cs typeface="Calibri"/>
              </a:rPr>
              <a:t>Low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xis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2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: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0" dirty="0" smtClean="0">
                <a:solidFill>
                  <a:srgbClr val="404040"/>
                </a:solidFill>
                <a:latin typeface="Calibri"/>
                <a:cs typeface="Calibri"/>
              </a:rPr>
              <a:t>Hi</a:t>
            </a:r>
            <a:r>
              <a:rPr sz="2400" spc="-15" dirty="0" smtClean="0">
                <a:solidFill>
                  <a:srgbClr val="404040"/>
                </a:solidFill>
                <a:latin typeface="Calibri"/>
                <a:cs typeface="Calibri"/>
              </a:rPr>
              <a:t>gh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4715" y="5903780"/>
            <a:ext cx="1391920" cy="7556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699"/>
              </a:lnSpc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xis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1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: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0" dirty="0" smtClean="0">
                <a:solidFill>
                  <a:srgbClr val="404040"/>
                </a:solidFill>
                <a:latin typeface="Calibri"/>
                <a:cs typeface="Calibri"/>
              </a:rPr>
              <a:t>Hi</a:t>
            </a:r>
            <a:r>
              <a:rPr sz="2400" spc="-15" dirty="0" smtClean="0">
                <a:solidFill>
                  <a:srgbClr val="404040"/>
                </a:solidFill>
                <a:latin typeface="Calibri"/>
                <a:cs typeface="Calibri"/>
              </a:rPr>
              <a:t>gh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xis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2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: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0" dirty="0" smtClean="0">
                <a:solidFill>
                  <a:srgbClr val="404040"/>
                </a:solidFill>
                <a:latin typeface="Calibri"/>
                <a:cs typeface="Calibri"/>
              </a:rPr>
              <a:t>Hi</a:t>
            </a:r>
            <a:r>
              <a:rPr sz="2400" spc="-15" dirty="0" smtClean="0">
                <a:solidFill>
                  <a:srgbClr val="404040"/>
                </a:solidFill>
                <a:latin typeface="Calibri"/>
                <a:cs typeface="Calibri"/>
              </a:rPr>
              <a:t>gh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916" y="1865181"/>
            <a:ext cx="4360545" cy="1492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861694">
              <a:lnSpc>
                <a:spcPct val="100699"/>
              </a:lnSpc>
            </a:pPr>
            <a:r>
              <a:rPr sz="2400" dirty="0" smtClean="0">
                <a:solidFill>
                  <a:srgbClr val="C0504D"/>
                </a:solidFill>
                <a:latin typeface="Calibri"/>
                <a:cs typeface="Calibri"/>
              </a:rPr>
              <a:t>“</a:t>
            </a:r>
            <a:r>
              <a:rPr sz="2400" spc="-10" dirty="0" smtClean="0">
                <a:solidFill>
                  <a:srgbClr val="C0504D"/>
                </a:solidFill>
                <a:latin typeface="Calibri"/>
                <a:cs typeface="Calibri"/>
              </a:rPr>
              <a:t>I l</a:t>
            </a:r>
            <a:r>
              <a:rPr sz="2400" spc="-5" dirty="0" smtClean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ve my</a:t>
            </a:r>
            <a:r>
              <a:rPr sz="2400" spc="-5" dirty="0" smtClean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400" b="1" spc="-5" dirty="0" smtClean="0">
                <a:solidFill>
                  <a:srgbClr val="CD665F"/>
                </a:solidFill>
                <a:latin typeface="Calibri"/>
                <a:cs typeface="Calibri"/>
              </a:rPr>
              <a:t>p</a:t>
            </a:r>
            <a:r>
              <a:rPr sz="2400" b="1" spc="0" dirty="0" smtClean="0">
                <a:solidFill>
                  <a:srgbClr val="CD665F"/>
                </a:solidFill>
                <a:latin typeface="Calibri"/>
                <a:cs typeface="Calibri"/>
              </a:rPr>
              <a:t>e</a:t>
            </a:r>
            <a:r>
              <a:rPr sz="2400" b="1" spc="-10" dirty="0" smtClean="0">
                <a:solidFill>
                  <a:srgbClr val="CD665F"/>
                </a:solidFill>
                <a:latin typeface="Calibri"/>
                <a:cs typeface="Calibri"/>
              </a:rPr>
              <a:t>t r</a:t>
            </a:r>
            <a:r>
              <a:rPr sz="2400" b="1" spc="-20" dirty="0" smtClean="0">
                <a:solidFill>
                  <a:srgbClr val="CD665F"/>
                </a:solidFill>
                <a:latin typeface="Calibri"/>
                <a:cs typeface="Calibri"/>
              </a:rPr>
              <a:t>abbi</a:t>
            </a:r>
            <a:r>
              <a:rPr sz="2400" b="1" spc="-10" dirty="0" smtClean="0">
                <a:solidFill>
                  <a:srgbClr val="CD665F"/>
                </a:solidFill>
                <a:latin typeface="Calibri"/>
                <a:cs typeface="Calibri"/>
              </a:rPr>
              <a:t>t</a:t>
            </a:r>
            <a:r>
              <a:rPr sz="2400" spc="-10" dirty="0" smtClean="0">
                <a:solidFill>
                  <a:srgbClr val="C0504D"/>
                </a:solidFill>
                <a:latin typeface="Calibri"/>
                <a:cs typeface="Calibri"/>
              </a:rPr>
              <a:t>.” “</a:t>
            </a:r>
            <a:r>
              <a:rPr sz="2400" b="1" spc="-15" dirty="0" smtClean="0">
                <a:solidFill>
                  <a:srgbClr val="CD665F"/>
                </a:solidFill>
                <a:latin typeface="Calibri"/>
                <a:cs typeface="Calibri"/>
              </a:rPr>
              <a:t>Rabbits 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make </a:t>
            </a:r>
            <a:r>
              <a:rPr sz="2400" spc="-20" dirty="0" smtClean="0">
                <a:solidFill>
                  <a:srgbClr val="C0504D"/>
                </a:solidFill>
                <a:latin typeface="Calibri"/>
                <a:cs typeface="Calibri"/>
              </a:rPr>
              <a:t>mess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y </a:t>
            </a:r>
            <a:r>
              <a:rPr sz="2400" b="1" spc="-5" dirty="0" smtClean="0">
                <a:solidFill>
                  <a:srgbClr val="CD665F"/>
                </a:solidFill>
                <a:latin typeface="Calibri"/>
                <a:cs typeface="Calibri"/>
              </a:rPr>
              <a:t>p</a:t>
            </a:r>
            <a:r>
              <a:rPr sz="2400" b="1" spc="0" dirty="0" smtClean="0">
                <a:solidFill>
                  <a:srgbClr val="CD665F"/>
                </a:solidFill>
                <a:latin typeface="Calibri"/>
                <a:cs typeface="Calibri"/>
              </a:rPr>
              <a:t>e</a:t>
            </a:r>
            <a:r>
              <a:rPr sz="2400" b="1" spc="-15" dirty="0" smtClean="0">
                <a:solidFill>
                  <a:srgbClr val="CD665F"/>
                </a:solidFill>
                <a:latin typeface="Calibri"/>
                <a:cs typeface="Calibri"/>
              </a:rPr>
              <a:t>t</a:t>
            </a:r>
            <a:r>
              <a:rPr sz="2400" b="1" spc="-10" dirty="0" smtClean="0">
                <a:solidFill>
                  <a:srgbClr val="CD665F"/>
                </a:solidFill>
                <a:latin typeface="Calibri"/>
                <a:cs typeface="Calibri"/>
              </a:rPr>
              <a:t>s</a:t>
            </a:r>
            <a:r>
              <a:rPr sz="2400" spc="-10" dirty="0" smtClean="0">
                <a:solidFill>
                  <a:srgbClr val="C0504D"/>
                </a:solidFill>
                <a:latin typeface="Calibri"/>
                <a:cs typeface="Calibri"/>
              </a:rPr>
              <a:t>.”</a:t>
            </a:r>
            <a:endParaRPr sz="2400" dirty="0">
              <a:latin typeface="Calibri"/>
              <a:cs typeface="Calibri"/>
            </a:endParaRPr>
          </a:p>
          <a:p>
            <a:pPr marL="12700" marR="12700">
              <a:lnSpc>
                <a:spcPct val="100699"/>
              </a:lnSpc>
            </a:pPr>
            <a:r>
              <a:rPr sz="2400" dirty="0" smtClean="0">
                <a:solidFill>
                  <a:srgbClr val="C0504D"/>
                </a:solidFill>
                <a:latin typeface="Calibri"/>
                <a:cs typeface="Calibri"/>
              </a:rPr>
              <a:t>“</a:t>
            </a:r>
            <a:r>
              <a:rPr sz="2400" spc="-20" dirty="0" smtClean="0">
                <a:solidFill>
                  <a:srgbClr val="C0504D"/>
                </a:solidFill>
                <a:latin typeface="Calibri"/>
                <a:cs typeface="Calibri"/>
              </a:rPr>
              <a:t>My </a:t>
            </a:r>
            <a:r>
              <a:rPr sz="2400" b="1" spc="-20" dirty="0" smtClean="0">
                <a:solidFill>
                  <a:srgbClr val="CD665F"/>
                </a:solidFill>
                <a:latin typeface="Calibri"/>
                <a:cs typeface="Calibri"/>
              </a:rPr>
              <a:t>r</a:t>
            </a:r>
            <a:r>
              <a:rPr sz="2400" b="1" spc="-5" dirty="0" smtClean="0">
                <a:solidFill>
                  <a:srgbClr val="CD665F"/>
                </a:solidFill>
                <a:latin typeface="Calibri"/>
                <a:cs typeface="Calibri"/>
              </a:rPr>
              <a:t>a</a:t>
            </a:r>
            <a:r>
              <a:rPr sz="2400" b="1" spc="-20" dirty="0" smtClean="0">
                <a:solidFill>
                  <a:srgbClr val="CD665F"/>
                </a:solidFill>
                <a:latin typeface="Calibri"/>
                <a:cs typeface="Calibri"/>
              </a:rPr>
              <a:t>bb</a:t>
            </a:r>
            <a:r>
              <a:rPr sz="2400" b="1" spc="-15" dirty="0" smtClean="0">
                <a:solidFill>
                  <a:srgbClr val="CD665F"/>
                </a:solidFill>
                <a:latin typeface="Calibri"/>
                <a:cs typeface="Calibri"/>
              </a:rPr>
              <a:t>i</a:t>
            </a:r>
            <a:r>
              <a:rPr sz="2400" b="1" spc="-10" dirty="0" smtClean="0">
                <a:solidFill>
                  <a:srgbClr val="CD665F"/>
                </a:solidFill>
                <a:latin typeface="Calibri"/>
                <a:cs typeface="Calibri"/>
              </a:rPr>
              <a:t>t </a:t>
            </a:r>
            <a:r>
              <a:rPr sz="2400" spc="-10" dirty="0" smtClean="0">
                <a:solidFill>
                  <a:srgbClr val="C0504D"/>
                </a:solidFill>
                <a:latin typeface="Calibri"/>
                <a:cs typeface="Calibri"/>
              </a:rPr>
              <a:t>gr</a:t>
            </a:r>
            <a:r>
              <a:rPr sz="2400" spc="-5" dirty="0" smtClean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2400" spc="-25" dirty="0" smtClean="0">
                <a:solidFill>
                  <a:srgbClr val="C0504D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C0504D"/>
                </a:solidFill>
                <a:latin typeface="Calibri"/>
                <a:cs typeface="Calibri"/>
              </a:rPr>
              <a:t>ls </a:t>
            </a:r>
            <a:r>
              <a:rPr sz="2400" spc="-25" dirty="0" smtClean="0">
                <a:solidFill>
                  <a:srgbClr val="C0504D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C0504D"/>
                </a:solidFill>
                <a:latin typeface="Calibri"/>
                <a:cs typeface="Calibri"/>
              </a:rPr>
              <a:t>h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en </a:t>
            </a:r>
            <a:r>
              <a:rPr sz="2400" spc="-10" dirty="0" smtClean="0">
                <a:solidFill>
                  <a:srgbClr val="C0504D"/>
                </a:solidFill>
                <a:latin typeface="Calibri"/>
                <a:cs typeface="Calibri"/>
              </a:rPr>
              <a:t>I </a:t>
            </a:r>
            <a:r>
              <a:rPr sz="2400" b="1" spc="-5" dirty="0" smtClean="0">
                <a:solidFill>
                  <a:srgbClr val="CD665F"/>
                </a:solidFill>
                <a:latin typeface="Calibri"/>
                <a:cs typeface="Calibri"/>
              </a:rPr>
              <a:t>p</a:t>
            </a:r>
            <a:r>
              <a:rPr sz="2400" b="1" spc="0" dirty="0" smtClean="0">
                <a:solidFill>
                  <a:srgbClr val="CD665F"/>
                </a:solidFill>
                <a:latin typeface="Calibri"/>
                <a:cs typeface="Calibri"/>
              </a:rPr>
              <a:t>e</a:t>
            </a:r>
            <a:r>
              <a:rPr sz="2400" b="1" spc="-10" dirty="0" smtClean="0">
                <a:solidFill>
                  <a:srgbClr val="CD665F"/>
                </a:solidFill>
                <a:latin typeface="Calibri"/>
                <a:cs typeface="Calibri"/>
              </a:rPr>
              <a:t>t</a:t>
            </a:r>
            <a:r>
              <a:rPr sz="2400" b="1" spc="-5" dirty="0" smtClean="0">
                <a:solidFill>
                  <a:srgbClr val="CD665F"/>
                </a:solidFill>
                <a:latin typeface="Calibri"/>
                <a:cs typeface="Calibri"/>
              </a:rPr>
              <a:t> 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h</a:t>
            </a:r>
            <a:r>
              <a:rPr sz="2400" spc="-20" dirty="0" smtClean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sz="2400" spc="0" dirty="0" smtClean="0">
                <a:solidFill>
                  <a:srgbClr val="C0504D"/>
                </a:solidFill>
                <a:latin typeface="Calibri"/>
                <a:cs typeface="Calibri"/>
              </a:rPr>
              <a:t>.” “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He has ﬁve</a:t>
            </a:r>
            <a:r>
              <a:rPr sz="2400" spc="-5" dirty="0" smtClean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400" b="1" spc="0" dirty="0" smtClean="0">
                <a:solidFill>
                  <a:srgbClr val="CD665F"/>
                </a:solidFill>
                <a:latin typeface="Calibri"/>
                <a:cs typeface="Calibri"/>
              </a:rPr>
              <a:t>r</a:t>
            </a:r>
            <a:r>
              <a:rPr sz="2400" b="1" spc="-5" dirty="0" smtClean="0">
                <a:solidFill>
                  <a:srgbClr val="CD665F"/>
                </a:solidFill>
                <a:latin typeface="Calibri"/>
                <a:cs typeface="Calibri"/>
              </a:rPr>
              <a:t>a</a:t>
            </a:r>
            <a:r>
              <a:rPr sz="2400" b="1" spc="-20" dirty="0" smtClean="0">
                <a:solidFill>
                  <a:srgbClr val="CD665F"/>
                </a:solidFill>
                <a:latin typeface="Calibri"/>
                <a:cs typeface="Calibri"/>
              </a:rPr>
              <a:t>bb</a:t>
            </a:r>
            <a:r>
              <a:rPr sz="2400" b="1" spc="-15" dirty="0" smtClean="0">
                <a:solidFill>
                  <a:srgbClr val="CD665F"/>
                </a:solidFill>
                <a:latin typeface="Calibri"/>
                <a:cs typeface="Calibri"/>
              </a:rPr>
              <a:t>it</a:t>
            </a:r>
            <a:r>
              <a:rPr sz="2400" b="1" spc="-10" dirty="0" smtClean="0">
                <a:solidFill>
                  <a:srgbClr val="CD665F"/>
                </a:solidFill>
                <a:latin typeface="Calibri"/>
                <a:cs typeface="Calibri"/>
              </a:rPr>
              <a:t>s</a:t>
            </a:r>
            <a:r>
              <a:rPr sz="2400" spc="-10" dirty="0" smtClean="0">
                <a:solidFill>
                  <a:srgbClr val="C0504D"/>
                </a:solidFill>
                <a:latin typeface="Calibri"/>
                <a:cs typeface="Calibri"/>
              </a:rPr>
              <a:t>.”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01916" y="4062281"/>
            <a:ext cx="4961890" cy="11239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699"/>
              </a:lnSpc>
            </a:pPr>
            <a:r>
              <a:rPr sz="2400" dirty="0" smtClean="0">
                <a:solidFill>
                  <a:srgbClr val="4F81BD"/>
                </a:solidFill>
                <a:latin typeface="Calibri"/>
                <a:cs typeface="Calibri"/>
              </a:rPr>
              <a:t>“Th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at </a:t>
            </a:r>
            <a:r>
              <a:rPr sz="2400" b="1" spc="-15" dirty="0" smtClean="0">
                <a:solidFill>
                  <a:srgbClr val="6095C9"/>
                </a:solidFill>
                <a:latin typeface="Calibri"/>
                <a:cs typeface="Calibri"/>
              </a:rPr>
              <a:t>dish 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yes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terd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ay </a:t>
            </a:r>
            <a:r>
              <a:rPr sz="2400" spc="-25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as </a:t>
            </a:r>
            <a:r>
              <a:rPr sz="2400" spc="-20" dirty="0" smtClean="0">
                <a:solidFill>
                  <a:srgbClr val="4F81BD"/>
                </a:solidFill>
                <a:latin typeface="Calibri"/>
                <a:cs typeface="Calibri"/>
              </a:rPr>
              <a:t>amazin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g.” “She 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oo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ked the bes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t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400" b="1" spc="0" dirty="0" smtClean="0">
                <a:solidFill>
                  <a:srgbClr val="6095C9"/>
                </a:solidFill>
                <a:latin typeface="Calibri"/>
                <a:cs typeface="Calibri"/>
              </a:rPr>
              <a:t>r</a:t>
            </a:r>
            <a:r>
              <a:rPr sz="2400" b="1" spc="-5" dirty="0" smtClean="0">
                <a:solidFill>
                  <a:srgbClr val="6095C9"/>
                </a:solidFill>
                <a:latin typeface="Calibri"/>
                <a:cs typeface="Calibri"/>
              </a:rPr>
              <a:t>a</a:t>
            </a:r>
            <a:r>
              <a:rPr sz="2400" b="1" spc="-20" dirty="0" smtClean="0">
                <a:solidFill>
                  <a:srgbClr val="6095C9"/>
                </a:solidFill>
                <a:latin typeface="Calibri"/>
                <a:cs typeface="Calibri"/>
              </a:rPr>
              <a:t>bb</a:t>
            </a:r>
            <a:r>
              <a:rPr sz="2400" b="1" spc="-15" dirty="0" smtClean="0">
                <a:solidFill>
                  <a:srgbClr val="6095C9"/>
                </a:solidFill>
                <a:latin typeface="Calibri"/>
                <a:cs typeface="Calibri"/>
              </a:rPr>
              <a:t>i</a:t>
            </a:r>
            <a:r>
              <a:rPr sz="2400" b="1" spc="-10" dirty="0" smtClean="0">
                <a:solidFill>
                  <a:srgbClr val="6095C9"/>
                </a:solidFill>
                <a:latin typeface="Calibri"/>
                <a:cs typeface="Calibri"/>
              </a:rPr>
              <a:t>t </a:t>
            </a:r>
            <a:r>
              <a:rPr sz="2400" b="1" spc="-15" dirty="0" smtClean="0">
                <a:solidFill>
                  <a:srgbClr val="6095C9"/>
                </a:solidFill>
                <a:latin typeface="Calibri"/>
                <a:cs typeface="Calibri"/>
              </a:rPr>
              <a:t>dish </a:t>
            </a:r>
            <a:r>
              <a:rPr sz="2400" spc="-20" dirty="0" smtClean="0">
                <a:solidFill>
                  <a:srgbClr val="4F81BD"/>
                </a:solidFill>
                <a:latin typeface="Calibri"/>
                <a:cs typeface="Calibri"/>
              </a:rPr>
              <a:t>e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v</a:t>
            </a:r>
            <a:r>
              <a:rPr sz="2400" spc="-20" dirty="0" smtClean="0">
                <a:solidFill>
                  <a:srgbClr val="4F81BD"/>
                </a:solidFill>
                <a:latin typeface="Calibri"/>
                <a:cs typeface="Calibri"/>
              </a:rPr>
              <a:t>e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r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.” “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I had this </a:t>
            </a:r>
            <a:r>
              <a:rPr sz="2400" spc="-25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ei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rd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400" b="1" spc="-15" dirty="0" smtClean="0">
                <a:solidFill>
                  <a:srgbClr val="6095C9"/>
                </a:solidFill>
                <a:latin typeface="Calibri"/>
                <a:cs typeface="Calibri"/>
              </a:rPr>
              <a:t>dish </a:t>
            </a:r>
            <a:r>
              <a:rPr sz="2400" spc="-25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ith f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ri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ed </a:t>
            </a:r>
            <a:r>
              <a:rPr sz="2400" b="1" spc="-15" dirty="0" smtClean="0">
                <a:solidFill>
                  <a:srgbClr val="6095C9"/>
                </a:solidFill>
                <a:latin typeface="Calibri"/>
                <a:cs typeface="Calibri"/>
              </a:rPr>
              <a:t>r</a:t>
            </a:r>
            <a:r>
              <a:rPr sz="2400" b="1" spc="-5" dirty="0" smtClean="0">
                <a:solidFill>
                  <a:srgbClr val="6095C9"/>
                </a:solidFill>
                <a:latin typeface="Calibri"/>
                <a:cs typeface="Calibri"/>
              </a:rPr>
              <a:t>a</a:t>
            </a:r>
            <a:r>
              <a:rPr sz="2400" b="1" spc="-20" dirty="0" smtClean="0">
                <a:solidFill>
                  <a:srgbClr val="6095C9"/>
                </a:solidFill>
                <a:latin typeface="Calibri"/>
                <a:cs typeface="Calibri"/>
              </a:rPr>
              <a:t>bb</a:t>
            </a:r>
            <a:r>
              <a:rPr sz="2400" b="1" spc="-15" dirty="0" smtClean="0">
                <a:solidFill>
                  <a:srgbClr val="6095C9"/>
                </a:solidFill>
                <a:latin typeface="Calibri"/>
                <a:cs typeface="Calibri"/>
              </a:rPr>
              <a:t>i</a:t>
            </a:r>
            <a:r>
              <a:rPr sz="2400" b="1" spc="-10" dirty="0" smtClean="0">
                <a:solidFill>
                  <a:srgbClr val="6095C9"/>
                </a:solidFill>
                <a:latin typeface="Calibri"/>
                <a:cs typeface="Calibri"/>
              </a:rPr>
              <a:t>t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.”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1916" y="5891080"/>
            <a:ext cx="6334125" cy="7556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699"/>
              </a:lnSpc>
            </a:pPr>
            <a:r>
              <a:rPr sz="2400" dirty="0" smtClean="0">
                <a:solidFill>
                  <a:srgbClr val="8064A2"/>
                </a:solidFill>
                <a:latin typeface="Calibri"/>
                <a:cs typeface="Calibri"/>
              </a:rPr>
              <a:t>“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I 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gave </a:t>
            </a:r>
            <a:r>
              <a:rPr lang="en-CA"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leftovers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8064A2"/>
                </a:solidFill>
                <a:latin typeface="Calibri"/>
                <a:cs typeface="Calibri"/>
              </a:rPr>
              <a:t>f th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at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 </a:t>
            </a:r>
            <a:r>
              <a:rPr sz="2400" b="1" spc="-15" dirty="0" smtClean="0">
                <a:solidFill>
                  <a:srgbClr val="937AB2"/>
                </a:solidFill>
                <a:latin typeface="Calibri"/>
                <a:cs typeface="Calibri"/>
              </a:rPr>
              <a:t>dish 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to my </a:t>
            </a:r>
            <a:r>
              <a:rPr sz="2400" b="1" spc="-5" dirty="0" smtClean="0">
                <a:solidFill>
                  <a:srgbClr val="937AB2"/>
                </a:solidFill>
                <a:latin typeface="Calibri"/>
                <a:cs typeface="Calibri"/>
              </a:rPr>
              <a:t>p</a:t>
            </a:r>
            <a:r>
              <a:rPr sz="2400" b="1" spc="0" dirty="0" smtClean="0">
                <a:solidFill>
                  <a:srgbClr val="937AB2"/>
                </a:solidFill>
                <a:latin typeface="Calibri"/>
                <a:cs typeface="Calibri"/>
              </a:rPr>
              <a:t>e</a:t>
            </a:r>
            <a:r>
              <a:rPr sz="2400" b="1" spc="-15" dirty="0" smtClean="0">
                <a:solidFill>
                  <a:srgbClr val="937AB2"/>
                </a:solidFill>
                <a:latin typeface="Calibri"/>
                <a:cs typeface="Calibri"/>
              </a:rPr>
              <a:t>t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, </a:t>
            </a:r>
            <a:r>
              <a:rPr sz="2400" spc="-20" dirty="0" smtClean="0">
                <a:solidFill>
                  <a:srgbClr val="8064A2"/>
                </a:solidFill>
                <a:latin typeface="Calibri"/>
                <a:cs typeface="Calibri"/>
              </a:rPr>
              <a:t>mr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. </a:t>
            </a:r>
            <a:r>
              <a:rPr sz="2400" b="1" spc="-10" dirty="0" smtClean="0">
                <a:solidFill>
                  <a:srgbClr val="937AB2"/>
                </a:solidFill>
                <a:latin typeface="Calibri"/>
                <a:cs typeface="Calibri"/>
              </a:rPr>
              <a:t>r</a:t>
            </a:r>
            <a:r>
              <a:rPr sz="2400" b="1" spc="-5" dirty="0" smtClean="0">
                <a:solidFill>
                  <a:srgbClr val="937AB2"/>
                </a:solidFill>
                <a:latin typeface="Calibri"/>
                <a:cs typeface="Calibri"/>
              </a:rPr>
              <a:t>a</a:t>
            </a:r>
            <a:r>
              <a:rPr sz="2400" b="1" spc="-20" dirty="0" smtClean="0">
                <a:solidFill>
                  <a:srgbClr val="937AB2"/>
                </a:solidFill>
                <a:latin typeface="Calibri"/>
                <a:cs typeface="Calibri"/>
              </a:rPr>
              <a:t>bb</a:t>
            </a:r>
            <a:r>
              <a:rPr sz="2400" b="1" spc="-15" dirty="0" smtClean="0">
                <a:solidFill>
                  <a:srgbClr val="937AB2"/>
                </a:solidFill>
                <a:latin typeface="Calibri"/>
                <a:cs typeface="Calibri"/>
              </a:rPr>
              <a:t>i</a:t>
            </a:r>
            <a:r>
              <a:rPr sz="2400" b="1" spc="-10" dirty="0" smtClean="0">
                <a:solidFill>
                  <a:srgbClr val="937AB2"/>
                </a:solidFill>
                <a:latin typeface="Calibri"/>
                <a:cs typeface="Calibri"/>
              </a:rPr>
              <a:t>t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” “That’s 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my </a:t>
            </a:r>
            <a:r>
              <a:rPr sz="2400" b="1" spc="-5" dirty="0" smtClean="0">
                <a:solidFill>
                  <a:srgbClr val="937AB2"/>
                </a:solidFill>
                <a:latin typeface="Calibri"/>
                <a:cs typeface="Calibri"/>
              </a:rPr>
              <a:t>p</a:t>
            </a:r>
            <a:r>
              <a:rPr sz="2400" b="1" spc="0" dirty="0" smtClean="0">
                <a:solidFill>
                  <a:srgbClr val="937AB2"/>
                </a:solidFill>
                <a:latin typeface="Calibri"/>
                <a:cs typeface="Calibri"/>
              </a:rPr>
              <a:t>e</a:t>
            </a:r>
            <a:r>
              <a:rPr sz="2400" b="1" spc="-10" dirty="0" smtClean="0">
                <a:solidFill>
                  <a:srgbClr val="937AB2"/>
                </a:solidFill>
                <a:latin typeface="Calibri"/>
                <a:cs typeface="Calibri"/>
              </a:rPr>
              <a:t>t</a:t>
            </a:r>
            <a:r>
              <a:rPr sz="2400" b="1" spc="-5" dirty="0" smtClean="0">
                <a:solidFill>
                  <a:srgbClr val="937AB2"/>
                </a:solidFill>
                <a:latin typeface="Calibri"/>
                <a:cs typeface="Calibri"/>
              </a:rPr>
              <a:t> </a:t>
            </a:r>
            <a:r>
              <a:rPr sz="2400" b="1" spc="0" dirty="0" smtClean="0">
                <a:solidFill>
                  <a:srgbClr val="937AB2"/>
                </a:solidFill>
                <a:latin typeface="Calibri"/>
                <a:cs typeface="Calibri"/>
              </a:rPr>
              <a:t>r</a:t>
            </a:r>
            <a:r>
              <a:rPr sz="2400" b="1" spc="-5" dirty="0" smtClean="0">
                <a:solidFill>
                  <a:srgbClr val="937AB2"/>
                </a:solidFill>
                <a:latin typeface="Calibri"/>
                <a:cs typeface="Calibri"/>
              </a:rPr>
              <a:t>a</a:t>
            </a:r>
            <a:r>
              <a:rPr sz="2400" b="1" spc="-20" dirty="0" smtClean="0">
                <a:solidFill>
                  <a:srgbClr val="937AB2"/>
                </a:solidFill>
                <a:latin typeface="Calibri"/>
                <a:cs typeface="Calibri"/>
              </a:rPr>
              <a:t>bb</a:t>
            </a:r>
            <a:r>
              <a:rPr sz="2400" b="1" spc="-15" dirty="0" smtClean="0">
                <a:solidFill>
                  <a:srgbClr val="937AB2"/>
                </a:solidFill>
                <a:latin typeface="Calibri"/>
                <a:cs typeface="Calibri"/>
              </a:rPr>
              <a:t>i</a:t>
            </a:r>
            <a:r>
              <a:rPr sz="2400" b="1" spc="-10" dirty="0" smtClean="0">
                <a:solidFill>
                  <a:srgbClr val="937AB2"/>
                </a:solidFill>
                <a:latin typeface="Calibri"/>
                <a:cs typeface="Calibri"/>
              </a:rPr>
              <a:t>t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’s f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av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rite </a:t>
            </a:r>
            <a:r>
              <a:rPr sz="2400" b="1" spc="-15" dirty="0" smtClean="0">
                <a:solidFill>
                  <a:srgbClr val="937AB2"/>
                </a:solidFill>
                <a:latin typeface="Calibri"/>
                <a:cs typeface="Calibri"/>
              </a:rPr>
              <a:t>dish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.”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4715" y="2233481"/>
            <a:ext cx="1562100" cy="7556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699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Topic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1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: </a:t>
            </a:r>
            <a:r>
              <a:rPr sz="2400" spc="-10" dirty="0" smtClean="0">
                <a:solidFill>
                  <a:srgbClr val="404040"/>
                </a:solidFill>
                <a:latin typeface="Calibri"/>
                <a:cs typeface="Calibri"/>
              </a:rPr>
              <a:t>Hi</a:t>
            </a:r>
            <a:r>
              <a:rPr sz="2400" spc="-15" dirty="0" smtClean="0">
                <a:solidFill>
                  <a:srgbClr val="404040"/>
                </a:solidFill>
                <a:latin typeface="Calibri"/>
                <a:cs typeface="Calibri"/>
              </a:rPr>
              <a:t>gh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Topic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2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: </a:t>
            </a:r>
            <a:r>
              <a:rPr sz="2400" spc="-10" dirty="0" smtClean="0">
                <a:solidFill>
                  <a:srgbClr val="404040"/>
                </a:solidFill>
                <a:latin typeface="Calibri"/>
                <a:cs typeface="Calibri"/>
              </a:rPr>
              <a:t>Low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4715" y="4214680"/>
            <a:ext cx="1562100" cy="7556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699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Topic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1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: </a:t>
            </a:r>
            <a:r>
              <a:rPr sz="2400" spc="-10" dirty="0" smtClean="0">
                <a:solidFill>
                  <a:srgbClr val="404040"/>
                </a:solidFill>
                <a:latin typeface="Calibri"/>
                <a:cs typeface="Calibri"/>
              </a:rPr>
              <a:t>Low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Topic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2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: </a:t>
            </a:r>
            <a:r>
              <a:rPr sz="2400" spc="-10" dirty="0" smtClean="0">
                <a:solidFill>
                  <a:srgbClr val="404040"/>
                </a:solidFill>
                <a:latin typeface="Calibri"/>
                <a:cs typeface="Calibri"/>
              </a:rPr>
              <a:t>Hi</a:t>
            </a:r>
            <a:r>
              <a:rPr sz="2400" spc="-15" dirty="0" smtClean="0">
                <a:solidFill>
                  <a:srgbClr val="404040"/>
                </a:solidFill>
                <a:latin typeface="Calibri"/>
                <a:cs typeface="Calibri"/>
              </a:rPr>
              <a:t>gh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4715" y="5903780"/>
            <a:ext cx="1562100" cy="7556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699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Topic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1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: </a:t>
            </a:r>
            <a:r>
              <a:rPr sz="2400" spc="-10" dirty="0" smtClean="0">
                <a:solidFill>
                  <a:srgbClr val="404040"/>
                </a:solidFill>
                <a:latin typeface="Calibri"/>
                <a:cs typeface="Calibri"/>
              </a:rPr>
              <a:t>Hi</a:t>
            </a:r>
            <a:r>
              <a:rPr sz="2400" spc="-15" dirty="0" smtClean="0">
                <a:solidFill>
                  <a:srgbClr val="404040"/>
                </a:solidFill>
                <a:latin typeface="Calibri"/>
                <a:cs typeface="Calibri"/>
              </a:rPr>
              <a:t>gh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Topic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2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: </a:t>
            </a:r>
            <a:r>
              <a:rPr sz="2400" spc="-10" dirty="0" smtClean="0">
                <a:solidFill>
                  <a:srgbClr val="404040"/>
                </a:solidFill>
                <a:latin typeface="Calibri"/>
                <a:cs typeface="Calibri"/>
              </a:rPr>
              <a:t>Hi</a:t>
            </a:r>
            <a:r>
              <a:rPr sz="2400" spc="-15" dirty="0" smtClean="0">
                <a:solidFill>
                  <a:srgbClr val="404040"/>
                </a:solidFill>
                <a:latin typeface="Calibri"/>
                <a:cs typeface="Calibri"/>
              </a:rPr>
              <a:t>gh</a:t>
            </a:r>
            <a:endParaRPr sz="2400" dirty="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501094"/>
              </p:ext>
            </p:extLst>
          </p:nvPr>
        </p:nvGraphicFramePr>
        <p:xfrm>
          <a:off x="362015" y="287371"/>
          <a:ext cx="8510986" cy="796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39245"/>
                <a:gridCol w="539740"/>
                <a:gridCol w="2532001"/>
              </a:tblGrid>
              <a:tr h="398263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tabLst>
                          <a:tab pos="2879090" algn="l"/>
                        </a:tabLst>
                      </a:pPr>
                      <a:r>
                        <a:rPr sz="2400" dirty="0" smtClean="0">
                          <a:latin typeface="Calibri"/>
                          <a:cs typeface="Calibri"/>
                        </a:rPr>
                        <a:t>TOPIC </a:t>
                      </a:r>
                      <a:r>
                        <a:rPr sz="2400" spc="-5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: </a:t>
                      </a:r>
                      <a:r>
                        <a:rPr sz="24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4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5(</a:t>
                      </a:r>
                      <a:r>
                        <a:rPr sz="2400" spc="0" dirty="0" smtClean="0">
                          <a:solidFill>
                            <a:srgbClr val="F79646"/>
                          </a:solidFill>
                          <a:latin typeface="Calibri"/>
                          <a:cs typeface="Calibri"/>
                        </a:rPr>
                        <a:t>Rabbi</a:t>
                      </a:r>
                      <a:r>
                        <a:rPr sz="2400" spc="-5" dirty="0" smtClean="0">
                          <a:solidFill>
                            <a:srgbClr val="F7964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) +	1.1 (</a:t>
                      </a:r>
                      <a:r>
                        <a:rPr sz="2400" spc="-5" dirty="0" smtClean="0">
                          <a:solidFill>
                            <a:srgbClr val="4BACC6"/>
                          </a:solidFill>
                          <a:latin typeface="Calibri"/>
                          <a:cs typeface="Calibri"/>
                        </a:rPr>
                        <a:t>Pe</a:t>
                      </a:r>
                      <a:r>
                        <a:rPr sz="2400" spc="0" dirty="0" smtClean="0">
                          <a:solidFill>
                            <a:srgbClr val="4BACC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) + 0.1(</a:t>
                      </a:r>
                      <a:r>
                        <a:rPr sz="2400" spc="0" dirty="0" smtClean="0">
                          <a:solidFill>
                            <a:srgbClr val="9BBB59"/>
                          </a:solidFill>
                          <a:latin typeface="Calibri"/>
                          <a:cs typeface="Calibri"/>
                        </a:rPr>
                        <a:t>Dis</a:t>
                      </a:r>
                      <a:r>
                        <a:rPr sz="2400" spc="-5" dirty="0" smtClean="0">
                          <a:solidFill>
                            <a:srgbClr val="9BBB59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919191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endParaRPr sz="2400" dirty="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Pet rabbits, pets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98263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400" dirty="0" smtClean="0">
                          <a:latin typeface="Calibri"/>
                          <a:cs typeface="Calibri"/>
                        </a:rPr>
                        <a:t>TOPIC </a:t>
                      </a:r>
                      <a:r>
                        <a:rPr sz="2400" spc="-5" dirty="0" smtClean="0">
                          <a:latin typeface="Calibri"/>
                          <a:cs typeface="Calibri"/>
                        </a:rPr>
                        <a:t>2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: </a:t>
                      </a:r>
                      <a:r>
                        <a:rPr sz="24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4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9(</a:t>
                      </a:r>
                      <a:r>
                        <a:rPr sz="2400" spc="0" dirty="0" smtClean="0">
                          <a:solidFill>
                            <a:srgbClr val="F79646"/>
                          </a:solidFill>
                          <a:latin typeface="Calibri"/>
                          <a:cs typeface="Calibri"/>
                        </a:rPr>
                        <a:t>Rabbi</a:t>
                      </a:r>
                      <a:r>
                        <a:rPr sz="2400" spc="-5" dirty="0" smtClean="0">
                          <a:solidFill>
                            <a:srgbClr val="F7964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) + 0.02(</a:t>
                      </a:r>
                      <a:r>
                        <a:rPr sz="2400" spc="-5" dirty="0" smtClean="0">
                          <a:solidFill>
                            <a:srgbClr val="4BACC6"/>
                          </a:solidFill>
                          <a:latin typeface="Calibri"/>
                          <a:cs typeface="Calibri"/>
                        </a:rPr>
                        <a:t>Pe</a:t>
                      </a:r>
                      <a:r>
                        <a:rPr sz="2400" spc="0" dirty="0" smtClean="0">
                          <a:solidFill>
                            <a:srgbClr val="4BACC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) + 1.6(</a:t>
                      </a:r>
                      <a:r>
                        <a:rPr sz="2400" spc="0" dirty="0" smtClean="0">
                          <a:solidFill>
                            <a:srgbClr val="9BBB59"/>
                          </a:solidFill>
                          <a:latin typeface="Calibri"/>
                          <a:cs typeface="Calibri"/>
                        </a:rPr>
                        <a:t>Dis</a:t>
                      </a:r>
                      <a:r>
                        <a:rPr sz="2400" spc="-5" dirty="0" smtClean="0">
                          <a:solidFill>
                            <a:srgbClr val="9BBB59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919191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endParaRPr sz="2400" dirty="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oo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d, rabbit dishes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916" y="1865181"/>
            <a:ext cx="4360545" cy="1492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861694">
              <a:lnSpc>
                <a:spcPct val="100699"/>
              </a:lnSpc>
            </a:pPr>
            <a:r>
              <a:rPr sz="2400" dirty="0" smtClean="0">
                <a:solidFill>
                  <a:srgbClr val="C0504D"/>
                </a:solidFill>
                <a:latin typeface="Calibri"/>
                <a:cs typeface="Calibri"/>
              </a:rPr>
              <a:t>“</a:t>
            </a:r>
            <a:r>
              <a:rPr sz="2400" spc="-10" dirty="0" smtClean="0">
                <a:solidFill>
                  <a:srgbClr val="C0504D"/>
                </a:solidFill>
                <a:latin typeface="Calibri"/>
                <a:cs typeface="Calibri"/>
              </a:rPr>
              <a:t>I l</a:t>
            </a:r>
            <a:r>
              <a:rPr sz="2400" spc="-5" dirty="0" smtClean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ve my</a:t>
            </a:r>
            <a:r>
              <a:rPr sz="2400" spc="-5" dirty="0" smtClean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400" b="1" spc="-5" dirty="0" smtClean="0">
                <a:solidFill>
                  <a:srgbClr val="CD665F"/>
                </a:solidFill>
                <a:latin typeface="Calibri"/>
                <a:cs typeface="Calibri"/>
              </a:rPr>
              <a:t>p</a:t>
            </a:r>
            <a:r>
              <a:rPr sz="2400" b="1" spc="0" dirty="0" smtClean="0">
                <a:solidFill>
                  <a:srgbClr val="CD665F"/>
                </a:solidFill>
                <a:latin typeface="Calibri"/>
                <a:cs typeface="Calibri"/>
              </a:rPr>
              <a:t>e</a:t>
            </a:r>
            <a:r>
              <a:rPr sz="2400" b="1" spc="-10" dirty="0" smtClean="0">
                <a:solidFill>
                  <a:srgbClr val="CD665F"/>
                </a:solidFill>
                <a:latin typeface="Calibri"/>
                <a:cs typeface="Calibri"/>
              </a:rPr>
              <a:t>t r</a:t>
            </a:r>
            <a:r>
              <a:rPr sz="2400" b="1" spc="-20" dirty="0" smtClean="0">
                <a:solidFill>
                  <a:srgbClr val="CD665F"/>
                </a:solidFill>
                <a:latin typeface="Calibri"/>
                <a:cs typeface="Calibri"/>
              </a:rPr>
              <a:t>abbi</a:t>
            </a:r>
            <a:r>
              <a:rPr sz="2400" b="1" spc="-10" dirty="0" smtClean="0">
                <a:solidFill>
                  <a:srgbClr val="CD665F"/>
                </a:solidFill>
                <a:latin typeface="Calibri"/>
                <a:cs typeface="Calibri"/>
              </a:rPr>
              <a:t>t</a:t>
            </a:r>
            <a:r>
              <a:rPr sz="2400" spc="-10" dirty="0" smtClean="0">
                <a:solidFill>
                  <a:srgbClr val="C0504D"/>
                </a:solidFill>
                <a:latin typeface="Calibri"/>
                <a:cs typeface="Calibri"/>
              </a:rPr>
              <a:t>.” “</a:t>
            </a:r>
            <a:r>
              <a:rPr sz="2400" b="1" spc="-15" dirty="0" smtClean="0">
                <a:solidFill>
                  <a:srgbClr val="CD665F"/>
                </a:solidFill>
                <a:latin typeface="Calibri"/>
                <a:cs typeface="Calibri"/>
              </a:rPr>
              <a:t>Rabbits 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make </a:t>
            </a:r>
            <a:r>
              <a:rPr sz="2400" spc="-20" dirty="0" smtClean="0">
                <a:solidFill>
                  <a:srgbClr val="C0504D"/>
                </a:solidFill>
                <a:latin typeface="Calibri"/>
                <a:cs typeface="Calibri"/>
              </a:rPr>
              <a:t>mess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y </a:t>
            </a:r>
            <a:r>
              <a:rPr sz="2400" b="1" spc="-5" dirty="0" smtClean="0">
                <a:solidFill>
                  <a:srgbClr val="CD665F"/>
                </a:solidFill>
                <a:latin typeface="Calibri"/>
                <a:cs typeface="Calibri"/>
              </a:rPr>
              <a:t>p</a:t>
            </a:r>
            <a:r>
              <a:rPr sz="2400" b="1" spc="0" dirty="0" smtClean="0">
                <a:solidFill>
                  <a:srgbClr val="CD665F"/>
                </a:solidFill>
                <a:latin typeface="Calibri"/>
                <a:cs typeface="Calibri"/>
              </a:rPr>
              <a:t>e</a:t>
            </a:r>
            <a:r>
              <a:rPr sz="2400" b="1" spc="-15" dirty="0" smtClean="0">
                <a:solidFill>
                  <a:srgbClr val="CD665F"/>
                </a:solidFill>
                <a:latin typeface="Calibri"/>
                <a:cs typeface="Calibri"/>
              </a:rPr>
              <a:t>t</a:t>
            </a:r>
            <a:r>
              <a:rPr sz="2400" b="1" spc="-10" dirty="0" smtClean="0">
                <a:solidFill>
                  <a:srgbClr val="CD665F"/>
                </a:solidFill>
                <a:latin typeface="Calibri"/>
                <a:cs typeface="Calibri"/>
              </a:rPr>
              <a:t>s</a:t>
            </a:r>
            <a:r>
              <a:rPr sz="2400" spc="-10" dirty="0" smtClean="0">
                <a:solidFill>
                  <a:srgbClr val="C0504D"/>
                </a:solidFill>
                <a:latin typeface="Calibri"/>
                <a:cs typeface="Calibri"/>
              </a:rPr>
              <a:t>.”</a:t>
            </a:r>
            <a:endParaRPr sz="2400" dirty="0">
              <a:latin typeface="Calibri"/>
              <a:cs typeface="Calibri"/>
            </a:endParaRPr>
          </a:p>
          <a:p>
            <a:pPr marL="12700" marR="12700">
              <a:lnSpc>
                <a:spcPct val="100699"/>
              </a:lnSpc>
            </a:pPr>
            <a:r>
              <a:rPr sz="2400" dirty="0" smtClean="0">
                <a:solidFill>
                  <a:srgbClr val="C0504D"/>
                </a:solidFill>
                <a:latin typeface="Calibri"/>
                <a:cs typeface="Calibri"/>
              </a:rPr>
              <a:t>“</a:t>
            </a:r>
            <a:r>
              <a:rPr sz="2400" spc="-20" dirty="0" smtClean="0">
                <a:solidFill>
                  <a:srgbClr val="C0504D"/>
                </a:solidFill>
                <a:latin typeface="Calibri"/>
                <a:cs typeface="Calibri"/>
              </a:rPr>
              <a:t>My </a:t>
            </a:r>
            <a:r>
              <a:rPr sz="2400" b="1" spc="-20" dirty="0" smtClean="0">
                <a:solidFill>
                  <a:srgbClr val="CD665F"/>
                </a:solidFill>
                <a:latin typeface="Calibri"/>
                <a:cs typeface="Calibri"/>
              </a:rPr>
              <a:t>r</a:t>
            </a:r>
            <a:r>
              <a:rPr sz="2400" b="1" spc="-5" dirty="0" smtClean="0">
                <a:solidFill>
                  <a:srgbClr val="CD665F"/>
                </a:solidFill>
                <a:latin typeface="Calibri"/>
                <a:cs typeface="Calibri"/>
              </a:rPr>
              <a:t>a</a:t>
            </a:r>
            <a:r>
              <a:rPr sz="2400" b="1" spc="-20" dirty="0" smtClean="0">
                <a:solidFill>
                  <a:srgbClr val="CD665F"/>
                </a:solidFill>
                <a:latin typeface="Calibri"/>
                <a:cs typeface="Calibri"/>
              </a:rPr>
              <a:t>bb</a:t>
            </a:r>
            <a:r>
              <a:rPr sz="2400" b="1" spc="-15" dirty="0" smtClean="0">
                <a:solidFill>
                  <a:srgbClr val="CD665F"/>
                </a:solidFill>
                <a:latin typeface="Calibri"/>
                <a:cs typeface="Calibri"/>
              </a:rPr>
              <a:t>i</a:t>
            </a:r>
            <a:r>
              <a:rPr sz="2400" b="1" spc="-10" dirty="0" smtClean="0">
                <a:solidFill>
                  <a:srgbClr val="CD665F"/>
                </a:solidFill>
                <a:latin typeface="Calibri"/>
                <a:cs typeface="Calibri"/>
              </a:rPr>
              <a:t>t </a:t>
            </a:r>
            <a:r>
              <a:rPr sz="2400" spc="-10" dirty="0" smtClean="0">
                <a:solidFill>
                  <a:srgbClr val="C0504D"/>
                </a:solidFill>
                <a:latin typeface="Calibri"/>
                <a:cs typeface="Calibri"/>
              </a:rPr>
              <a:t>gr</a:t>
            </a:r>
            <a:r>
              <a:rPr sz="2400" spc="-5" dirty="0" smtClean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2400" spc="-25" dirty="0" smtClean="0">
                <a:solidFill>
                  <a:srgbClr val="C0504D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C0504D"/>
                </a:solidFill>
                <a:latin typeface="Calibri"/>
                <a:cs typeface="Calibri"/>
              </a:rPr>
              <a:t>ls </a:t>
            </a:r>
            <a:r>
              <a:rPr sz="2400" spc="-25" dirty="0" smtClean="0">
                <a:solidFill>
                  <a:srgbClr val="C0504D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C0504D"/>
                </a:solidFill>
                <a:latin typeface="Calibri"/>
                <a:cs typeface="Calibri"/>
              </a:rPr>
              <a:t>h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en </a:t>
            </a:r>
            <a:r>
              <a:rPr sz="2400" spc="-10" dirty="0" smtClean="0">
                <a:solidFill>
                  <a:srgbClr val="C0504D"/>
                </a:solidFill>
                <a:latin typeface="Calibri"/>
                <a:cs typeface="Calibri"/>
              </a:rPr>
              <a:t>I </a:t>
            </a:r>
            <a:r>
              <a:rPr sz="2400" b="1" spc="-5" dirty="0" smtClean="0">
                <a:solidFill>
                  <a:srgbClr val="CD665F"/>
                </a:solidFill>
                <a:latin typeface="Calibri"/>
                <a:cs typeface="Calibri"/>
              </a:rPr>
              <a:t>p</a:t>
            </a:r>
            <a:r>
              <a:rPr sz="2400" b="1" spc="0" dirty="0" smtClean="0">
                <a:solidFill>
                  <a:srgbClr val="CD665F"/>
                </a:solidFill>
                <a:latin typeface="Calibri"/>
                <a:cs typeface="Calibri"/>
              </a:rPr>
              <a:t>e</a:t>
            </a:r>
            <a:r>
              <a:rPr sz="2400" b="1" spc="-10" dirty="0" smtClean="0">
                <a:solidFill>
                  <a:srgbClr val="CD665F"/>
                </a:solidFill>
                <a:latin typeface="Calibri"/>
                <a:cs typeface="Calibri"/>
              </a:rPr>
              <a:t>t</a:t>
            </a:r>
            <a:r>
              <a:rPr sz="2400" b="1" spc="-5" dirty="0" smtClean="0">
                <a:solidFill>
                  <a:srgbClr val="CD665F"/>
                </a:solidFill>
                <a:latin typeface="Calibri"/>
                <a:cs typeface="Calibri"/>
              </a:rPr>
              <a:t> 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h</a:t>
            </a:r>
            <a:r>
              <a:rPr sz="2400" spc="-20" dirty="0" smtClean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sz="2400" spc="0" dirty="0" smtClean="0">
                <a:solidFill>
                  <a:srgbClr val="C0504D"/>
                </a:solidFill>
                <a:latin typeface="Calibri"/>
                <a:cs typeface="Calibri"/>
              </a:rPr>
              <a:t>.” “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He has ﬁve</a:t>
            </a:r>
            <a:r>
              <a:rPr sz="2400" spc="-5" dirty="0" smtClean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400" b="1" spc="0" dirty="0" smtClean="0">
                <a:solidFill>
                  <a:srgbClr val="CD665F"/>
                </a:solidFill>
                <a:latin typeface="Calibri"/>
                <a:cs typeface="Calibri"/>
              </a:rPr>
              <a:t>r</a:t>
            </a:r>
            <a:r>
              <a:rPr sz="2400" b="1" spc="-5" dirty="0" smtClean="0">
                <a:solidFill>
                  <a:srgbClr val="CD665F"/>
                </a:solidFill>
                <a:latin typeface="Calibri"/>
                <a:cs typeface="Calibri"/>
              </a:rPr>
              <a:t>a</a:t>
            </a:r>
            <a:r>
              <a:rPr sz="2400" b="1" spc="-20" dirty="0" smtClean="0">
                <a:solidFill>
                  <a:srgbClr val="CD665F"/>
                </a:solidFill>
                <a:latin typeface="Calibri"/>
                <a:cs typeface="Calibri"/>
              </a:rPr>
              <a:t>bb</a:t>
            </a:r>
            <a:r>
              <a:rPr sz="2400" b="1" spc="-15" dirty="0" smtClean="0">
                <a:solidFill>
                  <a:srgbClr val="CD665F"/>
                </a:solidFill>
                <a:latin typeface="Calibri"/>
                <a:cs typeface="Calibri"/>
              </a:rPr>
              <a:t>it</a:t>
            </a:r>
            <a:r>
              <a:rPr sz="2400" b="1" spc="-10" dirty="0" smtClean="0">
                <a:solidFill>
                  <a:srgbClr val="CD665F"/>
                </a:solidFill>
                <a:latin typeface="Calibri"/>
                <a:cs typeface="Calibri"/>
              </a:rPr>
              <a:t>s</a:t>
            </a:r>
            <a:r>
              <a:rPr sz="2400" spc="-10" dirty="0" smtClean="0">
                <a:solidFill>
                  <a:srgbClr val="C0504D"/>
                </a:solidFill>
                <a:latin typeface="Calibri"/>
                <a:cs typeface="Calibri"/>
              </a:rPr>
              <a:t>.”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715" y="4064841"/>
            <a:ext cx="8061325" cy="25819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0495">
              <a:lnSpc>
                <a:spcPct val="100000"/>
              </a:lnSpc>
              <a:tabLst>
                <a:tab pos="798195" algn="l"/>
                <a:tab pos="1739264" algn="l"/>
              </a:tabLst>
            </a:pP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2%	98%	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“Th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at </a:t>
            </a:r>
            <a:r>
              <a:rPr sz="2400" b="1" spc="-15" dirty="0" smtClean="0">
                <a:solidFill>
                  <a:srgbClr val="6095C9"/>
                </a:solidFill>
                <a:latin typeface="Calibri"/>
                <a:cs typeface="Calibri"/>
              </a:rPr>
              <a:t>dish 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yes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terd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ay </a:t>
            </a:r>
            <a:r>
              <a:rPr sz="2400" spc="-25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as </a:t>
            </a:r>
            <a:r>
              <a:rPr sz="2400" spc="-20" dirty="0" smtClean="0">
                <a:solidFill>
                  <a:srgbClr val="4F81BD"/>
                </a:solidFill>
                <a:latin typeface="Calibri"/>
                <a:cs typeface="Calibri"/>
              </a:rPr>
              <a:t>amazin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g.”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814705" algn="l"/>
                <a:tab pos="1739264" algn="l"/>
              </a:tabLst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16%	84%	</a:t>
            </a:r>
            <a:r>
              <a:rPr sz="2400" spc="-20" dirty="0" smtClean="0">
                <a:solidFill>
                  <a:srgbClr val="4F81BD"/>
                </a:solidFill>
                <a:latin typeface="Calibri"/>
                <a:cs typeface="Calibri"/>
              </a:rPr>
              <a:t>“Sh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e 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oo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ked the bes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t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400" b="1" spc="0" dirty="0" smtClean="0">
                <a:solidFill>
                  <a:srgbClr val="6095C9"/>
                </a:solidFill>
                <a:latin typeface="Calibri"/>
                <a:cs typeface="Calibri"/>
              </a:rPr>
              <a:t>r</a:t>
            </a:r>
            <a:r>
              <a:rPr sz="2400" b="1" spc="-5" dirty="0" smtClean="0">
                <a:solidFill>
                  <a:srgbClr val="6095C9"/>
                </a:solidFill>
                <a:latin typeface="Calibri"/>
                <a:cs typeface="Calibri"/>
              </a:rPr>
              <a:t>a</a:t>
            </a:r>
            <a:r>
              <a:rPr sz="2400" b="1" spc="-20" dirty="0" smtClean="0">
                <a:solidFill>
                  <a:srgbClr val="6095C9"/>
                </a:solidFill>
                <a:latin typeface="Calibri"/>
                <a:cs typeface="Calibri"/>
              </a:rPr>
              <a:t>bb</a:t>
            </a:r>
            <a:r>
              <a:rPr sz="2400" b="1" spc="-15" dirty="0" smtClean="0">
                <a:solidFill>
                  <a:srgbClr val="6095C9"/>
                </a:solidFill>
                <a:latin typeface="Calibri"/>
                <a:cs typeface="Calibri"/>
              </a:rPr>
              <a:t>i</a:t>
            </a:r>
            <a:r>
              <a:rPr sz="2400" b="1" spc="-10" dirty="0" smtClean="0">
                <a:solidFill>
                  <a:srgbClr val="6095C9"/>
                </a:solidFill>
                <a:latin typeface="Calibri"/>
                <a:cs typeface="Calibri"/>
              </a:rPr>
              <a:t>t </a:t>
            </a:r>
            <a:r>
              <a:rPr sz="2400" b="1" spc="-15" dirty="0" smtClean="0">
                <a:solidFill>
                  <a:srgbClr val="6095C9"/>
                </a:solidFill>
                <a:latin typeface="Calibri"/>
                <a:cs typeface="Calibri"/>
              </a:rPr>
              <a:t>dish </a:t>
            </a:r>
            <a:r>
              <a:rPr sz="2400" spc="-20" dirty="0" smtClean="0">
                <a:solidFill>
                  <a:srgbClr val="4F81BD"/>
                </a:solidFill>
                <a:latin typeface="Calibri"/>
                <a:cs typeface="Calibri"/>
              </a:rPr>
              <a:t>e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v</a:t>
            </a:r>
            <a:r>
              <a:rPr sz="2400" spc="-20" dirty="0" smtClean="0">
                <a:solidFill>
                  <a:srgbClr val="4F81BD"/>
                </a:solidFill>
                <a:latin typeface="Calibri"/>
                <a:cs typeface="Calibri"/>
              </a:rPr>
              <a:t>e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r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.”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814705" algn="l"/>
                <a:tab pos="1739264" algn="l"/>
              </a:tabLst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15%	85%	</a:t>
            </a:r>
            <a:r>
              <a:rPr sz="2400" spc="-20" dirty="0" smtClean="0">
                <a:solidFill>
                  <a:srgbClr val="4F81BD"/>
                </a:solidFill>
                <a:latin typeface="Calibri"/>
                <a:cs typeface="Calibri"/>
              </a:rPr>
              <a:t>“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I had this </a:t>
            </a:r>
            <a:r>
              <a:rPr sz="2400" spc="-25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ei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rd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400" b="1" spc="-15" dirty="0" smtClean="0">
                <a:solidFill>
                  <a:srgbClr val="6095C9"/>
                </a:solidFill>
                <a:latin typeface="Calibri"/>
                <a:cs typeface="Calibri"/>
              </a:rPr>
              <a:t>dish </a:t>
            </a:r>
            <a:r>
              <a:rPr sz="2400" spc="-25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ith f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ri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ed </a:t>
            </a:r>
            <a:r>
              <a:rPr sz="2400" b="1" spc="-15" dirty="0" smtClean="0">
                <a:solidFill>
                  <a:srgbClr val="6095C9"/>
                </a:solidFill>
                <a:latin typeface="Calibri"/>
                <a:cs typeface="Calibri"/>
              </a:rPr>
              <a:t>r</a:t>
            </a:r>
            <a:r>
              <a:rPr sz="2400" b="1" spc="-5" dirty="0" smtClean="0">
                <a:solidFill>
                  <a:srgbClr val="6095C9"/>
                </a:solidFill>
                <a:latin typeface="Calibri"/>
                <a:cs typeface="Calibri"/>
              </a:rPr>
              <a:t>a</a:t>
            </a:r>
            <a:r>
              <a:rPr sz="2400" b="1" spc="-20" dirty="0" smtClean="0">
                <a:solidFill>
                  <a:srgbClr val="6095C9"/>
                </a:solidFill>
                <a:latin typeface="Calibri"/>
                <a:cs typeface="Calibri"/>
              </a:rPr>
              <a:t>bb</a:t>
            </a:r>
            <a:r>
              <a:rPr sz="2400" b="1" spc="-15" dirty="0" smtClean="0">
                <a:solidFill>
                  <a:srgbClr val="6095C9"/>
                </a:solidFill>
                <a:latin typeface="Calibri"/>
                <a:cs typeface="Calibri"/>
              </a:rPr>
              <a:t>i</a:t>
            </a:r>
            <a:r>
              <a:rPr sz="2400" b="1" spc="-10" dirty="0" smtClean="0">
                <a:solidFill>
                  <a:srgbClr val="6095C9"/>
                </a:solidFill>
                <a:latin typeface="Calibri"/>
                <a:cs typeface="Calibri"/>
              </a:rPr>
              <a:t>t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.”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700"/>
              </a:lnSpc>
              <a:spcBef>
                <a:spcPts val="19"/>
              </a:spcBef>
            </a:pPr>
            <a:endParaRPr sz="7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  <a:tabLst>
                <a:tab pos="814705" algn="l"/>
                <a:tab pos="1739264" algn="l"/>
              </a:tabLst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47%	53%	</a:t>
            </a:r>
            <a:r>
              <a:rPr sz="2400" spc="-20" dirty="0" smtClean="0">
                <a:solidFill>
                  <a:srgbClr val="8064A2"/>
                </a:solidFill>
                <a:latin typeface="Calibri"/>
                <a:cs typeface="Calibri"/>
              </a:rPr>
              <a:t>“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I 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gave </a:t>
            </a:r>
            <a:r>
              <a:rPr lang="en-CA"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leftovers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8064A2"/>
                </a:solidFill>
                <a:latin typeface="Calibri"/>
                <a:cs typeface="Calibri"/>
              </a:rPr>
              <a:t>f th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at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 </a:t>
            </a:r>
            <a:r>
              <a:rPr sz="2400" b="1" spc="-15" dirty="0" smtClean="0">
                <a:solidFill>
                  <a:srgbClr val="937AB2"/>
                </a:solidFill>
                <a:latin typeface="Calibri"/>
                <a:cs typeface="Calibri"/>
              </a:rPr>
              <a:t>dish 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to my </a:t>
            </a:r>
            <a:r>
              <a:rPr sz="2400" b="1" spc="-5" dirty="0" smtClean="0">
                <a:solidFill>
                  <a:srgbClr val="937AB2"/>
                </a:solidFill>
                <a:latin typeface="Calibri"/>
                <a:cs typeface="Calibri"/>
              </a:rPr>
              <a:t>p</a:t>
            </a:r>
            <a:r>
              <a:rPr sz="2400" b="1" spc="0" dirty="0" smtClean="0">
                <a:solidFill>
                  <a:srgbClr val="937AB2"/>
                </a:solidFill>
                <a:latin typeface="Calibri"/>
                <a:cs typeface="Calibri"/>
              </a:rPr>
              <a:t>e</a:t>
            </a:r>
            <a:r>
              <a:rPr sz="2400" b="1" spc="-15" dirty="0" smtClean="0">
                <a:solidFill>
                  <a:srgbClr val="937AB2"/>
                </a:solidFill>
                <a:latin typeface="Calibri"/>
                <a:cs typeface="Calibri"/>
              </a:rPr>
              <a:t>t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, </a:t>
            </a:r>
            <a:r>
              <a:rPr sz="2400" spc="-20" dirty="0" smtClean="0">
                <a:solidFill>
                  <a:srgbClr val="8064A2"/>
                </a:solidFill>
                <a:latin typeface="Calibri"/>
                <a:cs typeface="Calibri"/>
              </a:rPr>
              <a:t>mr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. </a:t>
            </a:r>
            <a:r>
              <a:rPr sz="2400" b="1" spc="-10" dirty="0" smtClean="0">
                <a:solidFill>
                  <a:srgbClr val="937AB2"/>
                </a:solidFill>
                <a:latin typeface="Calibri"/>
                <a:cs typeface="Calibri"/>
              </a:rPr>
              <a:t>r</a:t>
            </a:r>
            <a:r>
              <a:rPr sz="2400" b="1" spc="-5" dirty="0" smtClean="0">
                <a:solidFill>
                  <a:srgbClr val="937AB2"/>
                </a:solidFill>
                <a:latin typeface="Calibri"/>
                <a:cs typeface="Calibri"/>
              </a:rPr>
              <a:t>a</a:t>
            </a:r>
            <a:r>
              <a:rPr sz="2400" b="1" spc="-20" dirty="0" smtClean="0">
                <a:solidFill>
                  <a:srgbClr val="937AB2"/>
                </a:solidFill>
                <a:latin typeface="Calibri"/>
                <a:cs typeface="Calibri"/>
              </a:rPr>
              <a:t>bb</a:t>
            </a:r>
            <a:r>
              <a:rPr sz="2400" b="1" spc="-15" dirty="0" smtClean="0">
                <a:solidFill>
                  <a:srgbClr val="937AB2"/>
                </a:solidFill>
                <a:latin typeface="Calibri"/>
                <a:cs typeface="Calibri"/>
              </a:rPr>
              <a:t>i</a:t>
            </a:r>
            <a:r>
              <a:rPr sz="2400" b="1" spc="-10" dirty="0" smtClean="0">
                <a:solidFill>
                  <a:srgbClr val="937AB2"/>
                </a:solidFill>
                <a:latin typeface="Calibri"/>
                <a:cs typeface="Calibri"/>
              </a:rPr>
              <a:t>t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”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814705" algn="l"/>
                <a:tab pos="1739264" algn="l"/>
              </a:tabLst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42%	58%	</a:t>
            </a:r>
            <a:r>
              <a:rPr sz="2400" spc="-20" dirty="0" smtClean="0">
                <a:solidFill>
                  <a:srgbClr val="8064A2"/>
                </a:solidFill>
                <a:latin typeface="Calibri"/>
                <a:cs typeface="Calibri"/>
              </a:rPr>
              <a:t>“Th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at’s 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my </a:t>
            </a:r>
            <a:r>
              <a:rPr sz="2400" b="1" spc="-5" dirty="0" smtClean="0">
                <a:solidFill>
                  <a:srgbClr val="937AB2"/>
                </a:solidFill>
                <a:latin typeface="Calibri"/>
                <a:cs typeface="Calibri"/>
              </a:rPr>
              <a:t>p</a:t>
            </a:r>
            <a:r>
              <a:rPr sz="2400" b="1" spc="0" dirty="0" smtClean="0">
                <a:solidFill>
                  <a:srgbClr val="937AB2"/>
                </a:solidFill>
                <a:latin typeface="Calibri"/>
                <a:cs typeface="Calibri"/>
              </a:rPr>
              <a:t>e</a:t>
            </a:r>
            <a:r>
              <a:rPr sz="2400" b="1" spc="-10" dirty="0" smtClean="0">
                <a:solidFill>
                  <a:srgbClr val="937AB2"/>
                </a:solidFill>
                <a:latin typeface="Calibri"/>
                <a:cs typeface="Calibri"/>
              </a:rPr>
              <a:t>t</a:t>
            </a:r>
            <a:r>
              <a:rPr sz="2400" b="1" spc="-5" dirty="0" smtClean="0">
                <a:solidFill>
                  <a:srgbClr val="937AB2"/>
                </a:solidFill>
                <a:latin typeface="Calibri"/>
                <a:cs typeface="Calibri"/>
              </a:rPr>
              <a:t> </a:t>
            </a:r>
            <a:r>
              <a:rPr sz="2400" b="1" spc="0" dirty="0" smtClean="0">
                <a:solidFill>
                  <a:srgbClr val="937AB2"/>
                </a:solidFill>
                <a:latin typeface="Calibri"/>
                <a:cs typeface="Calibri"/>
              </a:rPr>
              <a:t>r</a:t>
            </a:r>
            <a:r>
              <a:rPr sz="2400" b="1" spc="-5" dirty="0" smtClean="0">
                <a:solidFill>
                  <a:srgbClr val="937AB2"/>
                </a:solidFill>
                <a:latin typeface="Calibri"/>
                <a:cs typeface="Calibri"/>
              </a:rPr>
              <a:t>a</a:t>
            </a:r>
            <a:r>
              <a:rPr sz="2400" b="1" spc="-20" dirty="0" smtClean="0">
                <a:solidFill>
                  <a:srgbClr val="937AB2"/>
                </a:solidFill>
                <a:latin typeface="Calibri"/>
                <a:cs typeface="Calibri"/>
              </a:rPr>
              <a:t>bb</a:t>
            </a:r>
            <a:r>
              <a:rPr sz="2400" b="1" spc="-15" dirty="0" smtClean="0">
                <a:solidFill>
                  <a:srgbClr val="937AB2"/>
                </a:solidFill>
                <a:latin typeface="Calibri"/>
                <a:cs typeface="Calibri"/>
              </a:rPr>
              <a:t>i</a:t>
            </a:r>
            <a:r>
              <a:rPr sz="2400" b="1" spc="-10" dirty="0" smtClean="0">
                <a:solidFill>
                  <a:srgbClr val="937AB2"/>
                </a:solidFill>
                <a:latin typeface="Calibri"/>
                <a:cs typeface="Calibri"/>
              </a:rPr>
              <a:t>t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’s f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av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rite </a:t>
            </a:r>
            <a:r>
              <a:rPr sz="2400" b="1" spc="-15" dirty="0" smtClean="0">
                <a:solidFill>
                  <a:srgbClr val="937AB2"/>
                </a:solidFill>
                <a:latin typeface="Calibri"/>
                <a:cs typeface="Calibri"/>
              </a:rPr>
              <a:t>dish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.”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4715" y="1385142"/>
            <a:ext cx="1201420" cy="4959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784225" algn="l"/>
              </a:tabLst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T1	T2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4715" y="1867742"/>
            <a:ext cx="1354455" cy="1477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814705" algn="l"/>
              </a:tabLst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87%	13%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814705" algn="l"/>
              </a:tabLst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88%	12%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814705" algn="l"/>
              </a:tabLst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80%	20%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814705" algn="l"/>
              </a:tabLst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66%	34%</a:t>
            </a:r>
            <a:endParaRPr sz="24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905254"/>
              </p:ext>
            </p:extLst>
          </p:nvPr>
        </p:nvGraphicFramePr>
        <p:xfrm>
          <a:off x="362015" y="287371"/>
          <a:ext cx="8510986" cy="796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39245"/>
                <a:gridCol w="539740"/>
                <a:gridCol w="2532001"/>
              </a:tblGrid>
              <a:tr h="398263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tabLst>
                          <a:tab pos="2879090" algn="l"/>
                        </a:tabLst>
                      </a:pPr>
                      <a:r>
                        <a:rPr sz="2400" dirty="0" smtClean="0">
                          <a:latin typeface="Calibri"/>
                          <a:cs typeface="Calibri"/>
                        </a:rPr>
                        <a:t>TOPIC </a:t>
                      </a:r>
                      <a:r>
                        <a:rPr sz="2400" spc="-5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: </a:t>
                      </a:r>
                      <a:r>
                        <a:rPr sz="24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4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5(</a:t>
                      </a:r>
                      <a:r>
                        <a:rPr sz="2400" spc="0" dirty="0" smtClean="0">
                          <a:solidFill>
                            <a:srgbClr val="F79646"/>
                          </a:solidFill>
                          <a:latin typeface="Calibri"/>
                          <a:cs typeface="Calibri"/>
                        </a:rPr>
                        <a:t>Rabbi</a:t>
                      </a:r>
                      <a:r>
                        <a:rPr sz="2400" spc="-5" dirty="0" smtClean="0">
                          <a:solidFill>
                            <a:srgbClr val="F7964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) +	1.1 (</a:t>
                      </a:r>
                      <a:r>
                        <a:rPr sz="2400" spc="-5" dirty="0" smtClean="0">
                          <a:solidFill>
                            <a:srgbClr val="4BACC6"/>
                          </a:solidFill>
                          <a:latin typeface="Calibri"/>
                          <a:cs typeface="Calibri"/>
                        </a:rPr>
                        <a:t>Pe</a:t>
                      </a:r>
                      <a:r>
                        <a:rPr sz="2400" spc="0" dirty="0" smtClean="0">
                          <a:solidFill>
                            <a:srgbClr val="4BACC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) + 0.1(</a:t>
                      </a:r>
                      <a:r>
                        <a:rPr sz="2400" spc="0" dirty="0" smtClean="0">
                          <a:solidFill>
                            <a:srgbClr val="9BBB59"/>
                          </a:solidFill>
                          <a:latin typeface="Calibri"/>
                          <a:cs typeface="Calibri"/>
                        </a:rPr>
                        <a:t>Dis</a:t>
                      </a:r>
                      <a:r>
                        <a:rPr sz="2400" spc="-5" dirty="0" smtClean="0">
                          <a:solidFill>
                            <a:srgbClr val="9BBB59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919191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endParaRPr sz="2400" dirty="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Pet rabbits, pets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98263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400" dirty="0" smtClean="0">
                          <a:latin typeface="Calibri"/>
                          <a:cs typeface="Calibri"/>
                        </a:rPr>
                        <a:t>TOPIC </a:t>
                      </a:r>
                      <a:r>
                        <a:rPr sz="2400" spc="-5" dirty="0" smtClean="0">
                          <a:latin typeface="Calibri"/>
                          <a:cs typeface="Calibri"/>
                        </a:rPr>
                        <a:t>2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: </a:t>
                      </a:r>
                      <a:r>
                        <a:rPr sz="24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4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9(</a:t>
                      </a:r>
                      <a:r>
                        <a:rPr sz="2400" spc="0" dirty="0" smtClean="0">
                          <a:solidFill>
                            <a:srgbClr val="F79646"/>
                          </a:solidFill>
                          <a:latin typeface="Calibri"/>
                          <a:cs typeface="Calibri"/>
                        </a:rPr>
                        <a:t>Rabbi</a:t>
                      </a:r>
                      <a:r>
                        <a:rPr sz="2400" spc="-5" dirty="0" smtClean="0">
                          <a:solidFill>
                            <a:srgbClr val="F7964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) + 0.02(</a:t>
                      </a:r>
                      <a:r>
                        <a:rPr sz="2400" spc="-5" dirty="0" smtClean="0">
                          <a:solidFill>
                            <a:srgbClr val="4BACC6"/>
                          </a:solidFill>
                          <a:latin typeface="Calibri"/>
                          <a:cs typeface="Calibri"/>
                        </a:rPr>
                        <a:t>Pe</a:t>
                      </a:r>
                      <a:r>
                        <a:rPr sz="2400" spc="0" dirty="0" smtClean="0">
                          <a:solidFill>
                            <a:srgbClr val="4BACC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) + 1.6(</a:t>
                      </a:r>
                      <a:r>
                        <a:rPr sz="2400" spc="0" dirty="0" smtClean="0">
                          <a:solidFill>
                            <a:srgbClr val="9BBB59"/>
                          </a:solidFill>
                          <a:latin typeface="Calibri"/>
                          <a:cs typeface="Calibri"/>
                        </a:rPr>
                        <a:t>Dis</a:t>
                      </a:r>
                      <a:r>
                        <a:rPr sz="2400" spc="-5" dirty="0" smtClean="0">
                          <a:solidFill>
                            <a:srgbClr val="9BBB59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919191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endParaRPr sz="2400" dirty="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oo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d, rabbit dishes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7715" y="313262"/>
            <a:ext cx="5685790" cy="970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3800"/>
              </a:lnSpc>
            </a:pP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3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lang="en-CA" sz="3200" spc="0" dirty="0" smtClean="0">
                <a:solidFill>
                  <a:srgbClr val="4F81BD"/>
                </a:solidFill>
                <a:latin typeface="Calibri"/>
                <a:cs typeface="Calibri"/>
              </a:rPr>
              <a:t> → 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2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Reduction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3200" spc="-30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ith 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text data</a:t>
            </a:r>
            <a:r>
              <a:rPr sz="3200" spc="-10" dirty="0" smtClean="0">
                <a:solidFill>
                  <a:srgbClr val="4F81BD"/>
                </a:solidFill>
                <a:latin typeface="Calibri"/>
                <a:cs typeface="Calibri"/>
              </a:rPr>
              <a:t> (b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ag 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f </a:t>
            </a:r>
            <a:r>
              <a:rPr sz="3200" spc="-30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ds </a:t>
            </a:r>
            <a:r>
              <a:rPr sz="3200" spc="-30" dirty="0" smtClean="0">
                <a:solidFill>
                  <a:srgbClr val="4F81BD"/>
                </a:solidFill>
                <a:latin typeface="Calibri"/>
                <a:cs typeface="Calibri"/>
              </a:rPr>
              <a:t>m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el)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96608" y="1626442"/>
            <a:ext cx="7637792" cy="44104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32840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“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I 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ve my p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et rabbit.”</a:t>
            </a:r>
            <a:endParaRPr sz="2400" dirty="0">
              <a:latin typeface="Calibri"/>
              <a:cs typeface="Calibri"/>
            </a:endParaRPr>
          </a:p>
          <a:p>
            <a:pPr marL="1132840" marR="1429385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“Th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at dish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yes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terd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ay 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as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amazin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g.” </a:t>
            </a:r>
            <a:endParaRPr lang="en-CA" sz="2400" spc="-15" dirty="0" smtClean="0">
              <a:solidFill>
                <a:srgbClr val="7F7F7F"/>
              </a:solidFill>
              <a:latin typeface="Calibri"/>
              <a:cs typeface="Calibri"/>
            </a:endParaRPr>
          </a:p>
          <a:p>
            <a:pPr marL="1132840" marR="1429385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“She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oo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ked the bes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 rabbit dish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ever.”</a:t>
            </a:r>
            <a:endParaRPr sz="2400" dirty="0">
              <a:latin typeface="Calibri"/>
              <a:cs typeface="Calibri"/>
            </a:endParaRPr>
          </a:p>
          <a:p>
            <a:pPr marL="1132840" marR="12700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“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I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gave </a:t>
            </a:r>
            <a:r>
              <a:rPr lang="en-CA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leftovers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f th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at dish to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my p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et,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mr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. rabbit” “Rabbits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make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mess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 pets.”</a:t>
            </a:r>
            <a:endParaRPr sz="2400" dirty="0">
              <a:latin typeface="Calibri"/>
              <a:cs typeface="Calibri"/>
            </a:endParaRPr>
          </a:p>
          <a:p>
            <a:pPr marL="1132840" marR="1971039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“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My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rabbit gr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ls 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h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en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I pet h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er.” “He has ﬁve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rabbits.”</a:t>
            </a:r>
            <a:endParaRPr sz="2400" dirty="0">
              <a:latin typeface="Calibri"/>
              <a:cs typeface="Calibri"/>
            </a:endParaRPr>
          </a:p>
          <a:p>
            <a:pPr marL="1132840" marR="1376045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“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I had this 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ei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rd dish 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ith f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ri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ed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rabbit.” “That’s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my p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et rabbit’s f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av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rite dish.”</a:t>
            </a:r>
            <a:endParaRPr sz="2400" dirty="0">
              <a:latin typeface="Calibri"/>
              <a:cs typeface="Calibri"/>
            </a:endParaRPr>
          </a:p>
          <a:p>
            <a:pPr marL="1132840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…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916" y="1865181"/>
            <a:ext cx="4360545" cy="1492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861694">
              <a:lnSpc>
                <a:spcPct val="100699"/>
              </a:lnSpc>
            </a:pPr>
            <a:r>
              <a:rPr sz="2400" dirty="0" smtClean="0">
                <a:solidFill>
                  <a:srgbClr val="C0504D"/>
                </a:solidFill>
                <a:latin typeface="Calibri"/>
                <a:cs typeface="Calibri"/>
              </a:rPr>
              <a:t>“</a:t>
            </a:r>
            <a:r>
              <a:rPr sz="2400" spc="-10" dirty="0" smtClean="0">
                <a:solidFill>
                  <a:srgbClr val="C0504D"/>
                </a:solidFill>
                <a:latin typeface="Calibri"/>
                <a:cs typeface="Calibri"/>
              </a:rPr>
              <a:t>I l</a:t>
            </a:r>
            <a:r>
              <a:rPr sz="2400" spc="-5" dirty="0" smtClean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ve my</a:t>
            </a:r>
            <a:r>
              <a:rPr sz="2400" spc="-5" dirty="0" smtClean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400" b="1" spc="-5" dirty="0" smtClean="0">
                <a:solidFill>
                  <a:srgbClr val="CD665F"/>
                </a:solidFill>
                <a:latin typeface="Calibri"/>
                <a:cs typeface="Calibri"/>
              </a:rPr>
              <a:t>p</a:t>
            </a:r>
            <a:r>
              <a:rPr sz="2400" b="1" spc="0" dirty="0" smtClean="0">
                <a:solidFill>
                  <a:srgbClr val="CD665F"/>
                </a:solidFill>
                <a:latin typeface="Calibri"/>
                <a:cs typeface="Calibri"/>
              </a:rPr>
              <a:t>e</a:t>
            </a:r>
            <a:r>
              <a:rPr sz="2400" b="1" spc="-10" dirty="0" smtClean="0">
                <a:solidFill>
                  <a:srgbClr val="CD665F"/>
                </a:solidFill>
                <a:latin typeface="Calibri"/>
                <a:cs typeface="Calibri"/>
              </a:rPr>
              <a:t>t r</a:t>
            </a:r>
            <a:r>
              <a:rPr sz="2400" b="1" spc="-20" dirty="0" smtClean="0">
                <a:solidFill>
                  <a:srgbClr val="CD665F"/>
                </a:solidFill>
                <a:latin typeface="Calibri"/>
                <a:cs typeface="Calibri"/>
              </a:rPr>
              <a:t>abbi</a:t>
            </a:r>
            <a:r>
              <a:rPr sz="2400" b="1" spc="-10" dirty="0" smtClean="0">
                <a:solidFill>
                  <a:srgbClr val="CD665F"/>
                </a:solidFill>
                <a:latin typeface="Calibri"/>
                <a:cs typeface="Calibri"/>
              </a:rPr>
              <a:t>t</a:t>
            </a:r>
            <a:r>
              <a:rPr sz="2400" spc="-10" dirty="0" smtClean="0">
                <a:solidFill>
                  <a:srgbClr val="C0504D"/>
                </a:solidFill>
                <a:latin typeface="Calibri"/>
                <a:cs typeface="Calibri"/>
              </a:rPr>
              <a:t>.” “</a:t>
            </a:r>
            <a:r>
              <a:rPr sz="2400" b="1" spc="-15" dirty="0" smtClean="0">
                <a:solidFill>
                  <a:srgbClr val="CD665F"/>
                </a:solidFill>
                <a:latin typeface="Calibri"/>
                <a:cs typeface="Calibri"/>
              </a:rPr>
              <a:t>Rabbits 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make </a:t>
            </a:r>
            <a:r>
              <a:rPr sz="2400" spc="-20" dirty="0" smtClean="0">
                <a:solidFill>
                  <a:srgbClr val="C0504D"/>
                </a:solidFill>
                <a:latin typeface="Calibri"/>
                <a:cs typeface="Calibri"/>
              </a:rPr>
              <a:t>mess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y </a:t>
            </a:r>
            <a:r>
              <a:rPr sz="2400" b="1" spc="-5" dirty="0" smtClean="0">
                <a:solidFill>
                  <a:srgbClr val="CD665F"/>
                </a:solidFill>
                <a:latin typeface="Calibri"/>
                <a:cs typeface="Calibri"/>
              </a:rPr>
              <a:t>p</a:t>
            </a:r>
            <a:r>
              <a:rPr sz="2400" b="1" spc="0" dirty="0" smtClean="0">
                <a:solidFill>
                  <a:srgbClr val="CD665F"/>
                </a:solidFill>
                <a:latin typeface="Calibri"/>
                <a:cs typeface="Calibri"/>
              </a:rPr>
              <a:t>e</a:t>
            </a:r>
            <a:r>
              <a:rPr sz="2400" b="1" spc="-15" dirty="0" smtClean="0">
                <a:solidFill>
                  <a:srgbClr val="CD665F"/>
                </a:solidFill>
                <a:latin typeface="Calibri"/>
                <a:cs typeface="Calibri"/>
              </a:rPr>
              <a:t>t</a:t>
            </a:r>
            <a:r>
              <a:rPr sz="2400" b="1" spc="-10" dirty="0" smtClean="0">
                <a:solidFill>
                  <a:srgbClr val="CD665F"/>
                </a:solidFill>
                <a:latin typeface="Calibri"/>
                <a:cs typeface="Calibri"/>
              </a:rPr>
              <a:t>s</a:t>
            </a:r>
            <a:r>
              <a:rPr sz="2400" spc="-10" dirty="0" smtClean="0">
                <a:solidFill>
                  <a:srgbClr val="C0504D"/>
                </a:solidFill>
                <a:latin typeface="Calibri"/>
                <a:cs typeface="Calibri"/>
              </a:rPr>
              <a:t>.”</a:t>
            </a:r>
            <a:endParaRPr sz="2400" dirty="0">
              <a:latin typeface="Calibri"/>
              <a:cs typeface="Calibri"/>
            </a:endParaRPr>
          </a:p>
          <a:p>
            <a:pPr marL="12700" marR="12700">
              <a:lnSpc>
                <a:spcPct val="100699"/>
              </a:lnSpc>
            </a:pPr>
            <a:r>
              <a:rPr sz="2400" dirty="0" smtClean="0">
                <a:solidFill>
                  <a:srgbClr val="C0504D"/>
                </a:solidFill>
                <a:latin typeface="Calibri"/>
                <a:cs typeface="Calibri"/>
              </a:rPr>
              <a:t>“</a:t>
            </a:r>
            <a:r>
              <a:rPr sz="2400" spc="-20" dirty="0" smtClean="0">
                <a:solidFill>
                  <a:srgbClr val="C0504D"/>
                </a:solidFill>
                <a:latin typeface="Calibri"/>
                <a:cs typeface="Calibri"/>
              </a:rPr>
              <a:t>My </a:t>
            </a:r>
            <a:r>
              <a:rPr sz="2400" b="1" spc="-20" dirty="0" smtClean="0">
                <a:solidFill>
                  <a:srgbClr val="CD665F"/>
                </a:solidFill>
                <a:latin typeface="Calibri"/>
                <a:cs typeface="Calibri"/>
              </a:rPr>
              <a:t>r</a:t>
            </a:r>
            <a:r>
              <a:rPr sz="2400" b="1" spc="-5" dirty="0" smtClean="0">
                <a:solidFill>
                  <a:srgbClr val="CD665F"/>
                </a:solidFill>
                <a:latin typeface="Calibri"/>
                <a:cs typeface="Calibri"/>
              </a:rPr>
              <a:t>a</a:t>
            </a:r>
            <a:r>
              <a:rPr sz="2400" b="1" spc="-20" dirty="0" smtClean="0">
                <a:solidFill>
                  <a:srgbClr val="CD665F"/>
                </a:solidFill>
                <a:latin typeface="Calibri"/>
                <a:cs typeface="Calibri"/>
              </a:rPr>
              <a:t>bb</a:t>
            </a:r>
            <a:r>
              <a:rPr sz="2400" b="1" spc="-15" dirty="0" smtClean="0">
                <a:solidFill>
                  <a:srgbClr val="CD665F"/>
                </a:solidFill>
                <a:latin typeface="Calibri"/>
                <a:cs typeface="Calibri"/>
              </a:rPr>
              <a:t>i</a:t>
            </a:r>
            <a:r>
              <a:rPr sz="2400" b="1" spc="-10" dirty="0" smtClean="0">
                <a:solidFill>
                  <a:srgbClr val="CD665F"/>
                </a:solidFill>
                <a:latin typeface="Calibri"/>
                <a:cs typeface="Calibri"/>
              </a:rPr>
              <a:t>t </a:t>
            </a:r>
            <a:r>
              <a:rPr sz="2400" spc="-10" dirty="0" smtClean="0">
                <a:solidFill>
                  <a:srgbClr val="C0504D"/>
                </a:solidFill>
                <a:latin typeface="Calibri"/>
                <a:cs typeface="Calibri"/>
              </a:rPr>
              <a:t>gr</a:t>
            </a:r>
            <a:r>
              <a:rPr sz="2400" spc="-5" dirty="0" smtClean="0">
                <a:solidFill>
                  <a:srgbClr val="C0504D"/>
                </a:solidFill>
                <a:latin typeface="Calibri"/>
                <a:cs typeface="Calibri"/>
              </a:rPr>
              <a:t>o</a:t>
            </a:r>
            <a:r>
              <a:rPr sz="2400" spc="-25" dirty="0" smtClean="0">
                <a:solidFill>
                  <a:srgbClr val="C0504D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C0504D"/>
                </a:solidFill>
                <a:latin typeface="Calibri"/>
                <a:cs typeface="Calibri"/>
              </a:rPr>
              <a:t>ls </a:t>
            </a:r>
            <a:r>
              <a:rPr sz="2400" spc="-25" dirty="0" smtClean="0">
                <a:solidFill>
                  <a:srgbClr val="C0504D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C0504D"/>
                </a:solidFill>
                <a:latin typeface="Calibri"/>
                <a:cs typeface="Calibri"/>
              </a:rPr>
              <a:t>h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en </a:t>
            </a:r>
            <a:r>
              <a:rPr sz="2400" spc="-10" dirty="0" smtClean="0">
                <a:solidFill>
                  <a:srgbClr val="C0504D"/>
                </a:solidFill>
                <a:latin typeface="Calibri"/>
                <a:cs typeface="Calibri"/>
              </a:rPr>
              <a:t>I </a:t>
            </a:r>
            <a:r>
              <a:rPr sz="2400" b="1" spc="-5" dirty="0" smtClean="0">
                <a:solidFill>
                  <a:srgbClr val="CD665F"/>
                </a:solidFill>
                <a:latin typeface="Calibri"/>
                <a:cs typeface="Calibri"/>
              </a:rPr>
              <a:t>p</a:t>
            </a:r>
            <a:r>
              <a:rPr sz="2400" b="1" spc="0" dirty="0" smtClean="0">
                <a:solidFill>
                  <a:srgbClr val="CD665F"/>
                </a:solidFill>
                <a:latin typeface="Calibri"/>
                <a:cs typeface="Calibri"/>
              </a:rPr>
              <a:t>e</a:t>
            </a:r>
            <a:r>
              <a:rPr sz="2400" b="1" spc="-10" dirty="0" smtClean="0">
                <a:solidFill>
                  <a:srgbClr val="CD665F"/>
                </a:solidFill>
                <a:latin typeface="Calibri"/>
                <a:cs typeface="Calibri"/>
              </a:rPr>
              <a:t>t</a:t>
            </a:r>
            <a:r>
              <a:rPr sz="2400" b="1" spc="-5" dirty="0" smtClean="0">
                <a:solidFill>
                  <a:srgbClr val="CD665F"/>
                </a:solidFill>
                <a:latin typeface="Calibri"/>
                <a:cs typeface="Calibri"/>
              </a:rPr>
              <a:t> 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h</a:t>
            </a:r>
            <a:r>
              <a:rPr sz="2400" spc="-20" dirty="0" smtClean="0">
                <a:solidFill>
                  <a:srgbClr val="C0504D"/>
                </a:solidFill>
                <a:latin typeface="Calibri"/>
                <a:cs typeface="Calibri"/>
              </a:rPr>
              <a:t>e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sz="2400" spc="0" dirty="0" smtClean="0">
                <a:solidFill>
                  <a:srgbClr val="C0504D"/>
                </a:solidFill>
                <a:latin typeface="Calibri"/>
                <a:cs typeface="Calibri"/>
              </a:rPr>
              <a:t>.” “</a:t>
            </a:r>
            <a:r>
              <a:rPr sz="2400" spc="-15" dirty="0" smtClean="0">
                <a:solidFill>
                  <a:srgbClr val="C0504D"/>
                </a:solidFill>
                <a:latin typeface="Calibri"/>
                <a:cs typeface="Calibri"/>
              </a:rPr>
              <a:t>He has ﬁve</a:t>
            </a:r>
            <a:r>
              <a:rPr sz="2400" spc="-5" dirty="0" smtClean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400" b="1" spc="0" dirty="0" smtClean="0">
                <a:solidFill>
                  <a:srgbClr val="CD665F"/>
                </a:solidFill>
                <a:latin typeface="Calibri"/>
                <a:cs typeface="Calibri"/>
              </a:rPr>
              <a:t>r</a:t>
            </a:r>
            <a:r>
              <a:rPr sz="2400" b="1" spc="-5" dirty="0" smtClean="0">
                <a:solidFill>
                  <a:srgbClr val="CD665F"/>
                </a:solidFill>
                <a:latin typeface="Calibri"/>
                <a:cs typeface="Calibri"/>
              </a:rPr>
              <a:t>a</a:t>
            </a:r>
            <a:r>
              <a:rPr sz="2400" b="1" spc="-20" dirty="0" smtClean="0">
                <a:solidFill>
                  <a:srgbClr val="CD665F"/>
                </a:solidFill>
                <a:latin typeface="Calibri"/>
                <a:cs typeface="Calibri"/>
              </a:rPr>
              <a:t>bb</a:t>
            </a:r>
            <a:r>
              <a:rPr sz="2400" b="1" spc="-15" dirty="0" smtClean="0">
                <a:solidFill>
                  <a:srgbClr val="CD665F"/>
                </a:solidFill>
                <a:latin typeface="Calibri"/>
                <a:cs typeface="Calibri"/>
              </a:rPr>
              <a:t>it</a:t>
            </a:r>
            <a:r>
              <a:rPr sz="2400" b="1" spc="-10" dirty="0" smtClean="0">
                <a:solidFill>
                  <a:srgbClr val="CD665F"/>
                </a:solidFill>
                <a:latin typeface="Calibri"/>
                <a:cs typeface="Calibri"/>
              </a:rPr>
              <a:t>s</a:t>
            </a:r>
            <a:r>
              <a:rPr sz="2400" spc="-10" dirty="0" smtClean="0">
                <a:solidFill>
                  <a:srgbClr val="C0504D"/>
                </a:solidFill>
                <a:latin typeface="Calibri"/>
                <a:cs typeface="Calibri"/>
              </a:rPr>
              <a:t>.”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715" y="4064841"/>
            <a:ext cx="8061325" cy="25819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0495">
              <a:lnSpc>
                <a:spcPct val="100000"/>
              </a:lnSpc>
              <a:tabLst>
                <a:tab pos="798195" algn="l"/>
                <a:tab pos="1739264" algn="l"/>
              </a:tabLst>
            </a:pP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2%	98%	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“Th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at </a:t>
            </a:r>
            <a:r>
              <a:rPr sz="2400" b="1" spc="-15" dirty="0" smtClean="0">
                <a:solidFill>
                  <a:srgbClr val="6095C9"/>
                </a:solidFill>
                <a:latin typeface="Calibri"/>
                <a:cs typeface="Calibri"/>
              </a:rPr>
              <a:t>dish 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yes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terd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ay </a:t>
            </a:r>
            <a:r>
              <a:rPr sz="2400" spc="-25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as </a:t>
            </a:r>
            <a:r>
              <a:rPr sz="2400" spc="-20" dirty="0" smtClean="0">
                <a:solidFill>
                  <a:srgbClr val="4F81BD"/>
                </a:solidFill>
                <a:latin typeface="Calibri"/>
                <a:cs typeface="Calibri"/>
              </a:rPr>
              <a:t>amazin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g.”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814705" algn="l"/>
                <a:tab pos="1739264" algn="l"/>
              </a:tabLst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16%	84%	</a:t>
            </a:r>
            <a:r>
              <a:rPr sz="2400" spc="-20" dirty="0" smtClean="0">
                <a:solidFill>
                  <a:srgbClr val="4F81BD"/>
                </a:solidFill>
                <a:latin typeface="Calibri"/>
                <a:cs typeface="Calibri"/>
              </a:rPr>
              <a:t>“Sh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e 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oo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ked the bes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t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400" b="1" spc="0" dirty="0" smtClean="0">
                <a:solidFill>
                  <a:srgbClr val="6095C9"/>
                </a:solidFill>
                <a:latin typeface="Calibri"/>
                <a:cs typeface="Calibri"/>
              </a:rPr>
              <a:t>r</a:t>
            </a:r>
            <a:r>
              <a:rPr sz="2400" b="1" spc="-5" dirty="0" smtClean="0">
                <a:solidFill>
                  <a:srgbClr val="6095C9"/>
                </a:solidFill>
                <a:latin typeface="Calibri"/>
                <a:cs typeface="Calibri"/>
              </a:rPr>
              <a:t>a</a:t>
            </a:r>
            <a:r>
              <a:rPr sz="2400" b="1" spc="-20" dirty="0" smtClean="0">
                <a:solidFill>
                  <a:srgbClr val="6095C9"/>
                </a:solidFill>
                <a:latin typeface="Calibri"/>
                <a:cs typeface="Calibri"/>
              </a:rPr>
              <a:t>bb</a:t>
            </a:r>
            <a:r>
              <a:rPr sz="2400" b="1" spc="-15" dirty="0" smtClean="0">
                <a:solidFill>
                  <a:srgbClr val="6095C9"/>
                </a:solidFill>
                <a:latin typeface="Calibri"/>
                <a:cs typeface="Calibri"/>
              </a:rPr>
              <a:t>i</a:t>
            </a:r>
            <a:r>
              <a:rPr sz="2400" b="1" spc="-10" dirty="0" smtClean="0">
                <a:solidFill>
                  <a:srgbClr val="6095C9"/>
                </a:solidFill>
                <a:latin typeface="Calibri"/>
                <a:cs typeface="Calibri"/>
              </a:rPr>
              <a:t>t </a:t>
            </a:r>
            <a:r>
              <a:rPr sz="2400" b="1" spc="-15" dirty="0" smtClean="0">
                <a:solidFill>
                  <a:srgbClr val="6095C9"/>
                </a:solidFill>
                <a:latin typeface="Calibri"/>
                <a:cs typeface="Calibri"/>
              </a:rPr>
              <a:t>dish </a:t>
            </a:r>
            <a:r>
              <a:rPr sz="2400" spc="-20" dirty="0" smtClean="0">
                <a:solidFill>
                  <a:srgbClr val="4F81BD"/>
                </a:solidFill>
                <a:latin typeface="Calibri"/>
                <a:cs typeface="Calibri"/>
              </a:rPr>
              <a:t>e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v</a:t>
            </a:r>
            <a:r>
              <a:rPr sz="2400" spc="-20" dirty="0" smtClean="0">
                <a:solidFill>
                  <a:srgbClr val="4F81BD"/>
                </a:solidFill>
                <a:latin typeface="Calibri"/>
                <a:cs typeface="Calibri"/>
              </a:rPr>
              <a:t>e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r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.”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814705" algn="l"/>
                <a:tab pos="1739264" algn="l"/>
              </a:tabLst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15%	85%	</a:t>
            </a:r>
            <a:r>
              <a:rPr sz="2400" spc="-20" dirty="0" smtClean="0">
                <a:solidFill>
                  <a:srgbClr val="4F81BD"/>
                </a:solidFill>
                <a:latin typeface="Calibri"/>
                <a:cs typeface="Calibri"/>
              </a:rPr>
              <a:t>“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I had this </a:t>
            </a:r>
            <a:r>
              <a:rPr sz="2400" spc="-25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ei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rd</a:t>
            </a:r>
            <a:r>
              <a:rPr sz="2400" spc="-5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400" b="1" spc="-15" dirty="0" smtClean="0">
                <a:solidFill>
                  <a:srgbClr val="6095C9"/>
                </a:solidFill>
                <a:latin typeface="Calibri"/>
                <a:cs typeface="Calibri"/>
              </a:rPr>
              <a:t>dish </a:t>
            </a:r>
            <a:r>
              <a:rPr sz="2400" spc="-25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4F81BD"/>
                </a:solidFill>
                <a:latin typeface="Calibri"/>
                <a:cs typeface="Calibri"/>
              </a:rPr>
              <a:t>ith f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ri</a:t>
            </a:r>
            <a:r>
              <a:rPr sz="2400" spc="-15" dirty="0" smtClean="0">
                <a:solidFill>
                  <a:srgbClr val="4F81BD"/>
                </a:solidFill>
                <a:latin typeface="Calibri"/>
                <a:cs typeface="Calibri"/>
              </a:rPr>
              <a:t>ed </a:t>
            </a:r>
            <a:r>
              <a:rPr sz="2400" b="1" spc="-15" dirty="0" smtClean="0">
                <a:solidFill>
                  <a:srgbClr val="6095C9"/>
                </a:solidFill>
                <a:latin typeface="Calibri"/>
                <a:cs typeface="Calibri"/>
              </a:rPr>
              <a:t>r</a:t>
            </a:r>
            <a:r>
              <a:rPr sz="2400" b="1" spc="-5" dirty="0" smtClean="0">
                <a:solidFill>
                  <a:srgbClr val="6095C9"/>
                </a:solidFill>
                <a:latin typeface="Calibri"/>
                <a:cs typeface="Calibri"/>
              </a:rPr>
              <a:t>a</a:t>
            </a:r>
            <a:r>
              <a:rPr sz="2400" b="1" spc="-20" dirty="0" smtClean="0">
                <a:solidFill>
                  <a:srgbClr val="6095C9"/>
                </a:solidFill>
                <a:latin typeface="Calibri"/>
                <a:cs typeface="Calibri"/>
              </a:rPr>
              <a:t>bb</a:t>
            </a:r>
            <a:r>
              <a:rPr sz="2400" b="1" spc="-15" dirty="0" smtClean="0">
                <a:solidFill>
                  <a:srgbClr val="6095C9"/>
                </a:solidFill>
                <a:latin typeface="Calibri"/>
                <a:cs typeface="Calibri"/>
              </a:rPr>
              <a:t>i</a:t>
            </a:r>
            <a:r>
              <a:rPr sz="2400" b="1" spc="-10" dirty="0" smtClean="0">
                <a:solidFill>
                  <a:srgbClr val="6095C9"/>
                </a:solidFill>
                <a:latin typeface="Calibri"/>
                <a:cs typeface="Calibri"/>
              </a:rPr>
              <a:t>t</a:t>
            </a:r>
            <a:r>
              <a:rPr sz="2400" spc="-10" dirty="0" smtClean="0">
                <a:solidFill>
                  <a:srgbClr val="4F81BD"/>
                </a:solidFill>
                <a:latin typeface="Calibri"/>
                <a:cs typeface="Calibri"/>
              </a:rPr>
              <a:t>.”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700"/>
              </a:lnSpc>
              <a:spcBef>
                <a:spcPts val="19"/>
              </a:spcBef>
            </a:pPr>
            <a:endParaRPr sz="7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  <a:tabLst>
                <a:tab pos="814705" algn="l"/>
                <a:tab pos="1739264" algn="l"/>
              </a:tabLst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47%	53%	</a:t>
            </a:r>
            <a:r>
              <a:rPr sz="2400" spc="-20" dirty="0" smtClean="0">
                <a:solidFill>
                  <a:srgbClr val="8064A2"/>
                </a:solidFill>
                <a:latin typeface="Calibri"/>
                <a:cs typeface="Calibri"/>
              </a:rPr>
              <a:t>“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I 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gave </a:t>
            </a:r>
            <a:r>
              <a:rPr lang="en-CA"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leftovers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8064A2"/>
                </a:solidFill>
                <a:latin typeface="Calibri"/>
                <a:cs typeface="Calibri"/>
              </a:rPr>
              <a:t>f th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at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 </a:t>
            </a:r>
            <a:r>
              <a:rPr sz="2400" b="1" spc="-15" dirty="0" smtClean="0">
                <a:solidFill>
                  <a:srgbClr val="937AB2"/>
                </a:solidFill>
                <a:latin typeface="Calibri"/>
                <a:cs typeface="Calibri"/>
              </a:rPr>
              <a:t>dish 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to my </a:t>
            </a:r>
            <a:r>
              <a:rPr sz="2400" b="1" spc="-5" dirty="0" smtClean="0">
                <a:solidFill>
                  <a:srgbClr val="937AB2"/>
                </a:solidFill>
                <a:latin typeface="Calibri"/>
                <a:cs typeface="Calibri"/>
              </a:rPr>
              <a:t>p</a:t>
            </a:r>
            <a:r>
              <a:rPr sz="2400" b="1" spc="0" dirty="0" smtClean="0">
                <a:solidFill>
                  <a:srgbClr val="937AB2"/>
                </a:solidFill>
                <a:latin typeface="Calibri"/>
                <a:cs typeface="Calibri"/>
              </a:rPr>
              <a:t>e</a:t>
            </a:r>
            <a:r>
              <a:rPr sz="2400" b="1" spc="-15" dirty="0" smtClean="0">
                <a:solidFill>
                  <a:srgbClr val="937AB2"/>
                </a:solidFill>
                <a:latin typeface="Calibri"/>
                <a:cs typeface="Calibri"/>
              </a:rPr>
              <a:t>t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, </a:t>
            </a:r>
            <a:r>
              <a:rPr sz="2400" spc="-20" dirty="0" smtClean="0">
                <a:solidFill>
                  <a:srgbClr val="8064A2"/>
                </a:solidFill>
                <a:latin typeface="Calibri"/>
                <a:cs typeface="Calibri"/>
              </a:rPr>
              <a:t>mr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. </a:t>
            </a:r>
            <a:r>
              <a:rPr sz="2400" b="1" spc="-10" dirty="0" smtClean="0">
                <a:solidFill>
                  <a:srgbClr val="937AB2"/>
                </a:solidFill>
                <a:latin typeface="Calibri"/>
                <a:cs typeface="Calibri"/>
              </a:rPr>
              <a:t>r</a:t>
            </a:r>
            <a:r>
              <a:rPr sz="2400" b="1" spc="-5" dirty="0" smtClean="0">
                <a:solidFill>
                  <a:srgbClr val="937AB2"/>
                </a:solidFill>
                <a:latin typeface="Calibri"/>
                <a:cs typeface="Calibri"/>
              </a:rPr>
              <a:t>a</a:t>
            </a:r>
            <a:r>
              <a:rPr sz="2400" b="1" spc="-20" dirty="0" smtClean="0">
                <a:solidFill>
                  <a:srgbClr val="937AB2"/>
                </a:solidFill>
                <a:latin typeface="Calibri"/>
                <a:cs typeface="Calibri"/>
              </a:rPr>
              <a:t>bb</a:t>
            </a:r>
            <a:r>
              <a:rPr sz="2400" b="1" spc="-15" dirty="0" smtClean="0">
                <a:solidFill>
                  <a:srgbClr val="937AB2"/>
                </a:solidFill>
                <a:latin typeface="Calibri"/>
                <a:cs typeface="Calibri"/>
              </a:rPr>
              <a:t>i</a:t>
            </a:r>
            <a:r>
              <a:rPr sz="2400" b="1" spc="-10" dirty="0" smtClean="0">
                <a:solidFill>
                  <a:srgbClr val="937AB2"/>
                </a:solidFill>
                <a:latin typeface="Calibri"/>
                <a:cs typeface="Calibri"/>
              </a:rPr>
              <a:t>t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”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814705" algn="l"/>
                <a:tab pos="1739264" algn="l"/>
              </a:tabLst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42%	58%	</a:t>
            </a:r>
            <a:r>
              <a:rPr sz="2400" spc="-20" dirty="0" smtClean="0">
                <a:solidFill>
                  <a:srgbClr val="8064A2"/>
                </a:solidFill>
                <a:latin typeface="Calibri"/>
                <a:cs typeface="Calibri"/>
              </a:rPr>
              <a:t>“Th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at’s 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my </a:t>
            </a:r>
            <a:r>
              <a:rPr sz="2400" b="1" spc="-5" dirty="0" smtClean="0">
                <a:solidFill>
                  <a:srgbClr val="937AB2"/>
                </a:solidFill>
                <a:latin typeface="Calibri"/>
                <a:cs typeface="Calibri"/>
              </a:rPr>
              <a:t>p</a:t>
            </a:r>
            <a:r>
              <a:rPr sz="2400" b="1" spc="0" dirty="0" smtClean="0">
                <a:solidFill>
                  <a:srgbClr val="937AB2"/>
                </a:solidFill>
                <a:latin typeface="Calibri"/>
                <a:cs typeface="Calibri"/>
              </a:rPr>
              <a:t>e</a:t>
            </a:r>
            <a:r>
              <a:rPr sz="2400" b="1" spc="-10" dirty="0" smtClean="0">
                <a:solidFill>
                  <a:srgbClr val="937AB2"/>
                </a:solidFill>
                <a:latin typeface="Calibri"/>
                <a:cs typeface="Calibri"/>
              </a:rPr>
              <a:t>t</a:t>
            </a:r>
            <a:r>
              <a:rPr sz="2400" b="1" spc="-5" dirty="0" smtClean="0">
                <a:solidFill>
                  <a:srgbClr val="937AB2"/>
                </a:solidFill>
                <a:latin typeface="Calibri"/>
                <a:cs typeface="Calibri"/>
              </a:rPr>
              <a:t> </a:t>
            </a:r>
            <a:r>
              <a:rPr sz="2400" b="1" spc="0" dirty="0" smtClean="0">
                <a:solidFill>
                  <a:srgbClr val="937AB2"/>
                </a:solidFill>
                <a:latin typeface="Calibri"/>
                <a:cs typeface="Calibri"/>
              </a:rPr>
              <a:t>r</a:t>
            </a:r>
            <a:r>
              <a:rPr sz="2400" b="1" spc="-5" dirty="0" smtClean="0">
                <a:solidFill>
                  <a:srgbClr val="937AB2"/>
                </a:solidFill>
                <a:latin typeface="Calibri"/>
                <a:cs typeface="Calibri"/>
              </a:rPr>
              <a:t>a</a:t>
            </a:r>
            <a:r>
              <a:rPr sz="2400" b="1" spc="-20" dirty="0" smtClean="0">
                <a:solidFill>
                  <a:srgbClr val="937AB2"/>
                </a:solidFill>
                <a:latin typeface="Calibri"/>
                <a:cs typeface="Calibri"/>
              </a:rPr>
              <a:t>bb</a:t>
            </a:r>
            <a:r>
              <a:rPr sz="2400" b="1" spc="-15" dirty="0" smtClean="0">
                <a:solidFill>
                  <a:srgbClr val="937AB2"/>
                </a:solidFill>
                <a:latin typeface="Calibri"/>
                <a:cs typeface="Calibri"/>
              </a:rPr>
              <a:t>i</a:t>
            </a:r>
            <a:r>
              <a:rPr sz="2400" b="1" spc="-10" dirty="0" smtClean="0">
                <a:solidFill>
                  <a:srgbClr val="937AB2"/>
                </a:solidFill>
                <a:latin typeface="Calibri"/>
                <a:cs typeface="Calibri"/>
              </a:rPr>
              <a:t>t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’s f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av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rite </a:t>
            </a:r>
            <a:r>
              <a:rPr sz="2400" b="1" spc="-15" dirty="0" smtClean="0">
                <a:solidFill>
                  <a:srgbClr val="937AB2"/>
                </a:solidFill>
                <a:latin typeface="Calibri"/>
                <a:cs typeface="Calibri"/>
              </a:rPr>
              <a:t>dish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.”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pi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cs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are n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 (hard) clusters.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-15" dirty="0" smtClean="0">
                <a:solidFill>
                  <a:srgbClr val="262626"/>
                </a:solidFill>
                <a:latin typeface="Calibri"/>
                <a:cs typeface="Calibri"/>
              </a:rPr>
              <a:t>A d</a:t>
            </a:r>
            <a:r>
              <a:rPr sz="2400" spc="-5" dirty="0" smtClean="0">
                <a:solidFill>
                  <a:srgbClr val="262626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262626"/>
                </a:solidFill>
                <a:latin typeface="Calibri"/>
                <a:cs typeface="Calibri"/>
              </a:rPr>
              <a:t>cu</a:t>
            </a:r>
            <a:r>
              <a:rPr sz="2400" spc="-20" dirty="0" smtClean="0">
                <a:solidFill>
                  <a:srgbClr val="262626"/>
                </a:solidFill>
                <a:latin typeface="Calibri"/>
                <a:cs typeface="Calibri"/>
              </a:rPr>
              <a:t>men</a:t>
            </a:r>
            <a:r>
              <a:rPr sz="2400" spc="-10" dirty="0" smtClean="0">
                <a:solidFill>
                  <a:srgbClr val="262626"/>
                </a:solidFill>
                <a:latin typeface="Calibri"/>
                <a:cs typeface="Calibri"/>
              </a:rPr>
              <a:t>t d</a:t>
            </a:r>
            <a:r>
              <a:rPr sz="2400" spc="-5" dirty="0" smtClean="0">
                <a:solidFill>
                  <a:srgbClr val="262626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262626"/>
                </a:solidFill>
                <a:latin typeface="Calibri"/>
                <a:cs typeface="Calibri"/>
              </a:rPr>
              <a:t>es n</a:t>
            </a:r>
            <a:r>
              <a:rPr sz="2400" spc="-5" dirty="0" smtClean="0">
                <a:solidFill>
                  <a:srgbClr val="262626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262626"/>
                </a:solidFill>
                <a:latin typeface="Calibri"/>
                <a:cs typeface="Calibri"/>
              </a:rPr>
              <a:t>t b</a:t>
            </a:r>
            <a:r>
              <a:rPr sz="2400" spc="-15" dirty="0" smtClean="0">
                <a:solidFill>
                  <a:srgbClr val="262626"/>
                </a:solidFill>
                <a:latin typeface="Calibri"/>
                <a:cs typeface="Calibri"/>
              </a:rPr>
              <a:t>el</a:t>
            </a:r>
            <a:r>
              <a:rPr sz="2400" spc="-5" dirty="0" smtClean="0">
                <a:solidFill>
                  <a:srgbClr val="262626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262626"/>
                </a:solidFill>
                <a:latin typeface="Calibri"/>
                <a:cs typeface="Calibri"/>
              </a:rPr>
              <a:t>n</a:t>
            </a:r>
            <a:r>
              <a:rPr sz="2400" spc="-15" dirty="0" smtClean="0">
                <a:solidFill>
                  <a:srgbClr val="262626"/>
                </a:solidFill>
                <a:latin typeface="Calibri"/>
                <a:cs typeface="Calibri"/>
              </a:rPr>
              <a:t>g to a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4715" y="645981"/>
            <a:ext cx="8117205" cy="7429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699"/>
              </a:lnSpc>
            </a:pPr>
            <a:r>
              <a:rPr sz="2400" dirty="0" smtClean="0">
                <a:solidFill>
                  <a:srgbClr val="262626"/>
                </a:solidFill>
                <a:latin typeface="Calibri"/>
                <a:cs typeface="Calibri"/>
              </a:rPr>
              <a:t>sin</a:t>
            </a:r>
            <a:r>
              <a:rPr sz="2400" spc="-15" dirty="0" smtClean="0">
                <a:solidFill>
                  <a:srgbClr val="262626"/>
                </a:solidFill>
                <a:latin typeface="Calibri"/>
                <a:cs typeface="Calibri"/>
              </a:rPr>
              <a:t>gle topi</a:t>
            </a:r>
            <a:r>
              <a:rPr sz="2400" spc="-10" dirty="0" smtClean="0">
                <a:solidFill>
                  <a:srgbClr val="262626"/>
                </a:solidFill>
                <a:latin typeface="Calibri"/>
                <a:cs typeface="Calibri"/>
              </a:rPr>
              <a:t>c.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ach topi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 is 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resen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 in th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d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cu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men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 up to a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certain d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eg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ee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. </a:t>
            </a:r>
            <a:r>
              <a:rPr sz="2400" spc="0" dirty="0" smtClean="0">
                <a:solidFill>
                  <a:srgbClr val="262626"/>
                </a:solidFill>
                <a:latin typeface="Calibri"/>
                <a:cs typeface="Calibri"/>
              </a:rPr>
              <a:t>F</a:t>
            </a:r>
            <a:r>
              <a:rPr sz="2400" spc="-5" dirty="0" smtClean="0">
                <a:solidFill>
                  <a:srgbClr val="262626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262626"/>
                </a:solidFill>
                <a:latin typeface="Calibri"/>
                <a:cs typeface="Calibri"/>
              </a:rPr>
              <a:t>r </a:t>
            </a:r>
            <a:r>
              <a:rPr sz="2400" spc="-15" dirty="0" smtClean="0">
                <a:solidFill>
                  <a:srgbClr val="262626"/>
                </a:solidFill>
                <a:latin typeface="Calibri"/>
                <a:cs typeface="Calibri"/>
              </a:rPr>
              <a:t>each d</a:t>
            </a:r>
            <a:r>
              <a:rPr sz="2400" spc="-5" dirty="0" smtClean="0">
                <a:solidFill>
                  <a:srgbClr val="262626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262626"/>
                </a:solidFill>
                <a:latin typeface="Calibri"/>
                <a:cs typeface="Calibri"/>
              </a:rPr>
              <a:t>c, </a:t>
            </a:r>
            <a:r>
              <a:rPr sz="2400" spc="-25" dirty="0" smtClean="0">
                <a:solidFill>
                  <a:srgbClr val="262626"/>
                </a:solidFill>
                <a:latin typeface="Calibri"/>
                <a:cs typeface="Calibri"/>
              </a:rPr>
              <a:t>w</a:t>
            </a:r>
            <a:r>
              <a:rPr sz="2400" spc="-15" dirty="0" smtClean="0">
                <a:solidFill>
                  <a:srgbClr val="262626"/>
                </a:solidFill>
                <a:latin typeface="Calibri"/>
                <a:cs typeface="Calibri"/>
              </a:rPr>
              <a:t>e have a </a:t>
            </a:r>
            <a:r>
              <a:rPr lang="en-CA" sz="2400" spc="-15" dirty="0" smtClean="0">
                <a:solidFill>
                  <a:srgbClr val="262626"/>
                </a:solidFill>
                <a:latin typeface="Calibri"/>
                <a:cs typeface="Calibri"/>
              </a:rPr>
              <a:t>distribution</a:t>
            </a:r>
            <a:r>
              <a:rPr sz="2400" spc="0" dirty="0" smtClean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rgbClr val="262626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262626"/>
                </a:solidFill>
                <a:latin typeface="Calibri"/>
                <a:cs typeface="Calibri"/>
              </a:rPr>
              <a:t>ver topi</a:t>
            </a:r>
            <a:r>
              <a:rPr sz="2400" spc="-10" dirty="0" smtClean="0">
                <a:solidFill>
                  <a:srgbClr val="262626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262626"/>
                </a:solidFill>
                <a:latin typeface="Calibri"/>
                <a:cs typeface="Calibri"/>
              </a:rPr>
              <a:t>s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4715" y="1385142"/>
            <a:ext cx="1354455" cy="1972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784225" algn="l"/>
              </a:tabLst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T1	T2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  <a:tabLst>
                <a:tab pos="814705" algn="l"/>
              </a:tabLst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87%	13%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814705" algn="l"/>
              </a:tabLst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88%	12%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814705" algn="l"/>
              </a:tabLst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80%	20%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814705" algn="l"/>
              </a:tabLst>
            </a:pP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66%	34%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4715" y="1385142"/>
            <a:ext cx="2671445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35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h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at is a topic?</a:t>
            </a:r>
            <a:endParaRPr sz="3200" dirty="0">
              <a:latin typeface="Calibri"/>
              <a:cs typeface="Calibri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917066"/>
              </p:ext>
            </p:extLst>
          </p:nvPr>
        </p:nvGraphicFramePr>
        <p:xfrm>
          <a:off x="362015" y="287371"/>
          <a:ext cx="8510986" cy="796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39245"/>
                <a:gridCol w="539740"/>
                <a:gridCol w="2532001"/>
              </a:tblGrid>
              <a:tr h="398263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tabLst>
                          <a:tab pos="2879090" algn="l"/>
                        </a:tabLst>
                      </a:pPr>
                      <a:r>
                        <a:rPr sz="2400" dirty="0" smtClean="0">
                          <a:latin typeface="Calibri"/>
                          <a:cs typeface="Calibri"/>
                        </a:rPr>
                        <a:t>TOPIC </a:t>
                      </a:r>
                      <a:r>
                        <a:rPr sz="2400" spc="-5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: </a:t>
                      </a:r>
                      <a:r>
                        <a:rPr sz="24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4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5(</a:t>
                      </a:r>
                      <a:r>
                        <a:rPr sz="2400" spc="0" dirty="0" smtClean="0">
                          <a:solidFill>
                            <a:srgbClr val="F79646"/>
                          </a:solidFill>
                          <a:latin typeface="Calibri"/>
                          <a:cs typeface="Calibri"/>
                        </a:rPr>
                        <a:t>Rabbi</a:t>
                      </a:r>
                      <a:r>
                        <a:rPr sz="2400" spc="-5" dirty="0" smtClean="0">
                          <a:solidFill>
                            <a:srgbClr val="F7964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) +	1.1 (</a:t>
                      </a:r>
                      <a:r>
                        <a:rPr sz="2400" spc="-5" dirty="0" smtClean="0">
                          <a:solidFill>
                            <a:srgbClr val="4BACC6"/>
                          </a:solidFill>
                          <a:latin typeface="Calibri"/>
                          <a:cs typeface="Calibri"/>
                        </a:rPr>
                        <a:t>Pe</a:t>
                      </a:r>
                      <a:r>
                        <a:rPr sz="2400" spc="0" dirty="0" smtClean="0">
                          <a:solidFill>
                            <a:srgbClr val="4BACC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) + 0.1(</a:t>
                      </a:r>
                      <a:r>
                        <a:rPr sz="2400" spc="0" dirty="0" smtClean="0">
                          <a:solidFill>
                            <a:srgbClr val="9BBB59"/>
                          </a:solidFill>
                          <a:latin typeface="Calibri"/>
                          <a:cs typeface="Calibri"/>
                        </a:rPr>
                        <a:t>Dis</a:t>
                      </a:r>
                      <a:r>
                        <a:rPr sz="2400" spc="-5" dirty="0" smtClean="0">
                          <a:solidFill>
                            <a:srgbClr val="9BBB59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919191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endParaRPr sz="2400" dirty="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Pet rabbits, pets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98263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400" dirty="0" smtClean="0">
                          <a:latin typeface="Calibri"/>
                          <a:cs typeface="Calibri"/>
                        </a:rPr>
                        <a:t>TOPIC </a:t>
                      </a:r>
                      <a:r>
                        <a:rPr sz="2400" spc="-5" dirty="0" smtClean="0">
                          <a:latin typeface="Calibri"/>
                          <a:cs typeface="Calibri"/>
                        </a:rPr>
                        <a:t>2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: </a:t>
                      </a:r>
                      <a:r>
                        <a:rPr sz="24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4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9(</a:t>
                      </a:r>
                      <a:r>
                        <a:rPr sz="2400" spc="0" dirty="0" smtClean="0">
                          <a:solidFill>
                            <a:srgbClr val="F79646"/>
                          </a:solidFill>
                          <a:latin typeface="Calibri"/>
                          <a:cs typeface="Calibri"/>
                        </a:rPr>
                        <a:t>Rabbi</a:t>
                      </a:r>
                      <a:r>
                        <a:rPr sz="2400" spc="-5" dirty="0" smtClean="0">
                          <a:solidFill>
                            <a:srgbClr val="F7964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) + 0.02(</a:t>
                      </a:r>
                      <a:r>
                        <a:rPr sz="2400" spc="-5" dirty="0" smtClean="0">
                          <a:solidFill>
                            <a:srgbClr val="4BACC6"/>
                          </a:solidFill>
                          <a:latin typeface="Calibri"/>
                          <a:cs typeface="Calibri"/>
                        </a:rPr>
                        <a:t>Pe</a:t>
                      </a:r>
                      <a:r>
                        <a:rPr sz="2400" spc="0" dirty="0" smtClean="0">
                          <a:solidFill>
                            <a:srgbClr val="4BACC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) + 1.6(</a:t>
                      </a:r>
                      <a:r>
                        <a:rPr sz="2400" spc="0" dirty="0" smtClean="0">
                          <a:solidFill>
                            <a:srgbClr val="9BBB59"/>
                          </a:solidFill>
                          <a:latin typeface="Calibri"/>
                          <a:cs typeface="Calibri"/>
                        </a:rPr>
                        <a:t>Dis</a:t>
                      </a:r>
                      <a:r>
                        <a:rPr sz="2400" spc="-5" dirty="0" smtClean="0">
                          <a:solidFill>
                            <a:srgbClr val="9BBB59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919191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endParaRPr sz="2400" dirty="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oo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d, rabbit dishes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4715" y="1385142"/>
            <a:ext cx="2671445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35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h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at is a topic?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4715" y="2360481"/>
            <a:ext cx="8296275" cy="3308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3340">
              <a:lnSpc>
                <a:spcPct val="100699"/>
              </a:lnSpc>
            </a:pPr>
            <a:r>
              <a:rPr sz="2400" spc="-30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h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en </a:t>
            </a:r>
            <a:r>
              <a:rPr lang="en-CA"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writing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ab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 a sp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eciﬁ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 topic (li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ke p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et rabbits), 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use s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rds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 </a:t>
            </a:r>
            <a:r>
              <a:rPr lang="en-CA"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often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than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th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ers.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49"/>
              </a:spcBef>
            </a:pPr>
            <a:endParaRPr sz="7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 marR="12700">
              <a:lnSpc>
                <a:spcPct val="100699"/>
              </a:lnSpc>
            </a:pPr>
            <a:r>
              <a:rPr sz="2400" spc="-30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rds li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ke “pet”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, “rabbit”, “</a:t>
            </a:r>
            <a:r>
              <a:rPr lang="en-CA"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lettuce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”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, “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cage”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, “ﬂuﬀ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y”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, etc.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are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re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 li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kely to app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ear, 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rds li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ke “dish”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, “trans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missi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n”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, “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paqu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e”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, “aﬀair”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are less likely to appear.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19"/>
              </a:spcBef>
            </a:pPr>
            <a:endParaRPr sz="8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A topi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 can b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th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gh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 as a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15" dirty="0" smtClean="0">
                <a:solidFill>
                  <a:srgbClr val="F79646"/>
                </a:solidFill>
                <a:latin typeface="Calibri"/>
                <a:cs typeface="Calibri"/>
              </a:rPr>
              <a:t>Pr</a:t>
            </a:r>
            <a:r>
              <a:rPr sz="24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F79646"/>
                </a:solidFill>
                <a:latin typeface="Calibri"/>
                <a:cs typeface="Calibri"/>
              </a:rPr>
              <a:t>babili</a:t>
            </a:r>
            <a:r>
              <a:rPr sz="2400" spc="-10" dirty="0" smtClean="0">
                <a:solidFill>
                  <a:srgbClr val="F79646"/>
                </a:solidFill>
                <a:latin typeface="Calibri"/>
                <a:cs typeface="Calibri"/>
              </a:rPr>
              <a:t>ty </a:t>
            </a:r>
            <a:r>
              <a:rPr lang="en-CA" sz="2400" spc="-10" dirty="0" smtClean="0">
                <a:solidFill>
                  <a:srgbClr val="F79646"/>
                </a:solidFill>
                <a:latin typeface="Calibri"/>
                <a:cs typeface="Calibri"/>
              </a:rPr>
              <a:t>distribution</a:t>
            </a:r>
            <a:r>
              <a:rPr sz="2400" spc="0" dirty="0" smtClean="0">
                <a:solidFill>
                  <a:srgbClr val="F79646"/>
                </a:solidFill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F79646"/>
                </a:solidFill>
                <a:latin typeface="Calibri"/>
                <a:cs typeface="Calibri"/>
              </a:rPr>
              <a:t>ver all p</a:t>
            </a:r>
            <a:r>
              <a:rPr sz="24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F79646"/>
                </a:solidFill>
                <a:latin typeface="Calibri"/>
                <a:cs typeface="Calibri"/>
              </a:rPr>
              <a:t>ssibl</a:t>
            </a:r>
            <a:r>
              <a:rPr sz="2400" spc="-15" dirty="0" smtClean="0">
                <a:solidFill>
                  <a:srgbClr val="F79646"/>
                </a:solidFill>
                <a:latin typeface="Calibri"/>
                <a:cs typeface="Calibri"/>
              </a:rPr>
              <a:t>e </a:t>
            </a:r>
            <a:r>
              <a:rPr sz="2400" spc="-25" dirty="0" smtClean="0">
                <a:solidFill>
                  <a:srgbClr val="F79646"/>
                </a:solidFill>
                <a:latin typeface="Calibri"/>
                <a:cs typeface="Calibri"/>
              </a:rPr>
              <a:t>w</a:t>
            </a:r>
            <a:r>
              <a:rPr sz="24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F79646"/>
                </a:solidFill>
                <a:latin typeface="Calibri"/>
                <a:cs typeface="Calibri"/>
              </a:rPr>
              <a:t>rds</a:t>
            </a:r>
            <a:endParaRPr sz="2400" dirty="0">
              <a:latin typeface="Calibri"/>
              <a:cs typeface="Calibri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101079"/>
              </p:ext>
            </p:extLst>
          </p:nvPr>
        </p:nvGraphicFramePr>
        <p:xfrm>
          <a:off x="362015" y="287371"/>
          <a:ext cx="8510986" cy="796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39245"/>
                <a:gridCol w="539740"/>
                <a:gridCol w="2532001"/>
              </a:tblGrid>
              <a:tr h="398263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tabLst>
                          <a:tab pos="2879090" algn="l"/>
                        </a:tabLst>
                      </a:pPr>
                      <a:r>
                        <a:rPr sz="2400" dirty="0" smtClean="0">
                          <a:latin typeface="Calibri"/>
                          <a:cs typeface="Calibri"/>
                        </a:rPr>
                        <a:t>TOPIC </a:t>
                      </a:r>
                      <a:r>
                        <a:rPr sz="2400" spc="-5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: </a:t>
                      </a:r>
                      <a:r>
                        <a:rPr sz="24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4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5(</a:t>
                      </a:r>
                      <a:r>
                        <a:rPr sz="2400" spc="0" dirty="0" smtClean="0">
                          <a:solidFill>
                            <a:srgbClr val="F79646"/>
                          </a:solidFill>
                          <a:latin typeface="Calibri"/>
                          <a:cs typeface="Calibri"/>
                        </a:rPr>
                        <a:t>Rabbi</a:t>
                      </a:r>
                      <a:r>
                        <a:rPr sz="2400" spc="-5" dirty="0" smtClean="0">
                          <a:solidFill>
                            <a:srgbClr val="F7964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) +	1.1 (</a:t>
                      </a:r>
                      <a:r>
                        <a:rPr sz="2400" spc="-5" dirty="0" smtClean="0">
                          <a:solidFill>
                            <a:srgbClr val="4BACC6"/>
                          </a:solidFill>
                          <a:latin typeface="Calibri"/>
                          <a:cs typeface="Calibri"/>
                        </a:rPr>
                        <a:t>Pe</a:t>
                      </a:r>
                      <a:r>
                        <a:rPr sz="2400" spc="0" dirty="0" smtClean="0">
                          <a:solidFill>
                            <a:srgbClr val="4BACC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) + 0.1(</a:t>
                      </a:r>
                      <a:r>
                        <a:rPr sz="2400" spc="0" dirty="0" smtClean="0">
                          <a:solidFill>
                            <a:srgbClr val="9BBB59"/>
                          </a:solidFill>
                          <a:latin typeface="Calibri"/>
                          <a:cs typeface="Calibri"/>
                        </a:rPr>
                        <a:t>Dis</a:t>
                      </a:r>
                      <a:r>
                        <a:rPr sz="2400" spc="-5" dirty="0" smtClean="0">
                          <a:solidFill>
                            <a:srgbClr val="9BBB59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919191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endParaRPr sz="2400" dirty="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Pet rabbits, pets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98263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400" dirty="0" smtClean="0">
                          <a:latin typeface="Calibri"/>
                          <a:cs typeface="Calibri"/>
                        </a:rPr>
                        <a:t>TOPIC </a:t>
                      </a:r>
                      <a:r>
                        <a:rPr sz="2400" spc="-5" dirty="0" smtClean="0">
                          <a:latin typeface="Calibri"/>
                          <a:cs typeface="Calibri"/>
                        </a:rPr>
                        <a:t>2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: </a:t>
                      </a:r>
                      <a:r>
                        <a:rPr sz="24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4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9(</a:t>
                      </a:r>
                      <a:r>
                        <a:rPr sz="2400" spc="0" dirty="0" smtClean="0">
                          <a:solidFill>
                            <a:srgbClr val="F79646"/>
                          </a:solidFill>
                          <a:latin typeface="Calibri"/>
                          <a:cs typeface="Calibri"/>
                        </a:rPr>
                        <a:t>Rabbi</a:t>
                      </a:r>
                      <a:r>
                        <a:rPr sz="2400" spc="-5" dirty="0" smtClean="0">
                          <a:solidFill>
                            <a:srgbClr val="F7964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) + 0.02(</a:t>
                      </a:r>
                      <a:r>
                        <a:rPr sz="2400" spc="-5" dirty="0" smtClean="0">
                          <a:solidFill>
                            <a:srgbClr val="4BACC6"/>
                          </a:solidFill>
                          <a:latin typeface="Calibri"/>
                          <a:cs typeface="Calibri"/>
                        </a:rPr>
                        <a:t>Pe</a:t>
                      </a:r>
                      <a:r>
                        <a:rPr sz="2400" spc="0" dirty="0" smtClean="0">
                          <a:solidFill>
                            <a:srgbClr val="4BACC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) + 1.6(</a:t>
                      </a:r>
                      <a:r>
                        <a:rPr sz="2400" spc="0" dirty="0" smtClean="0">
                          <a:solidFill>
                            <a:srgbClr val="9BBB59"/>
                          </a:solidFill>
                          <a:latin typeface="Calibri"/>
                          <a:cs typeface="Calibri"/>
                        </a:rPr>
                        <a:t>Dis</a:t>
                      </a:r>
                      <a:r>
                        <a:rPr sz="2400" spc="-5" dirty="0" smtClean="0">
                          <a:solidFill>
                            <a:srgbClr val="9BBB59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919191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endParaRPr sz="2400" dirty="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oo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d, rabbit dishes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4715" y="1385142"/>
            <a:ext cx="5767070" cy="867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35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h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at is a topic?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spc="-15" dirty="0" smtClean="0">
                <a:solidFill>
                  <a:srgbClr val="F79646"/>
                </a:solidFill>
                <a:latin typeface="Calibri"/>
                <a:cs typeface="Calibri"/>
              </a:rPr>
              <a:t>Pr</a:t>
            </a:r>
            <a:r>
              <a:rPr sz="24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F79646"/>
                </a:solidFill>
                <a:latin typeface="Calibri"/>
                <a:cs typeface="Calibri"/>
              </a:rPr>
              <a:t>babili</a:t>
            </a:r>
            <a:r>
              <a:rPr sz="2400" spc="-10" dirty="0" smtClean="0">
                <a:solidFill>
                  <a:srgbClr val="F79646"/>
                </a:solidFill>
                <a:latin typeface="Calibri"/>
                <a:cs typeface="Calibri"/>
              </a:rPr>
              <a:t>ty </a:t>
            </a:r>
            <a:r>
              <a:rPr lang="en-CA" sz="2400" spc="-10" dirty="0" smtClean="0">
                <a:solidFill>
                  <a:srgbClr val="F79646"/>
                </a:solidFill>
                <a:latin typeface="Calibri"/>
                <a:cs typeface="Calibri"/>
              </a:rPr>
              <a:t>distribution</a:t>
            </a:r>
            <a:r>
              <a:rPr sz="2400" spc="0" dirty="0" smtClean="0">
                <a:solidFill>
                  <a:srgbClr val="F79646"/>
                </a:solidFill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F79646"/>
                </a:solidFill>
                <a:latin typeface="Calibri"/>
                <a:cs typeface="Calibri"/>
              </a:rPr>
              <a:t>ver all p</a:t>
            </a:r>
            <a:r>
              <a:rPr sz="24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F79646"/>
                </a:solidFill>
                <a:latin typeface="Calibri"/>
                <a:cs typeface="Calibri"/>
              </a:rPr>
              <a:t>ssibl</a:t>
            </a:r>
            <a:r>
              <a:rPr sz="2400" spc="-15" dirty="0" smtClean="0">
                <a:solidFill>
                  <a:srgbClr val="F79646"/>
                </a:solidFill>
                <a:latin typeface="Calibri"/>
                <a:cs typeface="Calibri"/>
              </a:rPr>
              <a:t>e </a:t>
            </a:r>
            <a:r>
              <a:rPr sz="2400" spc="-25" dirty="0" smtClean="0">
                <a:solidFill>
                  <a:srgbClr val="F79646"/>
                </a:solidFill>
                <a:latin typeface="Calibri"/>
                <a:cs typeface="Calibri"/>
              </a:rPr>
              <a:t>w</a:t>
            </a:r>
            <a:r>
              <a:rPr sz="24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F79646"/>
                </a:solidFill>
                <a:latin typeface="Calibri"/>
                <a:cs typeface="Calibri"/>
              </a:rPr>
              <a:t>rds</a:t>
            </a:r>
            <a:endParaRPr sz="2400" dirty="0">
              <a:latin typeface="Calibri"/>
              <a:cs typeface="Calibri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735367"/>
              </p:ext>
            </p:extLst>
          </p:nvPr>
        </p:nvGraphicFramePr>
        <p:xfrm>
          <a:off x="362015" y="287371"/>
          <a:ext cx="8510986" cy="796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39245"/>
                <a:gridCol w="539740"/>
                <a:gridCol w="2532001"/>
              </a:tblGrid>
              <a:tr h="398263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tabLst>
                          <a:tab pos="2879090" algn="l"/>
                        </a:tabLst>
                      </a:pPr>
                      <a:r>
                        <a:rPr sz="2400" dirty="0" smtClean="0">
                          <a:latin typeface="Calibri"/>
                          <a:cs typeface="Calibri"/>
                        </a:rPr>
                        <a:t>TOPIC </a:t>
                      </a:r>
                      <a:r>
                        <a:rPr sz="2400" spc="-5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: </a:t>
                      </a:r>
                      <a:r>
                        <a:rPr sz="24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4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5(</a:t>
                      </a:r>
                      <a:r>
                        <a:rPr sz="2400" spc="0" dirty="0" smtClean="0">
                          <a:solidFill>
                            <a:srgbClr val="F79646"/>
                          </a:solidFill>
                          <a:latin typeface="Calibri"/>
                          <a:cs typeface="Calibri"/>
                        </a:rPr>
                        <a:t>Rabbi</a:t>
                      </a:r>
                      <a:r>
                        <a:rPr sz="2400" spc="-5" dirty="0" smtClean="0">
                          <a:solidFill>
                            <a:srgbClr val="F7964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) +	1.1 (</a:t>
                      </a:r>
                      <a:r>
                        <a:rPr sz="2400" spc="-5" dirty="0" smtClean="0">
                          <a:solidFill>
                            <a:srgbClr val="4BACC6"/>
                          </a:solidFill>
                          <a:latin typeface="Calibri"/>
                          <a:cs typeface="Calibri"/>
                        </a:rPr>
                        <a:t>Pe</a:t>
                      </a:r>
                      <a:r>
                        <a:rPr sz="2400" spc="0" dirty="0" smtClean="0">
                          <a:solidFill>
                            <a:srgbClr val="4BACC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) + 0.1(</a:t>
                      </a:r>
                      <a:r>
                        <a:rPr sz="2400" spc="0" dirty="0" smtClean="0">
                          <a:solidFill>
                            <a:srgbClr val="9BBB59"/>
                          </a:solidFill>
                          <a:latin typeface="Calibri"/>
                          <a:cs typeface="Calibri"/>
                        </a:rPr>
                        <a:t>Dis</a:t>
                      </a:r>
                      <a:r>
                        <a:rPr sz="2400" spc="-5" dirty="0" smtClean="0">
                          <a:solidFill>
                            <a:srgbClr val="9BBB59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919191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endParaRPr sz="2400" dirty="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Pet rabbits, pets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98263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400" dirty="0" smtClean="0">
                          <a:latin typeface="Calibri"/>
                          <a:cs typeface="Calibri"/>
                        </a:rPr>
                        <a:t>TOPIC </a:t>
                      </a:r>
                      <a:r>
                        <a:rPr sz="2400" spc="-5" dirty="0" smtClean="0">
                          <a:latin typeface="Calibri"/>
                          <a:cs typeface="Calibri"/>
                        </a:rPr>
                        <a:t>2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: </a:t>
                      </a:r>
                      <a:r>
                        <a:rPr sz="24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4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9(</a:t>
                      </a:r>
                      <a:r>
                        <a:rPr sz="2400" spc="0" dirty="0" smtClean="0">
                          <a:solidFill>
                            <a:srgbClr val="F79646"/>
                          </a:solidFill>
                          <a:latin typeface="Calibri"/>
                          <a:cs typeface="Calibri"/>
                        </a:rPr>
                        <a:t>Rabbi</a:t>
                      </a:r>
                      <a:r>
                        <a:rPr sz="2400" spc="-5" dirty="0" smtClean="0">
                          <a:solidFill>
                            <a:srgbClr val="F7964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) + 0.02(</a:t>
                      </a:r>
                      <a:r>
                        <a:rPr sz="2400" spc="-5" dirty="0" smtClean="0">
                          <a:solidFill>
                            <a:srgbClr val="4BACC6"/>
                          </a:solidFill>
                          <a:latin typeface="Calibri"/>
                          <a:cs typeface="Calibri"/>
                        </a:rPr>
                        <a:t>Pe</a:t>
                      </a:r>
                      <a:r>
                        <a:rPr sz="2400" spc="0" dirty="0" smtClean="0">
                          <a:solidFill>
                            <a:srgbClr val="4BACC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) + 1.6(</a:t>
                      </a:r>
                      <a:r>
                        <a:rPr sz="2400" spc="0" dirty="0" smtClean="0">
                          <a:solidFill>
                            <a:srgbClr val="9BBB59"/>
                          </a:solidFill>
                          <a:latin typeface="Calibri"/>
                          <a:cs typeface="Calibri"/>
                        </a:rPr>
                        <a:t>Dis</a:t>
                      </a:r>
                      <a:r>
                        <a:rPr sz="2400" spc="-5" dirty="0" smtClean="0">
                          <a:solidFill>
                            <a:srgbClr val="9BBB59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919191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endParaRPr sz="2400" dirty="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oo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d, rabbit dishes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636174"/>
              </p:ext>
            </p:extLst>
          </p:nvPr>
        </p:nvGraphicFramePr>
        <p:xfrm>
          <a:off x="362015" y="2607897"/>
          <a:ext cx="6361799" cy="41269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065"/>
                <a:gridCol w="3046404"/>
                <a:gridCol w="2096330"/>
              </a:tblGrid>
              <a:tr h="72542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400" spc="-5" dirty="0" smtClean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2400" spc="0" dirty="0" smtClean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5" dirty="0" smtClean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rd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2540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pet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</a:pPr>
                      <a:r>
                        <a:rPr sz="2400" spc="-5" dirty="0" smtClean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Pr</a:t>
                      </a:r>
                      <a:r>
                        <a:rPr sz="2400" spc="0" dirty="0" smtClean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ob</a:t>
                      </a:r>
                      <a:r>
                        <a:rPr sz="2400" spc="-5" dirty="0" smtClean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0" dirty="0" smtClean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in [Pet Rabbits]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6381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200" spc="-5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2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5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3x1</a:t>
                      </a:r>
                      <a:r>
                        <a:rPr sz="22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-­‐7</a:t>
                      </a:r>
                      <a:endParaRPr sz="2175" baseline="24904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4480" algn="ctr">
                        <a:lnSpc>
                          <a:spcPct val="100000"/>
                        </a:lnSpc>
                      </a:pPr>
                      <a:r>
                        <a:rPr sz="2400" spc="-5" dirty="0" smtClean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Pr</a:t>
                      </a:r>
                      <a:r>
                        <a:rPr sz="2400" spc="0" dirty="0" smtClean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ob</a:t>
                      </a:r>
                      <a:r>
                        <a:rPr sz="2400" spc="-5" dirty="0" smtClean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0" dirty="0" smtClean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2400" spc="-5" dirty="0" smtClean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 [</a:t>
                      </a:r>
                      <a:r>
                        <a:rPr sz="2400" spc="0" dirty="0" smtClean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Food]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33210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1.2x1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-­‐10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3654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rabbit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5475">
                        <a:lnSpc>
                          <a:spcPct val="100000"/>
                        </a:lnSpc>
                      </a:pP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7</a:t>
                      </a:r>
                      <a:r>
                        <a:rPr sz="22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9x1</a:t>
                      </a:r>
                      <a:r>
                        <a:rPr sz="22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-­‐7</a:t>
                      </a:r>
                      <a:endParaRPr sz="2175" baseline="24904" dirty="0">
                        <a:solidFill>
                          <a:srgbClr val="7F7F7F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9770">
                        <a:lnSpc>
                          <a:spcPct val="100000"/>
                        </a:lnSpc>
                      </a:pP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3.4x1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-­‐8</a:t>
                      </a:r>
                      <a:endParaRPr sz="2175" baseline="24904" dirty="0">
                        <a:solidFill>
                          <a:srgbClr val="7F7F7F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003299">
                <a:tc>
                  <a:txBody>
                    <a:bodyPr/>
                    <a:lstStyle/>
                    <a:p>
                      <a:pPr marL="25400" marR="631825">
                        <a:lnSpc>
                          <a:spcPts val="2600"/>
                        </a:lnSpc>
                      </a:pP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dish car h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2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llo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4845">
                        <a:lnSpc>
                          <a:spcPct val="100000"/>
                        </a:lnSpc>
                      </a:pP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6</a:t>
                      </a:r>
                      <a:r>
                        <a:rPr sz="22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22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200" spc="-1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-­‐11</a:t>
                      </a:r>
                      <a:endParaRPr sz="2175" baseline="24904" dirty="0">
                        <a:solidFill>
                          <a:srgbClr val="7F7F7F"/>
                        </a:solidFill>
                        <a:latin typeface="Calibri"/>
                        <a:cs typeface="Calibri"/>
                      </a:endParaRPr>
                    </a:p>
                    <a:p>
                      <a:pPr marL="671830">
                        <a:lnSpc>
                          <a:spcPts val="2600"/>
                        </a:lnSpc>
                      </a:pP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3.1x1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-­‐12</a:t>
                      </a:r>
                      <a:endParaRPr sz="2175" baseline="24904" dirty="0">
                        <a:solidFill>
                          <a:srgbClr val="7F7F7F"/>
                        </a:solidFill>
                        <a:latin typeface="Calibri"/>
                        <a:cs typeface="Calibri"/>
                      </a:endParaRPr>
                    </a:p>
                    <a:p>
                      <a:pPr marL="695960">
                        <a:lnSpc>
                          <a:spcPts val="2600"/>
                        </a:lnSpc>
                      </a:pP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22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2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200" spc="-1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-­‐9</a:t>
                      </a:r>
                      <a:endParaRPr sz="2175" baseline="24904" dirty="0">
                        <a:solidFill>
                          <a:srgbClr val="7F7F7F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7715">
                        <a:lnSpc>
                          <a:spcPct val="100000"/>
                        </a:lnSpc>
                      </a:pP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2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5x1</a:t>
                      </a:r>
                      <a:r>
                        <a:rPr sz="22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-­‐7</a:t>
                      </a:r>
                      <a:endParaRPr sz="2175" baseline="24904" dirty="0">
                        <a:solidFill>
                          <a:srgbClr val="7F7F7F"/>
                        </a:solidFill>
                        <a:latin typeface="Calibri"/>
                        <a:cs typeface="Calibri"/>
                      </a:endParaRPr>
                    </a:p>
                    <a:p>
                      <a:pPr marL="776605">
                        <a:lnSpc>
                          <a:spcPts val="2600"/>
                        </a:lnSpc>
                      </a:pP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1.8x1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-­‐12</a:t>
                      </a:r>
                      <a:endParaRPr sz="2175" baseline="24904" dirty="0">
                        <a:solidFill>
                          <a:srgbClr val="7F7F7F"/>
                        </a:solidFill>
                        <a:latin typeface="Calibri"/>
                        <a:cs typeface="Calibri"/>
                      </a:endParaRPr>
                    </a:p>
                    <a:p>
                      <a:pPr marL="767715">
                        <a:lnSpc>
                          <a:spcPts val="2600"/>
                        </a:lnSpc>
                      </a:pP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1.4x1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-­‐9</a:t>
                      </a:r>
                      <a:endParaRPr sz="2175" baseline="24904" dirty="0">
                        <a:solidFill>
                          <a:srgbClr val="7F7F7F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003300">
                <a:tc>
                  <a:txBody>
                    <a:bodyPr/>
                    <a:lstStyle/>
                    <a:p>
                      <a:pPr marL="25400" marR="601345">
                        <a:lnSpc>
                          <a:spcPts val="2600"/>
                        </a:lnSpc>
                      </a:pP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the lo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22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e aﬀair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8175">
                        <a:lnSpc>
                          <a:spcPct val="100000"/>
                        </a:lnSpc>
                      </a:pP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7</a:t>
                      </a:r>
                      <a:r>
                        <a:rPr sz="22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4x1</a:t>
                      </a:r>
                      <a:r>
                        <a:rPr sz="22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-­‐4</a:t>
                      </a:r>
                      <a:endParaRPr sz="2175" baseline="24904" dirty="0">
                        <a:solidFill>
                          <a:srgbClr val="7F7F7F"/>
                        </a:solidFill>
                        <a:latin typeface="Calibri"/>
                        <a:cs typeface="Calibri"/>
                      </a:endParaRPr>
                    </a:p>
                    <a:p>
                      <a:pPr marL="675005">
                        <a:lnSpc>
                          <a:spcPts val="2600"/>
                        </a:lnSpc>
                      </a:pP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22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2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200" spc="-2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-­‐8</a:t>
                      </a:r>
                      <a:endParaRPr sz="2175" baseline="24904" dirty="0">
                        <a:solidFill>
                          <a:srgbClr val="7F7F7F"/>
                        </a:solidFill>
                        <a:latin typeface="Calibri"/>
                        <a:cs typeface="Calibri"/>
                      </a:endParaRPr>
                    </a:p>
                    <a:p>
                      <a:pPr marL="661670">
                        <a:lnSpc>
                          <a:spcPts val="2600"/>
                        </a:lnSpc>
                      </a:pP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3.0x1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-­‐13</a:t>
                      </a:r>
                      <a:endParaRPr sz="2175" baseline="24904" dirty="0">
                        <a:solidFill>
                          <a:srgbClr val="7F7F7F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5335">
                        <a:lnSpc>
                          <a:spcPct val="100000"/>
                        </a:lnSpc>
                      </a:pP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7</a:t>
                      </a:r>
                      <a:r>
                        <a:rPr sz="22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3x1</a:t>
                      </a:r>
                      <a:r>
                        <a:rPr sz="22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-­‐4</a:t>
                      </a:r>
                      <a:endParaRPr sz="2175" baseline="24904" dirty="0">
                        <a:solidFill>
                          <a:srgbClr val="7F7F7F"/>
                        </a:solidFill>
                        <a:latin typeface="Calibri"/>
                        <a:cs typeface="Calibri"/>
                      </a:endParaRPr>
                    </a:p>
                    <a:p>
                      <a:pPr marL="809625">
                        <a:lnSpc>
                          <a:spcPts val="2600"/>
                        </a:lnSpc>
                      </a:pP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3.9x1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-­‐8</a:t>
                      </a:r>
                      <a:endParaRPr sz="2175" baseline="24904" dirty="0">
                        <a:solidFill>
                          <a:srgbClr val="7F7F7F"/>
                        </a:solidFill>
                        <a:latin typeface="Calibri"/>
                        <a:cs typeface="Calibri"/>
                      </a:endParaRPr>
                    </a:p>
                    <a:p>
                      <a:pPr marL="829944">
                        <a:lnSpc>
                          <a:spcPts val="2600"/>
                        </a:lnSpc>
                      </a:pP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2.1x1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-­‐13</a:t>
                      </a:r>
                      <a:endParaRPr sz="2175" baseline="24904" dirty="0">
                        <a:solidFill>
                          <a:srgbClr val="7F7F7F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513588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2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li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2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ious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0880">
                        <a:lnSpc>
                          <a:spcPct val="100000"/>
                        </a:lnSpc>
                      </a:pP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9</a:t>
                      </a:r>
                      <a:r>
                        <a:rPr sz="22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2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200" spc="-1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-­‐9</a:t>
                      </a:r>
                      <a:endParaRPr sz="2175" baseline="24904" dirty="0">
                        <a:solidFill>
                          <a:srgbClr val="7F7F7F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6769">
                        <a:lnSpc>
                          <a:spcPct val="100000"/>
                        </a:lnSpc>
                      </a:pP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9</a:t>
                      </a:r>
                      <a:r>
                        <a:rPr sz="22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8x1</a:t>
                      </a:r>
                      <a:r>
                        <a:rPr sz="22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-­‐8</a:t>
                      </a:r>
                      <a:endParaRPr sz="2175" baseline="24904" dirty="0">
                        <a:solidFill>
                          <a:srgbClr val="7F7F7F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53975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536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4715" y="1385142"/>
            <a:ext cx="5767070" cy="867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35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h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at is a topic?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spc="-15" dirty="0" smtClean="0">
                <a:solidFill>
                  <a:srgbClr val="F79646"/>
                </a:solidFill>
                <a:latin typeface="Calibri"/>
                <a:cs typeface="Calibri"/>
              </a:rPr>
              <a:t>Pr</a:t>
            </a:r>
            <a:r>
              <a:rPr sz="24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F79646"/>
                </a:solidFill>
                <a:latin typeface="Calibri"/>
                <a:cs typeface="Calibri"/>
              </a:rPr>
              <a:t>babili</a:t>
            </a:r>
            <a:r>
              <a:rPr sz="2400" spc="-10" dirty="0" smtClean="0">
                <a:solidFill>
                  <a:srgbClr val="F79646"/>
                </a:solidFill>
                <a:latin typeface="Calibri"/>
                <a:cs typeface="Calibri"/>
              </a:rPr>
              <a:t>ty </a:t>
            </a:r>
            <a:r>
              <a:rPr lang="en-CA" sz="2400" spc="-10" dirty="0" smtClean="0">
                <a:solidFill>
                  <a:srgbClr val="F79646"/>
                </a:solidFill>
                <a:latin typeface="Calibri"/>
                <a:cs typeface="Calibri"/>
              </a:rPr>
              <a:t>distribution</a:t>
            </a:r>
            <a:r>
              <a:rPr sz="2400" spc="0" dirty="0" smtClean="0">
                <a:solidFill>
                  <a:srgbClr val="F79646"/>
                </a:solidFill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F79646"/>
                </a:solidFill>
                <a:latin typeface="Calibri"/>
                <a:cs typeface="Calibri"/>
              </a:rPr>
              <a:t>ver all p</a:t>
            </a:r>
            <a:r>
              <a:rPr sz="24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F79646"/>
                </a:solidFill>
                <a:latin typeface="Calibri"/>
                <a:cs typeface="Calibri"/>
              </a:rPr>
              <a:t>ssibl</a:t>
            </a:r>
            <a:r>
              <a:rPr sz="2400" spc="-15" dirty="0" smtClean="0">
                <a:solidFill>
                  <a:srgbClr val="F79646"/>
                </a:solidFill>
                <a:latin typeface="Calibri"/>
                <a:cs typeface="Calibri"/>
              </a:rPr>
              <a:t>e </a:t>
            </a:r>
            <a:r>
              <a:rPr sz="2400" spc="-25" dirty="0" smtClean="0">
                <a:solidFill>
                  <a:srgbClr val="F79646"/>
                </a:solidFill>
                <a:latin typeface="Calibri"/>
                <a:cs typeface="Calibri"/>
              </a:rPr>
              <a:t>w</a:t>
            </a:r>
            <a:r>
              <a:rPr sz="24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F79646"/>
                </a:solidFill>
                <a:latin typeface="Calibri"/>
                <a:cs typeface="Calibri"/>
              </a:rPr>
              <a:t>rds</a:t>
            </a:r>
            <a:endParaRPr sz="2400" dirty="0">
              <a:latin typeface="Calibri"/>
              <a:cs typeface="Calibri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684090"/>
              </p:ext>
            </p:extLst>
          </p:nvPr>
        </p:nvGraphicFramePr>
        <p:xfrm>
          <a:off x="362015" y="287371"/>
          <a:ext cx="8510986" cy="796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39245"/>
                <a:gridCol w="539740"/>
                <a:gridCol w="2532001"/>
              </a:tblGrid>
              <a:tr h="398263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tabLst>
                          <a:tab pos="2879090" algn="l"/>
                        </a:tabLst>
                      </a:pPr>
                      <a:r>
                        <a:rPr sz="2400" dirty="0" smtClean="0">
                          <a:latin typeface="Calibri"/>
                          <a:cs typeface="Calibri"/>
                        </a:rPr>
                        <a:t>TOPIC </a:t>
                      </a:r>
                      <a:r>
                        <a:rPr sz="2400" spc="-5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: </a:t>
                      </a:r>
                      <a:r>
                        <a:rPr sz="24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4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5(</a:t>
                      </a:r>
                      <a:r>
                        <a:rPr sz="2400" spc="0" dirty="0" smtClean="0">
                          <a:solidFill>
                            <a:srgbClr val="F79646"/>
                          </a:solidFill>
                          <a:latin typeface="Calibri"/>
                          <a:cs typeface="Calibri"/>
                        </a:rPr>
                        <a:t>Rabbi</a:t>
                      </a:r>
                      <a:r>
                        <a:rPr sz="2400" spc="-5" dirty="0" smtClean="0">
                          <a:solidFill>
                            <a:srgbClr val="F7964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) +	1.1 (</a:t>
                      </a:r>
                      <a:r>
                        <a:rPr sz="2400" spc="-5" dirty="0" smtClean="0">
                          <a:solidFill>
                            <a:srgbClr val="4BACC6"/>
                          </a:solidFill>
                          <a:latin typeface="Calibri"/>
                          <a:cs typeface="Calibri"/>
                        </a:rPr>
                        <a:t>Pe</a:t>
                      </a:r>
                      <a:r>
                        <a:rPr sz="2400" spc="0" dirty="0" smtClean="0">
                          <a:solidFill>
                            <a:srgbClr val="4BACC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) + 0.1(</a:t>
                      </a:r>
                      <a:r>
                        <a:rPr sz="2400" spc="0" dirty="0" smtClean="0">
                          <a:solidFill>
                            <a:srgbClr val="9BBB59"/>
                          </a:solidFill>
                          <a:latin typeface="Calibri"/>
                          <a:cs typeface="Calibri"/>
                        </a:rPr>
                        <a:t>Dis</a:t>
                      </a:r>
                      <a:r>
                        <a:rPr sz="2400" spc="-5" dirty="0" smtClean="0">
                          <a:solidFill>
                            <a:srgbClr val="9BBB59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919191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endParaRPr sz="2400" dirty="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Pet rabbits, pets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98263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400" dirty="0" smtClean="0">
                          <a:latin typeface="Calibri"/>
                          <a:cs typeface="Calibri"/>
                        </a:rPr>
                        <a:t>TOPIC </a:t>
                      </a:r>
                      <a:r>
                        <a:rPr sz="2400" spc="-5" dirty="0" smtClean="0">
                          <a:latin typeface="Calibri"/>
                          <a:cs typeface="Calibri"/>
                        </a:rPr>
                        <a:t>2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: </a:t>
                      </a:r>
                      <a:r>
                        <a:rPr sz="24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4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9(</a:t>
                      </a:r>
                      <a:r>
                        <a:rPr sz="2400" spc="0" dirty="0" smtClean="0">
                          <a:solidFill>
                            <a:srgbClr val="F79646"/>
                          </a:solidFill>
                          <a:latin typeface="Calibri"/>
                          <a:cs typeface="Calibri"/>
                        </a:rPr>
                        <a:t>Rabbi</a:t>
                      </a:r>
                      <a:r>
                        <a:rPr sz="2400" spc="-5" dirty="0" smtClean="0">
                          <a:solidFill>
                            <a:srgbClr val="F7964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) + 0.02(</a:t>
                      </a:r>
                      <a:r>
                        <a:rPr sz="2400" spc="-5" dirty="0" smtClean="0">
                          <a:solidFill>
                            <a:srgbClr val="4BACC6"/>
                          </a:solidFill>
                          <a:latin typeface="Calibri"/>
                          <a:cs typeface="Calibri"/>
                        </a:rPr>
                        <a:t>Pe</a:t>
                      </a:r>
                      <a:r>
                        <a:rPr sz="2400" spc="0" dirty="0" smtClean="0">
                          <a:solidFill>
                            <a:srgbClr val="4BACC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) + 1.6(</a:t>
                      </a:r>
                      <a:r>
                        <a:rPr sz="2400" spc="0" dirty="0" smtClean="0">
                          <a:solidFill>
                            <a:srgbClr val="9BBB59"/>
                          </a:solidFill>
                          <a:latin typeface="Calibri"/>
                          <a:cs typeface="Calibri"/>
                        </a:rPr>
                        <a:t>Dis</a:t>
                      </a:r>
                      <a:r>
                        <a:rPr sz="2400" spc="-5" dirty="0" smtClean="0">
                          <a:solidFill>
                            <a:srgbClr val="9BBB59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919191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endParaRPr sz="2400" dirty="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oo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d, rabbit dishes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62015" y="2607897"/>
          <a:ext cx="6361799" cy="41269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065"/>
                <a:gridCol w="3046404"/>
                <a:gridCol w="2096330"/>
              </a:tblGrid>
              <a:tr h="72542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400" spc="-5" dirty="0" smtClean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2400" spc="0" dirty="0" smtClean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5" dirty="0" smtClean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rd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2540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pet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</a:pPr>
                      <a:r>
                        <a:rPr sz="2400" spc="-5" dirty="0" smtClean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Pr</a:t>
                      </a:r>
                      <a:r>
                        <a:rPr sz="2400" spc="0" dirty="0" smtClean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ob</a:t>
                      </a:r>
                      <a:r>
                        <a:rPr sz="2400" spc="-5" dirty="0" smtClean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0" dirty="0" smtClean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in [Pet Rabbits]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6381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200" spc="-5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200" spc="0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5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3x1</a:t>
                      </a:r>
                      <a:r>
                        <a:rPr sz="2200" spc="0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CD665F"/>
                          </a:solidFill>
                          <a:latin typeface="Calibri"/>
                          <a:cs typeface="Calibri"/>
                        </a:rPr>
                        <a:t>-­‐7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4480" algn="ctr">
                        <a:lnSpc>
                          <a:spcPct val="100000"/>
                        </a:lnSpc>
                      </a:pPr>
                      <a:r>
                        <a:rPr sz="2400" spc="-5" dirty="0" smtClean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Pr</a:t>
                      </a:r>
                      <a:r>
                        <a:rPr sz="2400" spc="0" dirty="0" smtClean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ob</a:t>
                      </a:r>
                      <a:r>
                        <a:rPr sz="2400" spc="-5" dirty="0" smtClean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0" dirty="0" smtClean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2400" spc="-5" dirty="0" smtClean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 [</a:t>
                      </a:r>
                      <a:r>
                        <a:rPr sz="2400" spc="0" dirty="0" smtClean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Food]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33210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1.2x1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-­‐10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3654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rabbit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5475">
                        <a:lnSpc>
                          <a:spcPct val="100000"/>
                        </a:lnSpc>
                      </a:pPr>
                      <a:r>
                        <a:rPr sz="2200" spc="-5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7</a:t>
                      </a:r>
                      <a:r>
                        <a:rPr sz="2200" spc="0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5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9x1</a:t>
                      </a:r>
                      <a:r>
                        <a:rPr sz="2200" spc="0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CD665F"/>
                          </a:solidFill>
                          <a:latin typeface="Calibri"/>
                          <a:cs typeface="Calibri"/>
                        </a:rPr>
                        <a:t>-­‐7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9770">
                        <a:lnSpc>
                          <a:spcPct val="100000"/>
                        </a:lnSpc>
                      </a:pP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3.4x1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-­‐8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003299">
                <a:tc>
                  <a:txBody>
                    <a:bodyPr/>
                    <a:lstStyle/>
                    <a:p>
                      <a:pPr marL="25400" marR="631825">
                        <a:lnSpc>
                          <a:spcPts val="2600"/>
                        </a:lnSpc>
                      </a:pP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dish car h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2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llo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4845">
                        <a:lnSpc>
                          <a:spcPct val="100000"/>
                        </a:lnSpc>
                      </a:pP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6</a:t>
                      </a:r>
                      <a:r>
                        <a:rPr sz="22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22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200" spc="-1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-­‐11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  <a:p>
                      <a:pPr marL="671830">
                        <a:lnSpc>
                          <a:spcPts val="2600"/>
                        </a:lnSpc>
                      </a:pP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3.1x1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-­‐12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  <a:p>
                      <a:pPr marL="695960">
                        <a:lnSpc>
                          <a:spcPts val="2600"/>
                        </a:lnSpc>
                      </a:pP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22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2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200" spc="-1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-­‐9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7715">
                        <a:lnSpc>
                          <a:spcPct val="100000"/>
                        </a:lnSpc>
                      </a:pPr>
                      <a:r>
                        <a:rPr sz="2200" spc="-5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200" spc="0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5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5x1</a:t>
                      </a:r>
                      <a:r>
                        <a:rPr sz="2200" spc="0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CD665F"/>
                          </a:solidFill>
                          <a:latin typeface="Calibri"/>
                          <a:cs typeface="Calibri"/>
                        </a:rPr>
                        <a:t>-­‐7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  <a:p>
                      <a:pPr marL="776605">
                        <a:lnSpc>
                          <a:spcPts val="2600"/>
                        </a:lnSpc>
                      </a:pP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1.8x1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-­‐12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  <a:p>
                      <a:pPr marL="767715">
                        <a:lnSpc>
                          <a:spcPts val="2600"/>
                        </a:lnSpc>
                      </a:pP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1.4x1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-­‐9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003300">
                <a:tc>
                  <a:txBody>
                    <a:bodyPr/>
                    <a:lstStyle/>
                    <a:p>
                      <a:pPr marL="25400" marR="601345">
                        <a:lnSpc>
                          <a:spcPts val="2600"/>
                        </a:lnSpc>
                      </a:pP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the lo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22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e aﬀair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8175">
                        <a:lnSpc>
                          <a:spcPct val="100000"/>
                        </a:lnSpc>
                      </a:pPr>
                      <a:r>
                        <a:rPr sz="2200" spc="-5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7</a:t>
                      </a:r>
                      <a:r>
                        <a:rPr sz="2200" spc="0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5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4x1</a:t>
                      </a:r>
                      <a:r>
                        <a:rPr sz="2200" spc="0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CD665F"/>
                          </a:solidFill>
                          <a:latin typeface="Calibri"/>
                          <a:cs typeface="Calibri"/>
                        </a:rPr>
                        <a:t>-­‐4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  <a:p>
                      <a:pPr marL="675005">
                        <a:lnSpc>
                          <a:spcPts val="2600"/>
                        </a:lnSpc>
                      </a:pP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22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2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200" spc="-2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-­‐8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  <a:p>
                      <a:pPr marL="661670">
                        <a:lnSpc>
                          <a:spcPts val="2600"/>
                        </a:lnSpc>
                      </a:pP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3.0x1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-­‐13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5335">
                        <a:lnSpc>
                          <a:spcPct val="100000"/>
                        </a:lnSpc>
                      </a:pPr>
                      <a:r>
                        <a:rPr sz="2200" spc="-5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7</a:t>
                      </a:r>
                      <a:r>
                        <a:rPr sz="2200" spc="0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5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3x1</a:t>
                      </a:r>
                      <a:r>
                        <a:rPr sz="2200" spc="0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CD665F"/>
                          </a:solidFill>
                          <a:latin typeface="Calibri"/>
                          <a:cs typeface="Calibri"/>
                        </a:rPr>
                        <a:t>-­‐4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  <a:p>
                      <a:pPr marL="809625">
                        <a:lnSpc>
                          <a:spcPts val="2600"/>
                        </a:lnSpc>
                      </a:pP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3.9x1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-­‐8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  <a:p>
                      <a:pPr marL="829944">
                        <a:lnSpc>
                          <a:spcPts val="2600"/>
                        </a:lnSpc>
                      </a:pP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2.1x1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-­‐13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513588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2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li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2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ious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0880">
                        <a:lnSpc>
                          <a:spcPct val="100000"/>
                        </a:lnSpc>
                      </a:pP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9</a:t>
                      </a:r>
                      <a:r>
                        <a:rPr sz="22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2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200" spc="-1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-­‐9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6769">
                        <a:lnSpc>
                          <a:spcPct val="100000"/>
                        </a:lnSpc>
                      </a:pPr>
                      <a:r>
                        <a:rPr sz="2200" spc="-5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9</a:t>
                      </a:r>
                      <a:r>
                        <a:rPr sz="2200" spc="0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5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8x1</a:t>
                      </a:r>
                      <a:r>
                        <a:rPr sz="2200" spc="0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CD665F"/>
                          </a:solidFill>
                          <a:latin typeface="Calibri"/>
                          <a:cs typeface="Calibri"/>
                        </a:rPr>
                        <a:t>-­‐8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53975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4715" y="1385142"/>
            <a:ext cx="5767070" cy="867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35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h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at is a topic?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spc="-15" dirty="0" smtClean="0">
                <a:solidFill>
                  <a:srgbClr val="F79646"/>
                </a:solidFill>
                <a:latin typeface="Calibri"/>
                <a:cs typeface="Calibri"/>
              </a:rPr>
              <a:t>Pr</a:t>
            </a:r>
            <a:r>
              <a:rPr sz="24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F79646"/>
                </a:solidFill>
                <a:latin typeface="Calibri"/>
                <a:cs typeface="Calibri"/>
              </a:rPr>
              <a:t>babili</a:t>
            </a:r>
            <a:r>
              <a:rPr sz="2400" spc="-10" dirty="0" smtClean="0">
                <a:solidFill>
                  <a:srgbClr val="F79646"/>
                </a:solidFill>
                <a:latin typeface="Calibri"/>
                <a:cs typeface="Calibri"/>
              </a:rPr>
              <a:t>ty </a:t>
            </a:r>
            <a:r>
              <a:rPr lang="en-CA" sz="2400" spc="-10" dirty="0" smtClean="0">
                <a:solidFill>
                  <a:srgbClr val="F79646"/>
                </a:solidFill>
                <a:latin typeface="Calibri"/>
                <a:cs typeface="Calibri"/>
              </a:rPr>
              <a:t>distribution</a:t>
            </a:r>
            <a:r>
              <a:rPr sz="2400" spc="0" dirty="0" smtClean="0">
                <a:solidFill>
                  <a:srgbClr val="F79646"/>
                </a:solidFill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F79646"/>
                </a:solidFill>
                <a:latin typeface="Calibri"/>
                <a:cs typeface="Calibri"/>
              </a:rPr>
              <a:t>ver all p</a:t>
            </a:r>
            <a:r>
              <a:rPr sz="24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F79646"/>
                </a:solidFill>
                <a:latin typeface="Calibri"/>
                <a:cs typeface="Calibri"/>
              </a:rPr>
              <a:t>ssibl</a:t>
            </a:r>
            <a:r>
              <a:rPr sz="2400" spc="-15" dirty="0" smtClean="0">
                <a:solidFill>
                  <a:srgbClr val="F79646"/>
                </a:solidFill>
                <a:latin typeface="Calibri"/>
                <a:cs typeface="Calibri"/>
              </a:rPr>
              <a:t>e </a:t>
            </a:r>
            <a:r>
              <a:rPr sz="2400" spc="-25" dirty="0" smtClean="0">
                <a:solidFill>
                  <a:srgbClr val="F79646"/>
                </a:solidFill>
                <a:latin typeface="Calibri"/>
                <a:cs typeface="Calibri"/>
              </a:rPr>
              <a:t>w</a:t>
            </a:r>
            <a:r>
              <a:rPr sz="24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F79646"/>
                </a:solidFill>
                <a:latin typeface="Calibri"/>
                <a:cs typeface="Calibri"/>
              </a:rPr>
              <a:t>rds</a:t>
            </a:r>
            <a:endParaRPr sz="2400" dirty="0">
              <a:latin typeface="Calibri"/>
              <a:cs typeface="Calibri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257252"/>
              </p:ext>
            </p:extLst>
          </p:nvPr>
        </p:nvGraphicFramePr>
        <p:xfrm>
          <a:off x="362015" y="287371"/>
          <a:ext cx="8510986" cy="796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39245"/>
                <a:gridCol w="539740"/>
                <a:gridCol w="2532001"/>
              </a:tblGrid>
              <a:tr h="398263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tabLst>
                          <a:tab pos="2879090" algn="l"/>
                        </a:tabLst>
                      </a:pPr>
                      <a:r>
                        <a:rPr sz="2400" dirty="0" smtClean="0">
                          <a:latin typeface="Calibri"/>
                          <a:cs typeface="Calibri"/>
                        </a:rPr>
                        <a:t>TOPIC </a:t>
                      </a:r>
                      <a:r>
                        <a:rPr sz="2400" spc="-5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: </a:t>
                      </a:r>
                      <a:r>
                        <a:rPr sz="24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4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5(</a:t>
                      </a:r>
                      <a:r>
                        <a:rPr sz="2400" spc="0" dirty="0" smtClean="0">
                          <a:solidFill>
                            <a:srgbClr val="F79646"/>
                          </a:solidFill>
                          <a:latin typeface="Calibri"/>
                          <a:cs typeface="Calibri"/>
                        </a:rPr>
                        <a:t>Rabbi</a:t>
                      </a:r>
                      <a:r>
                        <a:rPr sz="2400" spc="-5" dirty="0" smtClean="0">
                          <a:solidFill>
                            <a:srgbClr val="F7964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) +	1.1 (</a:t>
                      </a:r>
                      <a:r>
                        <a:rPr sz="2400" spc="-5" dirty="0" smtClean="0">
                          <a:solidFill>
                            <a:srgbClr val="4BACC6"/>
                          </a:solidFill>
                          <a:latin typeface="Calibri"/>
                          <a:cs typeface="Calibri"/>
                        </a:rPr>
                        <a:t>Pe</a:t>
                      </a:r>
                      <a:r>
                        <a:rPr sz="2400" spc="0" dirty="0" smtClean="0">
                          <a:solidFill>
                            <a:srgbClr val="4BACC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) + 0.1(</a:t>
                      </a:r>
                      <a:r>
                        <a:rPr sz="2400" spc="0" dirty="0" smtClean="0">
                          <a:solidFill>
                            <a:srgbClr val="9BBB59"/>
                          </a:solidFill>
                          <a:latin typeface="Calibri"/>
                          <a:cs typeface="Calibri"/>
                        </a:rPr>
                        <a:t>Dis</a:t>
                      </a:r>
                      <a:r>
                        <a:rPr sz="2400" spc="-5" dirty="0" smtClean="0">
                          <a:solidFill>
                            <a:srgbClr val="9BBB59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919191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endParaRPr sz="2400" dirty="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Pet rabbits, pets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98263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400" dirty="0" smtClean="0">
                          <a:latin typeface="Calibri"/>
                          <a:cs typeface="Calibri"/>
                        </a:rPr>
                        <a:t>TOPIC </a:t>
                      </a:r>
                      <a:r>
                        <a:rPr sz="2400" spc="-5" dirty="0" smtClean="0">
                          <a:latin typeface="Calibri"/>
                          <a:cs typeface="Calibri"/>
                        </a:rPr>
                        <a:t>2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: </a:t>
                      </a:r>
                      <a:r>
                        <a:rPr sz="24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4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9(</a:t>
                      </a:r>
                      <a:r>
                        <a:rPr sz="2400" spc="0" dirty="0" smtClean="0">
                          <a:solidFill>
                            <a:srgbClr val="F79646"/>
                          </a:solidFill>
                          <a:latin typeface="Calibri"/>
                          <a:cs typeface="Calibri"/>
                        </a:rPr>
                        <a:t>Rabbi</a:t>
                      </a:r>
                      <a:r>
                        <a:rPr sz="2400" spc="-5" dirty="0" smtClean="0">
                          <a:solidFill>
                            <a:srgbClr val="F7964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) + 0.02(</a:t>
                      </a:r>
                      <a:r>
                        <a:rPr sz="2400" spc="-5" dirty="0" smtClean="0">
                          <a:solidFill>
                            <a:srgbClr val="4BACC6"/>
                          </a:solidFill>
                          <a:latin typeface="Calibri"/>
                          <a:cs typeface="Calibri"/>
                        </a:rPr>
                        <a:t>Pe</a:t>
                      </a:r>
                      <a:r>
                        <a:rPr sz="2400" spc="0" dirty="0" smtClean="0">
                          <a:solidFill>
                            <a:srgbClr val="4BACC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) + 1.6(</a:t>
                      </a:r>
                      <a:r>
                        <a:rPr sz="2400" spc="0" dirty="0" smtClean="0">
                          <a:solidFill>
                            <a:srgbClr val="9BBB59"/>
                          </a:solidFill>
                          <a:latin typeface="Calibri"/>
                          <a:cs typeface="Calibri"/>
                        </a:rPr>
                        <a:t>Dis</a:t>
                      </a:r>
                      <a:r>
                        <a:rPr sz="2400" spc="-5" dirty="0" smtClean="0">
                          <a:solidFill>
                            <a:srgbClr val="9BBB59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919191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endParaRPr sz="2400" dirty="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oo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d, rabbit dishes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62015" y="2607897"/>
          <a:ext cx="6361799" cy="41269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065"/>
                <a:gridCol w="3046404"/>
                <a:gridCol w="2096330"/>
              </a:tblGrid>
              <a:tr h="72542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400" spc="-5" dirty="0" smtClean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2400" spc="0" dirty="0" smtClean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5" dirty="0" smtClean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rd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2540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200" dirty="0" smtClean="0">
                          <a:solidFill>
                            <a:srgbClr val="4BACC6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200" spc="-5" dirty="0" smtClean="0">
                          <a:solidFill>
                            <a:srgbClr val="4BACC6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200" spc="0" dirty="0" smtClean="0">
                          <a:solidFill>
                            <a:srgbClr val="4BACC6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</a:pPr>
                      <a:r>
                        <a:rPr sz="2400" spc="-5" dirty="0" smtClean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Pr</a:t>
                      </a:r>
                      <a:r>
                        <a:rPr sz="2400" spc="0" dirty="0" smtClean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ob</a:t>
                      </a:r>
                      <a:r>
                        <a:rPr sz="2400" spc="-5" dirty="0" smtClean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0" dirty="0" smtClean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in [Pet Rabbits]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6381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200" spc="-5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200" spc="0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5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3x1</a:t>
                      </a:r>
                      <a:r>
                        <a:rPr sz="2200" spc="0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CD665F"/>
                          </a:solidFill>
                          <a:latin typeface="Calibri"/>
                          <a:cs typeface="Calibri"/>
                        </a:rPr>
                        <a:t>-­‐7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4480" algn="ctr">
                        <a:lnSpc>
                          <a:spcPct val="100000"/>
                        </a:lnSpc>
                      </a:pPr>
                      <a:r>
                        <a:rPr sz="2400" spc="-5" dirty="0" smtClean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Pr</a:t>
                      </a:r>
                      <a:r>
                        <a:rPr sz="2400" spc="0" dirty="0" smtClean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ob</a:t>
                      </a:r>
                      <a:r>
                        <a:rPr sz="2400" spc="-5" dirty="0" smtClean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0" dirty="0" smtClean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2400" spc="-5" dirty="0" smtClean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 [</a:t>
                      </a:r>
                      <a:r>
                        <a:rPr sz="2400" spc="0" dirty="0" smtClean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Food]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33210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1.2x1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-­‐10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3654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200" dirty="0" smtClean="0">
                          <a:solidFill>
                            <a:srgbClr val="4BACC6"/>
                          </a:solidFill>
                          <a:latin typeface="Calibri"/>
                          <a:cs typeface="Calibri"/>
                        </a:rPr>
                        <a:t>rabbit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5475">
                        <a:lnSpc>
                          <a:spcPct val="100000"/>
                        </a:lnSpc>
                      </a:pPr>
                      <a:r>
                        <a:rPr sz="2200" spc="-5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7</a:t>
                      </a:r>
                      <a:r>
                        <a:rPr sz="2200" spc="0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5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9x1</a:t>
                      </a:r>
                      <a:r>
                        <a:rPr sz="2200" spc="0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CD665F"/>
                          </a:solidFill>
                          <a:latin typeface="Calibri"/>
                          <a:cs typeface="Calibri"/>
                        </a:rPr>
                        <a:t>-­‐7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9770">
                        <a:lnSpc>
                          <a:spcPct val="100000"/>
                        </a:lnSpc>
                      </a:pP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3.4x1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-­‐8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003299">
                <a:tc>
                  <a:txBody>
                    <a:bodyPr/>
                    <a:lstStyle/>
                    <a:p>
                      <a:pPr marL="25400" marR="631825">
                        <a:lnSpc>
                          <a:spcPts val="2600"/>
                        </a:lnSpc>
                      </a:pP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dish car h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2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llo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4845">
                        <a:lnSpc>
                          <a:spcPct val="100000"/>
                        </a:lnSpc>
                      </a:pP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6</a:t>
                      </a:r>
                      <a:r>
                        <a:rPr sz="22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22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200" spc="-1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-­‐11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  <a:p>
                      <a:pPr marL="671830">
                        <a:lnSpc>
                          <a:spcPts val="2600"/>
                        </a:lnSpc>
                      </a:pP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3.1x1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-­‐12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  <a:p>
                      <a:pPr marL="695960">
                        <a:lnSpc>
                          <a:spcPts val="2600"/>
                        </a:lnSpc>
                      </a:pP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22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2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200" spc="-1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-­‐9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7715">
                        <a:lnSpc>
                          <a:spcPct val="100000"/>
                        </a:lnSpc>
                      </a:pPr>
                      <a:r>
                        <a:rPr sz="2200" spc="-5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200" spc="0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5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5x1</a:t>
                      </a:r>
                      <a:r>
                        <a:rPr sz="2200" spc="0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CD665F"/>
                          </a:solidFill>
                          <a:latin typeface="Calibri"/>
                          <a:cs typeface="Calibri"/>
                        </a:rPr>
                        <a:t>-­‐7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  <a:p>
                      <a:pPr marL="776605">
                        <a:lnSpc>
                          <a:spcPts val="2600"/>
                        </a:lnSpc>
                      </a:pP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1.8x1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-­‐12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  <a:p>
                      <a:pPr marL="767715">
                        <a:lnSpc>
                          <a:spcPts val="2600"/>
                        </a:lnSpc>
                      </a:pP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1.4x1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-­‐9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003300">
                <a:tc>
                  <a:txBody>
                    <a:bodyPr/>
                    <a:lstStyle/>
                    <a:p>
                      <a:pPr marL="25400" marR="601345">
                        <a:lnSpc>
                          <a:spcPts val="2600"/>
                        </a:lnSpc>
                      </a:pPr>
                      <a:r>
                        <a:rPr sz="2200" dirty="0" smtClean="0">
                          <a:solidFill>
                            <a:srgbClr val="4BACC6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lo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22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e aﬀair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8175">
                        <a:lnSpc>
                          <a:spcPct val="100000"/>
                        </a:lnSpc>
                      </a:pPr>
                      <a:r>
                        <a:rPr sz="2200" spc="-5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7</a:t>
                      </a:r>
                      <a:r>
                        <a:rPr sz="2200" spc="0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5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4x1</a:t>
                      </a:r>
                      <a:r>
                        <a:rPr sz="2200" spc="0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CD665F"/>
                          </a:solidFill>
                          <a:latin typeface="Calibri"/>
                          <a:cs typeface="Calibri"/>
                        </a:rPr>
                        <a:t>-­‐4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  <a:p>
                      <a:pPr marL="675005">
                        <a:lnSpc>
                          <a:spcPts val="2600"/>
                        </a:lnSpc>
                      </a:pP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22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2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200" spc="-2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-­‐8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  <a:p>
                      <a:pPr marL="661670">
                        <a:lnSpc>
                          <a:spcPts val="2600"/>
                        </a:lnSpc>
                      </a:pP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3.0x1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-­‐13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5335">
                        <a:lnSpc>
                          <a:spcPct val="100000"/>
                        </a:lnSpc>
                      </a:pPr>
                      <a:r>
                        <a:rPr sz="2200" spc="-5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7</a:t>
                      </a:r>
                      <a:r>
                        <a:rPr sz="2200" spc="0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5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3x1</a:t>
                      </a:r>
                      <a:r>
                        <a:rPr sz="2200" spc="0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CD665F"/>
                          </a:solidFill>
                          <a:latin typeface="Calibri"/>
                          <a:cs typeface="Calibri"/>
                        </a:rPr>
                        <a:t>-­‐4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  <a:p>
                      <a:pPr marL="809625">
                        <a:lnSpc>
                          <a:spcPts val="2600"/>
                        </a:lnSpc>
                      </a:pP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3.9x1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-­‐8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  <a:p>
                      <a:pPr marL="829944">
                        <a:lnSpc>
                          <a:spcPts val="2600"/>
                        </a:lnSpc>
                      </a:pP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2.1x1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-­‐13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513588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2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li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2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ious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0880">
                        <a:lnSpc>
                          <a:spcPct val="100000"/>
                        </a:lnSpc>
                      </a:pP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9</a:t>
                      </a:r>
                      <a:r>
                        <a:rPr sz="22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2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200" spc="-1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-­‐9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6769">
                        <a:lnSpc>
                          <a:spcPct val="100000"/>
                        </a:lnSpc>
                      </a:pPr>
                      <a:r>
                        <a:rPr sz="2200" spc="-5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9</a:t>
                      </a:r>
                      <a:r>
                        <a:rPr sz="2200" spc="0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5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8x1</a:t>
                      </a:r>
                      <a:r>
                        <a:rPr sz="2200" spc="0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CD665F"/>
                          </a:solidFill>
                          <a:latin typeface="Calibri"/>
                          <a:cs typeface="Calibri"/>
                        </a:rPr>
                        <a:t>-­‐8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53975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4715" y="1385142"/>
            <a:ext cx="5767070" cy="867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35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h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at is a topic?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spc="-15" dirty="0" smtClean="0">
                <a:solidFill>
                  <a:srgbClr val="F79646"/>
                </a:solidFill>
                <a:latin typeface="Calibri"/>
                <a:cs typeface="Calibri"/>
              </a:rPr>
              <a:t>Pr</a:t>
            </a:r>
            <a:r>
              <a:rPr sz="24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F79646"/>
                </a:solidFill>
                <a:latin typeface="Calibri"/>
                <a:cs typeface="Calibri"/>
              </a:rPr>
              <a:t>babili</a:t>
            </a:r>
            <a:r>
              <a:rPr sz="2400" spc="-10" dirty="0" smtClean="0">
                <a:solidFill>
                  <a:srgbClr val="F79646"/>
                </a:solidFill>
                <a:latin typeface="Calibri"/>
                <a:cs typeface="Calibri"/>
              </a:rPr>
              <a:t>ty </a:t>
            </a:r>
            <a:r>
              <a:rPr lang="en-CA" sz="2400" spc="-10" dirty="0" smtClean="0">
                <a:solidFill>
                  <a:srgbClr val="F79646"/>
                </a:solidFill>
                <a:latin typeface="Calibri"/>
                <a:cs typeface="Calibri"/>
              </a:rPr>
              <a:t>distribution</a:t>
            </a:r>
            <a:r>
              <a:rPr sz="2400" spc="0" dirty="0" smtClean="0">
                <a:solidFill>
                  <a:srgbClr val="F79646"/>
                </a:solidFill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F79646"/>
                </a:solidFill>
                <a:latin typeface="Calibri"/>
                <a:cs typeface="Calibri"/>
              </a:rPr>
              <a:t>ver all p</a:t>
            </a:r>
            <a:r>
              <a:rPr sz="24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F79646"/>
                </a:solidFill>
                <a:latin typeface="Calibri"/>
                <a:cs typeface="Calibri"/>
              </a:rPr>
              <a:t>ssibl</a:t>
            </a:r>
            <a:r>
              <a:rPr sz="2400" spc="-15" dirty="0" smtClean="0">
                <a:solidFill>
                  <a:srgbClr val="F79646"/>
                </a:solidFill>
                <a:latin typeface="Calibri"/>
                <a:cs typeface="Calibri"/>
              </a:rPr>
              <a:t>e </a:t>
            </a:r>
            <a:r>
              <a:rPr sz="2400" spc="-25" dirty="0" smtClean="0">
                <a:solidFill>
                  <a:srgbClr val="F79646"/>
                </a:solidFill>
                <a:latin typeface="Calibri"/>
                <a:cs typeface="Calibri"/>
              </a:rPr>
              <a:t>w</a:t>
            </a:r>
            <a:r>
              <a:rPr sz="2400" spc="-5" dirty="0" smtClean="0">
                <a:solidFill>
                  <a:srgbClr val="F79646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F79646"/>
                </a:solidFill>
                <a:latin typeface="Calibri"/>
                <a:cs typeface="Calibri"/>
              </a:rPr>
              <a:t>rds</a:t>
            </a:r>
            <a:endParaRPr sz="2400" dirty="0">
              <a:latin typeface="Calibri"/>
              <a:cs typeface="Calibri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740390"/>
              </p:ext>
            </p:extLst>
          </p:nvPr>
        </p:nvGraphicFramePr>
        <p:xfrm>
          <a:off x="362015" y="287371"/>
          <a:ext cx="8510986" cy="796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39245"/>
                <a:gridCol w="539740"/>
                <a:gridCol w="2532001"/>
              </a:tblGrid>
              <a:tr h="398263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tabLst>
                          <a:tab pos="2879090" algn="l"/>
                        </a:tabLst>
                      </a:pPr>
                      <a:r>
                        <a:rPr sz="2400" dirty="0" smtClean="0">
                          <a:latin typeface="Calibri"/>
                          <a:cs typeface="Calibri"/>
                        </a:rPr>
                        <a:t>TOPIC </a:t>
                      </a:r>
                      <a:r>
                        <a:rPr sz="2400" spc="-5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: </a:t>
                      </a:r>
                      <a:r>
                        <a:rPr sz="24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4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5(</a:t>
                      </a:r>
                      <a:r>
                        <a:rPr sz="2400" spc="0" dirty="0" smtClean="0">
                          <a:solidFill>
                            <a:srgbClr val="F79646"/>
                          </a:solidFill>
                          <a:latin typeface="Calibri"/>
                          <a:cs typeface="Calibri"/>
                        </a:rPr>
                        <a:t>Rabbi</a:t>
                      </a:r>
                      <a:r>
                        <a:rPr sz="2400" spc="-5" dirty="0" smtClean="0">
                          <a:solidFill>
                            <a:srgbClr val="F7964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) +	1.1 (</a:t>
                      </a:r>
                      <a:r>
                        <a:rPr sz="2400" spc="-5" dirty="0" smtClean="0">
                          <a:solidFill>
                            <a:srgbClr val="4BACC6"/>
                          </a:solidFill>
                          <a:latin typeface="Calibri"/>
                          <a:cs typeface="Calibri"/>
                        </a:rPr>
                        <a:t>Pe</a:t>
                      </a:r>
                      <a:r>
                        <a:rPr sz="2400" spc="0" dirty="0" smtClean="0">
                          <a:solidFill>
                            <a:srgbClr val="4BACC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) + 0.1(</a:t>
                      </a:r>
                      <a:r>
                        <a:rPr sz="2400" spc="0" dirty="0" smtClean="0">
                          <a:solidFill>
                            <a:srgbClr val="9BBB59"/>
                          </a:solidFill>
                          <a:latin typeface="Calibri"/>
                          <a:cs typeface="Calibri"/>
                        </a:rPr>
                        <a:t>Dis</a:t>
                      </a:r>
                      <a:r>
                        <a:rPr sz="2400" spc="-5" dirty="0" smtClean="0">
                          <a:solidFill>
                            <a:srgbClr val="9BBB59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919191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endParaRPr sz="2400" dirty="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Pet rabbits, pets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98263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400" dirty="0" smtClean="0">
                          <a:latin typeface="Calibri"/>
                          <a:cs typeface="Calibri"/>
                        </a:rPr>
                        <a:t>TOPIC </a:t>
                      </a:r>
                      <a:r>
                        <a:rPr sz="2400" spc="-5" dirty="0" smtClean="0">
                          <a:latin typeface="Calibri"/>
                          <a:cs typeface="Calibri"/>
                        </a:rPr>
                        <a:t>2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: </a:t>
                      </a:r>
                      <a:r>
                        <a:rPr sz="24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4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9(</a:t>
                      </a:r>
                      <a:r>
                        <a:rPr sz="2400" spc="0" dirty="0" smtClean="0">
                          <a:solidFill>
                            <a:srgbClr val="F79646"/>
                          </a:solidFill>
                          <a:latin typeface="Calibri"/>
                          <a:cs typeface="Calibri"/>
                        </a:rPr>
                        <a:t>Rabbi</a:t>
                      </a:r>
                      <a:r>
                        <a:rPr sz="2400" spc="-5" dirty="0" smtClean="0">
                          <a:solidFill>
                            <a:srgbClr val="F7964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) + 0.02(</a:t>
                      </a:r>
                      <a:r>
                        <a:rPr sz="2400" spc="-5" dirty="0" smtClean="0">
                          <a:solidFill>
                            <a:srgbClr val="4BACC6"/>
                          </a:solidFill>
                          <a:latin typeface="Calibri"/>
                          <a:cs typeface="Calibri"/>
                        </a:rPr>
                        <a:t>Pe</a:t>
                      </a:r>
                      <a:r>
                        <a:rPr sz="2400" spc="0" dirty="0" smtClean="0">
                          <a:solidFill>
                            <a:srgbClr val="4BACC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) + 1.6(</a:t>
                      </a:r>
                      <a:r>
                        <a:rPr sz="2400" spc="0" dirty="0" smtClean="0">
                          <a:solidFill>
                            <a:srgbClr val="9BBB59"/>
                          </a:solidFill>
                          <a:latin typeface="Calibri"/>
                          <a:cs typeface="Calibri"/>
                        </a:rPr>
                        <a:t>Dis</a:t>
                      </a:r>
                      <a:r>
                        <a:rPr sz="2400" spc="-5" dirty="0" smtClean="0">
                          <a:solidFill>
                            <a:srgbClr val="9BBB59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919191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endParaRPr sz="2400" dirty="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24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oo</a:t>
                      </a:r>
                      <a:r>
                        <a:rPr sz="24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d, rabbit dishes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62015" y="2607897"/>
          <a:ext cx="6361799" cy="41269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065"/>
                <a:gridCol w="3046404"/>
                <a:gridCol w="2096330"/>
              </a:tblGrid>
              <a:tr h="72542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400" spc="-5" dirty="0" smtClean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2400" spc="0" dirty="0" smtClean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5" dirty="0" smtClean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rd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2540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pet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</a:pPr>
                      <a:r>
                        <a:rPr sz="2400" spc="-5" dirty="0" smtClean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Pr</a:t>
                      </a:r>
                      <a:r>
                        <a:rPr sz="2400" spc="0" dirty="0" smtClean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ob</a:t>
                      </a:r>
                      <a:r>
                        <a:rPr sz="2400" spc="-5" dirty="0" smtClean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0" dirty="0" smtClean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in [Pet Rabbits]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6381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200" spc="-5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200" spc="0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5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3x1</a:t>
                      </a:r>
                      <a:r>
                        <a:rPr sz="2200" spc="0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CD665F"/>
                          </a:solidFill>
                          <a:latin typeface="Calibri"/>
                          <a:cs typeface="Calibri"/>
                        </a:rPr>
                        <a:t>-­‐7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4480" algn="ctr">
                        <a:lnSpc>
                          <a:spcPct val="100000"/>
                        </a:lnSpc>
                      </a:pPr>
                      <a:r>
                        <a:rPr sz="2400" spc="-5" dirty="0" smtClean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Pr</a:t>
                      </a:r>
                      <a:r>
                        <a:rPr sz="2400" spc="0" dirty="0" smtClean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ob</a:t>
                      </a:r>
                      <a:r>
                        <a:rPr sz="2400" spc="-5" dirty="0" smtClean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0" dirty="0" smtClean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2400" spc="-5" dirty="0" smtClean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 [</a:t>
                      </a:r>
                      <a:r>
                        <a:rPr sz="2400" spc="0" dirty="0" smtClean="0">
                          <a:solidFill>
                            <a:srgbClr val="4F81BD"/>
                          </a:solidFill>
                          <a:latin typeface="Calibri"/>
                          <a:cs typeface="Calibri"/>
                        </a:rPr>
                        <a:t>Food]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33210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1.2x1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-­‐10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3654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rabbit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5475">
                        <a:lnSpc>
                          <a:spcPct val="100000"/>
                        </a:lnSpc>
                      </a:pPr>
                      <a:r>
                        <a:rPr sz="2200" spc="-5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7</a:t>
                      </a:r>
                      <a:r>
                        <a:rPr sz="2200" spc="0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5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9x1</a:t>
                      </a:r>
                      <a:r>
                        <a:rPr sz="2200" spc="0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CD665F"/>
                          </a:solidFill>
                          <a:latin typeface="Calibri"/>
                          <a:cs typeface="Calibri"/>
                        </a:rPr>
                        <a:t>-­‐7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9770">
                        <a:lnSpc>
                          <a:spcPct val="100000"/>
                        </a:lnSpc>
                      </a:pP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3.4x1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-­‐8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003299">
                <a:tc>
                  <a:txBody>
                    <a:bodyPr/>
                    <a:lstStyle/>
                    <a:p>
                      <a:pPr marL="25400" marR="631825">
                        <a:lnSpc>
                          <a:spcPts val="2600"/>
                        </a:lnSpc>
                      </a:pPr>
                      <a:r>
                        <a:rPr sz="2200" dirty="0" smtClean="0">
                          <a:solidFill>
                            <a:srgbClr val="9BBB59"/>
                          </a:solidFill>
                          <a:latin typeface="Calibri"/>
                          <a:cs typeface="Calibri"/>
                        </a:rPr>
                        <a:t>dish </a:t>
                      </a: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car h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2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llo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2940">
                        <a:lnSpc>
                          <a:spcPct val="100000"/>
                        </a:lnSpc>
                      </a:pP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6.8x1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-­‐11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  <a:p>
                      <a:pPr marL="671830">
                        <a:lnSpc>
                          <a:spcPts val="2600"/>
                        </a:lnSpc>
                      </a:pP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3.1x1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-­‐12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  <a:p>
                      <a:pPr marL="695960">
                        <a:lnSpc>
                          <a:spcPts val="2600"/>
                        </a:lnSpc>
                      </a:pP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22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2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200" spc="-1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-­‐9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7715">
                        <a:lnSpc>
                          <a:spcPct val="100000"/>
                        </a:lnSpc>
                      </a:pPr>
                      <a:r>
                        <a:rPr sz="2200" spc="-5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200" spc="0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5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5x1</a:t>
                      </a:r>
                      <a:r>
                        <a:rPr sz="2200" spc="0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CD665F"/>
                          </a:solidFill>
                          <a:latin typeface="Calibri"/>
                          <a:cs typeface="Calibri"/>
                        </a:rPr>
                        <a:t>-­‐7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  <a:p>
                      <a:pPr marL="776605">
                        <a:lnSpc>
                          <a:spcPts val="2600"/>
                        </a:lnSpc>
                      </a:pP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1.8x1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-­‐12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  <a:p>
                      <a:pPr marL="767715">
                        <a:lnSpc>
                          <a:spcPts val="2600"/>
                        </a:lnSpc>
                      </a:pP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1.4x1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-­‐9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003300">
                <a:tc>
                  <a:txBody>
                    <a:bodyPr/>
                    <a:lstStyle/>
                    <a:p>
                      <a:pPr marL="25400" marR="601345">
                        <a:lnSpc>
                          <a:spcPts val="2600"/>
                        </a:lnSpc>
                      </a:pPr>
                      <a:r>
                        <a:rPr sz="2200" dirty="0" smtClean="0">
                          <a:solidFill>
                            <a:srgbClr val="9BBB59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lo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22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e aﬀair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8175">
                        <a:lnSpc>
                          <a:spcPct val="100000"/>
                        </a:lnSpc>
                      </a:pPr>
                      <a:r>
                        <a:rPr sz="2200" spc="-5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7</a:t>
                      </a:r>
                      <a:r>
                        <a:rPr sz="2200" spc="0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5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4x1</a:t>
                      </a:r>
                      <a:r>
                        <a:rPr sz="2200" spc="0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CD665F"/>
                          </a:solidFill>
                          <a:latin typeface="Calibri"/>
                          <a:cs typeface="Calibri"/>
                        </a:rPr>
                        <a:t>-­‐4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  <a:p>
                      <a:pPr marL="675005">
                        <a:lnSpc>
                          <a:spcPts val="2600"/>
                        </a:lnSpc>
                      </a:pP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22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200" spc="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200" spc="-2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-­‐8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  <a:p>
                      <a:pPr marL="661670">
                        <a:lnSpc>
                          <a:spcPts val="2600"/>
                        </a:lnSpc>
                      </a:pP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3.0x1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-­‐13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5335">
                        <a:lnSpc>
                          <a:spcPct val="100000"/>
                        </a:lnSpc>
                      </a:pPr>
                      <a:r>
                        <a:rPr sz="2200" spc="-5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7</a:t>
                      </a:r>
                      <a:r>
                        <a:rPr sz="2200" spc="0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5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3x1</a:t>
                      </a:r>
                      <a:r>
                        <a:rPr sz="2200" spc="0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CD665F"/>
                          </a:solidFill>
                          <a:latin typeface="Calibri"/>
                          <a:cs typeface="Calibri"/>
                        </a:rPr>
                        <a:t>-­‐4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  <a:p>
                      <a:pPr marL="809625">
                        <a:lnSpc>
                          <a:spcPts val="2600"/>
                        </a:lnSpc>
                      </a:pP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3.9x1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-­‐8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  <a:p>
                      <a:pPr marL="829944">
                        <a:lnSpc>
                          <a:spcPts val="2600"/>
                        </a:lnSpc>
                      </a:pP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2.1x1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-­‐13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513588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200" dirty="0" smtClean="0">
                          <a:solidFill>
                            <a:srgbClr val="9BBB59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200" spc="-5" dirty="0" smtClean="0">
                          <a:solidFill>
                            <a:srgbClr val="9BBB59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200" spc="0" dirty="0" smtClean="0">
                          <a:solidFill>
                            <a:srgbClr val="9BBB59"/>
                          </a:solidFill>
                          <a:latin typeface="Calibri"/>
                          <a:cs typeface="Calibri"/>
                        </a:rPr>
                        <a:t>li</a:t>
                      </a:r>
                      <a:r>
                        <a:rPr sz="2200" spc="-5" dirty="0" smtClean="0">
                          <a:solidFill>
                            <a:srgbClr val="9BBB59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200" spc="0" dirty="0" smtClean="0">
                          <a:solidFill>
                            <a:srgbClr val="9BBB59"/>
                          </a:solidFill>
                          <a:latin typeface="Calibri"/>
                          <a:cs typeface="Calibri"/>
                        </a:rPr>
                        <a:t>ious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0245">
                        <a:lnSpc>
                          <a:spcPct val="100000"/>
                        </a:lnSpc>
                      </a:pP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9.1x1</a:t>
                      </a:r>
                      <a:r>
                        <a:rPr sz="2200" spc="-5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919191"/>
                          </a:solidFill>
                          <a:latin typeface="Calibri"/>
                          <a:cs typeface="Calibri"/>
                        </a:rPr>
                        <a:t>-­‐9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6769">
                        <a:lnSpc>
                          <a:spcPct val="100000"/>
                        </a:lnSpc>
                      </a:pPr>
                      <a:r>
                        <a:rPr sz="2200" spc="-5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9</a:t>
                      </a:r>
                      <a:r>
                        <a:rPr sz="2200" spc="0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5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8x1</a:t>
                      </a:r>
                      <a:r>
                        <a:rPr sz="2200" spc="0" dirty="0" smtClean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175" spc="0" baseline="24904" dirty="0" smtClean="0">
                          <a:solidFill>
                            <a:srgbClr val="CD665F"/>
                          </a:solidFill>
                          <a:latin typeface="Calibri"/>
                          <a:cs typeface="Calibri"/>
                        </a:rPr>
                        <a:t>-­‐8</a:t>
                      </a:r>
                      <a:endParaRPr sz="2175" baseline="24904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53975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200" dirty="0" smtClean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T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pi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c Mod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elin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g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L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et’s us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an alg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rith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 sp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eciﬁ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call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 devel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ed to ﬁnd topi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4715" y="292942"/>
            <a:ext cx="7303770" cy="867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T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pi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c Mod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elin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g: L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A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L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et’s us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an alg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rith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 sp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eciﬁ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call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 devel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ed to ﬁnd topi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715" y="1512142"/>
            <a:ext cx="358584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8064A2"/>
                </a:solidFill>
                <a:latin typeface="Calibri"/>
                <a:cs typeface="Calibri"/>
              </a:rPr>
              <a:t>Mod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el the p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r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cess 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8064A2"/>
                </a:solidFill>
                <a:latin typeface="Calibri"/>
                <a:cs typeface="Calibri"/>
              </a:rPr>
              <a:t>f </a:t>
            </a:r>
            <a:r>
              <a:rPr lang="en-CA" sz="2400" spc="-25" dirty="0" smtClean="0">
                <a:solidFill>
                  <a:srgbClr val="8064A2"/>
                </a:solidFill>
                <a:latin typeface="Calibri"/>
                <a:cs typeface="Calibri"/>
              </a:rPr>
              <a:t>writing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T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pi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c Mod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elin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g: L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A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L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et’s us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an alg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rith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 sp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eciﬁ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call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 devel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ed to ﬁnd topi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715" y="1512142"/>
            <a:ext cx="358584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8064A2"/>
                </a:solidFill>
                <a:latin typeface="Calibri"/>
                <a:cs typeface="Calibri"/>
              </a:rPr>
              <a:t>Mod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el the p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r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cess 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8064A2"/>
                </a:solidFill>
                <a:latin typeface="Calibri"/>
                <a:cs typeface="Calibri"/>
              </a:rPr>
              <a:t>f </a:t>
            </a:r>
            <a:r>
              <a:rPr lang="en-CA" sz="2400" spc="-25" dirty="0" smtClean="0">
                <a:solidFill>
                  <a:srgbClr val="8064A2"/>
                </a:solidFill>
                <a:latin typeface="Calibri"/>
                <a:cs typeface="Calibri"/>
              </a:rPr>
              <a:t>writing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55" y="2062481"/>
            <a:ext cx="4377622" cy="4683758"/>
          </a:xfrm>
          <a:custGeom>
            <a:avLst/>
            <a:gdLst/>
            <a:ahLst/>
            <a:cxnLst/>
            <a:rect l="l" t="t" r="r" b="b"/>
            <a:pathLst>
              <a:path w="4377622" h="4683758">
                <a:moveTo>
                  <a:pt x="729618" y="0"/>
                </a:moveTo>
                <a:lnTo>
                  <a:pt x="3648004" y="0"/>
                </a:lnTo>
                <a:lnTo>
                  <a:pt x="3707844" y="2418"/>
                </a:lnTo>
                <a:lnTo>
                  <a:pt x="3766351" y="9549"/>
                </a:lnTo>
                <a:lnTo>
                  <a:pt x="3823339" y="21204"/>
                </a:lnTo>
                <a:lnTo>
                  <a:pt x="3878619" y="37196"/>
                </a:lnTo>
                <a:lnTo>
                  <a:pt x="3932004" y="57337"/>
                </a:lnTo>
                <a:lnTo>
                  <a:pt x="3983305" y="81438"/>
                </a:lnTo>
                <a:lnTo>
                  <a:pt x="4032335" y="109313"/>
                </a:lnTo>
                <a:lnTo>
                  <a:pt x="4078907" y="140774"/>
                </a:lnTo>
                <a:lnTo>
                  <a:pt x="4122831" y="175632"/>
                </a:lnTo>
                <a:lnTo>
                  <a:pt x="4163922" y="213700"/>
                </a:lnTo>
                <a:lnTo>
                  <a:pt x="4201990" y="254790"/>
                </a:lnTo>
                <a:lnTo>
                  <a:pt x="4236848" y="298715"/>
                </a:lnTo>
                <a:lnTo>
                  <a:pt x="4268309" y="345286"/>
                </a:lnTo>
                <a:lnTo>
                  <a:pt x="4296184" y="394317"/>
                </a:lnTo>
                <a:lnTo>
                  <a:pt x="4320285" y="445618"/>
                </a:lnTo>
                <a:lnTo>
                  <a:pt x="4340426" y="499002"/>
                </a:lnTo>
                <a:lnTo>
                  <a:pt x="4356418" y="554283"/>
                </a:lnTo>
                <a:lnTo>
                  <a:pt x="4368073" y="611270"/>
                </a:lnTo>
                <a:lnTo>
                  <a:pt x="4375204" y="669778"/>
                </a:lnTo>
                <a:lnTo>
                  <a:pt x="4377622" y="729618"/>
                </a:lnTo>
                <a:lnTo>
                  <a:pt x="4377622" y="4683758"/>
                </a:lnTo>
                <a:lnTo>
                  <a:pt x="0" y="4683758"/>
                </a:lnTo>
                <a:lnTo>
                  <a:pt x="0" y="729618"/>
                </a:lnTo>
                <a:lnTo>
                  <a:pt x="2418" y="669778"/>
                </a:lnTo>
                <a:lnTo>
                  <a:pt x="9549" y="611270"/>
                </a:lnTo>
                <a:lnTo>
                  <a:pt x="21204" y="554283"/>
                </a:lnTo>
                <a:lnTo>
                  <a:pt x="37196" y="499002"/>
                </a:lnTo>
                <a:lnTo>
                  <a:pt x="57337" y="445618"/>
                </a:lnTo>
                <a:lnTo>
                  <a:pt x="81438" y="394317"/>
                </a:lnTo>
                <a:lnTo>
                  <a:pt x="109313" y="345286"/>
                </a:lnTo>
                <a:lnTo>
                  <a:pt x="140774" y="298715"/>
                </a:lnTo>
                <a:lnTo>
                  <a:pt x="175632" y="254790"/>
                </a:lnTo>
                <a:lnTo>
                  <a:pt x="213700" y="213700"/>
                </a:lnTo>
                <a:lnTo>
                  <a:pt x="254790" y="175632"/>
                </a:lnTo>
                <a:lnTo>
                  <a:pt x="298715" y="140774"/>
                </a:lnTo>
                <a:lnTo>
                  <a:pt x="345286" y="109313"/>
                </a:lnTo>
                <a:lnTo>
                  <a:pt x="394316" y="81438"/>
                </a:lnTo>
                <a:lnTo>
                  <a:pt x="445618" y="57337"/>
                </a:lnTo>
                <a:lnTo>
                  <a:pt x="499002" y="37196"/>
                </a:lnTo>
                <a:lnTo>
                  <a:pt x="554282" y="21204"/>
                </a:lnTo>
                <a:lnTo>
                  <a:pt x="611270" y="9549"/>
                </a:lnTo>
                <a:lnTo>
                  <a:pt x="669778" y="2418"/>
                </a:lnTo>
                <a:lnTo>
                  <a:pt x="729618" y="0"/>
                </a:lnTo>
                <a:close/>
              </a:path>
            </a:pathLst>
          </a:custGeom>
          <a:ln w="25399">
            <a:solidFill>
              <a:srgbClr val="59BA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067298" y="1954934"/>
            <a:ext cx="3922395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mp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ty page: I’ll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 a docu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ment.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05503" y="1626442"/>
            <a:ext cx="7476497" cy="44104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32840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“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I 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ve my p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et rabbit.”</a:t>
            </a:r>
            <a:endParaRPr sz="2400" dirty="0">
              <a:latin typeface="Calibri"/>
              <a:cs typeface="Calibri"/>
            </a:endParaRPr>
          </a:p>
          <a:p>
            <a:pPr marL="1132840" marR="1429385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“Th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at dish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yes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terd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ay 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as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amazin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g.” “She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oo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ked the bes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 rabbit dish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ever.”</a:t>
            </a:r>
            <a:endParaRPr sz="2400" dirty="0">
              <a:latin typeface="Calibri"/>
              <a:cs typeface="Calibri"/>
            </a:endParaRPr>
          </a:p>
          <a:p>
            <a:pPr marL="1132840" marR="12700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“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I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gave </a:t>
            </a:r>
            <a:r>
              <a:rPr lang="en-CA"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leftovers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f th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at dish to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my p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et,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mr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. rabbit” “Rabbits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make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mess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 pets.”</a:t>
            </a:r>
            <a:endParaRPr sz="2400" dirty="0">
              <a:latin typeface="Calibri"/>
              <a:cs typeface="Calibri"/>
            </a:endParaRPr>
          </a:p>
          <a:p>
            <a:pPr marL="1132840" marR="1971039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“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My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rabbit gr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ls 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h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en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I pet h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er.” “He has ﬁve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rabbits.”</a:t>
            </a:r>
            <a:endParaRPr sz="2400" dirty="0">
              <a:latin typeface="Calibri"/>
              <a:cs typeface="Calibri"/>
            </a:endParaRPr>
          </a:p>
          <a:p>
            <a:pPr marL="1132840" marR="1376045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“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I had this 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ei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rd dish 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ith f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ri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ed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rabbit.” “That’s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my p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et rabbit’s f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av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rite dish.”</a:t>
            </a:r>
            <a:endParaRPr sz="2400" dirty="0">
              <a:latin typeface="Calibri"/>
              <a:cs typeface="Calibri"/>
            </a:endParaRPr>
          </a:p>
          <a:p>
            <a:pPr marL="1132840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…</a:t>
            </a:r>
            <a:endParaRPr sz="2400" dirty="0">
              <a:latin typeface="Calibri"/>
              <a:cs typeface="Calibri"/>
            </a:endParaRPr>
          </a:p>
          <a:p>
            <a:pPr marL="1132840" marR="22225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Rem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ve stop </a:t>
            </a:r>
            <a:r>
              <a:rPr sz="2400" spc="-25" dirty="0" smtClean="0">
                <a:solidFill>
                  <a:srgbClr val="8064A2"/>
                </a:solidFill>
                <a:latin typeface="Calibri"/>
                <a:cs typeface="Calibri"/>
              </a:rPr>
              <a:t>w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rds, 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8064A2"/>
                </a:solidFill>
                <a:latin typeface="Calibri"/>
                <a:cs typeface="Calibri"/>
              </a:rPr>
              <a:t>nl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y keep n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8064A2"/>
                </a:solidFill>
                <a:latin typeface="Calibri"/>
                <a:cs typeface="Calibri"/>
              </a:rPr>
              <a:t>uns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, 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end up </a:t>
            </a:r>
            <a:r>
              <a:rPr sz="2400" spc="-25" dirty="0" smtClean="0">
                <a:solidFill>
                  <a:srgbClr val="8064A2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8064A2"/>
                </a:solidFill>
                <a:latin typeface="Calibri"/>
                <a:cs typeface="Calibri"/>
              </a:rPr>
              <a:t>ith 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3 features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: </a:t>
            </a:r>
            <a:r>
              <a:rPr sz="2400" spc="-10" dirty="0" smtClean="0">
                <a:solidFill>
                  <a:srgbClr val="F79646"/>
                </a:solidFill>
                <a:latin typeface="Calibri"/>
                <a:cs typeface="Calibri"/>
              </a:rPr>
              <a:t>“rabbit”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400" spc="-10" dirty="0" smtClean="0">
                <a:solidFill>
                  <a:srgbClr val="4BACC6"/>
                </a:solidFill>
                <a:latin typeface="Calibri"/>
                <a:cs typeface="Calibri"/>
              </a:rPr>
              <a:t>“p</a:t>
            </a:r>
            <a:r>
              <a:rPr sz="2400" spc="-15" dirty="0" smtClean="0">
                <a:solidFill>
                  <a:srgbClr val="4BACC6"/>
                </a:solidFill>
                <a:latin typeface="Calibri"/>
                <a:cs typeface="Calibri"/>
              </a:rPr>
              <a:t>et</a:t>
            </a:r>
            <a:r>
              <a:rPr sz="2400" spc="-5" dirty="0" smtClean="0">
                <a:solidFill>
                  <a:srgbClr val="4BACC6"/>
                </a:solidFill>
                <a:latin typeface="Calibri"/>
                <a:cs typeface="Calibri"/>
              </a:rPr>
              <a:t>”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400" spc="-10" dirty="0" smtClean="0">
                <a:solidFill>
                  <a:srgbClr val="9BBB59"/>
                </a:solidFill>
                <a:latin typeface="Calibri"/>
                <a:cs typeface="Calibri"/>
              </a:rPr>
              <a:t>“dish”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2"/>
          <p:cNvSpPr txBox="1"/>
          <p:nvPr/>
        </p:nvSpPr>
        <p:spPr>
          <a:xfrm>
            <a:off x="2086610" y="313262"/>
            <a:ext cx="5685790" cy="970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3800"/>
              </a:lnSpc>
            </a:pP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3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lang="en-CA" sz="3200" spc="0" dirty="0" smtClean="0">
                <a:solidFill>
                  <a:srgbClr val="4F81BD"/>
                </a:solidFill>
                <a:latin typeface="Calibri"/>
                <a:cs typeface="Calibri"/>
              </a:rPr>
              <a:t> → 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2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Reduction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3200" spc="-30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ith 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text data</a:t>
            </a:r>
            <a:r>
              <a:rPr sz="3200" spc="-10" dirty="0" smtClean="0">
                <a:solidFill>
                  <a:srgbClr val="4F81BD"/>
                </a:solidFill>
                <a:latin typeface="Calibri"/>
                <a:cs typeface="Calibri"/>
              </a:rPr>
              <a:t> (b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ag 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f </a:t>
            </a:r>
            <a:r>
              <a:rPr sz="3200" spc="-30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ds </a:t>
            </a:r>
            <a:r>
              <a:rPr sz="3200" spc="-30" dirty="0" smtClean="0">
                <a:solidFill>
                  <a:srgbClr val="4F81BD"/>
                </a:solidFill>
                <a:latin typeface="Calibri"/>
                <a:cs typeface="Calibri"/>
              </a:rPr>
              <a:t>m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el)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T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pi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c Mod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elin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g: L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A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L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et’s us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an alg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rith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 sp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eciﬁ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call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 devel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ed to ﬁnd topi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715" y="1512142"/>
            <a:ext cx="358584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8064A2"/>
                </a:solidFill>
                <a:latin typeface="Calibri"/>
                <a:cs typeface="Calibri"/>
              </a:rPr>
              <a:t>Mod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el the p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r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cess 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8064A2"/>
                </a:solidFill>
                <a:latin typeface="Calibri"/>
                <a:cs typeface="Calibri"/>
              </a:rPr>
              <a:t>f </a:t>
            </a:r>
            <a:r>
              <a:rPr lang="en-CA" sz="2400" spc="-25" dirty="0" smtClean="0">
                <a:solidFill>
                  <a:srgbClr val="8064A2"/>
                </a:solidFill>
                <a:latin typeface="Calibri"/>
                <a:cs typeface="Calibri"/>
              </a:rPr>
              <a:t>writing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55" y="2062481"/>
            <a:ext cx="4377622" cy="4683758"/>
          </a:xfrm>
          <a:custGeom>
            <a:avLst/>
            <a:gdLst/>
            <a:ahLst/>
            <a:cxnLst/>
            <a:rect l="l" t="t" r="r" b="b"/>
            <a:pathLst>
              <a:path w="4377622" h="4683758">
                <a:moveTo>
                  <a:pt x="729618" y="0"/>
                </a:moveTo>
                <a:lnTo>
                  <a:pt x="3648004" y="0"/>
                </a:lnTo>
                <a:lnTo>
                  <a:pt x="3707844" y="2418"/>
                </a:lnTo>
                <a:lnTo>
                  <a:pt x="3766351" y="9549"/>
                </a:lnTo>
                <a:lnTo>
                  <a:pt x="3823339" y="21204"/>
                </a:lnTo>
                <a:lnTo>
                  <a:pt x="3878619" y="37196"/>
                </a:lnTo>
                <a:lnTo>
                  <a:pt x="3932004" y="57337"/>
                </a:lnTo>
                <a:lnTo>
                  <a:pt x="3983305" y="81438"/>
                </a:lnTo>
                <a:lnTo>
                  <a:pt x="4032335" y="109313"/>
                </a:lnTo>
                <a:lnTo>
                  <a:pt x="4078907" y="140774"/>
                </a:lnTo>
                <a:lnTo>
                  <a:pt x="4122831" y="175632"/>
                </a:lnTo>
                <a:lnTo>
                  <a:pt x="4163922" y="213700"/>
                </a:lnTo>
                <a:lnTo>
                  <a:pt x="4201990" y="254790"/>
                </a:lnTo>
                <a:lnTo>
                  <a:pt x="4236848" y="298715"/>
                </a:lnTo>
                <a:lnTo>
                  <a:pt x="4268309" y="345286"/>
                </a:lnTo>
                <a:lnTo>
                  <a:pt x="4296184" y="394317"/>
                </a:lnTo>
                <a:lnTo>
                  <a:pt x="4320285" y="445618"/>
                </a:lnTo>
                <a:lnTo>
                  <a:pt x="4340426" y="499002"/>
                </a:lnTo>
                <a:lnTo>
                  <a:pt x="4356418" y="554283"/>
                </a:lnTo>
                <a:lnTo>
                  <a:pt x="4368073" y="611270"/>
                </a:lnTo>
                <a:lnTo>
                  <a:pt x="4375204" y="669778"/>
                </a:lnTo>
                <a:lnTo>
                  <a:pt x="4377622" y="729618"/>
                </a:lnTo>
                <a:lnTo>
                  <a:pt x="4377622" y="4683758"/>
                </a:lnTo>
                <a:lnTo>
                  <a:pt x="0" y="4683758"/>
                </a:lnTo>
                <a:lnTo>
                  <a:pt x="0" y="729618"/>
                </a:lnTo>
                <a:lnTo>
                  <a:pt x="2418" y="669778"/>
                </a:lnTo>
                <a:lnTo>
                  <a:pt x="9549" y="611270"/>
                </a:lnTo>
                <a:lnTo>
                  <a:pt x="21204" y="554283"/>
                </a:lnTo>
                <a:lnTo>
                  <a:pt x="37196" y="499002"/>
                </a:lnTo>
                <a:lnTo>
                  <a:pt x="57337" y="445618"/>
                </a:lnTo>
                <a:lnTo>
                  <a:pt x="81438" y="394317"/>
                </a:lnTo>
                <a:lnTo>
                  <a:pt x="109313" y="345286"/>
                </a:lnTo>
                <a:lnTo>
                  <a:pt x="140774" y="298715"/>
                </a:lnTo>
                <a:lnTo>
                  <a:pt x="175632" y="254790"/>
                </a:lnTo>
                <a:lnTo>
                  <a:pt x="213700" y="213700"/>
                </a:lnTo>
                <a:lnTo>
                  <a:pt x="254790" y="175632"/>
                </a:lnTo>
                <a:lnTo>
                  <a:pt x="298715" y="140774"/>
                </a:lnTo>
                <a:lnTo>
                  <a:pt x="345286" y="109313"/>
                </a:lnTo>
                <a:lnTo>
                  <a:pt x="394316" y="81438"/>
                </a:lnTo>
                <a:lnTo>
                  <a:pt x="445618" y="57337"/>
                </a:lnTo>
                <a:lnTo>
                  <a:pt x="499002" y="37196"/>
                </a:lnTo>
                <a:lnTo>
                  <a:pt x="554282" y="21204"/>
                </a:lnTo>
                <a:lnTo>
                  <a:pt x="611270" y="9549"/>
                </a:lnTo>
                <a:lnTo>
                  <a:pt x="669778" y="2418"/>
                </a:lnTo>
                <a:lnTo>
                  <a:pt x="729618" y="0"/>
                </a:lnTo>
                <a:close/>
              </a:path>
            </a:pathLst>
          </a:custGeom>
          <a:ln w="25399">
            <a:solidFill>
              <a:srgbClr val="59BA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067298" y="1954934"/>
            <a:ext cx="4077335" cy="1382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mp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ty page: I’ll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 a docu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ment.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30"/>
              </a:spcBef>
            </a:pPr>
            <a:endParaRPr sz="9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 marR="12700">
              <a:lnSpc>
                <a:spcPts val="26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Fi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rst, I’ll decid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wh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at topics to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</a:t>
            </a:r>
            <a:r>
              <a:rPr sz="2200" spc="-5" dirty="0" smtClean="0">
                <a:solidFill>
                  <a:srgbClr val="7F7F7F"/>
                </a:solidFill>
                <a:latin typeface="Calibri"/>
                <a:cs typeface="Calibri"/>
              </a:rPr>
              <a:t> on. </a:t>
            </a:r>
            <a:r>
              <a:rPr sz="2200" spc="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200" spc="-15" dirty="0" smtClean="0">
                <a:solidFill>
                  <a:srgbClr val="4F81BD"/>
                </a:solidFill>
                <a:latin typeface="Calibri"/>
                <a:cs typeface="Calibri"/>
              </a:rPr>
              <a:t>e the topi</a:t>
            </a:r>
            <a:r>
              <a:rPr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c </a:t>
            </a:r>
            <a:r>
              <a:rPr lang="en-CA"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distribution</a:t>
            </a:r>
            <a:r>
              <a:rPr sz="2200" spc="100" dirty="0" smtClean="0">
                <a:solidFill>
                  <a:srgbClr val="4F81BD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T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pi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c Mod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elin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g: L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A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L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et’s us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an alg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rith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 sp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eciﬁ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call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 devel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ed to ﬁnd topi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715" y="1512142"/>
            <a:ext cx="358584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8064A2"/>
                </a:solidFill>
                <a:latin typeface="Calibri"/>
                <a:cs typeface="Calibri"/>
              </a:rPr>
              <a:t>Mod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el the p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r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cess 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8064A2"/>
                </a:solidFill>
                <a:latin typeface="Calibri"/>
                <a:cs typeface="Calibri"/>
              </a:rPr>
              <a:t>f </a:t>
            </a:r>
            <a:r>
              <a:rPr lang="en-CA" sz="2400" spc="-25" dirty="0" smtClean="0">
                <a:solidFill>
                  <a:srgbClr val="8064A2"/>
                </a:solidFill>
                <a:latin typeface="Calibri"/>
                <a:cs typeface="Calibri"/>
              </a:rPr>
              <a:t>writing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55" y="2062481"/>
            <a:ext cx="4377622" cy="4683758"/>
          </a:xfrm>
          <a:custGeom>
            <a:avLst/>
            <a:gdLst/>
            <a:ahLst/>
            <a:cxnLst/>
            <a:rect l="l" t="t" r="r" b="b"/>
            <a:pathLst>
              <a:path w="4377622" h="4683758">
                <a:moveTo>
                  <a:pt x="729618" y="0"/>
                </a:moveTo>
                <a:lnTo>
                  <a:pt x="3648004" y="0"/>
                </a:lnTo>
                <a:lnTo>
                  <a:pt x="3707844" y="2418"/>
                </a:lnTo>
                <a:lnTo>
                  <a:pt x="3766351" y="9549"/>
                </a:lnTo>
                <a:lnTo>
                  <a:pt x="3823339" y="21204"/>
                </a:lnTo>
                <a:lnTo>
                  <a:pt x="3878619" y="37196"/>
                </a:lnTo>
                <a:lnTo>
                  <a:pt x="3932004" y="57337"/>
                </a:lnTo>
                <a:lnTo>
                  <a:pt x="3983305" y="81438"/>
                </a:lnTo>
                <a:lnTo>
                  <a:pt x="4032335" y="109313"/>
                </a:lnTo>
                <a:lnTo>
                  <a:pt x="4078907" y="140774"/>
                </a:lnTo>
                <a:lnTo>
                  <a:pt x="4122831" y="175632"/>
                </a:lnTo>
                <a:lnTo>
                  <a:pt x="4163922" y="213700"/>
                </a:lnTo>
                <a:lnTo>
                  <a:pt x="4201990" y="254790"/>
                </a:lnTo>
                <a:lnTo>
                  <a:pt x="4236848" y="298715"/>
                </a:lnTo>
                <a:lnTo>
                  <a:pt x="4268309" y="345286"/>
                </a:lnTo>
                <a:lnTo>
                  <a:pt x="4296184" y="394317"/>
                </a:lnTo>
                <a:lnTo>
                  <a:pt x="4320285" y="445618"/>
                </a:lnTo>
                <a:lnTo>
                  <a:pt x="4340426" y="499002"/>
                </a:lnTo>
                <a:lnTo>
                  <a:pt x="4356418" y="554283"/>
                </a:lnTo>
                <a:lnTo>
                  <a:pt x="4368073" y="611270"/>
                </a:lnTo>
                <a:lnTo>
                  <a:pt x="4375204" y="669778"/>
                </a:lnTo>
                <a:lnTo>
                  <a:pt x="4377622" y="729618"/>
                </a:lnTo>
                <a:lnTo>
                  <a:pt x="4377622" y="4683758"/>
                </a:lnTo>
                <a:lnTo>
                  <a:pt x="0" y="4683758"/>
                </a:lnTo>
                <a:lnTo>
                  <a:pt x="0" y="729618"/>
                </a:lnTo>
                <a:lnTo>
                  <a:pt x="2418" y="669778"/>
                </a:lnTo>
                <a:lnTo>
                  <a:pt x="9549" y="611270"/>
                </a:lnTo>
                <a:lnTo>
                  <a:pt x="21204" y="554283"/>
                </a:lnTo>
                <a:lnTo>
                  <a:pt x="37196" y="499002"/>
                </a:lnTo>
                <a:lnTo>
                  <a:pt x="57337" y="445618"/>
                </a:lnTo>
                <a:lnTo>
                  <a:pt x="81438" y="394317"/>
                </a:lnTo>
                <a:lnTo>
                  <a:pt x="109313" y="345286"/>
                </a:lnTo>
                <a:lnTo>
                  <a:pt x="140774" y="298715"/>
                </a:lnTo>
                <a:lnTo>
                  <a:pt x="175632" y="254790"/>
                </a:lnTo>
                <a:lnTo>
                  <a:pt x="213700" y="213700"/>
                </a:lnTo>
                <a:lnTo>
                  <a:pt x="254790" y="175632"/>
                </a:lnTo>
                <a:lnTo>
                  <a:pt x="298715" y="140774"/>
                </a:lnTo>
                <a:lnTo>
                  <a:pt x="345286" y="109313"/>
                </a:lnTo>
                <a:lnTo>
                  <a:pt x="394316" y="81438"/>
                </a:lnTo>
                <a:lnTo>
                  <a:pt x="445618" y="57337"/>
                </a:lnTo>
                <a:lnTo>
                  <a:pt x="499002" y="37196"/>
                </a:lnTo>
                <a:lnTo>
                  <a:pt x="554282" y="21204"/>
                </a:lnTo>
                <a:lnTo>
                  <a:pt x="611270" y="9549"/>
                </a:lnTo>
                <a:lnTo>
                  <a:pt x="669778" y="2418"/>
                </a:lnTo>
                <a:lnTo>
                  <a:pt x="729618" y="0"/>
                </a:lnTo>
                <a:close/>
              </a:path>
            </a:pathLst>
          </a:custGeom>
          <a:ln w="25399">
            <a:solidFill>
              <a:srgbClr val="59BA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067298" y="1954934"/>
            <a:ext cx="4077335" cy="16941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mp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ty page: I’ll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 a docu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ment.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49"/>
              </a:spcBef>
            </a:pPr>
            <a:endParaRPr sz="8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 marR="12700">
              <a:lnSpc>
                <a:spcPct val="1004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Fi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rst, I’ll decid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wh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at topics to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</a:t>
            </a:r>
            <a:r>
              <a:rPr sz="2200" spc="-5" dirty="0" smtClean="0">
                <a:solidFill>
                  <a:srgbClr val="7F7F7F"/>
                </a:solidFill>
                <a:latin typeface="Calibri"/>
                <a:cs typeface="Calibri"/>
              </a:rPr>
              <a:t> on. </a:t>
            </a:r>
            <a:r>
              <a:rPr sz="2200" spc="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200" spc="-15" dirty="0" smtClean="0">
                <a:solidFill>
                  <a:srgbClr val="4F81BD"/>
                </a:solidFill>
                <a:latin typeface="Calibri"/>
                <a:cs typeface="Calibri"/>
              </a:rPr>
              <a:t>e the topi</a:t>
            </a:r>
            <a:r>
              <a:rPr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c </a:t>
            </a:r>
            <a:r>
              <a:rPr lang="en-CA"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distribution</a:t>
            </a:r>
            <a:r>
              <a:rPr sz="2200" spc="100" dirty="0" smtClean="0">
                <a:solidFill>
                  <a:srgbClr val="4F81BD"/>
                </a:solidFill>
                <a:latin typeface="Calibri"/>
                <a:cs typeface="Calibri"/>
              </a:rPr>
              <a:t>. </a:t>
            </a:r>
            <a:r>
              <a:rPr sz="2000" spc="100" dirty="0" smtClean="0">
                <a:solidFill>
                  <a:srgbClr val="9BBB59"/>
                </a:solidFill>
                <a:latin typeface="Calibri"/>
                <a:cs typeface="Calibri"/>
              </a:rPr>
              <a:t>S</a:t>
            </a:r>
            <a:r>
              <a:rPr sz="2000" spc="-5" dirty="0" smtClean="0">
                <a:solidFill>
                  <a:srgbClr val="9BBB59"/>
                </a:solidFill>
                <a:latin typeface="Calibri"/>
                <a:cs typeface="Calibri"/>
              </a:rPr>
              <a:t>e</a:t>
            </a:r>
            <a:r>
              <a:rPr sz="2000" spc="-10" dirty="0" smtClean="0">
                <a:solidFill>
                  <a:srgbClr val="9BBB59"/>
                </a:solidFill>
                <a:latin typeface="Calibri"/>
                <a:cs typeface="Calibri"/>
              </a:rPr>
              <a:t>x</a:t>
            </a:r>
            <a:r>
              <a:rPr sz="2000" spc="-15" dirty="0" smtClean="0">
                <a:solidFill>
                  <a:srgbClr val="9BBB59"/>
                </a:solidFill>
                <a:latin typeface="Calibri"/>
                <a:cs typeface="Calibri"/>
              </a:rPr>
              <a:t>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2%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15" dirty="0" smtClean="0">
                <a:solidFill>
                  <a:srgbClr val="8064A2"/>
                </a:solidFill>
                <a:latin typeface="Calibri"/>
                <a:cs typeface="Calibri"/>
              </a:rPr>
              <a:t>Dr</a:t>
            </a:r>
            <a:r>
              <a:rPr sz="2000" spc="0" dirty="0" smtClean="0">
                <a:solidFill>
                  <a:srgbClr val="8064A2"/>
                </a:solidFill>
                <a:latin typeface="Calibri"/>
                <a:cs typeface="Calibri"/>
              </a:rPr>
              <a:t>u</a:t>
            </a:r>
            <a:r>
              <a:rPr sz="2000" spc="-5" dirty="0" smtClean="0">
                <a:solidFill>
                  <a:srgbClr val="8064A2"/>
                </a:solidFill>
                <a:latin typeface="Calibri"/>
                <a:cs typeface="Calibri"/>
              </a:rPr>
              <a:t>g</a:t>
            </a:r>
            <a:r>
              <a:rPr sz="2000" spc="-10" dirty="0" smtClean="0">
                <a:solidFill>
                  <a:srgbClr val="8064A2"/>
                </a:solidFill>
                <a:latin typeface="Calibri"/>
                <a:cs typeface="Calibri"/>
              </a:rPr>
              <a:t>s: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33%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5" dirty="0" smtClean="0">
                <a:solidFill>
                  <a:srgbClr val="F79646"/>
                </a:solidFill>
                <a:latin typeface="Calibri"/>
                <a:cs typeface="Calibri"/>
              </a:rPr>
              <a:t>Ro</a:t>
            </a:r>
            <a:r>
              <a:rPr sz="2000" spc="-10" dirty="0" smtClean="0">
                <a:solidFill>
                  <a:srgbClr val="F79646"/>
                </a:solidFill>
                <a:latin typeface="Calibri"/>
                <a:cs typeface="Calibri"/>
              </a:rPr>
              <a:t>ck’n Roll: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65%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T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pi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c Mod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elin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g: L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A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L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et’s us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an alg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rith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 sp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eciﬁ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call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 devel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ed to ﬁnd topi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715" y="1512142"/>
            <a:ext cx="358584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8064A2"/>
                </a:solidFill>
                <a:latin typeface="Calibri"/>
                <a:cs typeface="Calibri"/>
              </a:rPr>
              <a:t>Mod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el the p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r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cess 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8064A2"/>
                </a:solidFill>
                <a:latin typeface="Calibri"/>
                <a:cs typeface="Calibri"/>
              </a:rPr>
              <a:t>f </a:t>
            </a:r>
            <a:r>
              <a:rPr lang="en-CA" sz="2400" spc="-25" dirty="0" smtClean="0">
                <a:solidFill>
                  <a:srgbClr val="8064A2"/>
                </a:solidFill>
                <a:latin typeface="Calibri"/>
                <a:cs typeface="Calibri"/>
              </a:rPr>
              <a:t>writing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55" y="2062481"/>
            <a:ext cx="4377622" cy="4683758"/>
          </a:xfrm>
          <a:custGeom>
            <a:avLst/>
            <a:gdLst/>
            <a:ahLst/>
            <a:cxnLst/>
            <a:rect l="l" t="t" r="r" b="b"/>
            <a:pathLst>
              <a:path w="4377622" h="4683758">
                <a:moveTo>
                  <a:pt x="729618" y="0"/>
                </a:moveTo>
                <a:lnTo>
                  <a:pt x="3648004" y="0"/>
                </a:lnTo>
                <a:lnTo>
                  <a:pt x="3707844" y="2418"/>
                </a:lnTo>
                <a:lnTo>
                  <a:pt x="3766351" y="9549"/>
                </a:lnTo>
                <a:lnTo>
                  <a:pt x="3823339" y="21204"/>
                </a:lnTo>
                <a:lnTo>
                  <a:pt x="3878619" y="37196"/>
                </a:lnTo>
                <a:lnTo>
                  <a:pt x="3932004" y="57337"/>
                </a:lnTo>
                <a:lnTo>
                  <a:pt x="3983305" y="81438"/>
                </a:lnTo>
                <a:lnTo>
                  <a:pt x="4032335" y="109313"/>
                </a:lnTo>
                <a:lnTo>
                  <a:pt x="4078907" y="140774"/>
                </a:lnTo>
                <a:lnTo>
                  <a:pt x="4122831" y="175632"/>
                </a:lnTo>
                <a:lnTo>
                  <a:pt x="4163922" y="213700"/>
                </a:lnTo>
                <a:lnTo>
                  <a:pt x="4201990" y="254790"/>
                </a:lnTo>
                <a:lnTo>
                  <a:pt x="4236848" y="298715"/>
                </a:lnTo>
                <a:lnTo>
                  <a:pt x="4268309" y="345286"/>
                </a:lnTo>
                <a:lnTo>
                  <a:pt x="4296184" y="394317"/>
                </a:lnTo>
                <a:lnTo>
                  <a:pt x="4320285" y="445618"/>
                </a:lnTo>
                <a:lnTo>
                  <a:pt x="4340426" y="499002"/>
                </a:lnTo>
                <a:lnTo>
                  <a:pt x="4356418" y="554283"/>
                </a:lnTo>
                <a:lnTo>
                  <a:pt x="4368073" y="611270"/>
                </a:lnTo>
                <a:lnTo>
                  <a:pt x="4375204" y="669778"/>
                </a:lnTo>
                <a:lnTo>
                  <a:pt x="4377622" y="729618"/>
                </a:lnTo>
                <a:lnTo>
                  <a:pt x="4377622" y="4683758"/>
                </a:lnTo>
                <a:lnTo>
                  <a:pt x="0" y="4683758"/>
                </a:lnTo>
                <a:lnTo>
                  <a:pt x="0" y="729618"/>
                </a:lnTo>
                <a:lnTo>
                  <a:pt x="2418" y="669778"/>
                </a:lnTo>
                <a:lnTo>
                  <a:pt x="9549" y="611270"/>
                </a:lnTo>
                <a:lnTo>
                  <a:pt x="21204" y="554283"/>
                </a:lnTo>
                <a:lnTo>
                  <a:pt x="37196" y="499002"/>
                </a:lnTo>
                <a:lnTo>
                  <a:pt x="57337" y="445618"/>
                </a:lnTo>
                <a:lnTo>
                  <a:pt x="81438" y="394317"/>
                </a:lnTo>
                <a:lnTo>
                  <a:pt x="109313" y="345286"/>
                </a:lnTo>
                <a:lnTo>
                  <a:pt x="140774" y="298715"/>
                </a:lnTo>
                <a:lnTo>
                  <a:pt x="175632" y="254790"/>
                </a:lnTo>
                <a:lnTo>
                  <a:pt x="213700" y="213700"/>
                </a:lnTo>
                <a:lnTo>
                  <a:pt x="254790" y="175632"/>
                </a:lnTo>
                <a:lnTo>
                  <a:pt x="298715" y="140774"/>
                </a:lnTo>
                <a:lnTo>
                  <a:pt x="345286" y="109313"/>
                </a:lnTo>
                <a:lnTo>
                  <a:pt x="394316" y="81438"/>
                </a:lnTo>
                <a:lnTo>
                  <a:pt x="445618" y="57337"/>
                </a:lnTo>
                <a:lnTo>
                  <a:pt x="499002" y="37196"/>
                </a:lnTo>
                <a:lnTo>
                  <a:pt x="554282" y="21204"/>
                </a:lnTo>
                <a:lnTo>
                  <a:pt x="611270" y="9549"/>
                </a:lnTo>
                <a:lnTo>
                  <a:pt x="669778" y="2418"/>
                </a:lnTo>
                <a:lnTo>
                  <a:pt x="729618" y="0"/>
                </a:lnTo>
                <a:close/>
              </a:path>
            </a:pathLst>
          </a:custGeom>
          <a:ln w="25399">
            <a:solidFill>
              <a:srgbClr val="59BA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067298" y="1954934"/>
            <a:ext cx="4077335" cy="2608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mp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ty page: I’ll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 a docu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ment.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49"/>
              </a:spcBef>
            </a:pPr>
            <a:endParaRPr sz="8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 marR="12700">
              <a:lnSpc>
                <a:spcPct val="1004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Fi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rst, I’ll decid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wh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at topics to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</a:t>
            </a:r>
            <a:r>
              <a:rPr sz="2200" spc="-5" dirty="0" smtClean="0">
                <a:solidFill>
                  <a:srgbClr val="7F7F7F"/>
                </a:solidFill>
                <a:latin typeface="Calibri"/>
                <a:cs typeface="Calibri"/>
              </a:rPr>
              <a:t> on. </a:t>
            </a:r>
            <a:r>
              <a:rPr sz="2200" spc="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200" spc="-15" dirty="0" smtClean="0">
                <a:solidFill>
                  <a:srgbClr val="4F81BD"/>
                </a:solidFill>
                <a:latin typeface="Calibri"/>
                <a:cs typeface="Calibri"/>
              </a:rPr>
              <a:t>e the topi</a:t>
            </a:r>
            <a:r>
              <a:rPr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c </a:t>
            </a:r>
            <a:r>
              <a:rPr lang="en-CA"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distribution</a:t>
            </a:r>
            <a:r>
              <a:rPr sz="2200" spc="100" dirty="0" smtClean="0">
                <a:solidFill>
                  <a:srgbClr val="4F81BD"/>
                </a:solidFill>
                <a:latin typeface="Calibri"/>
                <a:cs typeface="Calibri"/>
              </a:rPr>
              <a:t>. </a:t>
            </a:r>
            <a:r>
              <a:rPr sz="2000" spc="100" dirty="0" smtClean="0">
                <a:solidFill>
                  <a:srgbClr val="9BBB59"/>
                </a:solidFill>
                <a:latin typeface="Calibri"/>
                <a:cs typeface="Calibri"/>
              </a:rPr>
              <a:t>S</a:t>
            </a:r>
            <a:r>
              <a:rPr sz="2000" spc="-5" dirty="0" smtClean="0">
                <a:solidFill>
                  <a:srgbClr val="9BBB59"/>
                </a:solidFill>
                <a:latin typeface="Calibri"/>
                <a:cs typeface="Calibri"/>
              </a:rPr>
              <a:t>e</a:t>
            </a:r>
            <a:r>
              <a:rPr sz="2000" spc="-10" dirty="0" smtClean="0">
                <a:solidFill>
                  <a:srgbClr val="9BBB59"/>
                </a:solidFill>
                <a:latin typeface="Calibri"/>
                <a:cs typeface="Calibri"/>
              </a:rPr>
              <a:t>x</a:t>
            </a:r>
            <a:r>
              <a:rPr sz="2000" spc="-15" dirty="0" smtClean="0">
                <a:solidFill>
                  <a:srgbClr val="9BBB59"/>
                </a:solidFill>
                <a:latin typeface="Calibri"/>
                <a:cs typeface="Calibri"/>
              </a:rPr>
              <a:t>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2%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15" dirty="0" smtClean="0">
                <a:solidFill>
                  <a:srgbClr val="8064A2"/>
                </a:solidFill>
                <a:latin typeface="Calibri"/>
                <a:cs typeface="Calibri"/>
              </a:rPr>
              <a:t>Dr</a:t>
            </a:r>
            <a:r>
              <a:rPr sz="2000" spc="0" dirty="0" smtClean="0">
                <a:solidFill>
                  <a:srgbClr val="8064A2"/>
                </a:solidFill>
                <a:latin typeface="Calibri"/>
                <a:cs typeface="Calibri"/>
              </a:rPr>
              <a:t>u</a:t>
            </a:r>
            <a:r>
              <a:rPr sz="2000" spc="-5" dirty="0" smtClean="0">
                <a:solidFill>
                  <a:srgbClr val="8064A2"/>
                </a:solidFill>
                <a:latin typeface="Calibri"/>
                <a:cs typeface="Calibri"/>
              </a:rPr>
              <a:t>g</a:t>
            </a:r>
            <a:r>
              <a:rPr sz="2000" spc="-10" dirty="0" smtClean="0">
                <a:solidFill>
                  <a:srgbClr val="8064A2"/>
                </a:solidFill>
                <a:latin typeface="Calibri"/>
                <a:cs typeface="Calibri"/>
              </a:rPr>
              <a:t>s: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33%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5" dirty="0" smtClean="0">
                <a:solidFill>
                  <a:srgbClr val="F79646"/>
                </a:solidFill>
                <a:latin typeface="Calibri"/>
                <a:cs typeface="Calibri"/>
              </a:rPr>
              <a:t>Ro</a:t>
            </a:r>
            <a:r>
              <a:rPr sz="2000" spc="-10" dirty="0" smtClean="0">
                <a:solidFill>
                  <a:srgbClr val="F79646"/>
                </a:solidFill>
                <a:latin typeface="Calibri"/>
                <a:cs typeface="Calibri"/>
              </a:rPr>
              <a:t>ck’n Roll: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65%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400"/>
              </a:lnSpc>
            </a:pPr>
            <a:endParaRPr sz="1400" dirty="0"/>
          </a:p>
          <a:p>
            <a:pPr marL="12700" marR="401320">
              <a:lnSpc>
                <a:spcPct val="100000"/>
              </a:lnSpc>
            </a:pPr>
            <a:r>
              <a:rPr sz="2000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k. 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I’ll </a:t>
            </a:r>
            <a:r>
              <a:rPr sz="20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te the docu</a:t>
            </a:r>
            <a:r>
              <a:rPr sz="2000" spc="-15" dirty="0" smtClean="0">
                <a:solidFill>
                  <a:srgbClr val="7F7F7F"/>
                </a:solidFill>
                <a:latin typeface="Calibri"/>
                <a:cs typeface="Calibri"/>
              </a:rPr>
              <a:t>men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t </a:t>
            </a:r>
            <a:r>
              <a:rPr sz="2000" spc="-15" dirty="0" smtClean="0">
                <a:solidFill>
                  <a:srgbClr val="7F7F7F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rd by word (bag of </a:t>
            </a:r>
            <a:r>
              <a:rPr sz="2000" spc="-15" dirty="0" smtClean="0">
                <a:solidFill>
                  <a:srgbClr val="7F7F7F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rds). First </a:t>
            </a:r>
            <a:r>
              <a:rPr sz="2000" spc="-15" dirty="0" smtClean="0">
                <a:solidFill>
                  <a:srgbClr val="7F7F7F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rd!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T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pi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c Mod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elin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g: L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A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L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et’s us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an alg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rith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 sp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eciﬁ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call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 devel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ed to ﬁnd topi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715" y="1512142"/>
            <a:ext cx="358584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8064A2"/>
                </a:solidFill>
                <a:latin typeface="Calibri"/>
                <a:cs typeface="Calibri"/>
              </a:rPr>
              <a:t>Mod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el the p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r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cess 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8064A2"/>
                </a:solidFill>
                <a:latin typeface="Calibri"/>
                <a:cs typeface="Calibri"/>
              </a:rPr>
              <a:t>f </a:t>
            </a:r>
            <a:r>
              <a:rPr lang="en-CA" sz="2400" spc="-25" dirty="0" smtClean="0">
                <a:solidFill>
                  <a:srgbClr val="8064A2"/>
                </a:solidFill>
                <a:latin typeface="Calibri"/>
                <a:cs typeface="Calibri"/>
              </a:rPr>
              <a:t>writing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55" y="2062481"/>
            <a:ext cx="4377622" cy="4683758"/>
          </a:xfrm>
          <a:custGeom>
            <a:avLst/>
            <a:gdLst/>
            <a:ahLst/>
            <a:cxnLst/>
            <a:rect l="l" t="t" r="r" b="b"/>
            <a:pathLst>
              <a:path w="4377622" h="4683758">
                <a:moveTo>
                  <a:pt x="729618" y="0"/>
                </a:moveTo>
                <a:lnTo>
                  <a:pt x="3648004" y="0"/>
                </a:lnTo>
                <a:lnTo>
                  <a:pt x="3707844" y="2418"/>
                </a:lnTo>
                <a:lnTo>
                  <a:pt x="3766351" y="9549"/>
                </a:lnTo>
                <a:lnTo>
                  <a:pt x="3823339" y="21204"/>
                </a:lnTo>
                <a:lnTo>
                  <a:pt x="3878619" y="37196"/>
                </a:lnTo>
                <a:lnTo>
                  <a:pt x="3932004" y="57337"/>
                </a:lnTo>
                <a:lnTo>
                  <a:pt x="3983305" y="81438"/>
                </a:lnTo>
                <a:lnTo>
                  <a:pt x="4032335" y="109313"/>
                </a:lnTo>
                <a:lnTo>
                  <a:pt x="4078907" y="140774"/>
                </a:lnTo>
                <a:lnTo>
                  <a:pt x="4122831" y="175632"/>
                </a:lnTo>
                <a:lnTo>
                  <a:pt x="4163922" y="213700"/>
                </a:lnTo>
                <a:lnTo>
                  <a:pt x="4201990" y="254790"/>
                </a:lnTo>
                <a:lnTo>
                  <a:pt x="4236848" y="298715"/>
                </a:lnTo>
                <a:lnTo>
                  <a:pt x="4268309" y="345286"/>
                </a:lnTo>
                <a:lnTo>
                  <a:pt x="4296184" y="394317"/>
                </a:lnTo>
                <a:lnTo>
                  <a:pt x="4320285" y="445618"/>
                </a:lnTo>
                <a:lnTo>
                  <a:pt x="4340426" y="499002"/>
                </a:lnTo>
                <a:lnTo>
                  <a:pt x="4356418" y="554283"/>
                </a:lnTo>
                <a:lnTo>
                  <a:pt x="4368073" y="611270"/>
                </a:lnTo>
                <a:lnTo>
                  <a:pt x="4375204" y="669778"/>
                </a:lnTo>
                <a:lnTo>
                  <a:pt x="4377622" y="729618"/>
                </a:lnTo>
                <a:lnTo>
                  <a:pt x="4377622" y="4683758"/>
                </a:lnTo>
                <a:lnTo>
                  <a:pt x="0" y="4683758"/>
                </a:lnTo>
                <a:lnTo>
                  <a:pt x="0" y="729618"/>
                </a:lnTo>
                <a:lnTo>
                  <a:pt x="2418" y="669778"/>
                </a:lnTo>
                <a:lnTo>
                  <a:pt x="9549" y="611270"/>
                </a:lnTo>
                <a:lnTo>
                  <a:pt x="21204" y="554283"/>
                </a:lnTo>
                <a:lnTo>
                  <a:pt x="37196" y="499002"/>
                </a:lnTo>
                <a:lnTo>
                  <a:pt x="57337" y="445618"/>
                </a:lnTo>
                <a:lnTo>
                  <a:pt x="81438" y="394317"/>
                </a:lnTo>
                <a:lnTo>
                  <a:pt x="109313" y="345286"/>
                </a:lnTo>
                <a:lnTo>
                  <a:pt x="140774" y="298715"/>
                </a:lnTo>
                <a:lnTo>
                  <a:pt x="175632" y="254790"/>
                </a:lnTo>
                <a:lnTo>
                  <a:pt x="213700" y="213700"/>
                </a:lnTo>
                <a:lnTo>
                  <a:pt x="254790" y="175632"/>
                </a:lnTo>
                <a:lnTo>
                  <a:pt x="298715" y="140774"/>
                </a:lnTo>
                <a:lnTo>
                  <a:pt x="345286" y="109313"/>
                </a:lnTo>
                <a:lnTo>
                  <a:pt x="394316" y="81438"/>
                </a:lnTo>
                <a:lnTo>
                  <a:pt x="445618" y="57337"/>
                </a:lnTo>
                <a:lnTo>
                  <a:pt x="499002" y="37196"/>
                </a:lnTo>
                <a:lnTo>
                  <a:pt x="554282" y="21204"/>
                </a:lnTo>
                <a:lnTo>
                  <a:pt x="611270" y="9549"/>
                </a:lnTo>
                <a:lnTo>
                  <a:pt x="669778" y="2418"/>
                </a:lnTo>
                <a:lnTo>
                  <a:pt x="729618" y="0"/>
                </a:lnTo>
                <a:close/>
              </a:path>
            </a:pathLst>
          </a:custGeom>
          <a:ln w="25399">
            <a:solidFill>
              <a:srgbClr val="59BA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067298" y="1954934"/>
            <a:ext cx="4077335" cy="2608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mp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ty page: I’ll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 a docu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ment.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49"/>
              </a:spcBef>
            </a:pPr>
            <a:endParaRPr sz="8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 marR="12700">
              <a:lnSpc>
                <a:spcPct val="1004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Fi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rst, I’ll decid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wh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at topics to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</a:t>
            </a:r>
            <a:r>
              <a:rPr sz="2200" spc="-5" dirty="0" smtClean="0">
                <a:solidFill>
                  <a:srgbClr val="7F7F7F"/>
                </a:solidFill>
                <a:latin typeface="Calibri"/>
                <a:cs typeface="Calibri"/>
              </a:rPr>
              <a:t> on. </a:t>
            </a:r>
            <a:r>
              <a:rPr sz="2200" spc="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200" spc="-15" dirty="0" smtClean="0">
                <a:solidFill>
                  <a:srgbClr val="4F81BD"/>
                </a:solidFill>
                <a:latin typeface="Calibri"/>
                <a:cs typeface="Calibri"/>
              </a:rPr>
              <a:t>e the topi</a:t>
            </a:r>
            <a:r>
              <a:rPr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c </a:t>
            </a:r>
            <a:r>
              <a:rPr lang="en-CA"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distribution</a:t>
            </a:r>
            <a:r>
              <a:rPr sz="2200" spc="100" dirty="0" smtClean="0">
                <a:solidFill>
                  <a:srgbClr val="4F81BD"/>
                </a:solidFill>
                <a:latin typeface="Calibri"/>
                <a:cs typeface="Calibri"/>
              </a:rPr>
              <a:t>. </a:t>
            </a:r>
            <a:r>
              <a:rPr sz="2000" spc="100" dirty="0" smtClean="0">
                <a:solidFill>
                  <a:srgbClr val="9BBB59"/>
                </a:solidFill>
                <a:latin typeface="Calibri"/>
                <a:cs typeface="Calibri"/>
              </a:rPr>
              <a:t>S</a:t>
            </a:r>
            <a:r>
              <a:rPr sz="2000" spc="-5" dirty="0" smtClean="0">
                <a:solidFill>
                  <a:srgbClr val="9BBB59"/>
                </a:solidFill>
                <a:latin typeface="Calibri"/>
                <a:cs typeface="Calibri"/>
              </a:rPr>
              <a:t>e</a:t>
            </a:r>
            <a:r>
              <a:rPr sz="2000" spc="-10" dirty="0" smtClean="0">
                <a:solidFill>
                  <a:srgbClr val="9BBB59"/>
                </a:solidFill>
                <a:latin typeface="Calibri"/>
                <a:cs typeface="Calibri"/>
              </a:rPr>
              <a:t>x</a:t>
            </a:r>
            <a:r>
              <a:rPr sz="2000" spc="-15" dirty="0" smtClean="0">
                <a:solidFill>
                  <a:srgbClr val="9BBB59"/>
                </a:solidFill>
                <a:latin typeface="Calibri"/>
                <a:cs typeface="Calibri"/>
              </a:rPr>
              <a:t>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2%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15" dirty="0" smtClean="0">
                <a:solidFill>
                  <a:srgbClr val="8064A2"/>
                </a:solidFill>
                <a:latin typeface="Calibri"/>
                <a:cs typeface="Calibri"/>
              </a:rPr>
              <a:t>Dr</a:t>
            </a:r>
            <a:r>
              <a:rPr sz="2000" spc="0" dirty="0" smtClean="0">
                <a:solidFill>
                  <a:srgbClr val="8064A2"/>
                </a:solidFill>
                <a:latin typeface="Calibri"/>
                <a:cs typeface="Calibri"/>
              </a:rPr>
              <a:t>u</a:t>
            </a:r>
            <a:r>
              <a:rPr sz="2000" spc="-5" dirty="0" smtClean="0">
                <a:solidFill>
                  <a:srgbClr val="8064A2"/>
                </a:solidFill>
                <a:latin typeface="Calibri"/>
                <a:cs typeface="Calibri"/>
              </a:rPr>
              <a:t>g</a:t>
            </a:r>
            <a:r>
              <a:rPr sz="2000" spc="-10" dirty="0" smtClean="0">
                <a:solidFill>
                  <a:srgbClr val="8064A2"/>
                </a:solidFill>
                <a:latin typeface="Calibri"/>
                <a:cs typeface="Calibri"/>
              </a:rPr>
              <a:t>s: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33%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5" dirty="0" smtClean="0">
                <a:solidFill>
                  <a:srgbClr val="F79646"/>
                </a:solidFill>
                <a:latin typeface="Calibri"/>
                <a:cs typeface="Calibri"/>
              </a:rPr>
              <a:t>Ro</a:t>
            </a:r>
            <a:r>
              <a:rPr sz="2000" spc="-10" dirty="0" smtClean="0">
                <a:solidFill>
                  <a:srgbClr val="F79646"/>
                </a:solidFill>
                <a:latin typeface="Calibri"/>
                <a:cs typeface="Calibri"/>
              </a:rPr>
              <a:t>ck’n Roll: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65%</a:t>
            </a:r>
            <a:endParaRPr sz="1000" dirty="0"/>
          </a:p>
          <a:p>
            <a:pPr>
              <a:lnSpc>
                <a:spcPts val="1400"/>
              </a:lnSpc>
            </a:pPr>
            <a:endParaRPr lang="en-US" sz="1400" dirty="0" smtClean="0"/>
          </a:p>
          <a:p>
            <a:pPr>
              <a:lnSpc>
                <a:spcPts val="1400"/>
              </a:lnSpc>
            </a:pPr>
            <a:endParaRPr sz="1400" dirty="0"/>
          </a:p>
          <a:p>
            <a:pPr marL="12700" marR="401320">
              <a:lnSpc>
                <a:spcPct val="100000"/>
              </a:lnSpc>
            </a:pPr>
            <a:r>
              <a:rPr sz="2000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k. 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I’ll </a:t>
            </a:r>
            <a:r>
              <a:rPr sz="20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te the docu</a:t>
            </a:r>
            <a:r>
              <a:rPr sz="2000" spc="-15" dirty="0" smtClean="0">
                <a:solidFill>
                  <a:srgbClr val="7F7F7F"/>
                </a:solidFill>
                <a:latin typeface="Calibri"/>
                <a:cs typeface="Calibri"/>
              </a:rPr>
              <a:t>men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t </a:t>
            </a:r>
            <a:r>
              <a:rPr sz="2000" spc="-15" dirty="0" smtClean="0">
                <a:solidFill>
                  <a:srgbClr val="7F7F7F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rd by word (bag of </a:t>
            </a:r>
            <a:r>
              <a:rPr sz="2000" spc="-15" dirty="0" smtClean="0">
                <a:solidFill>
                  <a:srgbClr val="7F7F7F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rds). First </a:t>
            </a:r>
            <a:r>
              <a:rPr sz="2000" spc="-15" dirty="0" smtClean="0">
                <a:solidFill>
                  <a:srgbClr val="7F7F7F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rd!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6400" y="2309324"/>
            <a:ext cx="924560" cy="345440"/>
          </a:xfrm>
          <a:custGeom>
            <a:avLst/>
            <a:gdLst/>
            <a:ahLst/>
            <a:cxnLst/>
            <a:rect l="l" t="t" r="r" b="b"/>
            <a:pathLst>
              <a:path w="924560" h="345440">
                <a:moveTo>
                  <a:pt x="0" y="0"/>
                </a:moveTo>
                <a:lnTo>
                  <a:pt x="924560" y="0"/>
                </a:lnTo>
                <a:lnTo>
                  <a:pt x="924560" y="345440"/>
                </a:lnTo>
                <a:lnTo>
                  <a:pt x="0" y="345440"/>
                </a:lnTo>
                <a:lnTo>
                  <a:pt x="0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406399" y="230932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T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pi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c Mod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elin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g: L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A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L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et’s us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an alg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rith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 sp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eciﬁ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call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 devel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ed to ﬁnd topi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715" y="1512142"/>
            <a:ext cx="358584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8064A2"/>
                </a:solidFill>
                <a:latin typeface="Calibri"/>
                <a:cs typeface="Calibri"/>
              </a:rPr>
              <a:t>Mod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el the p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r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cess 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8064A2"/>
                </a:solidFill>
                <a:latin typeface="Calibri"/>
                <a:cs typeface="Calibri"/>
              </a:rPr>
              <a:t>f </a:t>
            </a:r>
            <a:r>
              <a:rPr lang="en-CA" sz="2400" spc="-25" dirty="0" smtClean="0">
                <a:solidFill>
                  <a:srgbClr val="8064A2"/>
                </a:solidFill>
                <a:latin typeface="Calibri"/>
                <a:cs typeface="Calibri"/>
              </a:rPr>
              <a:t>writing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55" y="2062481"/>
            <a:ext cx="4377622" cy="4683758"/>
          </a:xfrm>
          <a:custGeom>
            <a:avLst/>
            <a:gdLst/>
            <a:ahLst/>
            <a:cxnLst/>
            <a:rect l="l" t="t" r="r" b="b"/>
            <a:pathLst>
              <a:path w="4377622" h="4683758">
                <a:moveTo>
                  <a:pt x="729618" y="0"/>
                </a:moveTo>
                <a:lnTo>
                  <a:pt x="3648004" y="0"/>
                </a:lnTo>
                <a:lnTo>
                  <a:pt x="3707844" y="2418"/>
                </a:lnTo>
                <a:lnTo>
                  <a:pt x="3766351" y="9549"/>
                </a:lnTo>
                <a:lnTo>
                  <a:pt x="3823339" y="21204"/>
                </a:lnTo>
                <a:lnTo>
                  <a:pt x="3878619" y="37196"/>
                </a:lnTo>
                <a:lnTo>
                  <a:pt x="3932004" y="57337"/>
                </a:lnTo>
                <a:lnTo>
                  <a:pt x="3983305" y="81438"/>
                </a:lnTo>
                <a:lnTo>
                  <a:pt x="4032335" y="109313"/>
                </a:lnTo>
                <a:lnTo>
                  <a:pt x="4078907" y="140774"/>
                </a:lnTo>
                <a:lnTo>
                  <a:pt x="4122831" y="175632"/>
                </a:lnTo>
                <a:lnTo>
                  <a:pt x="4163922" y="213700"/>
                </a:lnTo>
                <a:lnTo>
                  <a:pt x="4201990" y="254790"/>
                </a:lnTo>
                <a:lnTo>
                  <a:pt x="4236848" y="298715"/>
                </a:lnTo>
                <a:lnTo>
                  <a:pt x="4268309" y="345286"/>
                </a:lnTo>
                <a:lnTo>
                  <a:pt x="4296184" y="394317"/>
                </a:lnTo>
                <a:lnTo>
                  <a:pt x="4320285" y="445618"/>
                </a:lnTo>
                <a:lnTo>
                  <a:pt x="4340426" y="499002"/>
                </a:lnTo>
                <a:lnTo>
                  <a:pt x="4356418" y="554283"/>
                </a:lnTo>
                <a:lnTo>
                  <a:pt x="4368073" y="611270"/>
                </a:lnTo>
                <a:lnTo>
                  <a:pt x="4375204" y="669778"/>
                </a:lnTo>
                <a:lnTo>
                  <a:pt x="4377622" y="729618"/>
                </a:lnTo>
                <a:lnTo>
                  <a:pt x="4377622" y="4683758"/>
                </a:lnTo>
                <a:lnTo>
                  <a:pt x="0" y="4683758"/>
                </a:lnTo>
                <a:lnTo>
                  <a:pt x="0" y="729618"/>
                </a:lnTo>
                <a:lnTo>
                  <a:pt x="2418" y="669778"/>
                </a:lnTo>
                <a:lnTo>
                  <a:pt x="9549" y="611270"/>
                </a:lnTo>
                <a:lnTo>
                  <a:pt x="21204" y="554283"/>
                </a:lnTo>
                <a:lnTo>
                  <a:pt x="37196" y="499002"/>
                </a:lnTo>
                <a:lnTo>
                  <a:pt x="57337" y="445618"/>
                </a:lnTo>
                <a:lnTo>
                  <a:pt x="81438" y="394317"/>
                </a:lnTo>
                <a:lnTo>
                  <a:pt x="109313" y="345286"/>
                </a:lnTo>
                <a:lnTo>
                  <a:pt x="140774" y="298715"/>
                </a:lnTo>
                <a:lnTo>
                  <a:pt x="175632" y="254790"/>
                </a:lnTo>
                <a:lnTo>
                  <a:pt x="213700" y="213700"/>
                </a:lnTo>
                <a:lnTo>
                  <a:pt x="254790" y="175632"/>
                </a:lnTo>
                <a:lnTo>
                  <a:pt x="298715" y="140774"/>
                </a:lnTo>
                <a:lnTo>
                  <a:pt x="345286" y="109313"/>
                </a:lnTo>
                <a:lnTo>
                  <a:pt x="394316" y="81438"/>
                </a:lnTo>
                <a:lnTo>
                  <a:pt x="445618" y="57337"/>
                </a:lnTo>
                <a:lnTo>
                  <a:pt x="499002" y="37196"/>
                </a:lnTo>
                <a:lnTo>
                  <a:pt x="554282" y="21204"/>
                </a:lnTo>
                <a:lnTo>
                  <a:pt x="611270" y="9549"/>
                </a:lnTo>
                <a:lnTo>
                  <a:pt x="669778" y="2418"/>
                </a:lnTo>
                <a:lnTo>
                  <a:pt x="729618" y="0"/>
                </a:lnTo>
                <a:close/>
              </a:path>
            </a:pathLst>
          </a:custGeom>
          <a:ln w="25399">
            <a:solidFill>
              <a:srgbClr val="59BA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mp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ty page: I’ll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 a docu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ment.</a:t>
            </a:r>
            <a:endParaRPr sz="1000" dirty="0"/>
          </a:p>
          <a:p>
            <a:pPr marL="0" indent="0">
              <a:lnSpc>
                <a:spcPts val="1000"/>
              </a:lnSpc>
              <a:buNone/>
            </a:pPr>
            <a:endParaRPr sz="1000" dirty="0"/>
          </a:p>
          <a:p>
            <a:pPr marL="0" marR="12700" indent="0">
              <a:lnSpc>
                <a:spcPct val="100400"/>
              </a:lnSpc>
              <a:buNone/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Fi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rst, I’ll decid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wh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at topics to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</a:t>
            </a:r>
            <a:r>
              <a:rPr sz="2200" spc="-5" dirty="0" smtClean="0">
                <a:solidFill>
                  <a:srgbClr val="7F7F7F"/>
                </a:solidFill>
                <a:latin typeface="Calibri"/>
                <a:cs typeface="Calibri"/>
              </a:rPr>
              <a:t> on. </a:t>
            </a:r>
            <a:r>
              <a:rPr sz="2200" spc="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200" spc="-15" dirty="0" smtClean="0">
                <a:solidFill>
                  <a:srgbClr val="4F81BD"/>
                </a:solidFill>
                <a:latin typeface="Calibri"/>
                <a:cs typeface="Calibri"/>
              </a:rPr>
              <a:t>e the topi</a:t>
            </a:r>
            <a:r>
              <a:rPr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c </a:t>
            </a:r>
            <a:r>
              <a:rPr lang="en-CA"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distribution</a:t>
            </a:r>
            <a:r>
              <a:rPr sz="2200" spc="100" dirty="0" smtClean="0">
                <a:solidFill>
                  <a:srgbClr val="4F81BD"/>
                </a:solidFill>
                <a:latin typeface="Calibri"/>
                <a:cs typeface="Calibri"/>
              </a:rPr>
              <a:t>. </a:t>
            </a:r>
            <a:r>
              <a:rPr sz="2000" spc="100" dirty="0" smtClean="0">
                <a:solidFill>
                  <a:srgbClr val="9BBB59"/>
                </a:solidFill>
                <a:latin typeface="Calibri"/>
                <a:cs typeface="Calibri"/>
              </a:rPr>
              <a:t>S</a:t>
            </a:r>
            <a:r>
              <a:rPr sz="2000" spc="-5" dirty="0" smtClean="0">
                <a:solidFill>
                  <a:srgbClr val="9BBB59"/>
                </a:solidFill>
                <a:latin typeface="Calibri"/>
                <a:cs typeface="Calibri"/>
              </a:rPr>
              <a:t>e</a:t>
            </a:r>
            <a:r>
              <a:rPr sz="2000" spc="-10" dirty="0" smtClean="0">
                <a:solidFill>
                  <a:srgbClr val="9BBB59"/>
                </a:solidFill>
                <a:latin typeface="Calibri"/>
                <a:cs typeface="Calibri"/>
              </a:rPr>
              <a:t>x</a:t>
            </a:r>
            <a:r>
              <a:rPr sz="2000" spc="-15" dirty="0" smtClean="0">
                <a:solidFill>
                  <a:srgbClr val="9BBB59"/>
                </a:solidFill>
                <a:latin typeface="Calibri"/>
                <a:cs typeface="Calibri"/>
              </a:rPr>
              <a:t>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2%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15" dirty="0" smtClean="0">
                <a:solidFill>
                  <a:srgbClr val="8064A2"/>
                </a:solidFill>
                <a:latin typeface="Calibri"/>
                <a:cs typeface="Calibri"/>
              </a:rPr>
              <a:t>Dr</a:t>
            </a:r>
            <a:r>
              <a:rPr sz="2000" spc="0" dirty="0" smtClean="0">
                <a:solidFill>
                  <a:srgbClr val="8064A2"/>
                </a:solidFill>
                <a:latin typeface="Calibri"/>
                <a:cs typeface="Calibri"/>
              </a:rPr>
              <a:t>u</a:t>
            </a:r>
            <a:r>
              <a:rPr sz="2000" spc="-5" dirty="0" smtClean="0">
                <a:solidFill>
                  <a:srgbClr val="8064A2"/>
                </a:solidFill>
                <a:latin typeface="Calibri"/>
                <a:cs typeface="Calibri"/>
              </a:rPr>
              <a:t>g</a:t>
            </a:r>
            <a:r>
              <a:rPr sz="2000" spc="-10" dirty="0" smtClean="0">
                <a:solidFill>
                  <a:srgbClr val="8064A2"/>
                </a:solidFill>
                <a:latin typeface="Calibri"/>
                <a:cs typeface="Calibri"/>
              </a:rPr>
              <a:t>s: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33%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5" dirty="0" smtClean="0">
                <a:solidFill>
                  <a:srgbClr val="F79646"/>
                </a:solidFill>
                <a:latin typeface="Calibri"/>
                <a:cs typeface="Calibri"/>
              </a:rPr>
              <a:t>Ro</a:t>
            </a:r>
            <a:r>
              <a:rPr sz="2000" spc="-10" dirty="0" smtClean="0">
                <a:solidFill>
                  <a:srgbClr val="F79646"/>
                </a:solidFill>
                <a:latin typeface="Calibri"/>
                <a:cs typeface="Calibri"/>
              </a:rPr>
              <a:t>ck’n Roll: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65%</a:t>
            </a:r>
            <a:endParaRPr sz="1400" dirty="0" smtClean="0"/>
          </a:p>
          <a:p>
            <a:pPr marL="0" marR="71120" indent="0">
              <a:lnSpc>
                <a:spcPct val="100000"/>
              </a:lnSpc>
              <a:buNone/>
            </a:pPr>
            <a:endParaRPr lang="en-US" sz="1400" dirty="0" smtClean="0">
              <a:solidFill>
                <a:srgbClr val="7F7F7F"/>
              </a:solidFill>
              <a:latin typeface="Calibri"/>
              <a:cs typeface="Calibri"/>
            </a:endParaRPr>
          </a:p>
          <a:p>
            <a:pPr marL="0" marR="71120" indent="0">
              <a:lnSpc>
                <a:spcPct val="100000"/>
              </a:lnSpc>
              <a:buNone/>
            </a:pPr>
            <a:r>
              <a:rPr sz="2000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k. 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I’ll </a:t>
            </a:r>
            <a:r>
              <a:rPr sz="20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te the docu</a:t>
            </a:r>
            <a:r>
              <a:rPr sz="2000" spc="-15" dirty="0" smtClean="0">
                <a:solidFill>
                  <a:srgbClr val="7F7F7F"/>
                </a:solidFill>
                <a:latin typeface="Calibri"/>
                <a:cs typeface="Calibri"/>
              </a:rPr>
              <a:t>men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t </a:t>
            </a:r>
            <a:r>
              <a:rPr sz="2000" spc="-15" dirty="0" smtClean="0">
                <a:solidFill>
                  <a:srgbClr val="7F7F7F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rd by word (bag of </a:t>
            </a:r>
            <a:r>
              <a:rPr sz="2000" spc="-15" dirty="0" smtClean="0">
                <a:solidFill>
                  <a:srgbClr val="7F7F7F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rds). First </a:t>
            </a:r>
            <a:r>
              <a:rPr sz="2000" spc="-15" dirty="0" smtClean="0">
                <a:solidFill>
                  <a:srgbClr val="7F7F7F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rd!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e </a:t>
            </a:r>
            <a:r>
              <a:rPr sz="2000" spc="-15" dirty="0" smtClean="0">
                <a:solidFill>
                  <a:srgbClr val="4F81BD"/>
                </a:solidFill>
                <a:latin typeface="Calibri"/>
                <a:cs typeface="Calibri"/>
              </a:rPr>
              <a:t>whi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ch topic this </a:t>
            </a:r>
            <a:r>
              <a:rPr sz="2000" spc="-15" dirty="0" smtClean="0">
                <a:solidFill>
                  <a:srgbClr val="4F81BD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rd </a:t>
            </a:r>
            <a:r>
              <a:rPr sz="2000" spc="-15" dirty="0" smtClean="0">
                <a:solidFill>
                  <a:srgbClr val="4F81BD"/>
                </a:solidFill>
                <a:latin typeface="Calibri"/>
                <a:cs typeface="Calibri"/>
              </a:rPr>
              <a:t>will b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e</a:t>
            </a:r>
            <a:r>
              <a:rPr sz="2000" spc="-5" dirty="0" smtClean="0">
                <a:solidFill>
                  <a:srgbClr val="4F81BD"/>
                </a:solidFill>
                <a:latin typeface="Calibri"/>
                <a:cs typeface="Calibri"/>
              </a:rPr>
              <a:t> about. 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Roll th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e dice, pick rando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ml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y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 f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ro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m th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e topic </a:t>
            </a:r>
            <a:r>
              <a:rPr lang="en-CA"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distribution</a:t>
            </a:r>
            <a:r>
              <a:rPr sz="2000" spc="90" dirty="0" smtClean="0">
                <a:solidFill>
                  <a:srgbClr val="7F7F7F"/>
                </a:solidFill>
                <a:latin typeface="Calibri"/>
                <a:cs typeface="Calibri"/>
              </a:rPr>
              <a:t> fo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r the doc.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6400" y="2309324"/>
            <a:ext cx="924560" cy="345440"/>
          </a:xfrm>
          <a:custGeom>
            <a:avLst/>
            <a:gdLst/>
            <a:ahLst/>
            <a:cxnLst/>
            <a:rect l="l" t="t" r="r" b="b"/>
            <a:pathLst>
              <a:path w="924560" h="345440">
                <a:moveTo>
                  <a:pt x="0" y="0"/>
                </a:moveTo>
                <a:lnTo>
                  <a:pt x="924560" y="0"/>
                </a:lnTo>
                <a:lnTo>
                  <a:pt x="924560" y="345440"/>
                </a:lnTo>
                <a:lnTo>
                  <a:pt x="0" y="345440"/>
                </a:lnTo>
                <a:lnTo>
                  <a:pt x="0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406399" y="230932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2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T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pi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c Mod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elin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g: L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A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L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et’s us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an alg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rith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 sp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eciﬁ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call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 devel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ed to ﬁnd topi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715" y="1512142"/>
            <a:ext cx="358584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8064A2"/>
                </a:solidFill>
                <a:latin typeface="Calibri"/>
                <a:cs typeface="Calibri"/>
              </a:rPr>
              <a:t>Mod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el the p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r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cess 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8064A2"/>
                </a:solidFill>
                <a:latin typeface="Calibri"/>
                <a:cs typeface="Calibri"/>
              </a:rPr>
              <a:t>f </a:t>
            </a:r>
            <a:r>
              <a:rPr lang="en-CA" sz="2400" spc="-25" dirty="0" smtClean="0">
                <a:solidFill>
                  <a:srgbClr val="8064A2"/>
                </a:solidFill>
                <a:latin typeface="Calibri"/>
                <a:cs typeface="Calibri"/>
              </a:rPr>
              <a:t>writing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55" y="2062481"/>
            <a:ext cx="4377622" cy="4683758"/>
          </a:xfrm>
          <a:custGeom>
            <a:avLst/>
            <a:gdLst/>
            <a:ahLst/>
            <a:cxnLst/>
            <a:rect l="l" t="t" r="r" b="b"/>
            <a:pathLst>
              <a:path w="4377622" h="4683758">
                <a:moveTo>
                  <a:pt x="729618" y="0"/>
                </a:moveTo>
                <a:lnTo>
                  <a:pt x="3648004" y="0"/>
                </a:lnTo>
                <a:lnTo>
                  <a:pt x="3707844" y="2418"/>
                </a:lnTo>
                <a:lnTo>
                  <a:pt x="3766351" y="9549"/>
                </a:lnTo>
                <a:lnTo>
                  <a:pt x="3823339" y="21204"/>
                </a:lnTo>
                <a:lnTo>
                  <a:pt x="3878619" y="37196"/>
                </a:lnTo>
                <a:lnTo>
                  <a:pt x="3932004" y="57337"/>
                </a:lnTo>
                <a:lnTo>
                  <a:pt x="3983305" y="81438"/>
                </a:lnTo>
                <a:lnTo>
                  <a:pt x="4032335" y="109313"/>
                </a:lnTo>
                <a:lnTo>
                  <a:pt x="4078907" y="140774"/>
                </a:lnTo>
                <a:lnTo>
                  <a:pt x="4122831" y="175632"/>
                </a:lnTo>
                <a:lnTo>
                  <a:pt x="4163922" y="213700"/>
                </a:lnTo>
                <a:lnTo>
                  <a:pt x="4201990" y="254790"/>
                </a:lnTo>
                <a:lnTo>
                  <a:pt x="4236848" y="298715"/>
                </a:lnTo>
                <a:lnTo>
                  <a:pt x="4268309" y="345286"/>
                </a:lnTo>
                <a:lnTo>
                  <a:pt x="4296184" y="394317"/>
                </a:lnTo>
                <a:lnTo>
                  <a:pt x="4320285" y="445618"/>
                </a:lnTo>
                <a:lnTo>
                  <a:pt x="4340426" y="499002"/>
                </a:lnTo>
                <a:lnTo>
                  <a:pt x="4356418" y="554283"/>
                </a:lnTo>
                <a:lnTo>
                  <a:pt x="4368073" y="611270"/>
                </a:lnTo>
                <a:lnTo>
                  <a:pt x="4375204" y="669778"/>
                </a:lnTo>
                <a:lnTo>
                  <a:pt x="4377622" y="729618"/>
                </a:lnTo>
                <a:lnTo>
                  <a:pt x="4377622" y="4683758"/>
                </a:lnTo>
                <a:lnTo>
                  <a:pt x="0" y="4683758"/>
                </a:lnTo>
                <a:lnTo>
                  <a:pt x="0" y="729618"/>
                </a:lnTo>
                <a:lnTo>
                  <a:pt x="2418" y="669778"/>
                </a:lnTo>
                <a:lnTo>
                  <a:pt x="9549" y="611270"/>
                </a:lnTo>
                <a:lnTo>
                  <a:pt x="21204" y="554283"/>
                </a:lnTo>
                <a:lnTo>
                  <a:pt x="37196" y="499002"/>
                </a:lnTo>
                <a:lnTo>
                  <a:pt x="57337" y="445618"/>
                </a:lnTo>
                <a:lnTo>
                  <a:pt x="81438" y="394317"/>
                </a:lnTo>
                <a:lnTo>
                  <a:pt x="109313" y="345286"/>
                </a:lnTo>
                <a:lnTo>
                  <a:pt x="140774" y="298715"/>
                </a:lnTo>
                <a:lnTo>
                  <a:pt x="175632" y="254790"/>
                </a:lnTo>
                <a:lnTo>
                  <a:pt x="213700" y="213700"/>
                </a:lnTo>
                <a:lnTo>
                  <a:pt x="254790" y="175632"/>
                </a:lnTo>
                <a:lnTo>
                  <a:pt x="298715" y="140774"/>
                </a:lnTo>
                <a:lnTo>
                  <a:pt x="345286" y="109313"/>
                </a:lnTo>
                <a:lnTo>
                  <a:pt x="394316" y="81438"/>
                </a:lnTo>
                <a:lnTo>
                  <a:pt x="445618" y="57337"/>
                </a:lnTo>
                <a:lnTo>
                  <a:pt x="499002" y="37196"/>
                </a:lnTo>
                <a:lnTo>
                  <a:pt x="554282" y="21204"/>
                </a:lnTo>
                <a:lnTo>
                  <a:pt x="611270" y="9549"/>
                </a:lnTo>
                <a:lnTo>
                  <a:pt x="669778" y="2418"/>
                </a:lnTo>
                <a:lnTo>
                  <a:pt x="729618" y="0"/>
                </a:lnTo>
                <a:close/>
              </a:path>
            </a:pathLst>
          </a:custGeom>
          <a:ln w="25399">
            <a:solidFill>
              <a:srgbClr val="59BA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mp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ty page: I’ll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 a docu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ment.</a:t>
            </a:r>
            <a:endParaRPr sz="1000" dirty="0"/>
          </a:p>
          <a:p>
            <a:pPr marL="0" indent="0">
              <a:lnSpc>
                <a:spcPts val="1000"/>
              </a:lnSpc>
              <a:buNone/>
            </a:pPr>
            <a:endParaRPr sz="1000" dirty="0"/>
          </a:p>
          <a:p>
            <a:pPr marL="0" marR="12700" indent="0">
              <a:lnSpc>
                <a:spcPct val="100400"/>
              </a:lnSpc>
              <a:buNone/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Fi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rst, I’ll decid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wh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at topics to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</a:t>
            </a:r>
            <a:r>
              <a:rPr sz="2200" spc="-5" dirty="0" smtClean="0">
                <a:solidFill>
                  <a:srgbClr val="7F7F7F"/>
                </a:solidFill>
                <a:latin typeface="Calibri"/>
                <a:cs typeface="Calibri"/>
              </a:rPr>
              <a:t> on. </a:t>
            </a:r>
            <a:r>
              <a:rPr sz="2200" spc="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200" spc="-15" dirty="0" smtClean="0">
                <a:solidFill>
                  <a:srgbClr val="4F81BD"/>
                </a:solidFill>
                <a:latin typeface="Calibri"/>
                <a:cs typeface="Calibri"/>
              </a:rPr>
              <a:t>e the topi</a:t>
            </a:r>
            <a:r>
              <a:rPr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c </a:t>
            </a:r>
            <a:r>
              <a:rPr lang="en-CA"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distribution</a:t>
            </a:r>
            <a:r>
              <a:rPr sz="2200" spc="100" dirty="0" smtClean="0">
                <a:solidFill>
                  <a:srgbClr val="4F81BD"/>
                </a:solidFill>
                <a:latin typeface="Calibri"/>
                <a:cs typeface="Calibri"/>
              </a:rPr>
              <a:t>. </a:t>
            </a:r>
            <a:r>
              <a:rPr sz="2000" spc="100" dirty="0" smtClean="0">
                <a:solidFill>
                  <a:srgbClr val="9BBB59"/>
                </a:solidFill>
                <a:latin typeface="Calibri"/>
                <a:cs typeface="Calibri"/>
              </a:rPr>
              <a:t>S</a:t>
            </a:r>
            <a:r>
              <a:rPr sz="2000" spc="-5" dirty="0" smtClean="0">
                <a:solidFill>
                  <a:srgbClr val="9BBB59"/>
                </a:solidFill>
                <a:latin typeface="Calibri"/>
                <a:cs typeface="Calibri"/>
              </a:rPr>
              <a:t>e</a:t>
            </a:r>
            <a:r>
              <a:rPr sz="2000" spc="-10" dirty="0" smtClean="0">
                <a:solidFill>
                  <a:srgbClr val="9BBB59"/>
                </a:solidFill>
                <a:latin typeface="Calibri"/>
                <a:cs typeface="Calibri"/>
              </a:rPr>
              <a:t>x</a:t>
            </a:r>
            <a:r>
              <a:rPr sz="2000" spc="-15" dirty="0" smtClean="0">
                <a:solidFill>
                  <a:srgbClr val="9BBB59"/>
                </a:solidFill>
                <a:latin typeface="Calibri"/>
                <a:cs typeface="Calibri"/>
              </a:rPr>
              <a:t>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2%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15" dirty="0" smtClean="0">
                <a:solidFill>
                  <a:srgbClr val="8064A2"/>
                </a:solidFill>
                <a:latin typeface="Calibri"/>
                <a:cs typeface="Calibri"/>
              </a:rPr>
              <a:t>Dr</a:t>
            </a:r>
            <a:r>
              <a:rPr sz="2000" spc="0" dirty="0" smtClean="0">
                <a:solidFill>
                  <a:srgbClr val="8064A2"/>
                </a:solidFill>
                <a:latin typeface="Calibri"/>
                <a:cs typeface="Calibri"/>
              </a:rPr>
              <a:t>u</a:t>
            </a:r>
            <a:r>
              <a:rPr sz="2000" spc="-5" dirty="0" smtClean="0">
                <a:solidFill>
                  <a:srgbClr val="8064A2"/>
                </a:solidFill>
                <a:latin typeface="Calibri"/>
                <a:cs typeface="Calibri"/>
              </a:rPr>
              <a:t>g</a:t>
            </a:r>
            <a:r>
              <a:rPr sz="2000" spc="-10" dirty="0" smtClean="0">
                <a:solidFill>
                  <a:srgbClr val="8064A2"/>
                </a:solidFill>
                <a:latin typeface="Calibri"/>
                <a:cs typeface="Calibri"/>
              </a:rPr>
              <a:t>s: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33%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5" dirty="0" smtClean="0">
                <a:solidFill>
                  <a:srgbClr val="F79646"/>
                </a:solidFill>
                <a:latin typeface="Calibri"/>
                <a:cs typeface="Calibri"/>
              </a:rPr>
              <a:t>Ro</a:t>
            </a:r>
            <a:r>
              <a:rPr sz="2000" spc="-10" dirty="0" smtClean="0">
                <a:solidFill>
                  <a:srgbClr val="F79646"/>
                </a:solidFill>
                <a:latin typeface="Calibri"/>
                <a:cs typeface="Calibri"/>
              </a:rPr>
              <a:t>ck’n Roll: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65%</a:t>
            </a:r>
            <a:endParaRPr lang="en-CA" sz="2000" dirty="0">
              <a:latin typeface="Calibri"/>
              <a:cs typeface="Calibri"/>
            </a:endParaRPr>
          </a:p>
          <a:p>
            <a:pPr marL="0" marR="71120" indent="0">
              <a:lnSpc>
                <a:spcPct val="100000"/>
              </a:lnSpc>
              <a:buNone/>
            </a:pPr>
            <a:endParaRPr lang="en-US" sz="1100" dirty="0"/>
          </a:p>
          <a:p>
            <a:pPr marL="0" marR="71120" indent="0">
              <a:lnSpc>
                <a:spcPct val="100000"/>
              </a:lnSpc>
              <a:buNone/>
            </a:pPr>
            <a:r>
              <a:rPr sz="2000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k. 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I’ll </a:t>
            </a:r>
            <a:r>
              <a:rPr sz="20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te the docu</a:t>
            </a:r>
            <a:r>
              <a:rPr sz="2000" spc="-15" dirty="0" smtClean="0">
                <a:solidFill>
                  <a:srgbClr val="7F7F7F"/>
                </a:solidFill>
                <a:latin typeface="Calibri"/>
                <a:cs typeface="Calibri"/>
              </a:rPr>
              <a:t>men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t </a:t>
            </a:r>
            <a:r>
              <a:rPr sz="2000" spc="-15" dirty="0" smtClean="0">
                <a:solidFill>
                  <a:srgbClr val="7F7F7F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rd by word (bag of </a:t>
            </a:r>
            <a:r>
              <a:rPr sz="2000" spc="-15" dirty="0" smtClean="0">
                <a:solidFill>
                  <a:srgbClr val="7F7F7F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rds). First </a:t>
            </a:r>
            <a:r>
              <a:rPr sz="2000" spc="-15" dirty="0" smtClean="0">
                <a:solidFill>
                  <a:srgbClr val="7F7F7F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rd!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e </a:t>
            </a:r>
            <a:r>
              <a:rPr sz="2000" spc="-15" dirty="0" smtClean="0">
                <a:solidFill>
                  <a:srgbClr val="4F81BD"/>
                </a:solidFill>
                <a:latin typeface="Calibri"/>
                <a:cs typeface="Calibri"/>
              </a:rPr>
              <a:t>whi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ch topic this </a:t>
            </a:r>
            <a:r>
              <a:rPr sz="2000" spc="-15" dirty="0" smtClean="0">
                <a:solidFill>
                  <a:srgbClr val="4F81BD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rd </a:t>
            </a:r>
            <a:r>
              <a:rPr sz="2000" spc="-15" dirty="0" smtClean="0">
                <a:solidFill>
                  <a:srgbClr val="4F81BD"/>
                </a:solidFill>
                <a:latin typeface="Calibri"/>
                <a:cs typeface="Calibri"/>
              </a:rPr>
              <a:t>will b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e</a:t>
            </a:r>
            <a:r>
              <a:rPr sz="2000" spc="-5" dirty="0" smtClean="0">
                <a:solidFill>
                  <a:srgbClr val="4F81BD"/>
                </a:solidFill>
                <a:latin typeface="Calibri"/>
                <a:cs typeface="Calibri"/>
              </a:rPr>
              <a:t> about. 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Roll th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e dice, pick rando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ml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y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 f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ro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m th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e topic </a:t>
            </a:r>
            <a:r>
              <a:rPr lang="en-CA"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distribution</a:t>
            </a:r>
            <a:r>
              <a:rPr sz="2000" spc="90" dirty="0" smtClean="0">
                <a:solidFill>
                  <a:srgbClr val="7F7F7F"/>
                </a:solidFill>
                <a:latin typeface="Calibri"/>
                <a:cs typeface="Calibri"/>
              </a:rPr>
              <a:t> fo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r the doc.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6400" y="2309324"/>
            <a:ext cx="924560" cy="345440"/>
          </a:xfrm>
          <a:custGeom>
            <a:avLst/>
            <a:gdLst/>
            <a:ahLst/>
            <a:cxnLst/>
            <a:rect l="l" t="t" r="r" b="b"/>
            <a:pathLst>
              <a:path w="924560" h="345440">
                <a:moveTo>
                  <a:pt x="0" y="0"/>
                </a:moveTo>
                <a:lnTo>
                  <a:pt x="924560" y="0"/>
                </a:lnTo>
                <a:lnTo>
                  <a:pt x="924560" y="345440"/>
                </a:lnTo>
                <a:lnTo>
                  <a:pt x="0" y="345440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406399" y="230932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T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pi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c Mod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elin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g: L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A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L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et’s us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an alg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rith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 sp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eciﬁ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call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 devel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ed to ﬁnd topi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715" y="1512142"/>
            <a:ext cx="358584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8064A2"/>
                </a:solidFill>
                <a:latin typeface="Calibri"/>
                <a:cs typeface="Calibri"/>
              </a:rPr>
              <a:t>Mod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el the p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r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cess 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8064A2"/>
                </a:solidFill>
                <a:latin typeface="Calibri"/>
                <a:cs typeface="Calibri"/>
              </a:rPr>
              <a:t>f </a:t>
            </a:r>
            <a:r>
              <a:rPr lang="en-CA" sz="2400" spc="-25" dirty="0" smtClean="0">
                <a:solidFill>
                  <a:srgbClr val="8064A2"/>
                </a:solidFill>
                <a:latin typeface="Calibri"/>
                <a:cs typeface="Calibri"/>
              </a:rPr>
              <a:t>writing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55" y="2062481"/>
            <a:ext cx="4377622" cy="4683758"/>
          </a:xfrm>
          <a:custGeom>
            <a:avLst/>
            <a:gdLst/>
            <a:ahLst/>
            <a:cxnLst/>
            <a:rect l="l" t="t" r="r" b="b"/>
            <a:pathLst>
              <a:path w="4377622" h="4683758">
                <a:moveTo>
                  <a:pt x="729618" y="0"/>
                </a:moveTo>
                <a:lnTo>
                  <a:pt x="3648004" y="0"/>
                </a:lnTo>
                <a:lnTo>
                  <a:pt x="3707844" y="2418"/>
                </a:lnTo>
                <a:lnTo>
                  <a:pt x="3766351" y="9549"/>
                </a:lnTo>
                <a:lnTo>
                  <a:pt x="3823339" y="21204"/>
                </a:lnTo>
                <a:lnTo>
                  <a:pt x="3878619" y="37196"/>
                </a:lnTo>
                <a:lnTo>
                  <a:pt x="3932004" y="57337"/>
                </a:lnTo>
                <a:lnTo>
                  <a:pt x="3983305" y="81438"/>
                </a:lnTo>
                <a:lnTo>
                  <a:pt x="4032335" y="109313"/>
                </a:lnTo>
                <a:lnTo>
                  <a:pt x="4078907" y="140774"/>
                </a:lnTo>
                <a:lnTo>
                  <a:pt x="4122831" y="175632"/>
                </a:lnTo>
                <a:lnTo>
                  <a:pt x="4163922" y="213700"/>
                </a:lnTo>
                <a:lnTo>
                  <a:pt x="4201990" y="254790"/>
                </a:lnTo>
                <a:lnTo>
                  <a:pt x="4236848" y="298715"/>
                </a:lnTo>
                <a:lnTo>
                  <a:pt x="4268309" y="345286"/>
                </a:lnTo>
                <a:lnTo>
                  <a:pt x="4296184" y="394317"/>
                </a:lnTo>
                <a:lnTo>
                  <a:pt x="4320285" y="445618"/>
                </a:lnTo>
                <a:lnTo>
                  <a:pt x="4340426" y="499002"/>
                </a:lnTo>
                <a:lnTo>
                  <a:pt x="4356418" y="554283"/>
                </a:lnTo>
                <a:lnTo>
                  <a:pt x="4368073" y="611270"/>
                </a:lnTo>
                <a:lnTo>
                  <a:pt x="4375204" y="669778"/>
                </a:lnTo>
                <a:lnTo>
                  <a:pt x="4377622" y="729618"/>
                </a:lnTo>
                <a:lnTo>
                  <a:pt x="4377622" y="4683758"/>
                </a:lnTo>
                <a:lnTo>
                  <a:pt x="0" y="4683758"/>
                </a:lnTo>
                <a:lnTo>
                  <a:pt x="0" y="729618"/>
                </a:lnTo>
                <a:lnTo>
                  <a:pt x="2418" y="669778"/>
                </a:lnTo>
                <a:lnTo>
                  <a:pt x="9549" y="611270"/>
                </a:lnTo>
                <a:lnTo>
                  <a:pt x="21204" y="554283"/>
                </a:lnTo>
                <a:lnTo>
                  <a:pt x="37196" y="499002"/>
                </a:lnTo>
                <a:lnTo>
                  <a:pt x="57337" y="445618"/>
                </a:lnTo>
                <a:lnTo>
                  <a:pt x="81438" y="394317"/>
                </a:lnTo>
                <a:lnTo>
                  <a:pt x="109313" y="345286"/>
                </a:lnTo>
                <a:lnTo>
                  <a:pt x="140774" y="298715"/>
                </a:lnTo>
                <a:lnTo>
                  <a:pt x="175632" y="254790"/>
                </a:lnTo>
                <a:lnTo>
                  <a:pt x="213700" y="213700"/>
                </a:lnTo>
                <a:lnTo>
                  <a:pt x="254790" y="175632"/>
                </a:lnTo>
                <a:lnTo>
                  <a:pt x="298715" y="140774"/>
                </a:lnTo>
                <a:lnTo>
                  <a:pt x="345286" y="109313"/>
                </a:lnTo>
                <a:lnTo>
                  <a:pt x="394316" y="81438"/>
                </a:lnTo>
                <a:lnTo>
                  <a:pt x="445618" y="57337"/>
                </a:lnTo>
                <a:lnTo>
                  <a:pt x="499002" y="37196"/>
                </a:lnTo>
                <a:lnTo>
                  <a:pt x="554282" y="21204"/>
                </a:lnTo>
                <a:lnTo>
                  <a:pt x="611270" y="9549"/>
                </a:lnTo>
                <a:lnTo>
                  <a:pt x="669778" y="2418"/>
                </a:lnTo>
                <a:lnTo>
                  <a:pt x="729618" y="0"/>
                </a:lnTo>
                <a:close/>
              </a:path>
            </a:pathLst>
          </a:custGeom>
          <a:ln w="25399">
            <a:solidFill>
              <a:srgbClr val="59BA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mp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ty page: I’ll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 a docu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ment.</a:t>
            </a:r>
            <a:endParaRPr sz="2200" dirty="0">
              <a:latin typeface="Calibri"/>
              <a:cs typeface="Calibri"/>
            </a:endParaRPr>
          </a:p>
          <a:p>
            <a:pPr marL="0" indent="0">
              <a:lnSpc>
                <a:spcPts val="1000"/>
              </a:lnSpc>
              <a:buNone/>
            </a:pPr>
            <a:endParaRPr sz="1000" dirty="0"/>
          </a:p>
          <a:p>
            <a:pPr marL="0" marR="12700" indent="0">
              <a:lnSpc>
                <a:spcPct val="100400"/>
              </a:lnSpc>
              <a:buNone/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Fi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rst, I’ll decid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wh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at topics to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</a:t>
            </a:r>
            <a:r>
              <a:rPr sz="2200" spc="-5" dirty="0" smtClean="0">
                <a:solidFill>
                  <a:srgbClr val="7F7F7F"/>
                </a:solidFill>
                <a:latin typeface="Calibri"/>
                <a:cs typeface="Calibri"/>
              </a:rPr>
              <a:t> on. </a:t>
            </a:r>
            <a:r>
              <a:rPr sz="2200" spc="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200" spc="-15" dirty="0" smtClean="0">
                <a:solidFill>
                  <a:srgbClr val="4F81BD"/>
                </a:solidFill>
                <a:latin typeface="Calibri"/>
                <a:cs typeface="Calibri"/>
              </a:rPr>
              <a:t>e the topi</a:t>
            </a:r>
            <a:r>
              <a:rPr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c </a:t>
            </a:r>
            <a:r>
              <a:rPr lang="en-CA"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distribution</a:t>
            </a:r>
            <a:r>
              <a:rPr sz="2200" spc="100" dirty="0" smtClean="0">
                <a:solidFill>
                  <a:srgbClr val="4F81BD"/>
                </a:solidFill>
                <a:latin typeface="Calibri"/>
                <a:cs typeface="Calibri"/>
              </a:rPr>
              <a:t>. </a:t>
            </a:r>
            <a:r>
              <a:rPr sz="2000" spc="100" dirty="0" smtClean="0">
                <a:solidFill>
                  <a:srgbClr val="9BBB59"/>
                </a:solidFill>
                <a:latin typeface="Calibri"/>
                <a:cs typeface="Calibri"/>
              </a:rPr>
              <a:t>S</a:t>
            </a:r>
            <a:r>
              <a:rPr sz="2000" spc="-5" dirty="0" smtClean="0">
                <a:solidFill>
                  <a:srgbClr val="9BBB59"/>
                </a:solidFill>
                <a:latin typeface="Calibri"/>
                <a:cs typeface="Calibri"/>
              </a:rPr>
              <a:t>e</a:t>
            </a:r>
            <a:r>
              <a:rPr sz="2000" spc="-10" dirty="0" smtClean="0">
                <a:solidFill>
                  <a:srgbClr val="9BBB59"/>
                </a:solidFill>
                <a:latin typeface="Calibri"/>
                <a:cs typeface="Calibri"/>
              </a:rPr>
              <a:t>x</a:t>
            </a:r>
            <a:r>
              <a:rPr sz="2000" spc="-15" dirty="0" smtClean="0">
                <a:solidFill>
                  <a:srgbClr val="9BBB59"/>
                </a:solidFill>
                <a:latin typeface="Calibri"/>
                <a:cs typeface="Calibri"/>
              </a:rPr>
              <a:t>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2%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15" dirty="0" smtClean="0">
                <a:solidFill>
                  <a:srgbClr val="8064A2"/>
                </a:solidFill>
                <a:latin typeface="Calibri"/>
                <a:cs typeface="Calibri"/>
              </a:rPr>
              <a:t>Dr</a:t>
            </a:r>
            <a:r>
              <a:rPr sz="2000" spc="0" dirty="0" smtClean="0">
                <a:solidFill>
                  <a:srgbClr val="8064A2"/>
                </a:solidFill>
                <a:latin typeface="Calibri"/>
                <a:cs typeface="Calibri"/>
              </a:rPr>
              <a:t>u</a:t>
            </a:r>
            <a:r>
              <a:rPr sz="2000" spc="-5" dirty="0" smtClean="0">
                <a:solidFill>
                  <a:srgbClr val="8064A2"/>
                </a:solidFill>
                <a:latin typeface="Calibri"/>
                <a:cs typeface="Calibri"/>
              </a:rPr>
              <a:t>g</a:t>
            </a:r>
            <a:r>
              <a:rPr sz="2000" spc="-10" dirty="0" smtClean="0">
                <a:solidFill>
                  <a:srgbClr val="8064A2"/>
                </a:solidFill>
                <a:latin typeface="Calibri"/>
                <a:cs typeface="Calibri"/>
              </a:rPr>
              <a:t>s: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33%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5" dirty="0" smtClean="0">
                <a:solidFill>
                  <a:srgbClr val="F79646"/>
                </a:solidFill>
                <a:latin typeface="Calibri"/>
                <a:cs typeface="Calibri"/>
              </a:rPr>
              <a:t>Ro</a:t>
            </a:r>
            <a:r>
              <a:rPr sz="2000" spc="-10" dirty="0" smtClean="0">
                <a:solidFill>
                  <a:srgbClr val="F79646"/>
                </a:solidFill>
                <a:latin typeface="Calibri"/>
                <a:cs typeface="Calibri"/>
              </a:rPr>
              <a:t>ck’n Roll: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65%</a:t>
            </a:r>
            <a:endParaRPr sz="2000" dirty="0">
              <a:latin typeface="Calibri"/>
              <a:cs typeface="Calibri"/>
            </a:endParaRPr>
          </a:p>
          <a:p>
            <a:pPr marL="0" indent="0">
              <a:lnSpc>
                <a:spcPts val="1400"/>
              </a:lnSpc>
              <a:buNone/>
            </a:pPr>
            <a:endParaRPr sz="1400" dirty="0"/>
          </a:p>
          <a:p>
            <a:pPr marL="0" marR="71120" indent="0">
              <a:lnSpc>
                <a:spcPct val="100000"/>
              </a:lnSpc>
              <a:buNone/>
            </a:pPr>
            <a:r>
              <a:rPr sz="2000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k. 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I’ll </a:t>
            </a:r>
            <a:r>
              <a:rPr sz="20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te the docu</a:t>
            </a:r>
            <a:r>
              <a:rPr sz="2000" spc="-15" dirty="0" smtClean="0">
                <a:solidFill>
                  <a:srgbClr val="7F7F7F"/>
                </a:solidFill>
                <a:latin typeface="Calibri"/>
                <a:cs typeface="Calibri"/>
              </a:rPr>
              <a:t>men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t </a:t>
            </a:r>
            <a:r>
              <a:rPr sz="2000" spc="-15" dirty="0" smtClean="0">
                <a:solidFill>
                  <a:srgbClr val="7F7F7F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rd by word (bag of </a:t>
            </a:r>
            <a:r>
              <a:rPr sz="2000" spc="-15" dirty="0" smtClean="0">
                <a:solidFill>
                  <a:srgbClr val="7F7F7F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rds). First </a:t>
            </a:r>
            <a:r>
              <a:rPr sz="2000" spc="-15" dirty="0" smtClean="0">
                <a:solidFill>
                  <a:srgbClr val="7F7F7F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rd!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e </a:t>
            </a:r>
            <a:r>
              <a:rPr sz="2000" spc="-15" dirty="0" smtClean="0">
                <a:solidFill>
                  <a:srgbClr val="4F81BD"/>
                </a:solidFill>
                <a:latin typeface="Calibri"/>
                <a:cs typeface="Calibri"/>
              </a:rPr>
              <a:t>whi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ch topic this </a:t>
            </a:r>
            <a:r>
              <a:rPr sz="2000" spc="-15" dirty="0" smtClean="0">
                <a:solidFill>
                  <a:srgbClr val="4F81BD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rd </a:t>
            </a:r>
            <a:r>
              <a:rPr sz="2000" spc="-15" dirty="0" smtClean="0">
                <a:solidFill>
                  <a:srgbClr val="4F81BD"/>
                </a:solidFill>
                <a:latin typeface="Calibri"/>
                <a:cs typeface="Calibri"/>
              </a:rPr>
              <a:t>will b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e</a:t>
            </a:r>
            <a:r>
              <a:rPr sz="2000" spc="-5" dirty="0" smtClean="0">
                <a:solidFill>
                  <a:srgbClr val="4F81BD"/>
                </a:solidFill>
                <a:latin typeface="Calibri"/>
                <a:cs typeface="Calibri"/>
              </a:rPr>
              <a:t> about. 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Roll th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e dice, pick rando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ml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y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 f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ro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m th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e topic </a:t>
            </a:r>
            <a:r>
              <a:rPr lang="en-CA"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distribution</a:t>
            </a:r>
            <a:r>
              <a:rPr sz="2000" spc="90" dirty="0" smtClean="0">
                <a:solidFill>
                  <a:srgbClr val="7F7F7F"/>
                </a:solidFill>
                <a:latin typeface="Calibri"/>
                <a:cs typeface="Calibri"/>
              </a:rPr>
              <a:t> fo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r the doc.</a:t>
            </a:r>
            <a:endParaRPr sz="2000" dirty="0">
              <a:latin typeface="Calibri"/>
              <a:cs typeface="Calibri"/>
            </a:endParaRP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endParaRPr sz="1400" dirty="0"/>
          </a:p>
          <a:p>
            <a:pPr marL="0" marR="318135" indent="0">
              <a:lnSpc>
                <a:spcPct val="100000"/>
              </a:lnSpc>
              <a:buNone/>
            </a:pPr>
            <a:r>
              <a:rPr sz="2000" spc="-15" dirty="0" smtClean="0">
                <a:solidFill>
                  <a:srgbClr val="7F7F7F"/>
                </a:solidFill>
                <a:latin typeface="Calibri"/>
                <a:cs typeface="Calibri"/>
              </a:rPr>
              <a:t>A </a:t>
            </a:r>
            <a:r>
              <a:rPr sz="2000" spc="-15" dirty="0" smtClean="0">
                <a:solidFill>
                  <a:srgbClr val="F79646"/>
                </a:solidFill>
                <a:latin typeface="Calibri"/>
                <a:cs typeface="Calibri"/>
              </a:rPr>
              <a:t>Ro</a:t>
            </a:r>
            <a:r>
              <a:rPr sz="2000" spc="-10" dirty="0" smtClean="0">
                <a:solidFill>
                  <a:srgbClr val="F79646"/>
                </a:solidFill>
                <a:latin typeface="Calibri"/>
                <a:cs typeface="Calibri"/>
              </a:rPr>
              <a:t>ck’n Roll 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000" spc="0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7F7F7F"/>
                </a:solidFill>
                <a:latin typeface="Calibri"/>
                <a:cs typeface="Calibri"/>
              </a:rPr>
              <a:t>d.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F81BD"/>
                </a:solidFill>
                <a:latin typeface="Calibri"/>
                <a:cs typeface="Calibri"/>
              </a:rPr>
              <a:t>Rando</a:t>
            </a:r>
            <a:r>
              <a:rPr sz="2000" spc="-20" dirty="0" smtClean="0">
                <a:solidFill>
                  <a:srgbClr val="4F81BD"/>
                </a:solidFill>
                <a:latin typeface="Calibri"/>
                <a:cs typeface="Calibri"/>
              </a:rPr>
              <a:t>ml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y pick a </a:t>
            </a:r>
            <a:r>
              <a:rPr sz="2000" spc="-15" dirty="0" smtClean="0">
                <a:solidFill>
                  <a:srgbClr val="4F81BD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rd according to the prob. </a:t>
            </a:r>
            <a:r>
              <a:rPr lang="en-CA"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distribution</a:t>
            </a:r>
            <a:r>
              <a:rPr sz="2000" spc="90" dirty="0" smtClean="0">
                <a:solidFill>
                  <a:srgbClr val="4F81BD"/>
                </a:solidFill>
                <a:latin typeface="Calibri"/>
                <a:cs typeface="Calibri"/>
              </a:rPr>
              <a:t> of th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e </a:t>
            </a:r>
            <a:r>
              <a:rPr sz="2000" spc="-10" dirty="0" smtClean="0">
                <a:solidFill>
                  <a:srgbClr val="F79646"/>
                </a:solidFill>
                <a:latin typeface="Calibri"/>
                <a:cs typeface="Calibri"/>
              </a:rPr>
              <a:t>Rock’n Roll 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topic.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6400" y="2309324"/>
            <a:ext cx="924560" cy="345440"/>
          </a:xfrm>
          <a:custGeom>
            <a:avLst/>
            <a:gdLst/>
            <a:ahLst/>
            <a:cxnLst/>
            <a:rect l="l" t="t" r="r" b="b"/>
            <a:pathLst>
              <a:path w="924560" h="345440">
                <a:moveTo>
                  <a:pt x="0" y="0"/>
                </a:moveTo>
                <a:lnTo>
                  <a:pt x="924560" y="0"/>
                </a:lnTo>
                <a:lnTo>
                  <a:pt x="924560" y="345440"/>
                </a:lnTo>
                <a:lnTo>
                  <a:pt x="0" y="345440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406399" y="230932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T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pi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c Mod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elin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g: L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A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L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et’s us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an alg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rith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 sp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eciﬁ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call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 devel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ed to ﬁnd topi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255" y="2062481"/>
            <a:ext cx="4377622" cy="4683758"/>
          </a:xfrm>
          <a:custGeom>
            <a:avLst/>
            <a:gdLst/>
            <a:ahLst/>
            <a:cxnLst/>
            <a:rect l="l" t="t" r="r" b="b"/>
            <a:pathLst>
              <a:path w="4377622" h="4683758">
                <a:moveTo>
                  <a:pt x="729618" y="0"/>
                </a:moveTo>
                <a:lnTo>
                  <a:pt x="3648004" y="0"/>
                </a:lnTo>
                <a:lnTo>
                  <a:pt x="3707844" y="2418"/>
                </a:lnTo>
                <a:lnTo>
                  <a:pt x="3766351" y="9549"/>
                </a:lnTo>
                <a:lnTo>
                  <a:pt x="3823339" y="21204"/>
                </a:lnTo>
                <a:lnTo>
                  <a:pt x="3878619" y="37196"/>
                </a:lnTo>
                <a:lnTo>
                  <a:pt x="3932004" y="57337"/>
                </a:lnTo>
                <a:lnTo>
                  <a:pt x="3983305" y="81438"/>
                </a:lnTo>
                <a:lnTo>
                  <a:pt x="4032335" y="109313"/>
                </a:lnTo>
                <a:lnTo>
                  <a:pt x="4078907" y="140774"/>
                </a:lnTo>
                <a:lnTo>
                  <a:pt x="4122831" y="175632"/>
                </a:lnTo>
                <a:lnTo>
                  <a:pt x="4163922" y="213700"/>
                </a:lnTo>
                <a:lnTo>
                  <a:pt x="4201990" y="254790"/>
                </a:lnTo>
                <a:lnTo>
                  <a:pt x="4236848" y="298715"/>
                </a:lnTo>
                <a:lnTo>
                  <a:pt x="4268309" y="345286"/>
                </a:lnTo>
                <a:lnTo>
                  <a:pt x="4296184" y="394317"/>
                </a:lnTo>
                <a:lnTo>
                  <a:pt x="4320285" y="445618"/>
                </a:lnTo>
                <a:lnTo>
                  <a:pt x="4340426" y="499002"/>
                </a:lnTo>
                <a:lnTo>
                  <a:pt x="4356418" y="554283"/>
                </a:lnTo>
                <a:lnTo>
                  <a:pt x="4368073" y="611270"/>
                </a:lnTo>
                <a:lnTo>
                  <a:pt x="4375204" y="669778"/>
                </a:lnTo>
                <a:lnTo>
                  <a:pt x="4377622" y="729618"/>
                </a:lnTo>
                <a:lnTo>
                  <a:pt x="4377622" y="4683758"/>
                </a:lnTo>
                <a:lnTo>
                  <a:pt x="0" y="4683758"/>
                </a:lnTo>
                <a:lnTo>
                  <a:pt x="0" y="729618"/>
                </a:lnTo>
                <a:lnTo>
                  <a:pt x="2418" y="669778"/>
                </a:lnTo>
                <a:lnTo>
                  <a:pt x="9549" y="611270"/>
                </a:lnTo>
                <a:lnTo>
                  <a:pt x="21204" y="554283"/>
                </a:lnTo>
                <a:lnTo>
                  <a:pt x="37196" y="499002"/>
                </a:lnTo>
                <a:lnTo>
                  <a:pt x="57337" y="445618"/>
                </a:lnTo>
                <a:lnTo>
                  <a:pt x="81438" y="394317"/>
                </a:lnTo>
                <a:lnTo>
                  <a:pt x="109313" y="345286"/>
                </a:lnTo>
                <a:lnTo>
                  <a:pt x="140774" y="298715"/>
                </a:lnTo>
                <a:lnTo>
                  <a:pt x="175632" y="254790"/>
                </a:lnTo>
                <a:lnTo>
                  <a:pt x="213700" y="213700"/>
                </a:lnTo>
                <a:lnTo>
                  <a:pt x="254790" y="175632"/>
                </a:lnTo>
                <a:lnTo>
                  <a:pt x="298715" y="140774"/>
                </a:lnTo>
                <a:lnTo>
                  <a:pt x="345286" y="109313"/>
                </a:lnTo>
                <a:lnTo>
                  <a:pt x="394316" y="81438"/>
                </a:lnTo>
                <a:lnTo>
                  <a:pt x="445618" y="57337"/>
                </a:lnTo>
                <a:lnTo>
                  <a:pt x="499002" y="37196"/>
                </a:lnTo>
                <a:lnTo>
                  <a:pt x="554282" y="21204"/>
                </a:lnTo>
                <a:lnTo>
                  <a:pt x="611270" y="9549"/>
                </a:lnTo>
                <a:lnTo>
                  <a:pt x="669778" y="2418"/>
                </a:lnTo>
                <a:lnTo>
                  <a:pt x="729618" y="0"/>
                </a:lnTo>
                <a:close/>
              </a:path>
            </a:pathLst>
          </a:custGeom>
          <a:ln w="25399">
            <a:solidFill>
              <a:srgbClr val="59BA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406400" y="2309324"/>
            <a:ext cx="924560" cy="345440"/>
          </a:xfrm>
          <a:custGeom>
            <a:avLst/>
            <a:gdLst/>
            <a:ahLst/>
            <a:cxnLst/>
            <a:rect l="l" t="t" r="r" b="b"/>
            <a:pathLst>
              <a:path w="924560" h="345440">
                <a:moveTo>
                  <a:pt x="0" y="0"/>
                </a:moveTo>
                <a:lnTo>
                  <a:pt x="924560" y="0"/>
                </a:lnTo>
                <a:lnTo>
                  <a:pt x="924560" y="345440"/>
                </a:lnTo>
                <a:lnTo>
                  <a:pt x="0" y="345440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406399" y="230932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74715" y="1512142"/>
            <a:ext cx="3585845" cy="1124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8064A2"/>
                </a:solidFill>
                <a:latin typeface="Calibri"/>
                <a:cs typeface="Calibri"/>
              </a:rPr>
              <a:t>Mod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el the p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r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cess 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8064A2"/>
                </a:solidFill>
                <a:latin typeface="Calibri"/>
                <a:cs typeface="Calibri"/>
              </a:rPr>
              <a:t>f </a:t>
            </a:r>
            <a:r>
              <a:rPr lang="en-CA" sz="2400" spc="-25" dirty="0" smtClean="0">
                <a:solidFill>
                  <a:srgbClr val="8064A2"/>
                </a:solidFill>
                <a:latin typeface="Calibri"/>
                <a:cs typeface="Calibri"/>
              </a:rPr>
              <a:t>writing</a:t>
            </a:r>
            <a:endParaRPr sz="6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05104">
              <a:lnSpc>
                <a:spcPct val="100000"/>
              </a:lnSpc>
              <a:spcBef>
                <a:spcPts val="600"/>
              </a:spcBef>
            </a:pP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Gui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tar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mp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ty page: I’ll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 a docu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ment.</a:t>
            </a:r>
            <a:endParaRPr sz="2200" dirty="0">
              <a:latin typeface="Calibri"/>
              <a:cs typeface="Calibri"/>
            </a:endParaRPr>
          </a:p>
          <a:p>
            <a:pPr marL="0" indent="0">
              <a:lnSpc>
                <a:spcPts val="1000"/>
              </a:lnSpc>
              <a:buNone/>
            </a:pPr>
            <a:endParaRPr sz="1000" dirty="0"/>
          </a:p>
          <a:p>
            <a:pPr marL="0" marR="12700" indent="0">
              <a:lnSpc>
                <a:spcPct val="100400"/>
              </a:lnSpc>
              <a:buNone/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Fi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rst, I’ll decid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wh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at topics to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</a:t>
            </a:r>
            <a:r>
              <a:rPr sz="2200" spc="-5" dirty="0" smtClean="0">
                <a:solidFill>
                  <a:srgbClr val="7F7F7F"/>
                </a:solidFill>
                <a:latin typeface="Calibri"/>
                <a:cs typeface="Calibri"/>
              </a:rPr>
              <a:t> on. </a:t>
            </a:r>
            <a:r>
              <a:rPr sz="2200" spc="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200" spc="-15" dirty="0" smtClean="0">
                <a:solidFill>
                  <a:srgbClr val="4F81BD"/>
                </a:solidFill>
                <a:latin typeface="Calibri"/>
                <a:cs typeface="Calibri"/>
              </a:rPr>
              <a:t>e the topi</a:t>
            </a:r>
            <a:r>
              <a:rPr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c </a:t>
            </a:r>
            <a:r>
              <a:rPr lang="en-CA"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distribution</a:t>
            </a:r>
            <a:r>
              <a:rPr sz="2200" spc="100" dirty="0" smtClean="0">
                <a:solidFill>
                  <a:srgbClr val="4F81BD"/>
                </a:solidFill>
                <a:latin typeface="Calibri"/>
                <a:cs typeface="Calibri"/>
              </a:rPr>
              <a:t>. </a:t>
            </a:r>
            <a:r>
              <a:rPr sz="2000" spc="100" dirty="0" smtClean="0">
                <a:solidFill>
                  <a:srgbClr val="9BBB59"/>
                </a:solidFill>
                <a:latin typeface="Calibri"/>
                <a:cs typeface="Calibri"/>
              </a:rPr>
              <a:t>S</a:t>
            </a:r>
            <a:r>
              <a:rPr sz="2000" spc="-5" dirty="0" smtClean="0">
                <a:solidFill>
                  <a:srgbClr val="9BBB59"/>
                </a:solidFill>
                <a:latin typeface="Calibri"/>
                <a:cs typeface="Calibri"/>
              </a:rPr>
              <a:t>e</a:t>
            </a:r>
            <a:r>
              <a:rPr sz="2000" spc="-10" dirty="0" smtClean="0">
                <a:solidFill>
                  <a:srgbClr val="9BBB59"/>
                </a:solidFill>
                <a:latin typeface="Calibri"/>
                <a:cs typeface="Calibri"/>
              </a:rPr>
              <a:t>x</a:t>
            </a:r>
            <a:r>
              <a:rPr sz="2000" spc="-15" dirty="0" smtClean="0">
                <a:solidFill>
                  <a:srgbClr val="9BBB59"/>
                </a:solidFill>
                <a:latin typeface="Calibri"/>
                <a:cs typeface="Calibri"/>
              </a:rPr>
              <a:t>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2%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15" dirty="0" smtClean="0">
                <a:solidFill>
                  <a:srgbClr val="8064A2"/>
                </a:solidFill>
                <a:latin typeface="Calibri"/>
                <a:cs typeface="Calibri"/>
              </a:rPr>
              <a:t>Dr</a:t>
            </a:r>
            <a:r>
              <a:rPr sz="2000" spc="0" dirty="0" smtClean="0">
                <a:solidFill>
                  <a:srgbClr val="8064A2"/>
                </a:solidFill>
                <a:latin typeface="Calibri"/>
                <a:cs typeface="Calibri"/>
              </a:rPr>
              <a:t>u</a:t>
            </a:r>
            <a:r>
              <a:rPr sz="2000" spc="-5" dirty="0" smtClean="0">
                <a:solidFill>
                  <a:srgbClr val="8064A2"/>
                </a:solidFill>
                <a:latin typeface="Calibri"/>
                <a:cs typeface="Calibri"/>
              </a:rPr>
              <a:t>g</a:t>
            </a:r>
            <a:r>
              <a:rPr sz="2000" spc="-10" dirty="0" smtClean="0">
                <a:solidFill>
                  <a:srgbClr val="8064A2"/>
                </a:solidFill>
                <a:latin typeface="Calibri"/>
                <a:cs typeface="Calibri"/>
              </a:rPr>
              <a:t>s: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33%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5" dirty="0" smtClean="0">
                <a:solidFill>
                  <a:srgbClr val="F79646"/>
                </a:solidFill>
                <a:latin typeface="Calibri"/>
                <a:cs typeface="Calibri"/>
              </a:rPr>
              <a:t>Ro</a:t>
            </a:r>
            <a:r>
              <a:rPr sz="2000" spc="-10" dirty="0" smtClean="0">
                <a:solidFill>
                  <a:srgbClr val="F79646"/>
                </a:solidFill>
                <a:latin typeface="Calibri"/>
                <a:cs typeface="Calibri"/>
              </a:rPr>
              <a:t>ck’n Roll: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65%</a:t>
            </a:r>
            <a:endParaRPr sz="2000" dirty="0" smtClean="0">
              <a:latin typeface="Calibri"/>
              <a:cs typeface="Calibri"/>
            </a:endParaRPr>
          </a:p>
          <a:p>
            <a:pPr marL="0" indent="0">
              <a:lnSpc>
                <a:spcPts val="1400"/>
              </a:lnSpc>
              <a:buNone/>
            </a:pPr>
            <a:endParaRPr sz="1400" dirty="0" smtClean="0"/>
          </a:p>
          <a:p>
            <a:pPr marL="0" marR="71120" indent="0">
              <a:lnSpc>
                <a:spcPct val="100000"/>
              </a:lnSpc>
              <a:buNone/>
            </a:pPr>
            <a:r>
              <a:rPr sz="2000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k. 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I’ll </a:t>
            </a:r>
            <a:r>
              <a:rPr sz="20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te the docu</a:t>
            </a:r>
            <a:r>
              <a:rPr sz="2000" spc="-15" dirty="0" smtClean="0">
                <a:solidFill>
                  <a:srgbClr val="7F7F7F"/>
                </a:solidFill>
                <a:latin typeface="Calibri"/>
                <a:cs typeface="Calibri"/>
              </a:rPr>
              <a:t>men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t </a:t>
            </a:r>
            <a:r>
              <a:rPr sz="2000" spc="-15" dirty="0" smtClean="0">
                <a:solidFill>
                  <a:srgbClr val="7F7F7F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rd by word (bag of </a:t>
            </a:r>
            <a:r>
              <a:rPr sz="2000" spc="-15" dirty="0" smtClean="0">
                <a:solidFill>
                  <a:srgbClr val="7F7F7F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rds). First </a:t>
            </a:r>
            <a:r>
              <a:rPr sz="2000" spc="-15" dirty="0" smtClean="0">
                <a:solidFill>
                  <a:srgbClr val="7F7F7F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rd!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e </a:t>
            </a:r>
            <a:r>
              <a:rPr sz="2000" spc="-15" dirty="0" smtClean="0">
                <a:solidFill>
                  <a:srgbClr val="4F81BD"/>
                </a:solidFill>
                <a:latin typeface="Calibri"/>
                <a:cs typeface="Calibri"/>
              </a:rPr>
              <a:t>whi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ch topic this </a:t>
            </a:r>
            <a:r>
              <a:rPr sz="2000" spc="-15" dirty="0" smtClean="0">
                <a:solidFill>
                  <a:srgbClr val="4F81BD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rd </a:t>
            </a:r>
            <a:r>
              <a:rPr sz="2000" spc="-15" dirty="0" smtClean="0">
                <a:solidFill>
                  <a:srgbClr val="4F81BD"/>
                </a:solidFill>
                <a:latin typeface="Calibri"/>
                <a:cs typeface="Calibri"/>
              </a:rPr>
              <a:t>will b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e</a:t>
            </a:r>
            <a:r>
              <a:rPr sz="2000" spc="-5" dirty="0" smtClean="0">
                <a:solidFill>
                  <a:srgbClr val="4F81BD"/>
                </a:solidFill>
                <a:latin typeface="Calibri"/>
                <a:cs typeface="Calibri"/>
              </a:rPr>
              <a:t> about. 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Roll th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e dice, pick rando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ml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y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 f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ro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m th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e topic </a:t>
            </a:r>
            <a:r>
              <a:rPr lang="en-CA"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distribution</a:t>
            </a:r>
            <a:r>
              <a:rPr sz="2000" spc="90" dirty="0" smtClean="0">
                <a:solidFill>
                  <a:srgbClr val="7F7F7F"/>
                </a:solidFill>
                <a:latin typeface="Calibri"/>
                <a:cs typeface="Calibri"/>
              </a:rPr>
              <a:t> fo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r the doc.</a:t>
            </a:r>
            <a:endParaRPr sz="1000" dirty="0"/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endParaRPr sz="1400" dirty="0"/>
          </a:p>
          <a:p>
            <a:pPr marL="0" marR="318135" indent="0">
              <a:lnSpc>
                <a:spcPct val="100000"/>
              </a:lnSpc>
              <a:buNone/>
            </a:pPr>
            <a:r>
              <a:rPr sz="2000" spc="-15" dirty="0" smtClean="0">
                <a:solidFill>
                  <a:srgbClr val="7F7F7F"/>
                </a:solidFill>
                <a:latin typeface="Calibri"/>
                <a:cs typeface="Calibri"/>
              </a:rPr>
              <a:t>A </a:t>
            </a:r>
            <a:r>
              <a:rPr sz="2000" spc="-15" dirty="0" smtClean="0">
                <a:solidFill>
                  <a:srgbClr val="F79646"/>
                </a:solidFill>
                <a:latin typeface="Calibri"/>
                <a:cs typeface="Calibri"/>
              </a:rPr>
              <a:t>Ro</a:t>
            </a:r>
            <a:r>
              <a:rPr sz="2000" spc="-10" dirty="0" smtClean="0">
                <a:solidFill>
                  <a:srgbClr val="F79646"/>
                </a:solidFill>
                <a:latin typeface="Calibri"/>
                <a:cs typeface="Calibri"/>
              </a:rPr>
              <a:t>ck’n Roll 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000" spc="0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2000" spc="0" dirty="0" smtClean="0">
                <a:solidFill>
                  <a:srgbClr val="7F7F7F"/>
                </a:solidFill>
                <a:latin typeface="Calibri"/>
                <a:cs typeface="Calibri"/>
              </a:rPr>
              <a:t>d.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4F81BD"/>
                </a:solidFill>
                <a:latin typeface="Calibri"/>
                <a:cs typeface="Calibri"/>
              </a:rPr>
              <a:t>Rando</a:t>
            </a:r>
            <a:r>
              <a:rPr sz="2000" spc="-20" dirty="0" smtClean="0">
                <a:solidFill>
                  <a:srgbClr val="4F81BD"/>
                </a:solidFill>
                <a:latin typeface="Calibri"/>
                <a:cs typeface="Calibri"/>
              </a:rPr>
              <a:t>ml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y pick a </a:t>
            </a:r>
            <a:r>
              <a:rPr sz="2000" spc="-15" dirty="0" smtClean="0">
                <a:solidFill>
                  <a:srgbClr val="4F81BD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rd according to the prob. </a:t>
            </a:r>
            <a:r>
              <a:rPr lang="en-CA"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distribution</a:t>
            </a:r>
            <a:r>
              <a:rPr sz="2000" spc="90" dirty="0" smtClean="0">
                <a:solidFill>
                  <a:srgbClr val="4F81BD"/>
                </a:solidFill>
                <a:latin typeface="Calibri"/>
                <a:cs typeface="Calibri"/>
              </a:rPr>
              <a:t> of th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e </a:t>
            </a:r>
            <a:r>
              <a:rPr sz="2000" spc="-10" dirty="0" smtClean="0">
                <a:solidFill>
                  <a:srgbClr val="F79646"/>
                </a:solidFill>
                <a:latin typeface="Calibri"/>
                <a:cs typeface="Calibri"/>
              </a:rPr>
              <a:t>Rock’n Roll 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topic.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T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pi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c Mod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elin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g: L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A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L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et’s us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an alg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rith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 sp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eciﬁ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call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 devel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ed to ﬁnd topi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255" y="2062481"/>
            <a:ext cx="4377622" cy="4683758"/>
          </a:xfrm>
          <a:custGeom>
            <a:avLst/>
            <a:gdLst/>
            <a:ahLst/>
            <a:cxnLst/>
            <a:rect l="l" t="t" r="r" b="b"/>
            <a:pathLst>
              <a:path w="4377622" h="4683758">
                <a:moveTo>
                  <a:pt x="729618" y="0"/>
                </a:moveTo>
                <a:lnTo>
                  <a:pt x="3648004" y="0"/>
                </a:lnTo>
                <a:lnTo>
                  <a:pt x="3707844" y="2418"/>
                </a:lnTo>
                <a:lnTo>
                  <a:pt x="3766351" y="9549"/>
                </a:lnTo>
                <a:lnTo>
                  <a:pt x="3823339" y="21204"/>
                </a:lnTo>
                <a:lnTo>
                  <a:pt x="3878619" y="37196"/>
                </a:lnTo>
                <a:lnTo>
                  <a:pt x="3932004" y="57337"/>
                </a:lnTo>
                <a:lnTo>
                  <a:pt x="3983305" y="81438"/>
                </a:lnTo>
                <a:lnTo>
                  <a:pt x="4032335" y="109313"/>
                </a:lnTo>
                <a:lnTo>
                  <a:pt x="4078907" y="140774"/>
                </a:lnTo>
                <a:lnTo>
                  <a:pt x="4122831" y="175632"/>
                </a:lnTo>
                <a:lnTo>
                  <a:pt x="4163922" y="213700"/>
                </a:lnTo>
                <a:lnTo>
                  <a:pt x="4201990" y="254790"/>
                </a:lnTo>
                <a:lnTo>
                  <a:pt x="4236848" y="298715"/>
                </a:lnTo>
                <a:lnTo>
                  <a:pt x="4268309" y="345286"/>
                </a:lnTo>
                <a:lnTo>
                  <a:pt x="4296184" y="394317"/>
                </a:lnTo>
                <a:lnTo>
                  <a:pt x="4320285" y="445618"/>
                </a:lnTo>
                <a:lnTo>
                  <a:pt x="4340426" y="499002"/>
                </a:lnTo>
                <a:lnTo>
                  <a:pt x="4356418" y="554283"/>
                </a:lnTo>
                <a:lnTo>
                  <a:pt x="4368073" y="611270"/>
                </a:lnTo>
                <a:lnTo>
                  <a:pt x="4375204" y="669778"/>
                </a:lnTo>
                <a:lnTo>
                  <a:pt x="4377622" y="729618"/>
                </a:lnTo>
                <a:lnTo>
                  <a:pt x="4377622" y="4683758"/>
                </a:lnTo>
                <a:lnTo>
                  <a:pt x="0" y="4683758"/>
                </a:lnTo>
                <a:lnTo>
                  <a:pt x="0" y="729618"/>
                </a:lnTo>
                <a:lnTo>
                  <a:pt x="2418" y="669778"/>
                </a:lnTo>
                <a:lnTo>
                  <a:pt x="9549" y="611270"/>
                </a:lnTo>
                <a:lnTo>
                  <a:pt x="21204" y="554283"/>
                </a:lnTo>
                <a:lnTo>
                  <a:pt x="37196" y="499002"/>
                </a:lnTo>
                <a:lnTo>
                  <a:pt x="57337" y="445618"/>
                </a:lnTo>
                <a:lnTo>
                  <a:pt x="81438" y="394317"/>
                </a:lnTo>
                <a:lnTo>
                  <a:pt x="109313" y="345286"/>
                </a:lnTo>
                <a:lnTo>
                  <a:pt x="140774" y="298715"/>
                </a:lnTo>
                <a:lnTo>
                  <a:pt x="175632" y="254790"/>
                </a:lnTo>
                <a:lnTo>
                  <a:pt x="213700" y="213700"/>
                </a:lnTo>
                <a:lnTo>
                  <a:pt x="254790" y="175632"/>
                </a:lnTo>
                <a:lnTo>
                  <a:pt x="298715" y="140774"/>
                </a:lnTo>
                <a:lnTo>
                  <a:pt x="345286" y="109313"/>
                </a:lnTo>
                <a:lnTo>
                  <a:pt x="394316" y="81438"/>
                </a:lnTo>
                <a:lnTo>
                  <a:pt x="445618" y="57337"/>
                </a:lnTo>
                <a:lnTo>
                  <a:pt x="499002" y="37196"/>
                </a:lnTo>
                <a:lnTo>
                  <a:pt x="554282" y="21204"/>
                </a:lnTo>
                <a:lnTo>
                  <a:pt x="611270" y="9549"/>
                </a:lnTo>
                <a:lnTo>
                  <a:pt x="669778" y="2418"/>
                </a:lnTo>
                <a:lnTo>
                  <a:pt x="729618" y="0"/>
                </a:lnTo>
                <a:close/>
              </a:path>
            </a:pathLst>
          </a:custGeom>
          <a:ln w="25399">
            <a:solidFill>
              <a:srgbClr val="59BA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406400" y="2309324"/>
            <a:ext cx="924560" cy="345440"/>
          </a:xfrm>
          <a:custGeom>
            <a:avLst/>
            <a:gdLst/>
            <a:ahLst/>
            <a:cxnLst/>
            <a:rect l="l" t="t" r="r" b="b"/>
            <a:pathLst>
              <a:path w="924560" h="345440">
                <a:moveTo>
                  <a:pt x="0" y="0"/>
                </a:moveTo>
                <a:lnTo>
                  <a:pt x="924560" y="0"/>
                </a:lnTo>
                <a:lnTo>
                  <a:pt x="924560" y="345440"/>
                </a:lnTo>
                <a:lnTo>
                  <a:pt x="0" y="345440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406399" y="230932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74715" y="1512142"/>
            <a:ext cx="3585845" cy="1124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8064A2"/>
                </a:solidFill>
                <a:latin typeface="Calibri"/>
                <a:cs typeface="Calibri"/>
              </a:rPr>
              <a:t>Mod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el the p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r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cess 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8064A2"/>
                </a:solidFill>
                <a:latin typeface="Calibri"/>
                <a:cs typeface="Calibri"/>
              </a:rPr>
              <a:t>f </a:t>
            </a:r>
            <a:r>
              <a:rPr lang="en-CA" sz="2400" spc="-25" dirty="0" smtClean="0">
                <a:solidFill>
                  <a:srgbClr val="8064A2"/>
                </a:solidFill>
                <a:latin typeface="Calibri"/>
                <a:cs typeface="Calibri"/>
              </a:rPr>
              <a:t>writing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27"/>
              </a:spcBef>
            </a:pPr>
            <a:endParaRPr sz="6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05104">
              <a:lnSpc>
                <a:spcPct val="100000"/>
              </a:lnSpc>
            </a:pP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Gui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tar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7298" y="1954934"/>
            <a:ext cx="4077335" cy="2913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mp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ty page: I’ll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 a docu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ment.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49"/>
              </a:spcBef>
            </a:pPr>
            <a:endParaRPr sz="8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 marR="12700">
              <a:lnSpc>
                <a:spcPct val="1004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Fi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rst, I’ll decid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wh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at topics to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</a:t>
            </a:r>
            <a:r>
              <a:rPr sz="2200" spc="-5" dirty="0" smtClean="0">
                <a:solidFill>
                  <a:srgbClr val="7F7F7F"/>
                </a:solidFill>
                <a:latin typeface="Calibri"/>
                <a:cs typeface="Calibri"/>
              </a:rPr>
              <a:t> on. </a:t>
            </a:r>
            <a:r>
              <a:rPr sz="2200" spc="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200" spc="-15" dirty="0" smtClean="0">
                <a:solidFill>
                  <a:srgbClr val="4F81BD"/>
                </a:solidFill>
                <a:latin typeface="Calibri"/>
                <a:cs typeface="Calibri"/>
              </a:rPr>
              <a:t>e the topi</a:t>
            </a:r>
            <a:r>
              <a:rPr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c </a:t>
            </a:r>
            <a:r>
              <a:rPr lang="en-CA"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distribution</a:t>
            </a:r>
            <a:r>
              <a:rPr sz="2200" spc="100" dirty="0" smtClean="0">
                <a:solidFill>
                  <a:srgbClr val="4F81BD"/>
                </a:solidFill>
                <a:latin typeface="Calibri"/>
                <a:cs typeface="Calibri"/>
              </a:rPr>
              <a:t>. </a:t>
            </a:r>
            <a:r>
              <a:rPr sz="2000" spc="100" dirty="0" smtClean="0">
                <a:solidFill>
                  <a:srgbClr val="9BBB59"/>
                </a:solidFill>
                <a:latin typeface="Calibri"/>
                <a:cs typeface="Calibri"/>
              </a:rPr>
              <a:t>S</a:t>
            </a:r>
            <a:r>
              <a:rPr sz="2000" spc="-5" dirty="0" smtClean="0">
                <a:solidFill>
                  <a:srgbClr val="9BBB59"/>
                </a:solidFill>
                <a:latin typeface="Calibri"/>
                <a:cs typeface="Calibri"/>
              </a:rPr>
              <a:t>e</a:t>
            </a:r>
            <a:r>
              <a:rPr sz="2000" spc="-10" dirty="0" smtClean="0">
                <a:solidFill>
                  <a:srgbClr val="9BBB59"/>
                </a:solidFill>
                <a:latin typeface="Calibri"/>
                <a:cs typeface="Calibri"/>
              </a:rPr>
              <a:t>x</a:t>
            </a:r>
            <a:r>
              <a:rPr sz="2000" spc="-15" dirty="0" smtClean="0">
                <a:solidFill>
                  <a:srgbClr val="9BBB59"/>
                </a:solidFill>
                <a:latin typeface="Calibri"/>
                <a:cs typeface="Calibri"/>
              </a:rPr>
              <a:t>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2%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15" dirty="0" smtClean="0">
                <a:solidFill>
                  <a:srgbClr val="8064A2"/>
                </a:solidFill>
                <a:latin typeface="Calibri"/>
                <a:cs typeface="Calibri"/>
              </a:rPr>
              <a:t>Dr</a:t>
            </a:r>
            <a:r>
              <a:rPr sz="2000" spc="0" dirty="0" smtClean="0">
                <a:solidFill>
                  <a:srgbClr val="8064A2"/>
                </a:solidFill>
                <a:latin typeface="Calibri"/>
                <a:cs typeface="Calibri"/>
              </a:rPr>
              <a:t>u</a:t>
            </a:r>
            <a:r>
              <a:rPr sz="2000" spc="-5" dirty="0" smtClean="0">
                <a:solidFill>
                  <a:srgbClr val="8064A2"/>
                </a:solidFill>
                <a:latin typeface="Calibri"/>
                <a:cs typeface="Calibri"/>
              </a:rPr>
              <a:t>g</a:t>
            </a:r>
            <a:r>
              <a:rPr sz="2000" spc="-10" dirty="0" smtClean="0">
                <a:solidFill>
                  <a:srgbClr val="8064A2"/>
                </a:solidFill>
                <a:latin typeface="Calibri"/>
                <a:cs typeface="Calibri"/>
              </a:rPr>
              <a:t>s: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33%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5" dirty="0" smtClean="0">
                <a:solidFill>
                  <a:srgbClr val="F79646"/>
                </a:solidFill>
                <a:latin typeface="Calibri"/>
                <a:cs typeface="Calibri"/>
              </a:rPr>
              <a:t>Ro</a:t>
            </a:r>
            <a:r>
              <a:rPr sz="2000" spc="-10" dirty="0" smtClean="0">
                <a:solidFill>
                  <a:srgbClr val="F79646"/>
                </a:solidFill>
                <a:latin typeface="Calibri"/>
                <a:cs typeface="Calibri"/>
              </a:rPr>
              <a:t>ck’n Roll: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65%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ts val="800"/>
              </a:lnSpc>
            </a:pPr>
            <a:endParaRPr sz="8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e next </a:t>
            </a:r>
            <a:r>
              <a:rPr sz="2000" spc="-15" dirty="0" smtClean="0">
                <a:solidFill>
                  <a:srgbClr val="4F81BD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rd</a:t>
            </a:r>
            <a:r>
              <a:rPr sz="2000" spc="-5" dirty="0" smtClean="0">
                <a:solidFill>
                  <a:srgbClr val="4F81BD"/>
                </a:solidFill>
                <a:latin typeface="Calibri"/>
                <a:cs typeface="Calibri"/>
              </a:rPr>
              <a:t>’s topi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c.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7F7F7F"/>
                </a:solidFill>
                <a:latin typeface="Calibri"/>
                <a:cs typeface="Calibri"/>
              </a:rPr>
              <a:t>Roll th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e dice.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32560" y="2319484"/>
            <a:ext cx="924560" cy="345438"/>
          </a:xfrm>
          <a:custGeom>
            <a:avLst/>
            <a:gdLst/>
            <a:ahLst/>
            <a:cxnLst/>
            <a:rect l="l" t="t" r="r" b="b"/>
            <a:pathLst>
              <a:path w="924560" h="345438">
                <a:moveTo>
                  <a:pt x="0" y="0"/>
                </a:moveTo>
                <a:lnTo>
                  <a:pt x="924560" y="0"/>
                </a:lnTo>
                <a:lnTo>
                  <a:pt x="924560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32559" y="231948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T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pi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c Mod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elin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g: L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A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L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et’s us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an alg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rith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 sp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eciﬁ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call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 devel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ed to ﬁnd topi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715" y="1512142"/>
            <a:ext cx="358584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8064A2"/>
                </a:solidFill>
                <a:latin typeface="Calibri"/>
                <a:cs typeface="Calibri"/>
              </a:rPr>
              <a:t>Mod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el the p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r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cess 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8064A2"/>
                </a:solidFill>
                <a:latin typeface="Calibri"/>
                <a:cs typeface="Calibri"/>
              </a:rPr>
              <a:t>f </a:t>
            </a:r>
            <a:r>
              <a:rPr lang="en-CA" sz="2400" spc="-25" dirty="0" smtClean="0">
                <a:solidFill>
                  <a:srgbClr val="8064A2"/>
                </a:solidFill>
                <a:latin typeface="Calibri"/>
                <a:cs typeface="Calibri"/>
              </a:rPr>
              <a:t>writing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55" y="2062481"/>
            <a:ext cx="4377622" cy="4683758"/>
          </a:xfrm>
          <a:custGeom>
            <a:avLst/>
            <a:gdLst/>
            <a:ahLst/>
            <a:cxnLst/>
            <a:rect l="l" t="t" r="r" b="b"/>
            <a:pathLst>
              <a:path w="4377622" h="4683758">
                <a:moveTo>
                  <a:pt x="729618" y="0"/>
                </a:moveTo>
                <a:lnTo>
                  <a:pt x="3648004" y="0"/>
                </a:lnTo>
                <a:lnTo>
                  <a:pt x="3707844" y="2418"/>
                </a:lnTo>
                <a:lnTo>
                  <a:pt x="3766351" y="9549"/>
                </a:lnTo>
                <a:lnTo>
                  <a:pt x="3823339" y="21204"/>
                </a:lnTo>
                <a:lnTo>
                  <a:pt x="3878619" y="37196"/>
                </a:lnTo>
                <a:lnTo>
                  <a:pt x="3932004" y="57337"/>
                </a:lnTo>
                <a:lnTo>
                  <a:pt x="3983305" y="81438"/>
                </a:lnTo>
                <a:lnTo>
                  <a:pt x="4032335" y="109313"/>
                </a:lnTo>
                <a:lnTo>
                  <a:pt x="4078907" y="140774"/>
                </a:lnTo>
                <a:lnTo>
                  <a:pt x="4122831" y="175632"/>
                </a:lnTo>
                <a:lnTo>
                  <a:pt x="4163922" y="213700"/>
                </a:lnTo>
                <a:lnTo>
                  <a:pt x="4201990" y="254790"/>
                </a:lnTo>
                <a:lnTo>
                  <a:pt x="4236848" y="298715"/>
                </a:lnTo>
                <a:lnTo>
                  <a:pt x="4268309" y="345286"/>
                </a:lnTo>
                <a:lnTo>
                  <a:pt x="4296184" y="394317"/>
                </a:lnTo>
                <a:lnTo>
                  <a:pt x="4320285" y="445618"/>
                </a:lnTo>
                <a:lnTo>
                  <a:pt x="4340426" y="499002"/>
                </a:lnTo>
                <a:lnTo>
                  <a:pt x="4356418" y="554283"/>
                </a:lnTo>
                <a:lnTo>
                  <a:pt x="4368073" y="611270"/>
                </a:lnTo>
                <a:lnTo>
                  <a:pt x="4375204" y="669778"/>
                </a:lnTo>
                <a:lnTo>
                  <a:pt x="4377622" y="729618"/>
                </a:lnTo>
                <a:lnTo>
                  <a:pt x="4377622" y="4683758"/>
                </a:lnTo>
                <a:lnTo>
                  <a:pt x="0" y="4683758"/>
                </a:lnTo>
                <a:lnTo>
                  <a:pt x="0" y="729618"/>
                </a:lnTo>
                <a:lnTo>
                  <a:pt x="2418" y="669778"/>
                </a:lnTo>
                <a:lnTo>
                  <a:pt x="9549" y="611270"/>
                </a:lnTo>
                <a:lnTo>
                  <a:pt x="21204" y="554283"/>
                </a:lnTo>
                <a:lnTo>
                  <a:pt x="37196" y="499002"/>
                </a:lnTo>
                <a:lnTo>
                  <a:pt x="57337" y="445618"/>
                </a:lnTo>
                <a:lnTo>
                  <a:pt x="81438" y="394317"/>
                </a:lnTo>
                <a:lnTo>
                  <a:pt x="109313" y="345286"/>
                </a:lnTo>
                <a:lnTo>
                  <a:pt x="140774" y="298715"/>
                </a:lnTo>
                <a:lnTo>
                  <a:pt x="175632" y="254790"/>
                </a:lnTo>
                <a:lnTo>
                  <a:pt x="213700" y="213700"/>
                </a:lnTo>
                <a:lnTo>
                  <a:pt x="254790" y="175632"/>
                </a:lnTo>
                <a:lnTo>
                  <a:pt x="298715" y="140774"/>
                </a:lnTo>
                <a:lnTo>
                  <a:pt x="345286" y="109313"/>
                </a:lnTo>
                <a:lnTo>
                  <a:pt x="394316" y="81438"/>
                </a:lnTo>
                <a:lnTo>
                  <a:pt x="445618" y="57337"/>
                </a:lnTo>
                <a:lnTo>
                  <a:pt x="499002" y="37196"/>
                </a:lnTo>
                <a:lnTo>
                  <a:pt x="554282" y="21204"/>
                </a:lnTo>
                <a:lnTo>
                  <a:pt x="611270" y="9549"/>
                </a:lnTo>
                <a:lnTo>
                  <a:pt x="669778" y="2418"/>
                </a:lnTo>
                <a:lnTo>
                  <a:pt x="729618" y="0"/>
                </a:lnTo>
                <a:close/>
              </a:path>
            </a:pathLst>
          </a:custGeom>
          <a:ln w="25399">
            <a:solidFill>
              <a:srgbClr val="59BA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067298" y="1954934"/>
            <a:ext cx="4077335" cy="2913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mp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ty page: I’ll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 a docu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ment.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49"/>
              </a:spcBef>
            </a:pPr>
            <a:endParaRPr sz="8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 marR="12700">
              <a:lnSpc>
                <a:spcPct val="1004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Fi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rst, I’ll decid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wh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at topics to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</a:t>
            </a:r>
            <a:r>
              <a:rPr sz="2200" spc="-5" dirty="0" smtClean="0">
                <a:solidFill>
                  <a:srgbClr val="7F7F7F"/>
                </a:solidFill>
                <a:latin typeface="Calibri"/>
                <a:cs typeface="Calibri"/>
              </a:rPr>
              <a:t> on. </a:t>
            </a:r>
            <a:r>
              <a:rPr sz="2200" spc="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200" spc="-15" dirty="0" smtClean="0">
                <a:solidFill>
                  <a:srgbClr val="4F81BD"/>
                </a:solidFill>
                <a:latin typeface="Calibri"/>
                <a:cs typeface="Calibri"/>
              </a:rPr>
              <a:t>e the topi</a:t>
            </a:r>
            <a:r>
              <a:rPr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c </a:t>
            </a:r>
            <a:r>
              <a:rPr lang="en-CA"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distribution</a:t>
            </a:r>
            <a:r>
              <a:rPr sz="2200" spc="100" dirty="0" smtClean="0">
                <a:solidFill>
                  <a:srgbClr val="4F81BD"/>
                </a:solidFill>
                <a:latin typeface="Calibri"/>
                <a:cs typeface="Calibri"/>
              </a:rPr>
              <a:t>. </a:t>
            </a:r>
            <a:r>
              <a:rPr sz="2000" spc="100" dirty="0" smtClean="0">
                <a:solidFill>
                  <a:srgbClr val="9BBB59"/>
                </a:solidFill>
                <a:latin typeface="Calibri"/>
                <a:cs typeface="Calibri"/>
              </a:rPr>
              <a:t>S</a:t>
            </a:r>
            <a:r>
              <a:rPr sz="2000" spc="-5" dirty="0" smtClean="0">
                <a:solidFill>
                  <a:srgbClr val="9BBB59"/>
                </a:solidFill>
                <a:latin typeface="Calibri"/>
                <a:cs typeface="Calibri"/>
              </a:rPr>
              <a:t>e</a:t>
            </a:r>
            <a:r>
              <a:rPr sz="2000" spc="-10" dirty="0" smtClean="0">
                <a:solidFill>
                  <a:srgbClr val="9BBB59"/>
                </a:solidFill>
                <a:latin typeface="Calibri"/>
                <a:cs typeface="Calibri"/>
              </a:rPr>
              <a:t>x</a:t>
            </a:r>
            <a:r>
              <a:rPr sz="2000" spc="-15" dirty="0" smtClean="0">
                <a:solidFill>
                  <a:srgbClr val="9BBB59"/>
                </a:solidFill>
                <a:latin typeface="Calibri"/>
                <a:cs typeface="Calibri"/>
              </a:rPr>
              <a:t>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2%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15" dirty="0" smtClean="0">
                <a:solidFill>
                  <a:srgbClr val="8064A2"/>
                </a:solidFill>
                <a:latin typeface="Calibri"/>
                <a:cs typeface="Calibri"/>
              </a:rPr>
              <a:t>Dr</a:t>
            </a:r>
            <a:r>
              <a:rPr sz="2000" spc="0" dirty="0" smtClean="0">
                <a:solidFill>
                  <a:srgbClr val="8064A2"/>
                </a:solidFill>
                <a:latin typeface="Calibri"/>
                <a:cs typeface="Calibri"/>
              </a:rPr>
              <a:t>u</a:t>
            </a:r>
            <a:r>
              <a:rPr sz="2000" spc="-5" dirty="0" smtClean="0">
                <a:solidFill>
                  <a:srgbClr val="8064A2"/>
                </a:solidFill>
                <a:latin typeface="Calibri"/>
                <a:cs typeface="Calibri"/>
              </a:rPr>
              <a:t>g</a:t>
            </a:r>
            <a:r>
              <a:rPr sz="2000" spc="-10" dirty="0" smtClean="0">
                <a:solidFill>
                  <a:srgbClr val="8064A2"/>
                </a:solidFill>
                <a:latin typeface="Calibri"/>
                <a:cs typeface="Calibri"/>
              </a:rPr>
              <a:t>s: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33%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5" dirty="0" smtClean="0">
                <a:solidFill>
                  <a:srgbClr val="F79646"/>
                </a:solidFill>
                <a:latin typeface="Calibri"/>
                <a:cs typeface="Calibri"/>
              </a:rPr>
              <a:t>Ro</a:t>
            </a:r>
            <a:r>
              <a:rPr sz="2000" spc="-10" dirty="0" smtClean="0">
                <a:solidFill>
                  <a:srgbClr val="F79646"/>
                </a:solidFill>
                <a:latin typeface="Calibri"/>
                <a:cs typeface="Calibri"/>
              </a:rPr>
              <a:t>ck’n Roll: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65%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ts val="800"/>
              </a:lnSpc>
            </a:pPr>
            <a:endParaRPr sz="8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e next </a:t>
            </a:r>
            <a:r>
              <a:rPr sz="2000" spc="-15" dirty="0" smtClean="0">
                <a:solidFill>
                  <a:srgbClr val="4F81BD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rd</a:t>
            </a:r>
            <a:r>
              <a:rPr sz="2000" spc="-5" dirty="0" smtClean="0">
                <a:solidFill>
                  <a:srgbClr val="4F81BD"/>
                </a:solidFill>
                <a:latin typeface="Calibri"/>
                <a:cs typeface="Calibri"/>
              </a:rPr>
              <a:t>’s topi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c.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7F7F7F"/>
                </a:solidFill>
                <a:latin typeface="Calibri"/>
                <a:cs typeface="Calibri"/>
              </a:rPr>
              <a:t>Roll th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e dice.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67298" y="5764934"/>
            <a:ext cx="3122930" cy="627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200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e the </a:t>
            </a:r>
            <a:r>
              <a:rPr sz="2000" spc="-15" dirty="0" smtClean="0">
                <a:solidFill>
                  <a:srgbClr val="4F81BD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rd according to this topic.</a:t>
            </a:r>
            <a:r>
              <a:rPr sz="2000" spc="-5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7F7F7F"/>
                </a:solidFill>
                <a:latin typeface="Calibri"/>
                <a:cs typeface="Calibri"/>
              </a:rPr>
              <a:t>Roll th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e dice.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6400" y="2309324"/>
            <a:ext cx="924560" cy="345440"/>
          </a:xfrm>
          <a:custGeom>
            <a:avLst/>
            <a:gdLst/>
            <a:ahLst/>
            <a:cxnLst/>
            <a:rect l="l" t="t" r="r" b="b"/>
            <a:pathLst>
              <a:path w="924560" h="345440">
                <a:moveTo>
                  <a:pt x="0" y="0"/>
                </a:moveTo>
                <a:lnTo>
                  <a:pt x="924560" y="0"/>
                </a:lnTo>
                <a:lnTo>
                  <a:pt x="924560" y="345440"/>
                </a:lnTo>
                <a:lnTo>
                  <a:pt x="0" y="345440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406399" y="230932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67720" y="2344884"/>
            <a:ext cx="60833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Gui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tar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32560" y="2319484"/>
            <a:ext cx="924560" cy="345438"/>
          </a:xfrm>
          <a:custGeom>
            <a:avLst/>
            <a:gdLst/>
            <a:ahLst/>
            <a:cxnLst/>
            <a:rect l="l" t="t" r="r" b="b"/>
            <a:pathLst>
              <a:path w="924560" h="345438">
                <a:moveTo>
                  <a:pt x="0" y="0"/>
                </a:moveTo>
                <a:lnTo>
                  <a:pt x="924560" y="0"/>
                </a:lnTo>
                <a:lnTo>
                  <a:pt x="924560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32559" y="231948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1752382" y="2355045"/>
            <a:ext cx="29146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iﬀ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96608" y="1626442"/>
            <a:ext cx="7485392" cy="44104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32840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“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I 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ve my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-15" dirty="0" smtClean="0">
                <a:solidFill>
                  <a:srgbClr val="4BACC6"/>
                </a:solidFill>
                <a:latin typeface="Calibri"/>
                <a:cs typeface="Calibri"/>
              </a:rPr>
              <a:t>p</a:t>
            </a:r>
            <a:r>
              <a:rPr sz="2400" spc="-20" dirty="0" smtClean="0">
                <a:solidFill>
                  <a:srgbClr val="4BACC6"/>
                </a:solidFill>
                <a:latin typeface="Calibri"/>
                <a:cs typeface="Calibri"/>
              </a:rPr>
              <a:t>e</a:t>
            </a:r>
            <a:r>
              <a:rPr sz="2400" spc="-10" dirty="0" smtClean="0">
                <a:solidFill>
                  <a:srgbClr val="4BACC6"/>
                </a:solidFill>
                <a:latin typeface="Calibri"/>
                <a:cs typeface="Calibri"/>
              </a:rPr>
              <a:t>t </a:t>
            </a:r>
            <a:r>
              <a:rPr sz="2400" spc="-10" dirty="0" smtClean="0">
                <a:solidFill>
                  <a:srgbClr val="F79646"/>
                </a:solidFill>
                <a:latin typeface="Calibri"/>
                <a:cs typeface="Calibri"/>
              </a:rPr>
              <a:t>rabbit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.”</a:t>
            </a:r>
            <a:endParaRPr sz="2400" dirty="0">
              <a:latin typeface="Calibri"/>
              <a:cs typeface="Calibri"/>
            </a:endParaRPr>
          </a:p>
          <a:p>
            <a:pPr marL="1132840" marR="1430020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“Th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at </a:t>
            </a:r>
            <a:r>
              <a:rPr sz="2400" spc="-10" dirty="0" smtClean="0">
                <a:solidFill>
                  <a:srgbClr val="9BBB59"/>
                </a:solidFill>
                <a:latin typeface="Calibri"/>
                <a:cs typeface="Calibri"/>
              </a:rPr>
              <a:t>dish</a:t>
            </a:r>
            <a:r>
              <a:rPr sz="2400" spc="-5" dirty="0" smtClean="0">
                <a:solidFill>
                  <a:srgbClr val="9BBB59"/>
                </a:solidFill>
                <a:latin typeface="Calibri"/>
                <a:cs typeface="Calibri"/>
              </a:rPr>
              <a:t>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yes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terd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ay 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as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amazin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g.” </a:t>
            </a:r>
            <a:endParaRPr lang="en-CA" sz="2400" spc="-15" dirty="0" smtClean="0">
              <a:solidFill>
                <a:srgbClr val="7F7F7F"/>
              </a:solidFill>
              <a:latin typeface="Calibri"/>
              <a:cs typeface="Calibri"/>
            </a:endParaRPr>
          </a:p>
          <a:p>
            <a:pPr marL="1132840" marR="1430020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“She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oo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ked the bes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-10" dirty="0" smtClean="0">
                <a:solidFill>
                  <a:srgbClr val="F79646"/>
                </a:solidFill>
                <a:latin typeface="Calibri"/>
                <a:cs typeface="Calibri"/>
              </a:rPr>
              <a:t>rabbit </a:t>
            </a:r>
            <a:r>
              <a:rPr sz="2400" spc="-10" dirty="0" smtClean="0">
                <a:solidFill>
                  <a:srgbClr val="9BBB59"/>
                </a:solidFill>
                <a:latin typeface="Calibri"/>
                <a:cs typeface="Calibri"/>
              </a:rPr>
              <a:t>dish</a:t>
            </a:r>
            <a:r>
              <a:rPr sz="2400" spc="-5" dirty="0" smtClean="0">
                <a:solidFill>
                  <a:srgbClr val="9BBB59"/>
                </a:solidFill>
                <a:latin typeface="Calibri"/>
                <a:cs typeface="Calibri"/>
              </a:rPr>
              <a:t>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v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.”</a:t>
            </a:r>
            <a:endParaRPr sz="2400" dirty="0">
              <a:latin typeface="Calibri"/>
              <a:cs typeface="Calibri"/>
            </a:endParaRPr>
          </a:p>
          <a:p>
            <a:pPr marL="1132840" marR="12700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“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I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gave le</a:t>
            </a:r>
            <a:r>
              <a:rPr sz="2400" spc="-30" dirty="0" smtClean="0">
                <a:solidFill>
                  <a:srgbClr val="7F7F7F"/>
                </a:solidFill>
                <a:latin typeface="Calibri"/>
                <a:cs typeface="Calibri"/>
              </a:rPr>
              <a:t>H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vers 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f th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at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0" dirty="0" smtClean="0">
                <a:solidFill>
                  <a:srgbClr val="9BBB59"/>
                </a:solidFill>
                <a:latin typeface="Calibri"/>
                <a:cs typeface="Calibri"/>
              </a:rPr>
              <a:t>dish</a:t>
            </a:r>
            <a:r>
              <a:rPr sz="2400" spc="-5" dirty="0" smtClean="0">
                <a:solidFill>
                  <a:srgbClr val="9BBB59"/>
                </a:solidFill>
                <a:latin typeface="Calibri"/>
                <a:cs typeface="Calibri"/>
              </a:rPr>
              <a:t> 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to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my </a:t>
            </a:r>
            <a:r>
              <a:rPr sz="2400" spc="-15" dirty="0" smtClean="0">
                <a:solidFill>
                  <a:srgbClr val="4BACC6"/>
                </a:solidFill>
                <a:latin typeface="Calibri"/>
                <a:cs typeface="Calibri"/>
              </a:rPr>
              <a:t>p</a:t>
            </a:r>
            <a:r>
              <a:rPr sz="2400" spc="-20" dirty="0" smtClean="0">
                <a:solidFill>
                  <a:srgbClr val="4BACC6"/>
                </a:solidFill>
                <a:latin typeface="Calibri"/>
                <a:cs typeface="Calibri"/>
              </a:rPr>
              <a:t>e</a:t>
            </a:r>
            <a:r>
              <a:rPr sz="2400" spc="-10" dirty="0" smtClean="0">
                <a:solidFill>
                  <a:srgbClr val="4BACC6"/>
                </a:solidFill>
                <a:latin typeface="Calibri"/>
                <a:cs typeface="Calibri"/>
              </a:rPr>
              <a:t>t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mr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. </a:t>
            </a:r>
            <a:r>
              <a:rPr sz="2400" spc="-10" dirty="0" smtClean="0">
                <a:solidFill>
                  <a:srgbClr val="F79646"/>
                </a:solidFill>
                <a:latin typeface="Calibri"/>
                <a:cs typeface="Calibri"/>
              </a:rPr>
              <a:t>rabbit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” “</a:t>
            </a:r>
            <a:r>
              <a:rPr sz="2400" spc="-10" dirty="0" smtClean="0">
                <a:solidFill>
                  <a:srgbClr val="F79646"/>
                </a:solidFill>
                <a:latin typeface="Calibri"/>
                <a:cs typeface="Calibri"/>
              </a:rPr>
              <a:t>Rabbits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make 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mess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 </a:t>
            </a:r>
            <a:r>
              <a:rPr sz="2400" spc="-15" dirty="0" smtClean="0">
                <a:solidFill>
                  <a:srgbClr val="4BACC6"/>
                </a:solidFill>
                <a:latin typeface="Calibri"/>
                <a:cs typeface="Calibri"/>
              </a:rPr>
              <a:t>pet</a:t>
            </a:r>
            <a:r>
              <a:rPr sz="2400" spc="-5" dirty="0" smtClean="0">
                <a:solidFill>
                  <a:srgbClr val="4BACC6"/>
                </a:solidFill>
                <a:latin typeface="Calibri"/>
                <a:cs typeface="Calibri"/>
              </a:rPr>
              <a:t>s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.”</a:t>
            </a:r>
            <a:endParaRPr sz="2400" dirty="0">
              <a:latin typeface="Calibri"/>
              <a:cs typeface="Calibri"/>
            </a:endParaRPr>
          </a:p>
          <a:p>
            <a:pPr marL="1132840" marR="1971675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“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My </a:t>
            </a:r>
            <a:r>
              <a:rPr sz="2400" spc="-10" dirty="0" smtClean="0">
                <a:solidFill>
                  <a:srgbClr val="F79646"/>
                </a:solidFill>
                <a:latin typeface="Calibri"/>
                <a:cs typeface="Calibri"/>
              </a:rPr>
              <a:t>rabbit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gr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ls 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h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en 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I </a:t>
            </a:r>
            <a:r>
              <a:rPr sz="2400" spc="-15" dirty="0" smtClean="0">
                <a:solidFill>
                  <a:srgbClr val="4BACC6"/>
                </a:solidFill>
                <a:latin typeface="Calibri"/>
                <a:cs typeface="Calibri"/>
              </a:rPr>
              <a:t>p</a:t>
            </a:r>
            <a:r>
              <a:rPr sz="2400" spc="-20" dirty="0" smtClean="0">
                <a:solidFill>
                  <a:srgbClr val="4BACC6"/>
                </a:solidFill>
                <a:latin typeface="Calibri"/>
                <a:cs typeface="Calibri"/>
              </a:rPr>
              <a:t>e</a:t>
            </a:r>
            <a:r>
              <a:rPr sz="2400" spc="-10" dirty="0" smtClean="0">
                <a:solidFill>
                  <a:srgbClr val="4BACC6"/>
                </a:solidFill>
                <a:latin typeface="Calibri"/>
                <a:cs typeface="Calibri"/>
              </a:rPr>
              <a:t>t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h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.” “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He has ﬁve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-10" dirty="0" smtClean="0">
                <a:solidFill>
                  <a:srgbClr val="F79646"/>
                </a:solidFill>
                <a:latin typeface="Calibri"/>
                <a:cs typeface="Calibri"/>
              </a:rPr>
              <a:t>rabbits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.”</a:t>
            </a:r>
            <a:endParaRPr sz="2400" dirty="0">
              <a:latin typeface="Calibri"/>
              <a:cs typeface="Calibri"/>
            </a:endParaRPr>
          </a:p>
          <a:p>
            <a:pPr marL="1132840" marR="1376045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“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I had this 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ei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rd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spc="0" dirty="0" smtClean="0">
                <a:solidFill>
                  <a:srgbClr val="9BBB59"/>
                </a:solidFill>
                <a:latin typeface="Calibri"/>
                <a:cs typeface="Calibri"/>
              </a:rPr>
              <a:t>dish</a:t>
            </a:r>
            <a:r>
              <a:rPr sz="2400" spc="-5" dirty="0" smtClean="0">
                <a:solidFill>
                  <a:srgbClr val="9BBB59"/>
                </a:solidFill>
                <a:latin typeface="Calibri"/>
                <a:cs typeface="Calibri"/>
              </a:rPr>
              <a:t> 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ith f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ri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ed </a:t>
            </a:r>
            <a:r>
              <a:rPr sz="2400" spc="-10" dirty="0" smtClean="0">
                <a:solidFill>
                  <a:srgbClr val="F79646"/>
                </a:solidFill>
                <a:latin typeface="Calibri"/>
                <a:cs typeface="Calibri"/>
              </a:rPr>
              <a:t>rabbit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.” “That’s 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my </a:t>
            </a:r>
            <a:r>
              <a:rPr sz="2400" spc="-15" dirty="0" smtClean="0">
                <a:solidFill>
                  <a:srgbClr val="4BACC6"/>
                </a:solidFill>
                <a:latin typeface="Calibri"/>
                <a:cs typeface="Calibri"/>
              </a:rPr>
              <a:t>p</a:t>
            </a:r>
            <a:r>
              <a:rPr sz="2400" spc="-20" dirty="0" smtClean="0">
                <a:solidFill>
                  <a:srgbClr val="4BACC6"/>
                </a:solidFill>
                <a:latin typeface="Calibri"/>
                <a:cs typeface="Calibri"/>
              </a:rPr>
              <a:t>e</a:t>
            </a:r>
            <a:r>
              <a:rPr sz="2400" spc="-10" dirty="0" smtClean="0">
                <a:solidFill>
                  <a:srgbClr val="4BACC6"/>
                </a:solidFill>
                <a:latin typeface="Calibri"/>
                <a:cs typeface="Calibri"/>
              </a:rPr>
              <a:t>t </a:t>
            </a:r>
            <a:r>
              <a:rPr sz="2400" spc="-10" dirty="0" smtClean="0">
                <a:solidFill>
                  <a:srgbClr val="F79646"/>
                </a:solidFill>
                <a:latin typeface="Calibri"/>
                <a:cs typeface="Calibri"/>
              </a:rPr>
              <a:t>rabbit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’s f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av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rite </a:t>
            </a:r>
            <a:r>
              <a:rPr sz="2400" spc="-10" dirty="0" smtClean="0">
                <a:solidFill>
                  <a:srgbClr val="9BBB59"/>
                </a:solidFill>
                <a:latin typeface="Calibri"/>
                <a:cs typeface="Calibri"/>
              </a:rPr>
              <a:t>dis</a:t>
            </a:r>
            <a:r>
              <a:rPr sz="2400" spc="-5" dirty="0" smtClean="0">
                <a:solidFill>
                  <a:srgbClr val="9BBB59"/>
                </a:solidFill>
                <a:latin typeface="Calibri"/>
                <a:cs typeface="Calibri"/>
              </a:rPr>
              <a:t>h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.”</a:t>
            </a:r>
            <a:endParaRPr sz="2400" dirty="0">
              <a:latin typeface="Calibri"/>
              <a:cs typeface="Calibri"/>
            </a:endParaRPr>
          </a:p>
          <a:p>
            <a:pPr marL="1132840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…</a:t>
            </a:r>
            <a:endParaRPr sz="2400" dirty="0">
              <a:latin typeface="Calibri"/>
              <a:cs typeface="Calibri"/>
            </a:endParaRPr>
          </a:p>
          <a:p>
            <a:pPr marL="1132840" marR="22225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Rem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ve stop </a:t>
            </a:r>
            <a:r>
              <a:rPr sz="2400" spc="-25" dirty="0" smtClean="0">
                <a:solidFill>
                  <a:srgbClr val="8064A2"/>
                </a:solidFill>
                <a:latin typeface="Calibri"/>
                <a:cs typeface="Calibri"/>
              </a:rPr>
              <a:t>w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rds, 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8064A2"/>
                </a:solidFill>
                <a:latin typeface="Calibri"/>
                <a:cs typeface="Calibri"/>
              </a:rPr>
              <a:t>nl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y keep n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8064A2"/>
                </a:solidFill>
                <a:latin typeface="Calibri"/>
                <a:cs typeface="Calibri"/>
              </a:rPr>
              <a:t>uns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, 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end up </a:t>
            </a:r>
            <a:r>
              <a:rPr sz="2400" spc="-25" dirty="0" smtClean="0">
                <a:solidFill>
                  <a:srgbClr val="8064A2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8064A2"/>
                </a:solidFill>
                <a:latin typeface="Calibri"/>
                <a:cs typeface="Calibri"/>
              </a:rPr>
              <a:t>ith 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3 features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: </a:t>
            </a:r>
            <a:r>
              <a:rPr sz="2400" spc="-10" dirty="0" smtClean="0">
                <a:solidFill>
                  <a:srgbClr val="F79646"/>
                </a:solidFill>
                <a:latin typeface="Calibri"/>
                <a:cs typeface="Calibri"/>
              </a:rPr>
              <a:t>“rabbit”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400" spc="-10" dirty="0" smtClean="0">
                <a:solidFill>
                  <a:srgbClr val="4BACC6"/>
                </a:solidFill>
                <a:latin typeface="Calibri"/>
                <a:cs typeface="Calibri"/>
              </a:rPr>
              <a:t>“p</a:t>
            </a:r>
            <a:r>
              <a:rPr sz="2400" spc="-15" dirty="0" smtClean="0">
                <a:solidFill>
                  <a:srgbClr val="4BACC6"/>
                </a:solidFill>
                <a:latin typeface="Calibri"/>
                <a:cs typeface="Calibri"/>
              </a:rPr>
              <a:t>et</a:t>
            </a:r>
            <a:r>
              <a:rPr sz="2400" spc="-5" dirty="0" smtClean="0">
                <a:solidFill>
                  <a:srgbClr val="4BACC6"/>
                </a:solidFill>
                <a:latin typeface="Calibri"/>
                <a:cs typeface="Calibri"/>
              </a:rPr>
              <a:t>”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400" spc="-10" dirty="0" smtClean="0">
                <a:solidFill>
                  <a:srgbClr val="9BBB59"/>
                </a:solidFill>
                <a:latin typeface="Calibri"/>
                <a:cs typeface="Calibri"/>
              </a:rPr>
              <a:t>“dish”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2"/>
          <p:cNvSpPr txBox="1"/>
          <p:nvPr/>
        </p:nvSpPr>
        <p:spPr>
          <a:xfrm>
            <a:off x="2077715" y="313262"/>
            <a:ext cx="5685790" cy="970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3800"/>
              </a:lnSpc>
            </a:pP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3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lang="en-CA" sz="3200" spc="0" dirty="0" smtClean="0">
                <a:solidFill>
                  <a:srgbClr val="4F81BD"/>
                </a:solidFill>
                <a:latin typeface="Calibri"/>
                <a:cs typeface="Calibri"/>
              </a:rPr>
              <a:t> → 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2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Reduction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3200" spc="-30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ith 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text data</a:t>
            </a:r>
            <a:r>
              <a:rPr sz="3200" spc="-10" dirty="0" smtClean="0">
                <a:solidFill>
                  <a:srgbClr val="4F81BD"/>
                </a:solidFill>
                <a:latin typeface="Calibri"/>
                <a:cs typeface="Calibri"/>
              </a:rPr>
              <a:t> (b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ag 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f </a:t>
            </a:r>
            <a:r>
              <a:rPr sz="3200" spc="-30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ds </a:t>
            </a:r>
            <a:r>
              <a:rPr sz="3200" spc="-30" dirty="0" smtClean="0">
                <a:solidFill>
                  <a:srgbClr val="4F81BD"/>
                </a:solidFill>
                <a:latin typeface="Calibri"/>
                <a:cs typeface="Calibri"/>
              </a:rPr>
              <a:t>m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el)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T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pi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c Mod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elin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g: L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A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L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et’s us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an alg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rith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 sp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eciﬁ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call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 devel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ed to ﬁnd topi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715" y="1512142"/>
            <a:ext cx="358584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8064A2"/>
                </a:solidFill>
                <a:latin typeface="Calibri"/>
                <a:cs typeface="Calibri"/>
              </a:rPr>
              <a:t>Mod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el the p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r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cess 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8064A2"/>
                </a:solidFill>
                <a:latin typeface="Calibri"/>
                <a:cs typeface="Calibri"/>
              </a:rPr>
              <a:t>f </a:t>
            </a:r>
            <a:r>
              <a:rPr lang="en-CA" sz="2400" spc="-25" dirty="0" smtClean="0">
                <a:solidFill>
                  <a:srgbClr val="8064A2"/>
                </a:solidFill>
                <a:latin typeface="Calibri"/>
                <a:cs typeface="Calibri"/>
              </a:rPr>
              <a:t>writing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55" y="2062481"/>
            <a:ext cx="4377622" cy="4683758"/>
          </a:xfrm>
          <a:custGeom>
            <a:avLst/>
            <a:gdLst/>
            <a:ahLst/>
            <a:cxnLst/>
            <a:rect l="l" t="t" r="r" b="b"/>
            <a:pathLst>
              <a:path w="4377622" h="4683758">
                <a:moveTo>
                  <a:pt x="729618" y="0"/>
                </a:moveTo>
                <a:lnTo>
                  <a:pt x="3648004" y="0"/>
                </a:lnTo>
                <a:lnTo>
                  <a:pt x="3707844" y="2418"/>
                </a:lnTo>
                <a:lnTo>
                  <a:pt x="3766351" y="9549"/>
                </a:lnTo>
                <a:lnTo>
                  <a:pt x="3823339" y="21204"/>
                </a:lnTo>
                <a:lnTo>
                  <a:pt x="3878619" y="37196"/>
                </a:lnTo>
                <a:lnTo>
                  <a:pt x="3932004" y="57337"/>
                </a:lnTo>
                <a:lnTo>
                  <a:pt x="3983305" y="81438"/>
                </a:lnTo>
                <a:lnTo>
                  <a:pt x="4032335" y="109313"/>
                </a:lnTo>
                <a:lnTo>
                  <a:pt x="4078907" y="140774"/>
                </a:lnTo>
                <a:lnTo>
                  <a:pt x="4122831" y="175632"/>
                </a:lnTo>
                <a:lnTo>
                  <a:pt x="4163922" y="213700"/>
                </a:lnTo>
                <a:lnTo>
                  <a:pt x="4201990" y="254790"/>
                </a:lnTo>
                <a:lnTo>
                  <a:pt x="4236848" y="298715"/>
                </a:lnTo>
                <a:lnTo>
                  <a:pt x="4268309" y="345286"/>
                </a:lnTo>
                <a:lnTo>
                  <a:pt x="4296184" y="394317"/>
                </a:lnTo>
                <a:lnTo>
                  <a:pt x="4320285" y="445618"/>
                </a:lnTo>
                <a:lnTo>
                  <a:pt x="4340426" y="499002"/>
                </a:lnTo>
                <a:lnTo>
                  <a:pt x="4356418" y="554283"/>
                </a:lnTo>
                <a:lnTo>
                  <a:pt x="4368073" y="611270"/>
                </a:lnTo>
                <a:lnTo>
                  <a:pt x="4375204" y="669778"/>
                </a:lnTo>
                <a:lnTo>
                  <a:pt x="4377622" y="729618"/>
                </a:lnTo>
                <a:lnTo>
                  <a:pt x="4377622" y="4683758"/>
                </a:lnTo>
                <a:lnTo>
                  <a:pt x="0" y="4683758"/>
                </a:lnTo>
                <a:lnTo>
                  <a:pt x="0" y="729618"/>
                </a:lnTo>
                <a:lnTo>
                  <a:pt x="2418" y="669778"/>
                </a:lnTo>
                <a:lnTo>
                  <a:pt x="9549" y="611270"/>
                </a:lnTo>
                <a:lnTo>
                  <a:pt x="21204" y="554283"/>
                </a:lnTo>
                <a:lnTo>
                  <a:pt x="37196" y="499002"/>
                </a:lnTo>
                <a:lnTo>
                  <a:pt x="57337" y="445618"/>
                </a:lnTo>
                <a:lnTo>
                  <a:pt x="81438" y="394317"/>
                </a:lnTo>
                <a:lnTo>
                  <a:pt x="109313" y="345286"/>
                </a:lnTo>
                <a:lnTo>
                  <a:pt x="140774" y="298715"/>
                </a:lnTo>
                <a:lnTo>
                  <a:pt x="175632" y="254790"/>
                </a:lnTo>
                <a:lnTo>
                  <a:pt x="213700" y="213700"/>
                </a:lnTo>
                <a:lnTo>
                  <a:pt x="254790" y="175632"/>
                </a:lnTo>
                <a:lnTo>
                  <a:pt x="298715" y="140774"/>
                </a:lnTo>
                <a:lnTo>
                  <a:pt x="345286" y="109313"/>
                </a:lnTo>
                <a:lnTo>
                  <a:pt x="394316" y="81438"/>
                </a:lnTo>
                <a:lnTo>
                  <a:pt x="445618" y="57337"/>
                </a:lnTo>
                <a:lnTo>
                  <a:pt x="499002" y="37196"/>
                </a:lnTo>
                <a:lnTo>
                  <a:pt x="554282" y="21204"/>
                </a:lnTo>
                <a:lnTo>
                  <a:pt x="611270" y="9549"/>
                </a:lnTo>
                <a:lnTo>
                  <a:pt x="669778" y="2418"/>
                </a:lnTo>
                <a:lnTo>
                  <a:pt x="729618" y="0"/>
                </a:lnTo>
                <a:close/>
              </a:path>
            </a:pathLst>
          </a:custGeom>
          <a:ln w="25399">
            <a:solidFill>
              <a:srgbClr val="59BA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067298" y="1954934"/>
            <a:ext cx="4077335" cy="2913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mp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ty page: I’ll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 a docu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ment.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49"/>
              </a:spcBef>
            </a:pPr>
            <a:endParaRPr sz="8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 marR="12700">
              <a:lnSpc>
                <a:spcPct val="1004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Fi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rst, I’ll decid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wh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at topics to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</a:t>
            </a:r>
            <a:r>
              <a:rPr sz="2200" spc="-5" dirty="0" smtClean="0">
                <a:solidFill>
                  <a:srgbClr val="7F7F7F"/>
                </a:solidFill>
                <a:latin typeface="Calibri"/>
                <a:cs typeface="Calibri"/>
              </a:rPr>
              <a:t> on. </a:t>
            </a:r>
            <a:r>
              <a:rPr sz="2200" spc="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200" spc="-15" dirty="0" smtClean="0">
                <a:solidFill>
                  <a:srgbClr val="4F81BD"/>
                </a:solidFill>
                <a:latin typeface="Calibri"/>
                <a:cs typeface="Calibri"/>
              </a:rPr>
              <a:t>e the topi</a:t>
            </a:r>
            <a:r>
              <a:rPr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c </a:t>
            </a:r>
            <a:r>
              <a:rPr lang="en-CA"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distribution</a:t>
            </a:r>
            <a:r>
              <a:rPr sz="2200" spc="100" dirty="0" smtClean="0">
                <a:solidFill>
                  <a:srgbClr val="4F81BD"/>
                </a:solidFill>
                <a:latin typeface="Calibri"/>
                <a:cs typeface="Calibri"/>
              </a:rPr>
              <a:t>. </a:t>
            </a:r>
            <a:r>
              <a:rPr sz="2000" spc="100" dirty="0" smtClean="0">
                <a:solidFill>
                  <a:srgbClr val="9BBB59"/>
                </a:solidFill>
                <a:latin typeface="Calibri"/>
                <a:cs typeface="Calibri"/>
              </a:rPr>
              <a:t>S</a:t>
            </a:r>
            <a:r>
              <a:rPr sz="2000" spc="-5" dirty="0" smtClean="0">
                <a:solidFill>
                  <a:srgbClr val="9BBB59"/>
                </a:solidFill>
                <a:latin typeface="Calibri"/>
                <a:cs typeface="Calibri"/>
              </a:rPr>
              <a:t>e</a:t>
            </a:r>
            <a:r>
              <a:rPr sz="2000" spc="-10" dirty="0" smtClean="0">
                <a:solidFill>
                  <a:srgbClr val="9BBB59"/>
                </a:solidFill>
                <a:latin typeface="Calibri"/>
                <a:cs typeface="Calibri"/>
              </a:rPr>
              <a:t>x</a:t>
            </a:r>
            <a:r>
              <a:rPr sz="2000" spc="-15" dirty="0" smtClean="0">
                <a:solidFill>
                  <a:srgbClr val="9BBB59"/>
                </a:solidFill>
                <a:latin typeface="Calibri"/>
                <a:cs typeface="Calibri"/>
              </a:rPr>
              <a:t>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2%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15" dirty="0" smtClean="0">
                <a:solidFill>
                  <a:srgbClr val="8064A2"/>
                </a:solidFill>
                <a:latin typeface="Calibri"/>
                <a:cs typeface="Calibri"/>
              </a:rPr>
              <a:t>Dr</a:t>
            </a:r>
            <a:r>
              <a:rPr sz="2000" spc="0" dirty="0" smtClean="0">
                <a:solidFill>
                  <a:srgbClr val="8064A2"/>
                </a:solidFill>
                <a:latin typeface="Calibri"/>
                <a:cs typeface="Calibri"/>
              </a:rPr>
              <a:t>u</a:t>
            </a:r>
            <a:r>
              <a:rPr sz="2000" spc="-5" dirty="0" smtClean="0">
                <a:solidFill>
                  <a:srgbClr val="8064A2"/>
                </a:solidFill>
                <a:latin typeface="Calibri"/>
                <a:cs typeface="Calibri"/>
              </a:rPr>
              <a:t>g</a:t>
            </a:r>
            <a:r>
              <a:rPr sz="2000" spc="-10" dirty="0" smtClean="0">
                <a:solidFill>
                  <a:srgbClr val="8064A2"/>
                </a:solidFill>
                <a:latin typeface="Calibri"/>
                <a:cs typeface="Calibri"/>
              </a:rPr>
              <a:t>s: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33%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5" dirty="0" smtClean="0">
                <a:solidFill>
                  <a:srgbClr val="F79646"/>
                </a:solidFill>
                <a:latin typeface="Calibri"/>
                <a:cs typeface="Calibri"/>
              </a:rPr>
              <a:t>Ro</a:t>
            </a:r>
            <a:r>
              <a:rPr sz="2000" spc="-10" dirty="0" smtClean="0">
                <a:solidFill>
                  <a:srgbClr val="F79646"/>
                </a:solidFill>
                <a:latin typeface="Calibri"/>
                <a:cs typeface="Calibri"/>
              </a:rPr>
              <a:t>ck’n Roll: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65%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ts val="800"/>
              </a:lnSpc>
            </a:pPr>
            <a:endParaRPr sz="8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e next </a:t>
            </a:r>
            <a:r>
              <a:rPr sz="2000" spc="-15" dirty="0" smtClean="0">
                <a:solidFill>
                  <a:srgbClr val="4F81BD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rd</a:t>
            </a:r>
            <a:r>
              <a:rPr sz="2000" spc="-5" dirty="0" smtClean="0">
                <a:solidFill>
                  <a:srgbClr val="4F81BD"/>
                </a:solidFill>
                <a:latin typeface="Calibri"/>
                <a:cs typeface="Calibri"/>
              </a:rPr>
              <a:t>’s topi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c.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7F7F7F"/>
                </a:solidFill>
                <a:latin typeface="Calibri"/>
                <a:cs typeface="Calibri"/>
              </a:rPr>
              <a:t>Roll th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e dice.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6400" y="2309324"/>
            <a:ext cx="924560" cy="345440"/>
          </a:xfrm>
          <a:custGeom>
            <a:avLst/>
            <a:gdLst/>
            <a:ahLst/>
            <a:cxnLst/>
            <a:rect l="l" t="t" r="r" b="b"/>
            <a:pathLst>
              <a:path w="924560" h="345440">
                <a:moveTo>
                  <a:pt x="0" y="0"/>
                </a:moveTo>
                <a:lnTo>
                  <a:pt x="924560" y="0"/>
                </a:lnTo>
                <a:lnTo>
                  <a:pt x="924560" y="345440"/>
                </a:lnTo>
                <a:lnTo>
                  <a:pt x="0" y="345440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406399" y="230932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67720" y="2344884"/>
            <a:ext cx="60833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Gui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tar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32560" y="2319484"/>
            <a:ext cx="924560" cy="345438"/>
          </a:xfrm>
          <a:custGeom>
            <a:avLst/>
            <a:gdLst/>
            <a:ahLst/>
            <a:cxnLst/>
            <a:rect l="l" t="t" r="r" b="b"/>
            <a:pathLst>
              <a:path w="924560" h="345438">
                <a:moveTo>
                  <a:pt x="0" y="0"/>
                </a:moveTo>
                <a:lnTo>
                  <a:pt x="924560" y="0"/>
                </a:lnTo>
                <a:lnTo>
                  <a:pt x="924560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32559" y="231948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752382" y="2355045"/>
            <a:ext cx="29146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iﬀ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58720" y="2319484"/>
            <a:ext cx="924559" cy="345438"/>
          </a:xfrm>
          <a:custGeom>
            <a:avLst/>
            <a:gdLst/>
            <a:ahLst/>
            <a:cxnLst/>
            <a:rect l="l" t="t" r="r" b="b"/>
            <a:pathLst>
              <a:path w="924559" h="345438">
                <a:moveTo>
                  <a:pt x="0" y="0"/>
                </a:moveTo>
                <a:lnTo>
                  <a:pt x="924559" y="0"/>
                </a:lnTo>
                <a:lnTo>
                  <a:pt x="924559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458720" y="231948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T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pi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c Mod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elin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g: L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A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L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et’s us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an alg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rith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 sp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eciﬁ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call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 devel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ed to ﬁnd topi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715" y="1512142"/>
            <a:ext cx="358584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8064A2"/>
                </a:solidFill>
                <a:latin typeface="Calibri"/>
                <a:cs typeface="Calibri"/>
              </a:rPr>
              <a:t>Mod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el the p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r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cess 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8064A2"/>
                </a:solidFill>
                <a:latin typeface="Calibri"/>
                <a:cs typeface="Calibri"/>
              </a:rPr>
              <a:t>f </a:t>
            </a:r>
            <a:r>
              <a:rPr lang="en-CA" sz="2400" spc="-25" dirty="0" smtClean="0">
                <a:solidFill>
                  <a:srgbClr val="8064A2"/>
                </a:solidFill>
                <a:latin typeface="Calibri"/>
                <a:cs typeface="Calibri"/>
              </a:rPr>
              <a:t>writing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55" y="2062481"/>
            <a:ext cx="4377622" cy="4683758"/>
          </a:xfrm>
          <a:custGeom>
            <a:avLst/>
            <a:gdLst/>
            <a:ahLst/>
            <a:cxnLst/>
            <a:rect l="l" t="t" r="r" b="b"/>
            <a:pathLst>
              <a:path w="4377622" h="4683758">
                <a:moveTo>
                  <a:pt x="729618" y="0"/>
                </a:moveTo>
                <a:lnTo>
                  <a:pt x="3648004" y="0"/>
                </a:lnTo>
                <a:lnTo>
                  <a:pt x="3707844" y="2418"/>
                </a:lnTo>
                <a:lnTo>
                  <a:pt x="3766351" y="9549"/>
                </a:lnTo>
                <a:lnTo>
                  <a:pt x="3823339" y="21204"/>
                </a:lnTo>
                <a:lnTo>
                  <a:pt x="3878619" y="37196"/>
                </a:lnTo>
                <a:lnTo>
                  <a:pt x="3932004" y="57337"/>
                </a:lnTo>
                <a:lnTo>
                  <a:pt x="3983305" y="81438"/>
                </a:lnTo>
                <a:lnTo>
                  <a:pt x="4032335" y="109313"/>
                </a:lnTo>
                <a:lnTo>
                  <a:pt x="4078907" y="140774"/>
                </a:lnTo>
                <a:lnTo>
                  <a:pt x="4122831" y="175632"/>
                </a:lnTo>
                <a:lnTo>
                  <a:pt x="4163922" y="213700"/>
                </a:lnTo>
                <a:lnTo>
                  <a:pt x="4201990" y="254790"/>
                </a:lnTo>
                <a:lnTo>
                  <a:pt x="4236848" y="298715"/>
                </a:lnTo>
                <a:lnTo>
                  <a:pt x="4268309" y="345286"/>
                </a:lnTo>
                <a:lnTo>
                  <a:pt x="4296184" y="394317"/>
                </a:lnTo>
                <a:lnTo>
                  <a:pt x="4320285" y="445618"/>
                </a:lnTo>
                <a:lnTo>
                  <a:pt x="4340426" y="499002"/>
                </a:lnTo>
                <a:lnTo>
                  <a:pt x="4356418" y="554283"/>
                </a:lnTo>
                <a:lnTo>
                  <a:pt x="4368073" y="611270"/>
                </a:lnTo>
                <a:lnTo>
                  <a:pt x="4375204" y="669778"/>
                </a:lnTo>
                <a:lnTo>
                  <a:pt x="4377622" y="729618"/>
                </a:lnTo>
                <a:lnTo>
                  <a:pt x="4377622" y="4683758"/>
                </a:lnTo>
                <a:lnTo>
                  <a:pt x="0" y="4683758"/>
                </a:lnTo>
                <a:lnTo>
                  <a:pt x="0" y="729618"/>
                </a:lnTo>
                <a:lnTo>
                  <a:pt x="2418" y="669778"/>
                </a:lnTo>
                <a:lnTo>
                  <a:pt x="9549" y="611270"/>
                </a:lnTo>
                <a:lnTo>
                  <a:pt x="21204" y="554283"/>
                </a:lnTo>
                <a:lnTo>
                  <a:pt x="37196" y="499002"/>
                </a:lnTo>
                <a:lnTo>
                  <a:pt x="57337" y="445618"/>
                </a:lnTo>
                <a:lnTo>
                  <a:pt x="81438" y="394317"/>
                </a:lnTo>
                <a:lnTo>
                  <a:pt x="109313" y="345286"/>
                </a:lnTo>
                <a:lnTo>
                  <a:pt x="140774" y="298715"/>
                </a:lnTo>
                <a:lnTo>
                  <a:pt x="175632" y="254790"/>
                </a:lnTo>
                <a:lnTo>
                  <a:pt x="213700" y="213700"/>
                </a:lnTo>
                <a:lnTo>
                  <a:pt x="254790" y="175632"/>
                </a:lnTo>
                <a:lnTo>
                  <a:pt x="298715" y="140774"/>
                </a:lnTo>
                <a:lnTo>
                  <a:pt x="345286" y="109313"/>
                </a:lnTo>
                <a:lnTo>
                  <a:pt x="394316" y="81438"/>
                </a:lnTo>
                <a:lnTo>
                  <a:pt x="445618" y="57337"/>
                </a:lnTo>
                <a:lnTo>
                  <a:pt x="499002" y="37196"/>
                </a:lnTo>
                <a:lnTo>
                  <a:pt x="554282" y="21204"/>
                </a:lnTo>
                <a:lnTo>
                  <a:pt x="611270" y="9549"/>
                </a:lnTo>
                <a:lnTo>
                  <a:pt x="669778" y="2418"/>
                </a:lnTo>
                <a:lnTo>
                  <a:pt x="729618" y="0"/>
                </a:lnTo>
                <a:close/>
              </a:path>
            </a:pathLst>
          </a:custGeom>
          <a:ln w="25399">
            <a:solidFill>
              <a:srgbClr val="59BA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067298" y="1954934"/>
            <a:ext cx="4077335" cy="2913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mp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ty page: I’ll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 a docu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ment.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49"/>
              </a:spcBef>
            </a:pPr>
            <a:endParaRPr sz="8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 marR="12700">
              <a:lnSpc>
                <a:spcPct val="1004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Fi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rst, I’ll decid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wh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at topics to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</a:t>
            </a:r>
            <a:r>
              <a:rPr sz="2200" spc="-5" dirty="0" smtClean="0">
                <a:solidFill>
                  <a:srgbClr val="7F7F7F"/>
                </a:solidFill>
                <a:latin typeface="Calibri"/>
                <a:cs typeface="Calibri"/>
              </a:rPr>
              <a:t> on. </a:t>
            </a:r>
            <a:r>
              <a:rPr sz="2200" spc="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200" spc="-15" dirty="0" smtClean="0">
                <a:solidFill>
                  <a:srgbClr val="4F81BD"/>
                </a:solidFill>
                <a:latin typeface="Calibri"/>
                <a:cs typeface="Calibri"/>
              </a:rPr>
              <a:t>e the topi</a:t>
            </a:r>
            <a:r>
              <a:rPr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c </a:t>
            </a:r>
            <a:r>
              <a:rPr lang="en-CA"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distribution</a:t>
            </a:r>
            <a:r>
              <a:rPr sz="2200" spc="100" dirty="0" smtClean="0">
                <a:solidFill>
                  <a:srgbClr val="4F81BD"/>
                </a:solidFill>
                <a:latin typeface="Calibri"/>
                <a:cs typeface="Calibri"/>
              </a:rPr>
              <a:t>. </a:t>
            </a:r>
            <a:r>
              <a:rPr sz="2000" spc="100" dirty="0" smtClean="0">
                <a:solidFill>
                  <a:srgbClr val="9BBB59"/>
                </a:solidFill>
                <a:latin typeface="Calibri"/>
                <a:cs typeface="Calibri"/>
              </a:rPr>
              <a:t>S</a:t>
            </a:r>
            <a:r>
              <a:rPr sz="2000" spc="-5" dirty="0" smtClean="0">
                <a:solidFill>
                  <a:srgbClr val="9BBB59"/>
                </a:solidFill>
                <a:latin typeface="Calibri"/>
                <a:cs typeface="Calibri"/>
              </a:rPr>
              <a:t>e</a:t>
            </a:r>
            <a:r>
              <a:rPr sz="2000" spc="-10" dirty="0" smtClean="0">
                <a:solidFill>
                  <a:srgbClr val="9BBB59"/>
                </a:solidFill>
                <a:latin typeface="Calibri"/>
                <a:cs typeface="Calibri"/>
              </a:rPr>
              <a:t>x</a:t>
            </a:r>
            <a:r>
              <a:rPr sz="2000" spc="-15" dirty="0" smtClean="0">
                <a:solidFill>
                  <a:srgbClr val="9BBB59"/>
                </a:solidFill>
                <a:latin typeface="Calibri"/>
                <a:cs typeface="Calibri"/>
              </a:rPr>
              <a:t>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2%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15" dirty="0" smtClean="0">
                <a:solidFill>
                  <a:srgbClr val="8064A2"/>
                </a:solidFill>
                <a:latin typeface="Calibri"/>
                <a:cs typeface="Calibri"/>
              </a:rPr>
              <a:t>Dr</a:t>
            </a:r>
            <a:r>
              <a:rPr sz="2000" spc="0" dirty="0" smtClean="0">
                <a:solidFill>
                  <a:srgbClr val="8064A2"/>
                </a:solidFill>
                <a:latin typeface="Calibri"/>
                <a:cs typeface="Calibri"/>
              </a:rPr>
              <a:t>u</a:t>
            </a:r>
            <a:r>
              <a:rPr sz="2000" spc="-5" dirty="0" smtClean="0">
                <a:solidFill>
                  <a:srgbClr val="8064A2"/>
                </a:solidFill>
                <a:latin typeface="Calibri"/>
                <a:cs typeface="Calibri"/>
              </a:rPr>
              <a:t>g</a:t>
            </a:r>
            <a:r>
              <a:rPr sz="2000" spc="-10" dirty="0" smtClean="0">
                <a:solidFill>
                  <a:srgbClr val="8064A2"/>
                </a:solidFill>
                <a:latin typeface="Calibri"/>
                <a:cs typeface="Calibri"/>
              </a:rPr>
              <a:t>s: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33%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5" dirty="0" smtClean="0">
                <a:solidFill>
                  <a:srgbClr val="F79646"/>
                </a:solidFill>
                <a:latin typeface="Calibri"/>
                <a:cs typeface="Calibri"/>
              </a:rPr>
              <a:t>Ro</a:t>
            </a:r>
            <a:r>
              <a:rPr sz="2000" spc="-10" dirty="0" smtClean="0">
                <a:solidFill>
                  <a:srgbClr val="F79646"/>
                </a:solidFill>
                <a:latin typeface="Calibri"/>
                <a:cs typeface="Calibri"/>
              </a:rPr>
              <a:t>ck’n Roll: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65%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ts val="800"/>
              </a:lnSpc>
            </a:pPr>
            <a:endParaRPr sz="8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e next </a:t>
            </a:r>
            <a:r>
              <a:rPr sz="2000" spc="-15" dirty="0" smtClean="0">
                <a:solidFill>
                  <a:srgbClr val="4F81BD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rd</a:t>
            </a:r>
            <a:r>
              <a:rPr sz="2000" spc="-5" dirty="0" smtClean="0">
                <a:solidFill>
                  <a:srgbClr val="4F81BD"/>
                </a:solidFill>
                <a:latin typeface="Calibri"/>
                <a:cs typeface="Calibri"/>
              </a:rPr>
              <a:t>’s topi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c.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7F7F7F"/>
                </a:solidFill>
                <a:latin typeface="Calibri"/>
                <a:cs typeface="Calibri"/>
              </a:rPr>
              <a:t>Roll th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e dice.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67298" y="5764934"/>
            <a:ext cx="3122930" cy="627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200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e the </a:t>
            </a:r>
            <a:r>
              <a:rPr sz="2000" spc="-15" dirty="0" smtClean="0">
                <a:solidFill>
                  <a:srgbClr val="4F81BD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rd according to this topic.</a:t>
            </a:r>
            <a:r>
              <a:rPr sz="2000" spc="-5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7F7F7F"/>
                </a:solidFill>
                <a:latin typeface="Calibri"/>
                <a:cs typeface="Calibri"/>
              </a:rPr>
              <a:t>Roll th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e dice.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6400" y="2309324"/>
            <a:ext cx="924560" cy="345440"/>
          </a:xfrm>
          <a:custGeom>
            <a:avLst/>
            <a:gdLst/>
            <a:ahLst/>
            <a:cxnLst/>
            <a:rect l="l" t="t" r="r" b="b"/>
            <a:pathLst>
              <a:path w="924560" h="345440">
                <a:moveTo>
                  <a:pt x="0" y="0"/>
                </a:moveTo>
                <a:lnTo>
                  <a:pt x="924560" y="0"/>
                </a:lnTo>
                <a:lnTo>
                  <a:pt x="924560" y="345440"/>
                </a:lnTo>
                <a:lnTo>
                  <a:pt x="0" y="345440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406399" y="230932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67720" y="2344884"/>
            <a:ext cx="60833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Gui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tar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32560" y="2319484"/>
            <a:ext cx="924560" cy="345438"/>
          </a:xfrm>
          <a:custGeom>
            <a:avLst/>
            <a:gdLst/>
            <a:ahLst/>
            <a:cxnLst/>
            <a:rect l="l" t="t" r="r" b="b"/>
            <a:pathLst>
              <a:path w="924560" h="345438">
                <a:moveTo>
                  <a:pt x="0" y="0"/>
                </a:moveTo>
                <a:lnTo>
                  <a:pt x="924560" y="0"/>
                </a:lnTo>
                <a:lnTo>
                  <a:pt x="924560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32559" y="231948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1752382" y="2355045"/>
            <a:ext cx="29146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iﬀ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58720" y="2319484"/>
            <a:ext cx="924559" cy="345438"/>
          </a:xfrm>
          <a:custGeom>
            <a:avLst/>
            <a:gdLst/>
            <a:ahLst/>
            <a:cxnLst/>
            <a:rect l="l" t="t" r="r" b="b"/>
            <a:pathLst>
              <a:path w="924559" h="345438">
                <a:moveTo>
                  <a:pt x="0" y="0"/>
                </a:moveTo>
                <a:lnTo>
                  <a:pt x="924559" y="0"/>
                </a:lnTo>
                <a:lnTo>
                  <a:pt x="924559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458720" y="231948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2556472" y="2355045"/>
            <a:ext cx="73533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cocaine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T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pi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c Mod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elin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g: L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A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L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et’s us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an alg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rith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 sp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eciﬁ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call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 devel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ed to ﬁnd topi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715" y="1512142"/>
            <a:ext cx="358584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8064A2"/>
                </a:solidFill>
                <a:latin typeface="Calibri"/>
                <a:cs typeface="Calibri"/>
              </a:rPr>
              <a:t>Mod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el the p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r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cess 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8064A2"/>
                </a:solidFill>
                <a:latin typeface="Calibri"/>
                <a:cs typeface="Calibri"/>
              </a:rPr>
              <a:t>f </a:t>
            </a:r>
            <a:r>
              <a:rPr lang="en-CA" sz="2400" spc="-25" dirty="0" smtClean="0">
                <a:solidFill>
                  <a:srgbClr val="8064A2"/>
                </a:solidFill>
                <a:latin typeface="Calibri"/>
                <a:cs typeface="Calibri"/>
              </a:rPr>
              <a:t>writing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55" y="2062481"/>
            <a:ext cx="4377622" cy="4683758"/>
          </a:xfrm>
          <a:custGeom>
            <a:avLst/>
            <a:gdLst/>
            <a:ahLst/>
            <a:cxnLst/>
            <a:rect l="l" t="t" r="r" b="b"/>
            <a:pathLst>
              <a:path w="4377622" h="4683758">
                <a:moveTo>
                  <a:pt x="729618" y="0"/>
                </a:moveTo>
                <a:lnTo>
                  <a:pt x="3648004" y="0"/>
                </a:lnTo>
                <a:lnTo>
                  <a:pt x="3707844" y="2418"/>
                </a:lnTo>
                <a:lnTo>
                  <a:pt x="3766351" y="9549"/>
                </a:lnTo>
                <a:lnTo>
                  <a:pt x="3823339" y="21204"/>
                </a:lnTo>
                <a:lnTo>
                  <a:pt x="3878619" y="37196"/>
                </a:lnTo>
                <a:lnTo>
                  <a:pt x="3932004" y="57337"/>
                </a:lnTo>
                <a:lnTo>
                  <a:pt x="3983305" y="81438"/>
                </a:lnTo>
                <a:lnTo>
                  <a:pt x="4032335" y="109313"/>
                </a:lnTo>
                <a:lnTo>
                  <a:pt x="4078907" y="140774"/>
                </a:lnTo>
                <a:lnTo>
                  <a:pt x="4122831" y="175632"/>
                </a:lnTo>
                <a:lnTo>
                  <a:pt x="4163922" y="213700"/>
                </a:lnTo>
                <a:lnTo>
                  <a:pt x="4201990" y="254790"/>
                </a:lnTo>
                <a:lnTo>
                  <a:pt x="4236848" y="298715"/>
                </a:lnTo>
                <a:lnTo>
                  <a:pt x="4268309" y="345286"/>
                </a:lnTo>
                <a:lnTo>
                  <a:pt x="4296184" y="394317"/>
                </a:lnTo>
                <a:lnTo>
                  <a:pt x="4320285" y="445618"/>
                </a:lnTo>
                <a:lnTo>
                  <a:pt x="4340426" y="499002"/>
                </a:lnTo>
                <a:lnTo>
                  <a:pt x="4356418" y="554283"/>
                </a:lnTo>
                <a:lnTo>
                  <a:pt x="4368073" y="611270"/>
                </a:lnTo>
                <a:lnTo>
                  <a:pt x="4375204" y="669778"/>
                </a:lnTo>
                <a:lnTo>
                  <a:pt x="4377622" y="729618"/>
                </a:lnTo>
                <a:lnTo>
                  <a:pt x="4377622" y="4683758"/>
                </a:lnTo>
                <a:lnTo>
                  <a:pt x="0" y="4683758"/>
                </a:lnTo>
                <a:lnTo>
                  <a:pt x="0" y="729618"/>
                </a:lnTo>
                <a:lnTo>
                  <a:pt x="2418" y="669778"/>
                </a:lnTo>
                <a:lnTo>
                  <a:pt x="9549" y="611270"/>
                </a:lnTo>
                <a:lnTo>
                  <a:pt x="21204" y="554283"/>
                </a:lnTo>
                <a:lnTo>
                  <a:pt x="37196" y="499002"/>
                </a:lnTo>
                <a:lnTo>
                  <a:pt x="57337" y="445618"/>
                </a:lnTo>
                <a:lnTo>
                  <a:pt x="81438" y="394317"/>
                </a:lnTo>
                <a:lnTo>
                  <a:pt x="109313" y="345286"/>
                </a:lnTo>
                <a:lnTo>
                  <a:pt x="140774" y="298715"/>
                </a:lnTo>
                <a:lnTo>
                  <a:pt x="175632" y="254790"/>
                </a:lnTo>
                <a:lnTo>
                  <a:pt x="213700" y="213700"/>
                </a:lnTo>
                <a:lnTo>
                  <a:pt x="254790" y="175632"/>
                </a:lnTo>
                <a:lnTo>
                  <a:pt x="298715" y="140774"/>
                </a:lnTo>
                <a:lnTo>
                  <a:pt x="345286" y="109313"/>
                </a:lnTo>
                <a:lnTo>
                  <a:pt x="394316" y="81438"/>
                </a:lnTo>
                <a:lnTo>
                  <a:pt x="445618" y="57337"/>
                </a:lnTo>
                <a:lnTo>
                  <a:pt x="499002" y="37196"/>
                </a:lnTo>
                <a:lnTo>
                  <a:pt x="554282" y="21204"/>
                </a:lnTo>
                <a:lnTo>
                  <a:pt x="611270" y="9549"/>
                </a:lnTo>
                <a:lnTo>
                  <a:pt x="669778" y="2418"/>
                </a:lnTo>
                <a:lnTo>
                  <a:pt x="729618" y="0"/>
                </a:lnTo>
                <a:close/>
              </a:path>
            </a:pathLst>
          </a:custGeom>
          <a:ln w="25399">
            <a:solidFill>
              <a:srgbClr val="59BA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067298" y="1954934"/>
            <a:ext cx="4077335" cy="2913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mp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ty page: I’ll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 a docu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ment.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49"/>
              </a:spcBef>
            </a:pPr>
            <a:endParaRPr sz="8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 marR="12700">
              <a:lnSpc>
                <a:spcPct val="1004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Fi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rst, I’ll decid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wh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at topics to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</a:t>
            </a:r>
            <a:r>
              <a:rPr sz="2200" spc="-5" dirty="0" smtClean="0">
                <a:solidFill>
                  <a:srgbClr val="7F7F7F"/>
                </a:solidFill>
                <a:latin typeface="Calibri"/>
                <a:cs typeface="Calibri"/>
              </a:rPr>
              <a:t> on. </a:t>
            </a:r>
            <a:r>
              <a:rPr sz="2200" spc="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200" spc="-15" dirty="0" smtClean="0">
                <a:solidFill>
                  <a:srgbClr val="4F81BD"/>
                </a:solidFill>
                <a:latin typeface="Calibri"/>
                <a:cs typeface="Calibri"/>
              </a:rPr>
              <a:t>e the topi</a:t>
            </a:r>
            <a:r>
              <a:rPr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c </a:t>
            </a:r>
            <a:r>
              <a:rPr lang="en-CA"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distribution</a:t>
            </a:r>
            <a:r>
              <a:rPr sz="2200" spc="100" dirty="0" smtClean="0">
                <a:solidFill>
                  <a:srgbClr val="4F81BD"/>
                </a:solidFill>
                <a:latin typeface="Calibri"/>
                <a:cs typeface="Calibri"/>
              </a:rPr>
              <a:t>. </a:t>
            </a:r>
            <a:r>
              <a:rPr sz="2000" spc="100" dirty="0" smtClean="0">
                <a:solidFill>
                  <a:srgbClr val="9BBB59"/>
                </a:solidFill>
                <a:latin typeface="Calibri"/>
                <a:cs typeface="Calibri"/>
              </a:rPr>
              <a:t>S</a:t>
            </a:r>
            <a:r>
              <a:rPr sz="2000" spc="-5" dirty="0" smtClean="0">
                <a:solidFill>
                  <a:srgbClr val="9BBB59"/>
                </a:solidFill>
                <a:latin typeface="Calibri"/>
                <a:cs typeface="Calibri"/>
              </a:rPr>
              <a:t>e</a:t>
            </a:r>
            <a:r>
              <a:rPr sz="2000" spc="-10" dirty="0" smtClean="0">
                <a:solidFill>
                  <a:srgbClr val="9BBB59"/>
                </a:solidFill>
                <a:latin typeface="Calibri"/>
                <a:cs typeface="Calibri"/>
              </a:rPr>
              <a:t>x</a:t>
            </a:r>
            <a:r>
              <a:rPr sz="2000" spc="-15" dirty="0" smtClean="0">
                <a:solidFill>
                  <a:srgbClr val="9BBB59"/>
                </a:solidFill>
                <a:latin typeface="Calibri"/>
                <a:cs typeface="Calibri"/>
              </a:rPr>
              <a:t>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2%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15" dirty="0" smtClean="0">
                <a:solidFill>
                  <a:srgbClr val="8064A2"/>
                </a:solidFill>
                <a:latin typeface="Calibri"/>
                <a:cs typeface="Calibri"/>
              </a:rPr>
              <a:t>Dr</a:t>
            </a:r>
            <a:r>
              <a:rPr sz="2000" spc="0" dirty="0" smtClean="0">
                <a:solidFill>
                  <a:srgbClr val="8064A2"/>
                </a:solidFill>
                <a:latin typeface="Calibri"/>
                <a:cs typeface="Calibri"/>
              </a:rPr>
              <a:t>u</a:t>
            </a:r>
            <a:r>
              <a:rPr sz="2000" spc="-5" dirty="0" smtClean="0">
                <a:solidFill>
                  <a:srgbClr val="8064A2"/>
                </a:solidFill>
                <a:latin typeface="Calibri"/>
                <a:cs typeface="Calibri"/>
              </a:rPr>
              <a:t>g</a:t>
            </a:r>
            <a:r>
              <a:rPr sz="2000" spc="-10" dirty="0" smtClean="0">
                <a:solidFill>
                  <a:srgbClr val="8064A2"/>
                </a:solidFill>
                <a:latin typeface="Calibri"/>
                <a:cs typeface="Calibri"/>
              </a:rPr>
              <a:t>s: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33%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5" dirty="0" smtClean="0">
                <a:solidFill>
                  <a:srgbClr val="F79646"/>
                </a:solidFill>
                <a:latin typeface="Calibri"/>
                <a:cs typeface="Calibri"/>
              </a:rPr>
              <a:t>Ro</a:t>
            </a:r>
            <a:r>
              <a:rPr sz="2000" spc="-10" dirty="0" smtClean="0">
                <a:solidFill>
                  <a:srgbClr val="F79646"/>
                </a:solidFill>
                <a:latin typeface="Calibri"/>
                <a:cs typeface="Calibri"/>
              </a:rPr>
              <a:t>ck’n Roll: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65%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ts val="800"/>
              </a:lnSpc>
            </a:pPr>
            <a:endParaRPr sz="8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e next </a:t>
            </a:r>
            <a:r>
              <a:rPr sz="2000" spc="-15" dirty="0" smtClean="0">
                <a:solidFill>
                  <a:srgbClr val="4F81BD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rd</a:t>
            </a:r>
            <a:r>
              <a:rPr sz="2000" spc="-5" dirty="0" smtClean="0">
                <a:solidFill>
                  <a:srgbClr val="4F81BD"/>
                </a:solidFill>
                <a:latin typeface="Calibri"/>
                <a:cs typeface="Calibri"/>
              </a:rPr>
              <a:t>’s topi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c.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7F7F7F"/>
                </a:solidFill>
                <a:latin typeface="Calibri"/>
                <a:cs typeface="Calibri"/>
              </a:rPr>
              <a:t>Roll th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e dice.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6400" y="2309324"/>
            <a:ext cx="924560" cy="345440"/>
          </a:xfrm>
          <a:custGeom>
            <a:avLst/>
            <a:gdLst/>
            <a:ahLst/>
            <a:cxnLst/>
            <a:rect l="l" t="t" r="r" b="b"/>
            <a:pathLst>
              <a:path w="924560" h="345440">
                <a:moveTo>
                  <a:pt x="0" y="0"/>
                </a:moveTo>
                <a:lnTo>
                  <a:pt x="924560" y="0"/>
                </a:lnTo>
                <a:lnTo>
                  <a:pt x="924560" y="345440"/>
                </a:lnTo>
                <a:lnTo>
                  <a:pt x="0" y="345440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406399" y="230932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67720" y="2344884"/>
            <a:ext cx="60833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Gui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tar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32560" y="2319484"/>
            <a:ext cx="924560" cy="345438"/>
          </a:xfrm>
          <a:custGeom>
            <a:avLst/>
            <a:gdLst/>
            <a:ahLst/>
            <a:cxnLst/>
            <a:rect l="l" t="t" r="r" b="b"/>
            <a:pathLst>
              <a:path w="924560" h="345438">
                <a:moveTo>
                  <a:pt x="0" y="0"/>
                </a:moveTo>
                <a:lnTo>
                  <a:pt x="924560" y="0"/>
                </a:lnTo>
                <a:lnTo>
                  <a:pt x="924560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32559" y="231948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752382" y="2355045"/>
            <a:ext cx="29146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iﬀ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58720" y="2319484"/>
            <a:ext cx="924559" cy="345438"/>
          </a:xfrm>
          <a:custGeom>
            <a:avLst/>
            <a:gdLst/>
            <a:ahLst/>
            <a:cxnLst/>
            <a:rect l="l" t="t" r="r" b="b"/>
            <a:pathLst>
              <a:path w="924559" h="345438">
                <a:moveTo>
                  <a:pt x="0" y="0"/>
                </a:moveTo>
                <a:lnTo>
                  <a:pt x="924559" y="0"/>
                </a:lnTo>
                <a:lnTo>
                  <a:pt x="924559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458720" y="231948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2556472" y="2355045"/>
            <a:ext cx="73533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cocaine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54400" y="2319484"/>
            <a:ext cx="772160" cy="345438"/>
          </a:xfrm>
          <a:custGeom>
            <a:avLst/>
            <a:gdLst/>
            <a:ahLst/>
            <a:cxnLst/>
            <a:rect l="l" t="t" r="r" b="b"/>
            <a:pathLst>
              <a:path w="772160" h="345438">
                <a:moveTo>
                  <a:pt x="0" y="0"/>
                </a:moveTo>
                <a:lnTo>
                  <a:pt x="772160" y="0"/>
                </a:lnTo>
                <a:lnTo>
                  <a:pt x="772160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3454400" y="2319484"/>
            <a:ext cx="772159" cy="345439"/>
          </a:xfrm>
          <a:custGeom>
            <a:avLst/>
            <a:gdLst/>
            <a:ahLst/>
            <a:cxnLst/>
            <a:rect l="l" t="t" r="r" b="b"/>
            <a:pathLst>
              <a:path w="772159" h="345439">
                <a:moveTo>
                  <a:pt x="0" y="0"/>
                </a:moveTo>
                <a:lnTo>
                  <a:pt x="772159" y="0"/>
                </a:lnTo>
                <a:lnTo>
                  <a:pt x="7721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T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pi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c Mod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elin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g: L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A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L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et’s us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an alg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rith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 sp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eciﬁ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call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 devel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ed to ﬁnd topi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715" y="1512142"/>
            <a:ext cx="358584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8064A2"/>
                </a:solidFill>
                <a:latin typeface="Calibri"/>
                <a:cs typeface="Calibri"/>
              </a:rPr>
              <a:t>Mod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el the p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r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cess 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8064A2"/>
                </a:solidFill>
                <a:latin typeface="Calibri"/>
                <a:cs typeface="Calibri"/>
              </a:rPr>
              <a:t>f </a:t>
            </a:r>
            <a:r>
              <a:rPr lang="en-CA" sz="2400" spc="-25" dirty="0" smtClean="0">
                <a:solidFill>
                  <a:srgbClr val="8064A2"/>
                </a:solidFill>
                <a:latin typeface="Calibri"/>
                <a:cs typeface="Calibri"/>
              </a:rPr>
              <a:t>writing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55" y="2062481"/>
            <a:ext cx="4377622" cy="4683758"/>
          </a:xfrm>
          <a:custGeom>
            <a:avLst/>
            <a:gdLst/>
            <a:ahLst/>
            <a:cxnLst/>
            <a:rect l="l" t="t" r="r" b="b"/>
            <a:pathLst>
              <a:path w="4377622" h="4683758">
                <a:moveTo>
                  <a:pt x="729618" y="0"/>
                </a:moveTo>
                <a:lnTo>
                  <a:pt x="3648004" y="0"/>
                </a:lnTo>
                <a:lnTo>
                  <a:pt x="3707844" y="2418"/>
                </a:lnTo>
                <a:lnTo>
                  <a:pt x="3766351" y="9549"/>
                </a:lnTo>
                <a:lnTo>
                  <a:pt x="3823339" y="21204"/>
                </a:lnTo>
                <a:lnTo>
                  <a:pt x="3878619" y="37196"/>
                </a:lnTo>
                <a:lnTo>
                  <a:pt x="3932004" y="57337"/>
                </a:lnTo>
                <a:lnTo>
                  <a:pt x="3983305" y="81438"/>
                </a:lnTo>
                <a:lnTo>
                  <a:pt x="4032335" y="109313"/>
                </a:lnTo>
                <a:lnTo>
                  <a:pt x="4078907" y="140774"/>
                </a:lnTo>
                <a:lnTo>
                  <a:pt x="4122831" y="175632"/>
                </a:lnTo>
                <a:lnTo>
                  <a:pt x="4163922" y="213700"/>
                </a:lnTo>
                <a:lnTo>
                  <a:pt x="4201990" y="254790"/>
                </a:lnTo>
                <a:lnTo>
                  <a:pt x="4236848" y="298715"/>
                </a:lnTo>
                <a:lnTo>
                  <a:pt x="4268309" y="345286"/>
                </a:lnTo>
                <a:lnTo>
                  <a:pt x="4296184" y="394317"/>
                </a:lnTo>
                <a:lnTo>
                  <a:pt x="4320285" y="445618"/>
                </a:lnTo>
                <a:lnTo>
                  <a:pt x="4340426" y="499002"/>
                </a:lnTo>
                <a:lnTo>
                  <a:pt x="4356418" y="554283"/>
                </a:lnTo>
                <a:lnTo>
                  <a:pt x="4368073" y="611270"/>
                </a:lnTo>
                <a:lnTo>
                  <a:pt x="4375204" y="669778"/>
                </a:lnTo>
                <a:lnTo>
                  <a:pt x="4377622" y="729618"/>
                </a:lnTo>
                <a:lnTo>
                  <a:pt x="4377622" y="4683758"/>
                </a:lnTo>
                <a:lnTo>
                  <a:pt x="0" y="4683758"/>
                </a:lnTo>
                <a:lnTo>
                  <a:pt x="0" y="729618"/>
                </a:lnTo>
                <a:lnTo>
                  <a:pt x="2418" y="669778"/>
                </a:lnTo>
                <a:lnTo>
                  <a:pt x="9549" y="611270"/>
                </a:lnTo>
                <a:lnTo>
                  <a:pt x="21204" y="554283"/>
                </a:lnTo>
                <a:lnTo>
                  <a:pt x="37196" y="499002"/>
                </a:lnTo>
                <a:lnTo>
                  <a:pt x="57337" y="445618"/>
                </a:lnTo>
                <a:lnTo>
                  <a:pt x="81438" y="394317"/>
                </a:lnTo>
                <a:lnTo>
                  <a:pt x="109313" y="345286"/>
                </a:lnTo>
                <a:lnTo>
                  <a:pt x="140774" y="298715"/>
                </a:lnTo>
                <a:lnTo>
                  <a:pt x="175632" y="254790"/>
                </a:lnTo>
                <a:lnTo>
                  <a:pt x="213700" y="213700"/>
                </a:lnTo>
                <a:lnTo>
                  <a:pt x="254790" y="175632"/>
                </a:lnTo>
                <a:lnTo>
                  <a:pt x="298715" y="140774"/>
                </a:lnTo>
                <a:lnTo>
                  <a:pt x="345286" y="109313"/>
                </a:lnTo>
                <a:lnTo>
                  <a:pt x="394316" y="81438"/>
                </a:lnTo>
                <a:lnTo>
                  <a:pt x="445618" y="57337"/>
                </a:lnTo>
                <a:lnTo>
                  <a:pt x="499002" y="37196"/>
                </a:lnTo>
                <a:lnTo>
                  <a:pt x="554282" y="21204"/>
                </a:lnTo>
                <a:lnTo>
                  <a:pt x="611270" y="9549"/>
                </a:lnTo>
                <a:lnTo>
                  <a:pt x="669778" y="2418"/>
                </a:lnTo>
                <a:lnTo>
                  <a:pt x="729618" y="0"/>
                </a:lnTo>
                <a:close/>
              </a:path>
            </a:pathLst>
          </a:custGeom>
          <a:ln w="25399">
            <a:solidFill>
              <a:srgbClr val="59BA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067298" y="1954934"/>
            <a:ext cx="3922395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mp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ty page: I’ll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 a docu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ment.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67298" y="2652093"/>
            <a:ext cx="4077335" cy="997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4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Fi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rst, I’ll decid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wh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at topics to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</a:t>
            </a:r>
            <a:r>
              <a:rPr sz="2200" spc="-5" dirty="0" smtClean="0">
                <a:solidFill>
                  <a:srgbClr val="7F7F7F"/>
                </a:solidFill>
                <a:latin typeface="Calibri"/>
                <a:cs typeface="Calibri"/>
              </a:rPr>
              <a:t> on. </a:t>
            </a:r>
            <a:r>
              <a:rPr sz="2200" spc="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200" spc="-15" dirty="0" smtClean="0">
                <a:solidFill>
                  <a:srgbClr val="4F81BD"/>
                </a:solidFill>
                <a:latin typeface="Calibri"/>
                <a:cs typeface="Calibri"/>
              </a:rPr>
              <a:t>e the topi</a:t>
            </a:r>
            <a:r>
              <a:rPr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c </a:t>
            </a:r>
            <a:r>
              <a:rPr lang="en-CA"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distribution</a:t>
            </a:r>
            <a:r>
              <a:rPr sz="2200" spc="100" dirty="0" smtClean="0">
                <a:solidFill>
                  <a:srgbClr val="4F81BD"/>
                </a:solidFill>
                <a:latin typeface="Calibri"/>
                <a:cs typeface="Calibri"/>
              </a:rPr>
              <a:t>. </a:t>
            </a:r>
            <a:r>
              <a:rPr sz="2000" spc="100" dirty="0" smtClean="0">
                <a:solidFill>
                  <a:srgbClr val="9BBB59"/>
                </a:solidFill>
                <a:latin typeface="Calibri"/>
                <a:cs typeface="Calibri"/>
              </a:rPr>
              <a:t>S</a:t>
            </a:r>
            <a:r>
              <a:rPr sz="2000" spc="-5" dirty="0" smtClean="0">
                <a:solidFill>
                  <a:srgbClr val="9BBB59"/>
                </a:solidFill>
                <a:latin typeface="Calibri"/>
                <a:cs typeface="Calibri"/>
              </a:rPr>
              <a:t>e</a:t>
            </a:r>
            <a:r>
              <a:rPr sz="2000" spc="-10" dirty="0" smtClean="0">
                <a:solidFill>
                  <a:srgbClr val="9BBB59"/>
                </a:solidFill>
                <a:latin typeface="Calibri"/>
                <a:cs typeface="Calibri"/>
              </a:rPr>
              <a:t>x</a:t>
            </a:r>
            <a:r>
              <a:rPr sz="2000" spc="-15" dirty="0" smtClean="0">
                <a:solidFill>
                  <a:srgbClr val="9BBB59"/>
                </a:solidFill>
                <a:latin typeface="Calibri"/>
                <a:cs typeface="Calibri"/>
              </a:rPr>
              <a:t>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2%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15" dirty="0" smtClean="0">
                <a:solidFill>
                  <a:srgbClr val="8064A2"/>
                </a:solidFill>
                <a:latin typeface="Calibri"/>
                <a:cs typeface="Calibri"/>
              </a:rPr>
              <a:t>Dr</a:t>
            </a:r>
            <a:r>
              <a:rPr sz="2000" spc="0" dirty="0" smtClean="0">
                <a:solidFill>
                  <a:srgbClr val="8064A2"/>
                </a:solidFill>
                <a:latin typeface="Calibri"/>
                <a:cs typeface="Calibri"/>
              </a:rPr>
              <a:t>u</a:t>
            </a:r>
            <a:r>
              <a:rPr sz="2000" spc="-5" dirty="0" smtClean="0">
                <a:solidFill>
                  <a:srgbClr val="8064A2"/>
                </a:solidFill>
                <a:latin typeface="Calibri"/>
                <a:cs typeface="Calibri"/>
              </a:rPr>
              <a:t>g</a:t>
            </a:r>
            <a:r>
              <a:rPr sz="2000" spc="-10" dirty="0" smtClean="0">
                <a:solidFill>
                  <a:srgbClr val="8064A2"/>
                </a:solidFill>
                <a:latin typeface="Calibri"/>
                <a:cs typeface="Calibri"/>
              </a:rPr>
              <a:t>s: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33%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5" dirty="0" smtClean="0">
                <a:solidFill>
                  <a:srgbClr val="F79646"/>
                </a:solidFill>
                <a:latin typeface="Calibri"/>
                <a:cs typeface="Calibri"/>
              </a:rPr>
              <a:t>Ro</a:t>
            </a:r>
            <a:r>
              <a:rPr sz="2000" spc="-10" dirty="0" smtClean="0">
                <a:solidFill>
                  <a:srgbClr val="F79646"/>
                </a:solidFill>
                <a:latin typeface="Calibri"/>
                <a:cs typeface="Calibri"/>
              </a:rPr>
              <a:t>ck’n Roll: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65%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7298" y="4240933"/>
            <a:ext cx="2698115" cy="627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e next </a:t>
            </a:r>
            <a:r>
              <a:rPr sz="2000" spc="-15" dirty="0" smtClean="0">
                <a:solidFill>
                  <a:srgbClr val="4F81BD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rd</a:t>
            </a:r>
            <a:r>
              <a:rPr sz="2000" spc="-5" dirty="0" smtClean="0">
                <a:solidFill>
                  <a:srgbClr val="4F81BD"/>
                </a:solidFill>
                <a:latin typeface="Calibri"/>
                <a:cs typeface="Calibri"/>
              </a:rPr>
              <a:t>’s topi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c.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7F7F7F"/>
                </a:solidFill>
                <a:latin typeface="Calibri"/>
                <a:cs typeface="Calibri"/>
              </a:rPr>
              <a:t>Roll th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e dice.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7298" y="5764934"/>
            <a:ext cx="3122930" cy="627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200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e the </a:t>
            </a:r>
            <a:r>
              <a:rPr sz="2000" spc="-15" dirty="0" smtClean="0">
                <a:solidFill>
                  <a:srgbClr val="4F81BD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rd according to this topic.</a:t>
            </a:r>
            <a:r>
              <a:rPr sz="2000" spc="-5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7F7F7F"/>
                </a:solidFill>
                <a:latin typeface="Calibri"/>
                <a:cs typeface="Calibri"/>
              </a:rPr>
              <a:t>Roll th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e dice.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6400" y="2309324"/>
            <a:ext cx="924560" cy="345440"/>
          </a:xfrm>
          <a:custGeom>
            <a:avLst/>
            <a:gdLst/>
            <a:ahLst/>
            <a:cxnLst/>
            <a:rect l="l" t="t" r="r" b="b"/>
            <a:pathLst>
              <a:path w="924560" h="345440">
                <a:moveTo>
                  <a:pt x="0" y="0"/>
                </a:moveTo>
                <a:lnTo>
                  <a:pt x="924560" y="0"/>
                </a:lnTo>
                <a:lnTo>
                  <a:pt x="924560" y="345440"/>
                </a:lnTo>
                <a:lnTo>
                  <a:pt x="0" y="345440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406399" y="230932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67720" y="2344884"/>
            <a:ext cx="60833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Gui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tar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32560" y="2319484"/>
            <a:ext cx="924560" cy="345438"/>
          </a:xfrm>
          <a:custGeom>
            <a:avLst/>
            <a:gdLst/>
            <a:ahLst/>
            <a:cxnLst/>
            <a:rect l="l" t="t" r="r" b="b"/>
            <a:pathLst>
              <a:path w="924560" h="345438">
                <a:moveTo>
                  <a:pt x="0" y="0"/>
                </a:moveTo>
                <a:lnTo>
                  <a:pt x="924560" y="0"/>
                </a:lnTo>
                <a:lnTo>
                  <a:pt x="924560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432559" y="231948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1752382" y="2355045"/>
            <a:ext cx="29146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iﬀ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58720" y="2319484"/>
            <a:ext cx="924559" cy="345438"/>
          </a:xfrm>
          <a:custGeom>
            <a:avLst/>
            <a:gdLst/>
            <a:ahLst/>
            <a:cxnLst/>
            <a:rect l="l" t="t" r="r" b="b"/>
            <a:pathLst>
              <a:path w="924559" h="345438">
                <a:moveTo>
                  <a:pt x="0" y="0"/>
                </a:moveTo>
                <a:lnTo>
                  <a:pt x="924559" y="0"/>
                </a:lnTo>
                <a:lnTo>
                  <a:pt x="924559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458720" y="231948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2556472" y="2355045"/>
            <a:ext cx="73533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cocaine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54400" y="2319484"/>
            <a:ext cx="772160" cy="345438"/>
          </a:xfrm>
          <a:custGeom>
            <a:avLst/>
            <a:gdLst/>
            <a:ahLst/>
            <a:cxnLst/>
            <a:rect l="l" t="t" r="r" b="b"/>
            <a:pathLst>
              <a:path w="772160" h="345438">
                <a:moveTo>
                  <a:pt x="0" y="0"/>
                </a:moveTo>
                <a:lnTo>
                  <a:pt x="772160" y="0"/>
                </a:lnTo>
                <a:lnTo>
                  <a:pt x="772160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3454400" y="2319484"/>
            <a:ext cx="772159" cy="345439"/>
          </a:xfrm>
          <a:custGeom>
            <a:avLst/>
            <a:gdLst/>
            <a:ahLst/>
            <a:cxnLst/>
            <a:rect l="l" t="t" r="r" b="b"/>
            <a:pathLst>
              <a:path w="772159" h="345439">
                <a:moveTo>
                  <a:pt x="0" y="0"/>
                </a:moveTo>
                <a:lnTo>
                  <a:pt x="772159" y="0"/>
                </a:lnTo>
                <a:lnTo>
                  <a:pt x="7721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3562235" y="2355045"/>
            <a:ext cx="56261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ord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T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pi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c Mod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elin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g: L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A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L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et’s us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an alg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rith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 sp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eciﬁ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call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 devel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ed to ﬁnd topi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715" y="1512142"/>
            <a:ext cx="358584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8064A2"/>
                </a:solidFill>
                <a:latin typeface="Calibri"/>
                <a:cs typeface="Calibri"/>
              </a:rPr>
              <a:t>Mod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el the p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r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cess 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8064A2"/>
                </a:solidFill>
                <a:latin typeface="Calibri"/>
                <a:cs typeface="Calibri"/>
              </a:rPr>
              <a:t>f </a:t>
            </a:r>
            <a:r>
              <a:rPr lang="en-CA" sz="2400" spc="-25" dirty="0" smtClean="0">
                <a:solidFill>
                  <a:srgbClr val="8064A2"/>
                </a:solidFill>
                <a:latin typeface="Calibri"/>
                <a:cs typeface="Calibri"/>
              </a:rPr>
              <a:t>writing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55" y="2062481"/>
            <a:ext cx="4377622" cy="4683758"/>
          </a:xfrm>
          <a:custGeom>
            <a:avLst/>
            <a:gdLst/>
            <a:ahLst/>
            <a:cxnLst/>
            <a:rect l="l" t="t" r="r" b="b"/>
            <a:pathLst>
              <a:path w="4377622" h="4683758">
                <a:moveTo>
                  <a:pt x="729618" y="0"/>
                </a:moveTo>
                <a:lnTo>
                  <a:pt x="3648004" y="0"/>
                </a:lnTo>
                <a:lnTo>
                  <a:pt x="3707844" y="2418"/>
                </a:lnTo>
                <a:lnTo>
                  <a:pt x="3766351" y="9549"/>
                </a:lnTo>
                <a:lnTo>
                  <a:pt x="3823339" y="21204"/>
                </a:lnTo>
                <a:lnTo>
                  <a:pt x="3878619" y="37196"/>
                </a:lnTo>
                <a:lnTo>
                  <a:pt x="3932004" y="57337"/>
                </a:lnTo>
                <a:lnTo>
                  <a:pt x="3983305" y="81438"/>
                </a:lnTo>
                <a:lnTo>
                  <a:pt x="4032335" y="109313"/>
                </a:lnTo>
                <a:lnTo>
                  <a:pt x="4078907" y="140774"/>
                </a:lnTo>
                <a:lnTo>
                  <a:pt x="4122831" y="175632"/>
                </a:lnTo>
                <a:lnTo>
                  <a:pt x="4163922" y="213700"/>
                </a:lnTo>
                <a:lnTo>
                  <a:pt x="4201990" y="254790"/>
                </a:lnTo>
                <a:lnTo>
                  <a:pt x="4236848" y="298715"/>
                </a:lnTo>
                <a:lnTo>
                  <a:pt x="4268309" y="345286"/>
                </a:lnTo>
                <a:lnTo>
                  <a:pt x="4296184" y="394317"/>
                </a:lnTo>
                <a:lnTo>
                  <a:pt x="4320285" y="445618"/>
                </a:lnTo>
                <a:lnTo>
                  <a:pt x="4340426" y="499002"/>
                </a:lnTo>
                <a:lnTo>
                  <a:pt x="4356418" y="554283"/>
                </a:lnTo>
                <a:lnTo>
                  <a:pt x="4368073" y="611270"/>
                </a:lnTo>
                <a:lnTo>
                  <a:pt x="4375204" y="669778"/>
                </a:lnTo>
                <a:lnTo>
                  <a:pt x="4377622" y="729618"/>
                </a:lnTo>
                <a:lnTo>
                  <a:pt x="4377622" y="4683758"/>
                </a:lnTo>
                <a:lnTo>
                  <a:pt x="0" y="4683758"/>
                </a:lnTo>
                <a:lnTo>
                  <a:pt x="0" y="729618"/>
                </a:lnTo>
                <a:lnTo>
                  <a:pt x="2418" y="669778"/>
                </a:lnTo>
                <a:lnTo>
                  <a:pt x="9549" y="611270"/>
                </a:lnTo>
                <a:lnTo>
                  <a:pt x="21204" y="554283"/>
                </a:lnTo>
                <a:lnTo>
                  <a:pt x="37196" y="499002"/>
                </a:lnTo>
                <a:lnTo>
                  <a:pt x="57337" y="445618"/>
                </a:lnTo>
                <a:lnTo>
                  <a:pt x="81438" y="394317"/>
                </a:lnTo>
                <a:lnTo>
                  <a:pt x="109313" y="345286"/>
                </a:lnTo>
                <a:lnTo>
                  <a:pt x="140774" y="298715"/>
                </a:lnTo>
                <a:lnTo>
                  <a:pt x="175632" y="254790"/>
                </a:lnTo>
                <a:lnTo>
                  <a:pt x="213700" y="213700"/>
                </a:lnTo>
                <a:lnTo>
                  <a:pt x="254790" y="175632"/>
                </a:lnTo>
                <a:lnTo>
                  <a:pt x="298715" y="140774"/>
                </a:lnTo>
                <a:lnTo>
                  <a:pt x="345286" y="109313"/>
                </a:lnTo>
                <a:lnTo>
                  <a:pt x="394316" y="81438"/>
                </a:lnTo>
                <a:lnTo>
                  <a:pt x="445618" y="57337"/>
                </a:lnTo>
                <a:lnTo>
                  <a:pt x="499002" y="37196"/>
                </a:lnTo>
                <a:lnTo>
                  <a:pt x="554282" y="21204"/>
                </a:lnTo>
                <a:lnTo>
                  <a:pt x="611270" y="9549"/>
                </a:lnTo>
                <a:lnTo>
                  <a:pt x="669778" y="2418"/>
                </a:lnTo>
                <a:lnTo>
                  <a:pt x="729618" y="0"/>
                </a:lnTo>
                <a:close/>
              </a:path>
            </a:pathLst>
          </a:custGeom>
          <a:ln w="25399">
            <a:solidFill>
              <a:srgbClr val="59BA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067298" y="1954934"/>
            <a:ext cx="3922395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mp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ty page: I’ll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 a docu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ment.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67298" y="2652093"/>
            <a:ext cx="4077335" cy="997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4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Fi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rst, I’ll decid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wh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at topics to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</a:t>
            </a:r>
            <a:r>
              <a:rPr sz="2200" spc="-5" dirty="0" smtClean="0">
                <a:solidFill>
                  <a:srgbClr val="7F7F7F"/>
                </a:solidFill>
                <a:latin typeface="Calibri"/>
                <a:cs typeface="Calibri"/>
              </a:rPr>
              <a:t> on. </a:t>
            </a:r>
            <a:r>
              <a:rPr sz="2200" spc="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200" spc="-15" dirty="0" smtClean="0">
                <a:solidFill>
                  <a:srgbClr val="4F81BD"/>
                </a:solidFill>
                <a:latin typeface="Calibri"/>
                <a:cs typeface="Calibri"/>
              </a:rPr>
              <a:t>e the topi</a:t>
            </a:r>
            <a:r>
              <a:rPr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c </a:t>
            </a:r>
            <a:r>
              <a:rPr lang="en-CA"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distribution</a:t>
            </a:r>
            <a:r>
              <a:rPr sz="2200" spc="100" dirty="0" smtClean="0">
                <a:solidFill>
                  <a:srgbClr val="4F81BD"/>
                </a:solidFill>
                <a:latin typeface="Calibri"/>
                <a:cs typeface="Calibri"/>
              </a:rPr>
              <a:t>. </a:t>
            </a:r>
            <a:r>
              <a:rPr sz="2000" spc="100" dirty="0" smtClean="0">
                <a:solidFill>
                  <a:srgbClr val="9BBB59"/>
                </a:solidFill>
                <a:latin typeface="Calibri"/>
                <a:cs typeface="Calibri"/>
              </a:rPr>
              <a:t>S</a:t>
            </a:r>
            <a:r>
              <a:rPr sz="2000" spc="-5" dirty="0" smtClean="0">
                <a:solidFill>
                  <a:srgbClr val="9BBB59"/>
                </a:solidFill>
                <a:latin typeface="Calibri"/>
                <a:cs typeface="Calibri"/>
              </a:rPr>
              <a:t>e</a:t>
            </a:r>
            <a:r>
              <a:rPr sz="2000" spc="-10" dirty="0" smtClean="0">
                <a:solidFill>
                  <a:srgbClr val="9BBB59"/>
                </a:solidFill>
                <a:latin typeface="Calibri"/>
                <a:cs typeface="Calibri"/>
              </a:rPr>
              <a:t>x</a:t>
            </a:r>
            <a:r>
              <a:rPr sz="2000" spc="-15" dirty="0" smtClean="0">
                <a:solidFill>
                  <a:srgbClr val="9BBB59"/>
                </a:solidFill>
                <a:latin typeface="Calibri"/>
                <a:cs typeface="Calibri"/>
              </a:rPr>
              <a:t>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2%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15" dirty="0" smtClean="0">
                <a:solidFill>
                  <a:srgbClr val="8064A2"/>
                </a:solidFill>
                <a:latin typeface="Calibri"/>
                <a:cs typeface="Calibri"/>
              </a:rPr>
              <a:t>Dr</a:t>
            </a:r>
            <a:r>
              <a:rPr sz="2000" spc="0" dirty="0" smtClean="0">
                <a:solidFill>
                  <a:srgbClr val="8064A2"/>
                </a:solidFill>
                <a:latin typeface="Calibri"/>
                <a:cs typeface="Calibri"/>
              </a:rPr>
              <a:t>u</a:t>
            </a:r>
            <a:r>
              <a:rPr sz="2000" spc="-5" dirty="0" smtClean="0">
                <a:solidFill>
                  <a:srgbClr val="8064A2"/>
                </a:solidFill>
                <a:latin typeface="Calibri"/>
                <a:cs typeface="Calibri"/>
              </a:rPr>
              <a:t>g</a:t>
            </a:r>
            <a:r>
              <a:rPr sz="2000" spc="-10" dirty="0" smtClean="0">
                <a:solidFill>
                  <a:srgbClr val="8064A2"/>
                </a:solidFill>
                <a:latin typeface="Calibri"/>
                <a:cs typeface="Calibri"/>
              </a:rPr>
              <a:t>s: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33%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5" dirty="0" smtClean="0">
                <a:solidFill>
                  <a:srgbClr val="F79646"/>
                </a:solidFill>
                <a:latin typeface="Calibri"/>
                <a:cs typeface="Calibri"/>
              </a:rPr>
              <a:t>Ro</a:t>
            </a:r>
            <a:r>
              <a:rPr sz="2000" spc="-10" dirty="0" smtClean="0">
                <a:solidFill>
                  <a:srgbClr val="F79646"/>
                </a:solidFill>
                <a:latin typeface="Calibri"/>
                <a:cs typeface="Calibri"/>
              </a:rPr>
              <a:t>ck’n Roll: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65%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7298" y="4240933"/>
            <a:ext cx="2698115" cy="627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e next </a:t>
            </a:r>
            <a:r>
              <a:rPr sz="2000" spc="-15" dirty="0" smtClean="0">
                <a:solidFill>
                  <a:srgbClr val="4F81BD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rd</a:t>
            </a:r>
            <a:r>
              <a:rPr sz="2000" spc="-5" dirty="0" smtClean="0">
                <a:solidFill>
                  <a:srgbClr val="4F81BD"/>
                </a:solidFill>
                <a:latin typeface="Calibri"/>
                <a:cs typeface="Calibri"/>
              </a:rPr>
              <a:t>’s topi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c.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7F7F7F"/>
                </a:solidFill>
                <a:latin typeface="Calibri"/>
                <a:cs typeface="Calibri"/>
              </a:rPr>
              <a:t>Roll th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e dice.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6400" y="2309324"/>
            <a:ext cx="924560" cy="345440"/>
          </a:xfrm>
          <a:custGeom>
            <a:avLst/>
            <a:gdLst/>
            <a:ahLst/>
            <a:cxnLst/>
            <a:rect l="l" t="t" r="r" b="b"/>
            <a:pathLst>
              <a:path w="924560" h="345440">
                <a:moveTo>
                  <a:pt x="0" y="0"/>
                </a:moveTo>
                <a:lnTo>
                  <a:pt x="924560" y="0"/>
                </a:lnTo>
                <a:lnTo>
                  <a:pt x="924560" y="345440"/>
                </a:lnTo>
                <a:lnTo>
                  <a:pt x="0" y="345440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406399" y="230932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67720" y="2344884"/>
            <a:ext cx="60833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Gui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tar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32560" y="2319484"/>
            <a:ext cx="924560" cy="345438"/>
          </a:xfrm>
          <a:custGeom>
            <a:avLst/>
            <a:gdLst/>
            <a:ahLst/>
            <a:cxnLst/>
            <a:rect l="l" t="t" r="r" b="b"/>
            <a:pathLst>
              <a:path w="924560" h="345438">
                <a:moveTo>
                  <a:pt x="0" y="0"/>
                </a:moveTo>
                <a:lnTo>
                  <a:pt x="924560" y="0"/>
                </a:lnTo>
                <a:lnTo>
                  <a:pt x="924560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432559" y="231948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1752382" y="2355045"/>
            <a:ext cx="29146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iﬀ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58720" y="2319484"/>
            <a:ext cx="924559" cy="345438"/>
          </a:xfrm>
          <a:custGeom>
            <a:avLst/>
            <a:gdLst/>
            <a:ahLst/>
            <a:cxnLst/>
            <a:rect l="l" t="t" r="r" b="b"/>
            <a:pathLst>
              <a:path w="924559" h="345438">
                <a:moveTo>
                  <a:pt x="0" y="0"/>
                </a:moveTo>
                <a:lnTo>
                  <a:pt x="924559" y="0"/>
                </a:lnTo>
                <a:lnTo>
                  <a:pt x="924559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2458720" y="231948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2556472" y="2355045"/>
            <a:ext cx="73533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cocaine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54400" y="2319484"/>
            <a:ext cx="772160" cy="345438"/>
          </a:xfrm>
          <a:custGeom>
            <a:avLst/>
            <a:gdLst/>
            <a:ahLst/>
            <a:cxnLst/>
            <a:rect l="l" t="t" r="r" b="b"/>
            <a:pathLst>
              <a:path w="772160" h="345438">
                <a:moveTo>
                  <a:pt x="0" y="0"/>
                </a:moveTo>
                <a:lnTo>
                  <a:pt x="772160" y="0"/>
                </a:lnTo>
                <a:lnTo>
                  <a:pt x="772160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454400" y="2319484"/>
            <a:ext cx="772159" cy="345439"/>
          </a:xfrm>
          <a:custGeom>
            <a:avLst/>
            <a:gdLst/>
            <a:ahLst/>
            <a:cxnLst/>
            <a:rect l="l" t="t" r="r" b="b"/>
            <a:pathLst>
              <a:path w="772159" h="345439">
                <a:moveTo>
                  <a:pt x="0" y="0"/>
                </a:moveTo>
                <a:lnTo>
                  <a:pt x="772159" y="0"/>
                </a:lnTo>
                <a:lnTo>
                  <a:pt x="7721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3562235" y="2355045"/>
            <a:ext cx="56261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ord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6240" y="2786844"/>
            <a:ext cx="924560" cy="345439"/>
          </a:xfrm>
          <a:custGeom>
            <a:avLst/>
            <a:gdLst/>
            <a:ahLst/>
            <a:cxnLst/>
            <a:rect l="l" t="t" r="r" b="b"/>
            <a:pathLst>
              <a:path w="924560" h="345439">
                <a:moveTo>
                  <a:pt x="0" y="0"/>
                </a:moveTo>
                <a:lnTo>
                  <a:pt x="924560" y="0"/>
                </a:lnTo>
                <a:lnTo>
                  <a:pt x="924560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96239" y="278684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T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pi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c Mod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elin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g: L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A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L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et’s us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an alg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rith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 sp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eciﬁ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call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 devel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ed to ﬁnd topi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715" y="1512142"/>
            <a:ext cx="358584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8064A2"/>
                </a:solidFill>
                <a:latin typeface="Calibri"/>
                <a:cs typeface="Calibri"/>
              </a:rPr>
              <a:t>Mod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el the p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r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cess 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8064A2"/>
                </a:solidFill>
                <a:latin typeface="Calibri"/>
                <a:cs typeface="Calibri"/>
              </a:rPr>
              <a:t>f </a:t>
            </a:r>
            <a:r>
              <a:rPr lang="en-CA" sz="2400" spc="-25" dirty="0" smtClean="0">
                <a:solidFill>
                  <a:srgbClr val="8064A2"/>
                </a:solidFill>
                <a:latin typeface="Calibri"/>
                <a:cs typeface="Calibri"/>
              </a:rPr>
              <a:t>writing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55" y="2062481"/>
            <a:ext cx="4377622" cy="4683758"/>
          </a:xfrm>
          <a:custGeom>
            <a:avLst/>
            <a:gdLst/>
            <a:ahLst/>
            <a:cxnLst/>
            <a:rect l="l" t="t" r="r" b="b"/>
            <a:pathLst>
              <a:path w="4377622" h="4683758">
                <a:moveTo>
                  <a:pt x="729618" y="0"/>
                </a:moveTo>
                <a:lnTo>
                  <a:pt x="3648004" y="0"/>
                </a:lnTo>
                <a:lnTo>
                  <a:pt x="3707844" y="2418"/>
                </a:lnTo>
                <a:lnTo>
                  <a:pt x="3766351" y="9549"/>
                </a:lnTo>
                <a:lnTo>
                  <a:pt x="3823339" y="21204"/>
                </a:lnTo>
                <a:lnTo>
                  <a:pt x="3878619" y="37196"/>
                </a:lnTo>
                <a:lnTo>
                  <a:pt x="3932004" y="57337"/>
                </a:lnTo>
                <a:lnTo>
                  <a:pt x="3983305" y="81438"/>
                </a:lnTo>
                <a:lnTo>
                  <a:pt x="4032335" y="109313"/>
                </a:lnTo>
                <a:lnTo>
                  <a:pt x="4078907" y="140774"/>
                </a:lnTo>
                <a:lnTo>
                  <a:pt x="4122831" y="175632"/>
                </a:lnTo>
                <a:lnTo>
                  <a:pt x="4163922" y="213700"/>
                </a:lnTo>
                <a:lnTo>
                  <a:pt x="4201990" y="254790"/>
                </a:lnTo>
                <a:lnTo>
                  <a:pt x="4236848" y="298715"/>
                </a:lnTo>
                <a:lnTo>
                  <a:pt x="4268309" y="345286"/>
                </a:lnTo>
                <a:lnTo>
                  <a:pt x="4296184" y="394317"/>
                </a:lnTo>
                <a:lnTo>
                  <a:pt x="4320285" y="445618"/>
                </a:lnTo>
                <a:lnTo>
                  <a:pt x="4340426" y="499002"/>
                </a:lnTo>
                <a:lnTo>
                  <a:pt x="4356418" y="554283"/>
                </a:lnTo>
                <a:lnTo>
                  <a:pt x="4368073" y="611270"/>
                </a:lnTo>
                <a:lnTo>
                  <a:pt x="4375204" y="669778"/>
                </a:lnTo>
                <a:lnTo>
                  <a:pt x="4377622" y="729618"/>
                </a:lnTo>
                <a:lnTo>
                  <a:pt x="4377622" y="4683758"/>
                </a:lnTo>
                <a:lnTo>
                  <a:pt x="0" y="4683758"/>
                </a:lnTo>
                <a:lnTo>
                  <a:pt x="0" y="729618"/>
                </a:lnTo>
                <a:lnTo>
                  <a:pt x="2418" y="669778"/>
                </a:lnTo>
                <a:lnTo>
                  <a:pt x="9549" y="611270"/>
                </a:lnTo>
                <a:lnTo>
                  <a:pt x="21204" y="554283"/>
                </a:lnTo>
                <a:lnTo>
                  <a:pt x="37196" y="499002"/>
                </a:lnTo>
                <a:lnTo>
                  <a:pt x="57337" y="445618"/>
                </a:lnTo>
                <a:lnTo>
                  <a:pt x="81438" y="394317"/>
                </a:lnTo>
                <a:lnTo>
                  <a:pt x="109313" y="345286"/>
                </a:lnTo>
                <a:lnTo>
                  <a:pt x="140774" y="298715"/>
                </a:lnTo>
                <a:lnTo>
                  <a:pt x="175632" y="254790"/>
                </a:lnTo>
                <a:lnTo>
                  <a:pt x="213700" y="213700"/>
                </a:lnTo>
                <a:lnTo>
                  <a:pt x="254790" y="175632"/>
                </a:lnTo>
                <a:lnTo>
                  <a:pt x="298715" y="140774"/>
                </a:lnTo>
                <a:lnTo>
                  <a:pt x="345286" y="109313"/>
                </a:lnTo>
                <a:lnTo>
                  <a:pt x="394316" y="81438"/>
                </a:lnTo>
                <a:lnTo>
                  <a:pt x="445618" y="57337"/>
                </a:lnTo>
                <a:lnTo>
                  <a:pt x="499002" y="37196"/>
                </a:lnTo>
                <a:lnTo>
                  <a:pt x="554282" y="21204"/>
                </a:lnTo>
                <a:lnTo>
                  <a:pt x="611270" y="9549"/>
                </a:lnTo>
                <a:lnTo>
                  <a:pt x="669778" y="2418"/>
                </a:lnTo>
                <a:lnTo>
                  <a:pt x="729618" y="0"/>
                </a:lnTo>
                <a:close/>
              </a:path>
            </a:pathLst>
          </a:custGeom>
          <a:ln w="25399">
            <a:solidFill>
              <a:srgbClr val="59BA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067298" y="1954934"/>
            <a:ext cx="3922395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mp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ty page: I’ll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 a docu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ment.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67298" y="2652093"/>
            <a:ext cx="4077335" cy="997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4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Fi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rst, I’ll decid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wh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at topics to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</a:t>
            </a:r>
            <a:r>
              <a:rPr sz="2200" spc="-5" dirty="0" smtClean="0">
                <a:solidFill>
                  <a:srgbClr val="7F7F7F"/>
                </a:solidFill>
                <a:latin typeface="Calibri"/>
                <a:cs typeface="Calibri"/>
              </a:rPr>
              <a:t> on. </a:t>
            </a:r>
            <a:r>
              <a:rPr sz="2200" spc="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200" spc="-15" dirty="0" smtClean="0">
                <a:solidFill>
                  <a:srgbClr val="4F81BD"/>
                </a:solidFill>
                <a:latin typeface="Calibri"/>
                <a:cs typeface="Calibri"/>
              </a:rPr>
              <a:t>e the topi</a:t>
            </a:r>
            <a:r>
              <a:rPr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c </a:t>
            </a:r>
            <a:r>
              <a:rPr lang="en-CA"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distribution</a:t>
            </a:r>
            <a:r>
              <a:rPr sz="2200" spc="100" dirty="0" smtClean="0">
                <a:solidFill>
                  <a:srgbClr val="4F81BD"/>
                </a:solidFill>
                <a:latin typeface="Calibri"/>
                <a:cs typeface="Calibri"/>
              </a:rPr>
              <a:t>. </a:t>
            </a:r>
            <a:r>
              <a:rPr sz="2000" spc="100" dirty="0" smtClean="0">
                <a:solidFill>
                  <a:srgbClr val="9BBB59"/>
                </a:solidFill>
                <a:latin typeface="Calibri"/>
                <a:cs typeface="Calibri"/>
              </a:rPr>
              <a:t>S</a:t>
            </a:r>
            <a:r>
              <a:rPr sz="2000" spc="-5" dirty="0" smtClean="0">
                <a:solidFill>
                  <a:srgbClr val="9BBB59"/>
                </a:solidFill>
                <a:latin typeface="Calibri"/>
                <a:cs typeface="Calibri"/>
              </a:rPr>
              <a:t>e</a:t>
            </a:r>
            <a:r>
              <a:rPr sz="2000" spc="-10" dirty="0" smtClean="0">
                <a:solidFill>
                  <a:srgbClr val="9BBB59"/>
                </a:solidFill>
                <a:latin typeface="Calibri"/>
                <a:cs typeface="Calibri"/>
              </a:rPr>
              <a:t>x</a:t>
            </a:r>
            <a:r>
              <a:rPr sz="2000" spc="-15" dirty="0" smtClean="0">
                <a:solidFill>
                  <a:srgbClr val="9BBB59"/>
                </a:solidFill>
                <a:latin typeface="Calibri"/>
                <a:cs typeface="Calibri"/>
              </a:rPr>
              <a:t>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2%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15" dirty="0" smtClean="0">
                <a:solidFill>
                  <a:srgbClr val="8064A2"/>
                </a:solidFill>
                <a:latin typeface="Calibri"/>
                <a:cs typeface="Calibri"/>
              </a:rPr>
              <a:t>Dr</a:t>
            </a:r>
            <a:r>
              <a:rPr sz="2000" spc="0" dirty="0" smtClean="0">
                <a:solidFill>
                  <a:srgbClr val="8064A2"/>
                </a:solidFill>
                <a:latin typeface="Calibri"/>
                <a:cs typeface="Calibri"/>
              </a:rPr>
              <a:t>u</a:t>
            </a:r>
            <a:r>
              <a:rPr sz="2000" spc="-5" dirty="0" smtClean="0">
                <a:solidFill>
                  <a:srgbClr val="8064A2"/>
                </a:solidFill>
                <a:latin typeface="Calibri"/>
                <a:cs typeface="Calibri"/>
              </a:rPr>
              <a:t>g</a:t>
            </a:r>
            <a:r>
              <a:rPr sz="2000" spc="-10" dirty="0" smtClean="0">
                <a:solidFill>
                  <a:srgbClr val="8064A2"/>
                </a:solidFill>
                <a:latin typeface="Calibri"/>
                <a:cs typeface="Calibri"/>
              </a:rPr>
              <a:t>s: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33%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5" dirty="0" smtClean="0">
                <a:solidFill>
                  <a:srgbClr val="F79646"/>
                </a:solidFill>
                <a:latin typeface="Calibri"/>
                <a:cs typeface="Calibri"/>
              </a:rPr>
              <a:t>Ro</a:t>
            </a:r>
            <a:r>
              <a:rPr sz="2000" spc="-10" dirty="0" smtClean="0">
                <a:solidFill>
                  <a:srgbClr val="F79646"/>
                </a:solidFill>
                <a:latin typeface="Calibri"/>
                <a:cs typeface="Calibri"/>
              </a:rPr>
              <a:t>ck’n Roll: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65%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7298" y="4240933"/>
            <a:ext cx="2698115" cy="627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e next </a:t>
            </a:r>
            <a:r>
              <a:rPr sz="2000" spc="-15" dirty="0" smtClean="0">
                <a:solidFill>
                  <a:srgbClr val="4F81BD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rd</a:t>
            </a:r>
            <a:r>
              <a:rPr sz="2000" spc="-5" dirty="0" smtClean="0">
                <a:solidFill>
                  <a:srgbClr val="4F81BD"/>
                </a:solidFill>
                <a:latin typeface="Calibri"/>
                <a:cs typeface="Calibri"/>
              </a:rPr>
              <a:t>’s topi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c.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7F7F7F"/>
                </a:solidFill>
                <a:latin typeface="Calibri"/>
                <a:cs typeface="Calibri"/>
              </a:rPr>
              <a:t>Roll th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e dice.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7298" y="5764934"/>
            <a:ext cx="3122930" cy="627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200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e the </a:t>
            </a:r>
            <a:r>
              <a:rPr sz="2000" spc="-15" dirty="0" smtClean="0">
                <a:solidFill>
                  <a:srgbClr val="4F81BD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rd according to this topic.</a:t>
            </a:r>
            <a:r>
              <a:rPr sz="2000" spc="-5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7F7F7F"/>
                </a:solidFill>
                <a:latin typeface="Calibri"/>
                <a:cs typeface="Calibri"/>
              </a:rPr>
              <a:t>Roll th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e dice.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6400" y="2309324"/>
            <a:ext cx="924560" cy="345440"/>
          </a:xfrm>
          <a:custGeom>
            <a:avLst/>
            <a:gdLst/>
            <a:ahLst/>
            <a:cxnLst/>
            <a:rect l="l" t="t" r="r" b="b"/>
            <a:pathLst>
              <a:path w="924560" h="345440">
                <a:moveTo>
                  <a:pt x="0" y="0"/>
                </a:moveTo>
                <a:lnTo>
                  <a:pt x="924560" y="0"/>
                </a:lnTo>
                <a:lnTo>
                  <a:pt x="924560" y="345440"/>
                </a:lnTo>
                <a:lnTo>
                  <a:pt x="0" y="345440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406399" y="230932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67720" y="2344884"/>
            <a:ext cx="60833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Gui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tar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32560" y="2319484"/>
            <a:ext cx="924560" cy="345438"/>
          </a:xfrm>
          <a:custGeom>
            <a:avLst/>
            <a:gdLst/>
            <a:ahLst/>
            <a:cxnLst/>
            <a:rect l="l" t="t" r="r" b="b"/>
            <a:pathLst>
              <a:path w="924560" h="345438">
                <a:moveTo>
                  <a:pt x="0" y="0"/>
                </a:moveTo>
                <a:lnTo>
                  <a:pt x="924560" y="0"/>
                </a:lnTo>
                <a:lnTo>
                  <a:pt x="924560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432559" y="231948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1752382" y="2355045"/>
            <a:ext cx="29146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iﬀ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58720" y="2319484"/>
            <a:ext cx="924559" cy="345438"/>
          </a:xfrm>
          <a:custGeom>
            <a:avLst/>
            <a:gdLst/>
            <a:ahLst/>
            <a:cxnLst/>
            <a:rect l="l" t="t" r="r" b="b"/>
            <a:pathLst>
              <a:path w="924559" h="345438">
                <a:moveTo>
                  <a:pt x="0" y="0"/>
                </a:moveTo>
                <a:lnTo>
                  <a:pt x="924559" y="0"/>
                </a:lnTo>
                <a:lnTo>
                  <a:pt x="924559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458720" y="231948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2556472" y="2355045"/>
            <a:ext cx="73533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cocaine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54400" y="2319484"/>
            <a:ext cx="772160" cy="345438"/>
          </a:xfrm>
          <a:custGeom>
            <a:avLst/>
            <a:gdLst/>
            <a:ahLst/>
            <a:cxnLst/>
            <a:rect l="l" t="t" r="r" b="b"/>
            <a:pathLst>
              <a:path w="772160" h="345438">
                <a:moveTo>
                  <a:pt x="0" y="0"/>
                </a:moveTo>
                <a:lnTo>
                  <a:pt x="772160" y="0"/>
                </a:lnTo>
                <a:lnTo>
                  <a:pt x="772160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3454400" y="2319484"/>
            <a:ext cx="772159" cy="345439"/>
          </a:xfrm>
          <a:custGeom>
            <a:avLst/>
            <a:gdLst/>
            <a:ahLst/>
            <a:cxnLst/>
            <a:rect l="l" t="t" r="r" b="b"/>
            <a:pathLst>
              <a:path w="772159" h="345439">
                <a:moveTo>
                  <a:pt x="0" y="0"/>
                </a:moveTo>
                <a:lnTo>
                  <a:pt x="772159" y="0"/>
                </a:lnTo>
                <a:lnTo>
                  <a:pt x="7721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3562235" y="2355045"/>
            <a:ext cx="56261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ord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6240" y="2786844"/>
            <a:ext cx="924560" cy="345439"/>
          </a:xfrm>
          <a:custGeom>
            <a:avLst/>
            <a:gdLst/>
            <a:ahLst/>
            <a:cxnLst/>
            <a:rect l="l" t="t" r="r" b="b"/>
            <a:pathLst>
              <a:path w="924560" h="345439">
                <a:moveTo>
                  <a:pt x="0" y="0"/>
                </a:moveTo>
                <a:lnTo>
                  <a:pt x="924560" y="0"/>
                </a:lnTo>
                <a:lnTo>
                  <a:pt x="924560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96239" y="278684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605669" y="2822404"/>
            <a:ext cx="511809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sno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rt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T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pi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c Mod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elin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g: L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A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L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et’s us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an alg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rith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 sp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eciﬁ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call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 devel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ed to ﬁnd topi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715" y="1512142"/>
            <a:ext cx="358584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8064A2"/>
                </a:solidFill>
                <a:latin typeface="Calibri"/>
                <a:cs typeface="Calibri"/>
              </a:rPr>
              <a:t>Mod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el the p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r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cess 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8064A2"/>
                </a:solidFill>
                <a:latin typeface="Calibri"/>
                <a:cs typeface="Calibri"/>
              </a:rPr>
              <a:t>f </a:t>
            </a:r>
            <a:r>
              <a:rPr lang="en-CA" sz="2400" spc="-25" dirty="0" smtClean="0">
                <a:solidFill>
                  <a:srgbClr val="8064A2"/>
                </a:solidFill>
                <a:latin typeface="Calibri"/>
                <a:cs typeface="Calibri"/>
              </a:rPr>
              <a:t>writing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55" y="2062481"/>
            <a:ext cx="4377622" cy="4683758"/>
          </a:xfrm>
          <a:custGeom>
            <a:avLst/>
            <a:gdLst/>
            <a:ahLst/>
            <a:cxnLst/>
            <a:rect l="l" t="t" r="r" b="b"/>
            <a:pathLst>
              <a:path w="4377622" h="4683758">
                <a:moveTo>
                  <a:pt x="729618" y="0"/>
                </a:moveTo>
                <a:lnTo>
                  <a:pt x="3648004" y="0"/>
                </a:lnTo>
                <a:lnTo>
                  <a:pt x="3707844" y="2418"/>
                </a:lnTo>
                <a:lnTo>
                  <a:pt x="3766351" y="9549"/>
                </a:lnTo>
                <a:lnTo>
                  <a:pt x="3823339" y="21204"/>
                </a:lnTo>
                <a:lnTo>
                  <a:pt x="3878619" y="37196"/>
                </a:lnTo>
                <a:lnTo>
                  <a:pt x="3932004" y="57337"/>
                </a:lnTo>
                <a:lnTo>
                  <a:pt x="3983305" y="81438"/>
                </a:lnTo>
                <a:lnTo>
                  <a:pt x="4032335" y="109313"/>
                </a:lnTo>
                <a:lnTo>
                  <a:pt x="4078907" y="140774"/>
                </a:lnTo>
                <a:lnTo>
                  <a:pt x="4122831" y="175632"/>
                </a:lnTo>
                <a:lnTo>
                  <a:pt x="4163922" y="213700"/>
                </a:lnTo>
                <a:lnTo>
                  <a:pt x="4201990" y="254790"/>
                </a:lnTo>
                <a:lnTo>
                  <a:pt x="4236848" y="298715"/>
                </a:lnTo>
                <a:lnTo>
                  <a:pt x="4268309" y="345286"/>
                </a:lnTo>
                <a:lnTo>
                  <a:pt x="4296184" y="394317"/>
                </a:lnTo>
                <a:lnTo>
                  <a:pt x="4320285" y="445618"/>
                </a:lnTo>
                <a:lnTo>
                  <a:pt x="4340426" y="499002"/>
                </a:lnTo>
                <a:lnTo>
                  <a:pt x="4356418" y="554283"/>
                </a:lnTo>
                <a:lnTo>
                  <a:pt x="4368073" y="611270"/>
                </a:lnTo>
                <a:lnTo>
                  <a:pt x="4375204" y="669778"/>
                </a:lnTo>
                <a:lnTo>
                  <a:pt x="4377622" y="729618"/>
                </a:lnTo>
                <a:lnTo>
                  <a:pt x="4377622" y="4683758"/>
                </a:lnTo>
                <a:lnTo>
                  <a:pt x="0" y="4683758"/>
                </a:lnTo>
                <a:lnTo>
                  <a:pt x="0" y="729618"/>
                </a:lnTo>
                <a:lnTo>
                  <a:pt x="2418" y="669778"/>
                </a:lnTo>
                <a:lnTo>
                  <a:pt x="9549" y="611270"/>
                </a:lnTo>
                <a:lnTo>
                  <a:pt x="21204" y="554283"/>
                </a:lnTo>
                <a:lnTo>
                  <a:pt x="37196" y="499002"/>
                </a:lnTo>
                <a:lnTo>
                  <a:pt x="57337" y="445618"/>
                </a:lnTo>
                <a:lnTo>
                  <a:pt x="81438" y="394317"/>
                </a:lnTo>
                <a:lnTo>
                  <a:pt x="109313" y="345286"/>
                </a:lnTo>
                <a:lnTo>
                  <a:pt x="140774" y="298715"/>
                </a:lnTo>
                <a:lnTo>
                  <a:pt x="175632" y="254790"/>
                </a:lnTo>
                <a:lnTo>
                  <a:pt x="213700" y="213700"/>
                </a:lnTo>
                <a:lnTo>
                  <a:pt x="254790" y="175632"/>
                </a:lnTo>
                <a:lnTo>
                  <a:pt x="298715" y="140774"/>
                </a:lnTo>
                <a:lnTo>
                  <a:pt x="345286" y="109313"/>
                </a:lnTo>
                <a:lnTo>
                  <a:pt x="394316" y="81438"/>
                </a:lnTo>
                <a:lnTo>
                  <a:pt x="445618" y="57337"/>
                </a:lnTo>
                <a:lnTo>
                  <a:pt x="499002" y="37196"/>
                </a:lnTo>
                <a:lnTo>
                  <a:pt x="554282" y="21204"/>
                </a:lnTo>
                <a:lnTo>
                  <a:pt x="611270" y="9549"/>
                </a:lnTo>
                <a:lnTo>
                  <a:pt x="669778" y="2418"/>
                </a:lnTo>
                <a:lnTo>
                  <a:pt x="729618" y="0"/>
                </a:lnTo>
                <a:close/>
              </a:path>
            </a:pathLst>
          </a:custGeom>
          <a:ln w="25399">
            <a:solidFill>
              <a:srgbClr val="59BA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067298" y="1954934"/>
            <a:ext cx="3922395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mp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ty page: I’ll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 a docu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ment.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67298" y="2652093"/>
            <a:ext cx="4077335" cy="997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4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Fi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rst, I’ll decid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wh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at topics to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</a:t>
            </a:r>
            <a:r>
              <a:rPr sz="2200" spc="-5" dirty="0" smtClean="0">
                <a:solidFill>
                  <a:srgbClr val="7F7F7F"/>
                </a:solidFill>
                <a:latin typeface="Calibri"/>
                <a:cs typeface="Calibri"/>
              </a:rPr>
              <a:t> on. </a:t>
            </a:r>
            <a:r>
              <a:rPr sz="2200" spc="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200" spc="-15" dirty="0" smtClean="0">
                <a:solidFill>
                  <a:srgbClr val="4F81BD"/>
                </a:solidFill>
                <a:latin typeface="Calibri"/>
                <a:cs typeface="Calibri"/>
              </a:rPr>
              <a:t>e the topi</a:t>
            </a:r>
            <a:r>
              <a:rPr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c </a:t>
            </a:r>
            <a:r>
              <a:rPr lang="en-CA"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distribution</a:t>
            </a:r>
            <a:r>
              <a:rPr sz="2200" spc="100" dirty="0" smtClean="0">
                <a:solidFill>
                  <a:srgbClr val="4F81BD"/>
                </a:solidFill>
                <a:latin typeface="Calibri"/>
                <a:cs typeface="Calibri"/>
              </a:rPr>
              <a:t>. </a:t>
            </a:r>
            <a:r>
              <a:rPr sz="2000" spc="100" dirty="0" smtClean="0">
                <a:solidFill>
                  <a:srgbClr val="9BBB59"/>
                </a:solidFill>
                <a:latin typeface="Calibri"/>
                <a:cs typeface="Calibri"/>
              </a:rPr>
              <a:t>S</a:t>
            </a:r>
            <a:r>
              <a:rPr sz="2000" spc="-5" dirty="0" smtClean="0">
                <a:solidFill>
                  <a:srgbClr val="9BBB59"/>
                </a:solidFill>
                <a:latin typeface="Calibri"/>
                <a:cs typeface="Calibri"/>
              </a:rPr>
              <a:t>e</a:t>
            </a:r>
            <a:r>
              <a:rPr sz="2000" spc="-10" dirty="0" smtClean="0">
                <a:solidFill>
                  <a:srgbClr val="9BBB59"/>
                </a:solidFill>
                <a:latin typeface="Calibri"/>
                <a:cs typeface="Calibri"/>
              </a:rPr>
              <a:t>x</a:t>
            </a:r>
            <a:r>
              <a:rPr sz="2000" spc="-15" dirty="0" smtClean="0">
                <a:solidFill>
                  <a:srgbClr val="9BBB59"/>
                </a:solidFill>
                <a:latin typeface="Calibri"/>
                <a:cs typeface="Calibri"/>
              </a:rPr>
              <a:t>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2%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15" dirty="0" smtClean="0">
                <a:solidFill>
                  <a:srgbClr val="8064A2"/>
                </a:solidFill>
                <a:latin typeface="Calibri"/>
                <a:cs typeface="Calibri"/>
              </a:rPr>
              <a:t>Dr</a:t>
            </a:r>
            <a:r>
              <a:rPr sz="2000" spc="0" dirty="0" smtClean="0">
                <a:solidFill>
                  <a:srgbClr val="8064A2"/>
                </a:solidFill>
                <a:latin typeface="Calibri"/>
                <a:cs typeface="Calibri"/>
              </a:rPr>
              <a:t>u</a:t>
            </a:r>
            <a:r>
              <a:rPr sz="2000" spc="-5" dirty="0" smtClean="0">
                <a:solidFill>
                  <a:srgbClr val="8064A2"/>
                </a:solidFill>
                <a:latin typeface="Calibri"/>
                <a:cs typeface="Calibri"/>
              </a:rPr>
              <a:t>g</a:t>
            </a:r>
            <a:r>
              <a:rPr sz="2000" spc="-10" dirty="0" smtClean="0">
                <a:solidFill>
                  <a:srgbClr val="8064A2"/>
                </a:solidFill>
                <a:latin typeface="Calibri"/>
                <a:cs typeface="Calibri"/>
              </a:rPr>
              <a:t>s: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33%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5" dirty="0" smtClean="0">
                <a:solidFill>
                  <a:srgbClr val="F79646"/>
                </a:solidFill>
                <a:latin typeface="Calibri"/>
                <a:cs typeface="Calibri"/>
              </a:rPr>
              <a:t>Ro</a:t>
            </a:r>
            <a:r>
              <a:rPr sz="2000" spc="-10" dirty="0" smtClean="0">
                <a:solidFill>
                  <a:srgbClr val="F79646"/>
                </a:solidFill>
                <a:latin typeface="Calibri"/>
                <a:cs typeface="Calibri"/>
              </a:rPr>
              <a:t>ck’n Roll: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65%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7298" y="4240933"/>
            <a:ext cx="2698115" cy="627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e next </a:t>
            </a:r>
            <a:r>
              <a:rPr sz="2000" spc="-15" dirty="0" smtClean="0">
                <a:solidFill>
                  <a:srgbClr val="4F81BD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rd</a:t>
            </a:r>
            <a:r>
              <a:rPr sz="2000" spc="-5" dirty="0" smtClean="0">
                <a:solidFill>
                  <a:srgbClr val="4F81BD"/>
                </a:solidFill>
                <a:latin typeface="Calibri"/>
                <a:cs typeface="Calibri"/>
              </a:rPr>
              <a:t>’s topi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c.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7F7F7F"/>
                </a:solidFill>
                <a:latin typeface="Calibri"/>
                <a:cs typeface="Calibri"/>
              </a:rPr>
              <a:t>Roll th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e dice.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6400" y="2309324"/>
            <a:ext cx="924560" cy="345440"/>
          </a:xfrm>
          <a:custGeom>
            <a:avLst/>
            <a:gdLst/>
            <a:ahLst/>
            <a:cxnLst/>
            <a:rect l="l" t="t" r="r" b="b"/>
            <a:pathLst>
              <a:path w="924560" h="345440">
                <a:moveTo>
                  <a:pt x="0" y="0"/>
                </a:moveTo>
                <a:lnTo>
                  <a:pt x="924560" y="0"/>
                </a:lnTo>
                <a:lnTo>
                  <a:pt x="924560" y="345440"/>
                </a:lnTo>
                <a:lnTo>
                  <a:pt x="0" y="345440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406399" y="230932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67720" y="2344884"/>
            <a:ext cx="60833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Gui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tar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32560" y="2319484"/>
            <a:ext cx="924560" cy="345438"/>
          </a:xfrm>
          <a:custGeom>
            <a:avLst/>
            <a:gdLst/>
            <a:ahLst/>
            <a:cxnLst/>
            <a:rect l="l" t="t" r="r" b="b"/>
            <a:pathLst>
              <a:path w="924560" h="345438">
                <a:moveTo>
                  <a:pt x="0" y="0"/>
                </a:moveTo>
                <a:lnTo>
                  <a:pt x="924560" y="0"/>
                </a:lnTo>
                <a:lnTo>
                  <a:pt x="924560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432559" y="231948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1752382" y="2355045"/>
            <a:ext cx="29146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iﬀ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58720" y="2319484"/>
            <a:ext cx="924559" cy="345438"/>
          </a:xfrm>
          <a:custGeom>
            <a:avLst/>
            <a:gdLst/>
            <a:ahLst/>
            <a:cxnLst/>
            <a:rect l="l" t="t" r="r" b="b"/>
            <a:pathLst>
              <a:path w="924559" h="345438">
                <a:moveTo>
                  <a:pt x="0" y="0"/>
                </a:moveTo>
                <a:lnTo>
                  <a:pt x="924559" y="0"/>
                </a:lnTo>
                <a:lnTo>
                  <a:pt x="924559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2458720" y="231948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2556472" y="2355045"/>
            <a:ext cx="73533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cocaine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54400" y="2319484"/>
            <a:ext cx="772160" cy="345438"/>
          </a:xfrm>
          <a:custGeom>
            <a:avLst/>
            <a:gdLst/>
            <a:ahLst/>
            <a:cxnLst/>
            <a:rect l="l" t="t" r="r" b="b"/>
            <a:pathLst>
              <a:path w="772160" h="345438">
                <a:moveTo>
                  <a:pt x="0" y="0"/>
                </a:moveTo>
                <a:lnTo>
                  <a:pt x="772160" y="0"/>
                </a:lnTo>
                <a:lnTo>
                  <a:pt x="772160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454400" y="2319484"/>
            <a:ext cx="772159" cy="345439"/>
          </a:xfrm>
          <a:custGeom>
            <a:avLst/>
            <a:gdLst/>
            <a:ahLst/>
            <a:cxnLst/>
            <a:rect l="l" t="t" r="r" b="b"/>
            <a:pathLst>
              <a:path w="772159" h="345439">
                <a:moveTo>
                  <a:pt x="0" y="0"/>
                </a:moveTo>
                <a:lnTo>
                  <a:pt x="772159" y="0"/>
                </a:lnTo>
                <a:lnTo>
                  <a:pt x="7721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3562235" y="2355045"/>
            <a:ext cx="56261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ord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6240" y="2786844"/>
            <a:ext cx="924560" cy="345439"/>
          </a:xfrm>
          <a:custGeom>
            <a:avLst/>
            <a:gdLst/>
            <a:ahLst/>
            <a:cxnLst/>
            <a:rect l="l" t="t" r="r" b="b"/>
            <a:pathLst>
              <a:path w="924560" h="345439">
                <a:moveTo>
                  <a:pt x="0" y="0"/>
                </a:moveTo>
                <a:lnTo>
                  <a:pt x="924560" y="0"/>
                </a:lnTo>
                <a:lnTo>
                  <a:pt x="924560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96239" y="278684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605669" y="2822404"/>
            <a:ext cx="511809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sno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rt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22400" y="2786844"/>
            <a:ext cx="650239" cy="345439"/>
          </a:xfrm>
          <a:custGeom>
            <a:avLst/>
            <a:gdLst/>
            <a:ahLst/>
            <a:cxnLst/>
            <a:rect l="l" t="t" r="r" b="b"/>
            <a:pathLst>
              <a:path w="650239" h="345439">
                <a:moveTo>
                  <a:pt x="0" y="0"/>
                </a:moveTo>
                <a:lnTo>
                  <a:pt x="650239" y="0"/>
                </a:lnTo>
                <a:lnTo>
                  <a:pt x="6502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22400" y="2786844"/>
            <a:ext cx="650239" cy="345439"/>
          </a:xfrm>
          <a:custGeom>
            <a:avLst/>
            <a:gdLst/>
            <a:ahLst/>
            <a:cxnLst/>
            <a:rect l="l" t="t" r="r" b="b"/>
            <a:pathLst>
              <a:path w="650239" h="345439">
                <a:moveTo>
                  <a:pt x="0" y="0"/>
                </a:moveTo>
                <a:lnTo>
                  <a:pt x="650239" y="0"/>
                </a:lnTo>
                <a:lnTo>
                  <a:pt x="6502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T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pi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c Mod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elin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g: L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A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L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et’s us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an alg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rith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 sp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eciﬁ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call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 devel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ed to ﬁnd topi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715" y="1512142"/>
            <a:ext cx="358584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8064A2"/>
                </a:solidFill>
                <a:latin typeface="Calibri"/>
                <a:cs typeface="Calibri"/>
              </a:rPr>
              <a:t>Mod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el the p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r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cess 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8064A2"/>
                </a:solidFill>
                <a:latin typeface="Calibri"/>
                <a:cs typeface="Calibri"/>
              </a:rPr>
              <a:t>f </a:t>
            </a:r>
            <a:r>
              <a:rPr lang="en-CA" sz="2400" spc="-25" dirty="0" smtClean="0">
                <a:solidFill>
                  <a:srgbClr val="8064A2"/>
                </a:solidFill>
                <a:latin typeface="Calibri"/>
                <a:cs typeface="Calibri"/>
              </a:rPr>
              <a:t>writing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55" y="2062481"/>
            <a:ext cx="4377622" cy="4683758"/>
          </a:xfrm>
          <a:custGeom>
            <a:avLst/>
            <a:gdLst/>
            <a:ahLst/>
            <a:cxnLst/>
            <a:rect l="l" t="t" r="r" b="b"/>
            <a:pathLst>
              <a:path w="4377622" h="4683758">
                <a:moveTo>
                  <a:pt x="729618" y="0"/>
                </a:moveTo>
                <a:lnTo>
                  <a:pt x="3648004" y="0"/>
                </a:lnTo>
                <a:lnTo>
                  <a:pt x="3707844" y="2418"/>
                </a:lnTo>
                <a:lnTo>
                  <a:pt x="3766351" y="9549"/>
                </a:lnTo>
                <a:lnTo>
                  <a:pt x="3823339" y="21204"/>
                </a:lnTo>
                <a:lnTo>
                  <a:pt x="3878619" y="37196"/>
                </a:lnTo>
                <a:lnTo>
                  <a:pt x="3932004" y="57337"/>
                </a:lnTo>
                <a:lnTo>
                  <a:pt x="3983305" y="81438"/>
                </a:lnTo>
                <a:lnTo>
                  <a:pt x="4032335" y="109313"/>
                </a:lnTo>
                <a:lnTo>
                  <a:pt x="4078907" y="140774"/>
                </a:lnTo>
                <a:lnTo>
                  <a:pt x="4122831" y="175632"/>
                </a:lnTo>
                <a:lnTo>
                  <a:pt x="4163922" y="213700"/>
                </a:lnTo>
                <a:lnTo>
                  <a:pt x="4201990" y="254790"/>
                </a:lnTo>
                <a:lnTo>
                  <a:pt x="4236848" y="298715"/>
                </a:lnTo>
                <a:lnTo>
                  <a:pt x="4268309" y="345286"/>
                </a:lnTo>
                <a:lnTo>
                  <a:pt x="4296184" y="394317"/>
                </a:lnTo>
                <a:lnTo>
                  <a:pt x="4320285" y="445618"/>
                </a:lnTo>
                <a:lnTo>
                  <a:pt x="4340426" y="499002"/>
                </a:lnTo>
                <a:lnTo>
                  <a:pt x="4356418" y="554283"/>
                </a:lnTo>
                <a:lnTo>
                  <a:pt x="4368073" y="611270"/>
                </a:lnTo>
                <a:lnTo>
                  <a:pt x="4375204" y="669778"/>
                </a:lnTo>
                <a:lnTo>
                  <a:pt x="4377622" y="729618"/>
                </a:lnTo>
                <a:lnTo>
                  <a:pt x="4377622" y="4683758"/>
                </a:lnTo>
                <a:lnTo>
                  <a:pt x="0" y="4683758"/>
                </a:lnTo>
                <a:lnTo>
                  <a:pt x="0" y="729618"/>
                </a:lnTo>
                <a:lnTo>
                  <a:pt x="2418" y="669778"/>
                </a:lnTo>
                <a:lnTo>
                  <a:pt x="9549" y="611270"/>
                </a:lnTo>
                <a:lnTo>
                  <a:pt x="21204" y="554283"/>
                </a:lnTo>
                <a:lnTo>
                  <a:pt x="37196" y="499002"/>
                </a:lnTo>
                <a:lnTo>
                  <a:pt x="57337" y="445618"/>
                </a:lnTo>
                <a:lnTo>
                  <a:pt x="81438" y="394317"/>
                </a:lnTo>
                <a:lnTo>
                  <a:pt x="109313" y="345286"/>
                </a:lnTo>
                <a:lnTo>
                  <a:pt x="140774" y="298715"/>
                </a:lnTo>
                <a:lnTo>
                  <a:pt x="175632" y="254790"/>
                </a:lnTo>
                <a:lnTo>
                  <a:pt x="213700" y="213700"/>
                </a:lnTo>
                <a:lnTo>
                  <a:pt x="254790" y="175632"/>
                </a:lnTo>
                <a:lnTo>
                  <a:pt x="298715" y="140774"/>
                </a:lnTo>
                <a:lnTo>
                  <a:pt x="345286" y="109313"/>
                </a:lnTo>
                <a:lnTo>
                  <a:pt x="394316" y="81438"/>
                </a:lnTo>
                <a:lnTo>
                  <a:pt x="445618" y="57337"/>
                </a:lnTo>
                <a:lnTo>
                  <a:pt x="499002" y="37196"/>
                </a:lnTo>
                <a:lnTo>
                  <a:pt x="554282" y="21204"/>
                </a:lnTo>
                <a:lnTo>
                  <a:pt x="611270" y="9549"/>
                </a:lnTo>
                <a:lnTo>
                  <a:pt x="669778" y="2418"/>
                </a:lnTo>
                <a:lnTo>
                  <a:pt x="729618" y="0"/>
                </a:lnTo>
                <a:close/>
              </a:path>
            </a:pathLst>
          </a:custGeom>
          <a:ln w="25399">
            <a:solidFill>
              <a:srgbClr val="59BA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067298" y="1954934"/>
            <a:ext cx="3922395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mp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ty page: I’ll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 a docu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ment.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67298" y="2652093"/>
            <a:ext cx="4077335" cy="997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4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Fi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rst, I’ll decid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wh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at topics to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</a:t>
            </a:r>
            <a:r>
              <a:rPr sz="2200" spc="-5" dirty="0" smtClean="0">
                <a:solidFill>
                  <a:srgbClr val="7F7F7F"/>
                </a:solidFill>
                <a:latin typeface="Calibri"/>
                <a:cs typeface="Calibri"/>
              </a:rPr>
              <a:t> on. </a:t>
            </a:r>
            <a:r>
              <a:rPr sz="2200" spc="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200" spc="-15" dirty="0" smtClean="0">
                <a:solidFill>
                  <a:srgbClr val="4F81BD"/>
                </a:solidFill>
                <a:latin typeface="Calibri"/>
                <a:cs typeface="Calibri"/>
              </a:rPr>
              <a:t>e the topi</a:t>
            </a:r>
            <a:r>
              <a:rPr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c </a:t>
            </a:r>
            <a:r>
              <a:rPr lang="en-CA"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distribution</a:t>
            </a:r>
            <a:r>
              <a:rPr sz="2200" spc="100" dirty="0" smtClean="0">
                <a:solidFill>
                  <a:srgbClr val="4F81BD"/>
                </a:solidFill>
                <a:latin typeface="Calibri"/>
                <a:cs typeface="Calibri"/>
              </a:rPr>
              <a:t>. </a:t>
            </a:r>
            <a:r>
              <a:rPr sz="2000" spc="100" dirty="0" smtClean="0">
                <a:solidFill>
                  <a:srgbClr val="9BBB59"/>
                </a:solidFill>
                <a:latin typeface="Calibri"/>
                <a:cs typeface="Calibri"/>
              </a:rPr>
              <a:t>S</a:t>
            </a:r>
            <a:r>
              <a:rPr sz="2000" spc="-5" dirty="0" smtClean="0">
                <a:solidFill>
                  <a:srgbClr val="9BBB59"/>
                </a:solidFill>
                <a:latin typeface="Calibri"/>
                <a:cs typeface="Calibri"/>
              </a:rPr>
              <a:t>e</a:t>
            </a:r>
            <a:r>
              <a:rPr sz="2000" spc="-10" dirty="0" smtClean="0">
                <a:solidFill>
                  <a:srgbClr val="9BBB59"/>
                </a:solidFill>
                <a:latin typeface="Calibri"/>
                <a:cs typeface="Calibri"/>
              </a:rPr>
              <a:t>x</a:t>
            </a:r>
            <a:r>
              <a:rPr sz="2000" spc="-15" dirty="0" smtClean="0">
                <a:solidFill>
                  <a:srgbClr val="9BBB59"/>
                </a:solidFill>
                <a:latin typeface="Calibri"/>
                <a:cs typeface="Calibri"/>
              </a:rPr>
              <a:t>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2%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15" dirty="0" smtClean="0">
                <a:solidFill>
                  <a:srgbClr val="8064A2"/>
                </a:solidFill>
                <a:latin typeface="Calibri"/>
                <a:cs typeface="Calibri"/>
              </a:rPr>
              <a:t>Dr</a:t>
            </a:r>
            <a:r>
              <a:rPr sz="2000" spc="0" dirty="0" smtClean="0">
                <a:solidFill>
                  <a:srgbClr val="8064A2"/>
                </a:solidFill>
                <a:latin typeface="Calibri"/>
                <a:cs typeface="Calibri"/>
              </a:rPr>
              <a:t>u</a:t>
            </a:r>
            <a:r>
              <a:rPr sz="2000" spc="-5" dirty="0" smtClean="0">
                <a:solidFill>
                  <a:srgbClr val="8064A2"/>
                </a:solidFill>
                <a:latin typeface="Calibri"/>
                <a:cs typeface="Calibri"/>
              </a:rPr>
              <a:t>g</a:t>
            </a:r>
            <a:r>
              <a:rPr sz="2000" spc="-10" dirty="0" smtClean="0">
                <a:solidFill>
                  <a:srgbClr val="8064A2"/>
                </a:solidFill>
                <a:latin typeface="Calibri"/>
                <a:cs typeface="Calibri"/>
              </a:rPr>
              <a:t>s: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33%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5" dirty="0" smtClean="0">
                <a:solidFill>
                  <a:srgbClr val="F79646"/>
                </a:solidFill>
                <a:latin typeface="Calibri"/>
                <a:cs typeface="Calibri"/>
              </a:rPr>
              <a:t>Ro</a:t>
            </a:r>
            <a:r>
              <a:rPr sz="2000" spc="-10" dirty="0" smtClean="0">
                <a:solidFill>
                  <a:srgbClr val="F79646"/>
                </a:solidFill>
                <a:latin typeface="Calibri"/>
                <a:cs typeface="Calibri"/>
              </a:rPr>
              <a:t>ck’n Roll: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65%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7298" y="4240933"/>
            <a:ext cx="2698115" cy="627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e next </a:t>
            </a:r>
            <a:r>
              <a:rPr sz="2000" spc="-15" dirty="0" smtClean="0">
                <a:solidFill>
                  <a:srgbClr val="4F81BD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rd</a:t>
            </a:r>
            <a:r>
              <a:rPr sz="2000" spc="-5" dirty="0" smtClean="0">
                <a:solidFill>
                  <a:srgbClr val="4F81BD"/>
                </a:solidFill>
                <a:latin typeface="Calibri"/>
                <a:cs typeface="Calibri"/>
              </a:rPr>
              <a:t>’s topi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c.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7F7F7F"/>
                </a:solidFill>
                <a:latin typeface="Calibri"/>
                <a:cs typeface="Calibri"/>
              </a:rPr>
              <a:t>Roll th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e dice.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7298" y="5764934"/>
            <a:ext cx="3122930" cy="627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200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e the </a:t>
            </a:r>
            <a:r>
              <a:rPr sz="2000" spc="-15" dirty="0" smtClean="0">
                <a:solidFill>
                  <a:srgbClr val="4F81BD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rd according to this topic.</a:t>
            </a:r>
            <a:r>
              <a:rPr sz="2000" spc="-5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7F7F7F"/>
                </a:solidFill>
                <a:latin typeface="Calibri"/>
                <a:cs typeface="Calibri"/>
              </a:rPr>
              <a:t>Roll th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e dice.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6400" y="2309324"/>
            <a:ext cx="924560" cy="345440"/>
          </a:xfrm>
          <a:custGeom>
            <a:avLst/>
            <a:gdLst/>
            <a:ahLst/>
            <a:cxnLst/>
            <a:rect l="l" t="t" r="r" b="b"/>
            <a:pathLst>
              <a:path w="924560" h="345440">
                <a:moveTo>
                  <a:pt x="0" y="0"/>
                </a:moveTo>
                <a:lnTo>
                  <a:pt x="924560" y="0"/>
                </a:lnTo>
                <a:lnTo>
                  <a:pt x="924560" y="345440"/>
                </a:lnTo>
                <a:lnTo>
                  <a:pt x="0" y="345440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406399" y="230932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67720" y="2344884"/>
            <a:ext cx="60833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Gui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tar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32560" y="2319484"/>
            <a:ext cx="924560" cy="345438"/>
          </a:xfrm>
          <a:custGeom>
            <a:avLst/>
            <a:gdLst/>
            <a:ahLst/>
            <a:cxnLst/>
            <a:rect l="l" t="t" r="r" b="b"/>
            <a:pathLst>
              <a:path w="924560" h="345438">
                <a:moveTo>
                  <a:pt x="0" y="0"/>
                </a:moveTo>
                <a:lnTo>
                  <a:pt x="924560" y="0"/>
                </a:lnTo>
                <a:lnTo>
                  <a:pt x="924560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432559" y="231948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1752382" y="2355045"/>
            <a:ext cx="29146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iﬀ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58720" y="2319484"/>
            <a:ext cx="924559" cy="345438"/>
          </a:xfrm>
          <a:custGeom>
            <a:avLst/>
            <a:gdLst/>
            <a:ahLst/>
            <a:cxnLst/>
            <a:rect l="l" t="t" r="r" b="b"/>
            <a:pathLst>
              <a:path w="924559" h="345438">
                <a:moveTo>
                  <a:pt x="0" y="0"/>
                </a:moveTo>
                <a:lnTo>
                  <a:pt x="924559" y="0"/>
                </a:lnTo>
                <a:lnTo>
                  <a:pt x="924559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458720" y="231948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2556472" y="2355045"/>
            <a:ext cx="73533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cocaine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54400" y="2319484"/>
            <a:ext cx="772160" cy="345438"/>
          </a:xfrm>
          <a:custGeom>
            <a:avLst/>
            <a:gdLst/>
            <a:ahLst/>
            <a:cxnLst/>
            <a:rect l="l" t="t" r="r" b="b"/>
            <a:pathLst>
              <a:path w="772160" h="345438">
                <a:moveTo>
                  <a:pt x="0" y="0"/>
                </a:moveTo>
                <a:lnTo>
                  <a:pt x="772160" y="0"/>
                </a:lnTo>
                <a:lnTo>
                  <a:pt x="772160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3454400" y="2319484"/>
            <a:ext cx="772159" cy="345439"/>
          </a:xfrm>
          <a:custGeom>
            <a:avLst/>
            <a:gdLst/>
            <a:ahLst/>
            <a:cxnLst/>
            <a:rect l="l" t="t" r="r" b="b"/>
            <a:pathLst>
              <a:path w="772159" h="345439">
                <a:moveTo>
                  <a:pt x="0" y="0"/>
                </a:moveTo>
                <a:lnTo>
                  <a:pt x="772159" y="0"/>
                </a:lnTo>
                <a:lnTo>
                  <a:pt x="7721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3562235" y="2355045"/>
            <a:ext cx="56261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ord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6240" y="2786844"/>
            <a:ext cx="924560" cy="345439"/>
          </a:xfrm>
          <a:custGeom>
            <a:avLst/>
            <a:gdLst/>
            <a:ahLst/>
            <a:cxnLst/>
            <a:rect l="l" t="t" r="r" b="b"/>
            <a:pathLst>
              <a:path w="924560" h="345439">
                <a:moveTo>
                  <a:pt x="0" y="0"/>
                </a:moveTo>
                <a:lnTo>
                  <a:pt x="924560" y="0"/>
                </a:lnTo>
                <a:lnTo>
                  <a:pt x="924560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96239" y="278684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605669" y="2822404"/>
            <a:ext cx="511809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sno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rt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22400" y="2786844"/>
            <a:ext cx="650239" cy="345439"/>
          </a:xfrm>
          <a:custGeom>
            <a:avLst/>
            <a:gdLst/>
            <a:ahLst/>
            <a:cxnLst/>
            <a:rect l="l" t="t" r="r" b="b"/>
            <a:pathLst>
              <a:path w="650239" h="345439">
                <a:moveTo>
                  <a:pt x="0" y="0"/>
                </a:moveTo>
                <a:lnTo>
                  <a:pt x="650239" y="0"/>
                </a:lnTo>
                <a:lnTo>
                  <a:pt x="6502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422400" y="2786844"/>
            <a:ext cx="650239" cy="345439"/>
          </a:xfrm>
          <a:custGeom>
            <a:avLst/>
            <a:gdLst/>
            <a:ahLst/>
            <a:cxnLst/>
            <a:rect l="l" t="t" r="r" b="b"/>
            <a:pathLst>
              <a:path w="650239" h="345439">
                <a:moveTo>
                  <a:pt x="0" y="0"/>
                </a:moveTo>
                <a:lnTo>
                  <a:pt x="650239" y="0"/>
                </a:lnTo>
                <a:lnTo>
                  <a:pt x="6502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1582468" y="2822404"/>
            <a:ext cx="33591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T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pi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c Mod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elin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g: L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A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L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et’s us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an alg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rith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 sp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eciﬁ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call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 devel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ed to ﬁnd topi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715" y="1512142"/>
            <a:ext cx="358584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8064A2"/>
                </a:solidFill>
                <a:latin typeface="Calibri"/>
                <a:cs typeface="Calibri"/>
              </a:rPr>
              <a:t>Mod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el the p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r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cess 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8064A2"/>
                </a:solidFill>
                <a:latin typeface="Calibri"/>
                <a:cs typeface="Calibri"/>
              </a:rPr>
              <a:t>f </a:t>
            </a:r>
            <a:r>
              <a:rPr lang="en-CA" sz="2400" spc="-25" dirty="0" smtClean="0">
                <a:solidFill>
                  <a:srgbClr val="8064A2"/>
                </a:solidFill>
                <a:latin typeface="Calibri"/>
                <a:cs typeface="Calibri"/>
              </a:rPr>
              <a:t>writing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55" y="2062481"/>
            <a:ext cx="4377622" cy="4683758"/>
          </a:xfrm>
          <a:custGeom>
            <a:avLst/>
            <a:gdLst/>
            <a:ahLst/>
            <a:cxnLst/>
            <a:rect l="l" t="t" r="r" b="b"/>
            <a:pathLst>
              <a:path w="4377622" h="4683758">
                <a:moveTo>
                  <a:pt x="729618" y="0"/>
                </a:moveTo>
                <a:lnTo>
                  <a:pt x="3648004" y="0"/>
                </a:lnTo>
                <a:lnTo>
                  <a:pt x="3707844" y="2418"/>
                </a:lnTo>
                <a:lnTo>
                  <a:pt x="3766351" y="9549"/>
                </a:lnTo>
                <a:lnTo>
                  <a:pt x="3823339" y="21204"/>
                </a:lnTo>
                <a:lnTo>
                  <a:pt x="3878619" y="37196"/>
                </a:lnTo>
                <a:lnTo>
                  <a:pt x="3932004" y="57337"/>
                </a:lnTo>
                <a:lnTo>
                  <a:pt x="3983305" y="81438"/>
                </a:lnTo>
                <a:lnTo>
                  <a:pt x="4032335" y="109313"/>
                </a:lnTo>
                <a:lnTo>
                  <a:pt x="4078907" y="140774"/>
                </a:lnTo>
                <a:lnTo>
                  <a:pt x="4122831" y="175632"/>
                </a:lnTo>
                <a:lnTo>
                  <a:pt x="4163922" y="213700"/>
                </a:lnTo>
                <a:lnTo>
                  <a:pt x="4201990" y="254790"/>
                </a:lnTo>
                <a:lnTo>
                  <a:pt x="4236848" y="298715"/>
                </a:lnTo>
                <a:lnTo>
                  <a:pt x="4268309" y="345286"/>
                </a:lnTo>
                <a:lnTo>
                  <a:pt x="4296184" y="394317"/>
                </a:lnTo>
                <a:lnTo>
                  <a:pt x="4320285" y="445618"/>
                </a:lnTo>
                <a:lnTo>
                  <a:pt x="4340426" y="499002"/>
                </a:lnTo>
                <a:lnTo>
                  <a:pt x="4356418" y="554283"/>
                </a:lnTo>
                <a:lnTo>
                  <a:pt x="4368073" y="611270"/>
                </a:lnTo>
                <a:lnTo>
                  <a:pt x="4375204" y="669778"/>
                </a:lnTo>
                <a:lnTo>
                  <a:pt x="4377622" y="729618"/>
                </a:lnTo>
                <a:lnTo>
                  <a:pt x="4377622" y="4683758"/>
                </a:lnTo>
                <a:lnTo>
                  <a:pt x="0" y="4683758"/>
                </a:lnTo>
                <a:lnTo>
                  <a:pt x="0" y="729618"/>
                </a:lnTo>
                <a:lnTo>
                  <a:pt x="2418" y="669778"/>
                </a:lnTo>
                <a:lnTo>
                  <a:pt x="9549" y="611270"/>
                </a:lnTo>
                <a:lnTo>
                  <a:pt x="21204" y="554283"/>
                </a:lnTo>
                <a:lnTo>
                  <a:pt x="37196" y="499002"/>
                </a:lnTo>
                <a:lnTo>
                  <a:pt x="57337" y="445618"/>
                </a:lnTo>
                <a:lnTo>
                  <a:pt x="81438" y="394317"/>
                </a:lnTo>
                <a:lnTo>
                  <a:pt x="109313" y="345286"/>
                </a:lnTo>
                <a:lnTo>
                  <a:pt x="140774" y="298715"/>
                </a:lnTo>
                <a:lnTo>
                  <a:pt x="175632" y="254790"/>
                </a:lnTo>
                <a:lnTo>
                  <a:pt x="213700" y="213700"/>
                </a:lnTo>
                <a:lnTo>
                  <a:pt x="254790" y="175632"/>
                </a:lnTo>
                <a:lnTo>
                  <a:pt x="298715" y="140774"/>
                </a:lnTo>
                <a:lnTo>
                  <a:pt x="345286" y="109313"/>
                </a:lnTo>
                <a:lnTo>
                  <a:pt x="394316" y="81438"/>
                </a:lnTo>
                <a:lnTo>
                  <a:pt x="445618" y="57337"/>
                </a:lnTo>
                <a:lnTo>
                  <a:pt x="499002" y="37196"/>
                </a:lnTo>
                <a:lnTo>
                  <a:pt x="554282" y="21204"/>
                </a:lnTo>
                <a:lnTo>
                  <a:pt x="611270" y="9549"/>
                </a:lnTo>
                <a:lnTo>
                  <a:pt x="669778" y="2418"/>
                </a:lnTo>
                <a:lnTo>
                  <a:pt x="729618" y="0"/>
                </a:lnTo>
                <a:close/>
              </a:path>
            </a:pathLst>
          </a:custGeom>
          <a:ln w="25399">
            <a:solidFill>
              <a:srgbClr val="59BA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067298" y="1954934"/>
            <a:ext cx="3922395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mp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ty page: I’ll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 a docu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ment.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67298" y="2652093"/>
            <a:ext cx="4077335" cy="997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4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Fi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rst, I’ll decid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wh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at topics to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</a:t>
            </a:r>
            <a:r>
              <a:rPr sz="2200" spc="-5" dirty="0" smtClean="0">
                <a:solidFill>
                  <a:srgbClr val="7F7F7F"/>
                </a:solidFill>
                <a:latin typeface="Calibri"/>
                <a:cs typeface="Calibri"/>
              </a:rPr>
              <a:t> on. </a:t>
            </a:r>
            <a:r>
              <a:rPr sz="2200" spc="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200" spc="-15" dirty="0" smtClean="0">
                <a:solidFill>
                  <a:srgbClr val="4F81BD"/>
                </a:solidFill>
                <a:latin typeface="Calibri"/>
                <a:cs typeface="Calibri"/>
              </a:rPr>
              <a:t>e the topi</a:t>
            </a:r>
            <a:r>
              <a:rPr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c </a:t>
            </a:r>
            <a:r>
              <a:rPr lang="en-CA"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distribution</a:t>
            </a:r>
            <a:r>
              <a:rPr sz="2200" spc="100" dirty="0" smtClean="0">
                <a:solidFill>
                  <a:srgbClr val="4F81BD"/>
                </a:solidFill>
                <a:latin typeface="Calibri"/>
                <a:cs typeface="Calibri"/>
              </a:rPr>
              <a:t>. </a:t>
            </a:r>
            <a:r>
              <a:rPr sz="2000" spc="100" dirty="0" smtClean="0">
                <a:solidFill>
                  <a:srgbClr val="9BBB59"/>
                </a:solidFill>
                <a:latin typeface="Calibri"/>
                <a:cs typeface="Calibri"/>
              </a:rPr>
              <a:t>S</a:t>
            </a:r>
            <a:r>
              <a:rPr sz="2000" spc="-5" dirty="0" smtClean="0">
                <a:solidFill>
                  <a:srgbClr val="9BBB59"/>
                </a:solidFill>
                <a:latin typeface="Calibri"/>
                <a:cs typeface="Calibri"/>
              </a:rPr>
              <a:t>e</a:t>
            </a:r>
            <a:r>
              <a:rPr sz="2000" spc="-10" dirty="0" smtClean="0">
                <a:solidFill>
                  <a:srgbClr val="9BBB59"/>
                </a:solidFill>
                <a:latin typeface="Calibri"/>
                <a:cs typeface="Calibri"/>
              </a:rPr>
              <a:t>x</a:t>
            </a:r>
            <a:r>
              <a:rPr sz="2000" spc="-15" dirty="0" smtClean="0">
                <a:solidFill>
                  <a:srgbClr val="9BBB59"/>
                </a:solidFill>
                <a:latin typeface="Calibri"/>
                <a:cs typeface="Calibri"/>
              </a:rPr>
              <a:t>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2%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15" dirty="0" smtClean="0">
                <a:solidFill>
                  <a:srgbClr val="8064A2"/>
                </a:solidFill>
                <a:latin typeface="Calibri"/>
                <a:cs typeface="Calibri"/>
              </a:rPr>
              <a:t>Dr</a:t>
            </a:r>
            <a:r>
              <a:rPr sz="2000" spc="0" dirty="0" smtClean="0">
                <a:solidFill>
                  <a:srgbClr val="8064A2"/>
                </a:solidFill>
                <a:latin typeface="Calibri"/>
                <a:cs typeface="Calibri"/>
              </a:rPr>
              <a:t>u</a:t>
            </a:r>
            <a:r>
              <a:rPr sz="2000" spc="-5" dirty="0" smtClean="0">
                <a:solidFill>
                  <a:srgbClr val="8064A2"/>
                </a:solidFill>
                <a:latin typeface="Calibri"/>
                <a:cs typeface="Calibri"/>
              </a:rPr>
              <a:t>g</a:t>
            </a:r>
            <a:r>
              <a:rPr sz="2000" spc="-10" dirty="0" smtClean="0">
                <a:solidFill>
                  <a:srgbClr val="8064A2"/>
                </a:solidFill>
                <a:latin typeface="Calibri"/>
                <a:cs typeface="Calibri"/>
              </a:rPr>
              <a:t>s: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33%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5" dirty="0" smtClean="0">
                <a:solidFill>
                  <a:srgbClr val="F79646"/>
                </a:solidFill>
                <a:latin typeface="Calibri"/>
                <a:cs typeface="Calibri"/>
              </a:rPr>
              <a:t>Ro</a:t>
            </a:r>
            <a:r>
              <a:rPr sz="2000" spc="-10" dirty="0" smtClean="0">
                <a:solidFill>
                  <a:srgbClr val="F79646"/>
                </a:solidFill>
                <a:latin typeface="Calibri"/>
                <a:cs typeface="Calibri"/>
              </a:rPr>
              <a:t>ck’n Roll: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65%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7298" y="4240933"/>
            <a:ext cx="2698115" cy="627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e next </a:t>
            </a:r>
            <a:r>
              <a:rPr sz="2000" spc="-15" dirty="0" smtClean="0">
                <a:solidFill>
                  <a:srgbClr val="4F81BD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rd</a:t>
            </a:r>
            <a:r>
              <a:rPr sz="2000" spc="-5" dirty="0" smtClean="0">
                <a:solidFill>
                  <a:srgbClr val="4F81BD"/>
                </a:solidFill>
                <a:latin typeface="Calibri"/>
                <a:cs typeface="Calibri"/>
              </a:rPr>
              <a:t>’s topi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c.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7F7F7F"/>
                </a:solidFill>
                <a:latin typeface="Calibri"/>
                <a:cs typeface="Calibri"/>
              </a:rPr>
              <a:t>Roll th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e dice.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6400" y="2309324"/>
            <a:ext cx="924560" cy="345440"/>
          </a:xfrm>
          <a:custGeom>
            <a:avLst/>
            <a:gdLst/>
            <a:ahLst/>
            <a:cxnLst/>
            <a:rect l="l" t="t" r="r" b="b"/>
            <a:pathLst>
              <a:path w="924560" h="345440">
                <a:moveTo>
                  <a:pt x="0" y="0"/>
                </a:moveTo>
                <a:lnTo>
                  <a:pt x="924560" y="0"/>
                </a:lnTo>
                <a:lnTo>
                  <a:pt x="924560" y="345440"/>
                </a:lnTo>
                <a:lnTo>
                  <a:pt x="0" y="345440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406399" y="230932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67720" y="2344884"/>
            <a:ext cx="60833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Gui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tar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32560" y="2319484"/>
            <a:ext cx="924560" cy="345438"/>
          </a:xfrm>
          <a:custGeom>
            <a:avLst/>
            <a:gdLst/>
            <a:ahLst/>
            <a:cxnLst/>
            <a:rect l="l" t="t" r="r" b="b"/>
            <a:pathLst>
              <a:path w="924560" h="345438">
                <a:moveTo>
                  <a:pt x="0" y="0"/>
                </a:moveTo>
                <a:lnTo>
                  <a:pt x="924560" y="0"/>
                </a:lnTo>
                <a:lnTo>
                  <a:pt x="924560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432559" y="231948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1752382" y="2355045"/>
            <a:ext cx="29146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iﬀ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58720" y="2319484"/>
            <a:ext cx="924559" cy="345438"/>
          </a:xfrm>
          <a:custGeom>
            <a:avLst/>
            <a:gdLst/>
            <a:ahLst/>
            <a:cxnLst/>
            <a:rect l="l" t="t" r="r" b="b"/>
            <a:pathLst>
              <a:path w="924559" h="345438">
                <a:moveTo>
                  <a:pt x="0" y="0"/>
                </a:moveTo>
                <a:lnTo>
                  <a:pt x="924559" y="0"/>
                </a:lnTo>
                <a:lnTo>
                  <a:pt x="924559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2458720" y="231948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2556472" y="2355045"/>
            <a:ext cx="73533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cocaine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54400" y="2319484"/>
            <a:ext cx="772160" cy="345438"/>
          </a:xfrm>
          <a:custGeom>
            <a:avLst/>
            <a:gdLst/>
            <a:ahLst/>
            <a:cxnLst/>
            <a:rect l="l" t="t" r="r" b="b"/>
            <a:pathLst>
              <a:path w="772160" h="345438">
                <a:moveTo>
                  <a:pt x="0" y="0"/>
                </a:moveTo>
                <a:lnTo>
                  <a:pt x="772160" y="0"/>
                </a:lnTo>
                <a:lnTo>
                  <a:pt x="772160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454400" y="2319484"/>
            <a:ext cx="772159" cy="345439"/>
          </a:xfrm>
          <a:custGeom>
            <a:avLst/>
            <a:gdLst/>
            <a:ahLst/>
            <a:cxnLst/>
            <a:rect l="l" t="t" r="r" b="b"/>
            <a:pathLst>
              <a:path w="772159" h="345439">
                <a:moveTo>
                  <a:pt x="0" y="0"/>
                </a:moveTo>
                <a:lnTo>
                  <a:pt x="772159" y="0"/>
                </a:lnTo>
                <a:lnTo>
                  <a:pt x="7721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3562235" y="2355045"/>
            <a:ext cx="56261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ord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6240" y="2786844"/>
            <a:ext cx="924560" cy="345439"/>
          </a:xfrm>
          <a:custGeom>
            <a:avLst/>
            <a:gdLst/>
            <a:ahLst/>
            <a:cxnLst/>
            <a:rect l="l" t="t" r="r" b="b"/>
            <a:pathLst>
              <a:path w="924560" h="345439">
                <a:moveTo>
                  <a:pt x="0" y="0"/>
                </a:moveTo>
                <a:lnTo>
                  <a:pt x="924560" y="0"/>
                </a:lnTo>
                <a:lnTo>
                  <a:pt x="924560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96239" y="278684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605669" y="2822404"/>
            <a:ext cx="511809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sno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rt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22400" y="2786844"/>
            <a:ext cx="650239" cy="345439"/>
          </a:xfrm>
          <a:custGeom>
            <a:avLst/>
            <a:gdLst/>
            <a:ahLst/>
            <a:cxnLst/>
            <a:rect l="l" t="t" r="r" b="b"/>
            <a:pathLst>
              <a:path w="650239" h="345439">
                <a:moveTo>
                  <a:pt x="0" y="0"/>
                </a:moveTo>
                <a:lnTo>
                  <a:pt x="650239" y="0"/>
                </a:lnTo>
                <a:lnTo>
                  <a:pt x="6502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22400" y="2786844"/>
            <a:ext cx="650239" cy="345439"/>
          </a:xfrm>
          <a:custGeom>
            <a:avLst/>
            <a:gdLst/>
            <a:ahLst/>
            <a:cxnLst/>
            <a:rect l="l" t="t" r="r" b="b"/>
            <a:pathLst>
              <a:path w="650239" h="345439">
                <a:moveTo>
                  <a:pt x="0" y="0"/>
                </a:moveTo>
                <a:lnTo>
                  <a:pt x="650239" y="0"/>
                </a:lnTo>
                <a:lnTo>
                  <a:pt x="6502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1582468" y="2822404"/>
            <a:ext cx="33591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164079" y="2786844"/>
            <a:ext cx="701039" cy="345439"/>
          </a:xfrm>
          <a:custGeom>
            <a:avLst/>
            <a:gdLst/>
            <a:ahLst/>
            <a:cxnLst/>
            <a:rect l="l" t="t" r="r" b="b"/>
            <a:pathLst>
              <a:path w="701039" h="345439">
                <a:moveTo>
                  <a:pt x="0" y="0"/>
                </a:moveTo>
                <a:lnTo>
                  <a:pt x="701039" y="0"/>
                </a:lnTo>
                <a:lnTo>
                  <a:pt x="7010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2164080" y="2786844"/>
            <a:ext cx="701039" cy="345439"/>
          </a:xfrm>
          <a:custGeom>
            <a:avLst/>
            <a:gdLst/>
            <a:ahLst/>
            <a:cxnLst/>
            <a:rect l="l" t="t" r="r" b="b"/>
            <a:pathLst>
              <a:path w="701039" h="345439">
                <a:moveTo>
                  <a:pt x="0" y="0"/>
                </a:moveTo>
                <a:lnTo>
                  <a:pt x="701039" y="0"/>
                </a:lnTo>
                <a:lnTo>
                  <a:pt x="7010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T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pi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c Mod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elin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g: L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A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L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et’s us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an alg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rith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 sp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eciﬁ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call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 devel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ed to ﬁnd topi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715" y="1512142"/>
            <a:ext cx="358584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8064A2"/>
                </a:solidFill>
                <a:latin typeface="Calibri"/>
                <a:cs typeface="Calibri"/>
              </a:rPr>
              <a:t>Mod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el the p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r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cess 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8064A2"/>
                </a:solidFill>
                <a:latin typeface="Calibri"/>
                <a:cs typeface="Calibri"/>
              </a:rPr>
              <a:t>f </a:t>
            </a:r>
            <a:r>
              <a:rPr lang="en-CA" sz="2400" spc="-25" dirty="0" smtClean="0">
                <a:solidFill>
                  <a:srgbClr val="8064A2"/>
                </a:solidFill>
                <a:latin typeface="Calibri"/>
                <a:cs typeface="Calibri"/>
              </a:rPr>
              <a:t>writing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55" y="2062481"/>
            <a:ext cx="4377622" cy="4683758"/>
          </a:xfrm>
          <a:custGeom>
            <a:avLst/>
            <a:gdLst/>
            <a:ahLst/>
            <a:cxnLst/>
            <a:rect l="l" t="t" r="r" b="b"/>
            <a:pathLst>
              <a:path w="4377622" h="4683758">
                <a:moveTo>
                  <a:pt x="729618" y="0"/>
                </a:moveTo>
                <a:lnTo>
                  <a:pt x="3648004" y="0"/>
                </a:lnTo>
                <a:lnTo>
                  <a:pt x="3707844" y="2418"/>
                </a:lnTo>
                <a:lnTo>
                  <a:pt x="3766351" y="9549"/>
                </a:lnTo>
                <a:lnTo>
                  <a:pt x="3823339" y="21204"/>
                </a:lnTo>
                <a:lnTo>
                  <a:pt x="3878619" y="37196"/>
                </a:lnTo>
                <a:lnTo>
                  <a:pt x="3932004" y="57337"/>
                </a:lnTo>
                <a:lnTo>
                  <a:pt x="3983305" y="81438"/>
                </a:lnTo>
                <a:lnTo>
                  <a:pt x="4032335" y="109313"/>
                </a:lnTo>
                <a:lnTo>
                  <a:pt x="4078907" y="140774"/>
                </a:lnTo>
                <a:lnTo>
                  <a:pt x="4122831" y="175632"/>
                </a:lnTo>
                <a:lnTo>
                  <a:pt x="4163922" y="213700"/>
                </a:lnTo>
                <a:lnTo>
                  <a:pt x="4201990" y="254790"/>
                </a:lnTo>
                <a:lnTo>
                  <a:pt x="4236848" y="298715"/>
                </a:lnTo>
                <a:lnTo>
                  <a:pt x="4268309" y="345286"/>
                </a:lnTo>
                <a:lnTo>
                  <a:pt x="4296184" y="394317"/>
                </a:lnTo>
                <a:lnTo>
                  <a:pt x="4320285" y="445618"/>
                </a:lnTo>
                <a:lnTo>
                  <a:pt x="4340426" y="499002"/>
                </a:lnTo>
                <a:lnTo>
                  <a:pt x="4356418" y="554283"/>
                </a:lnTo>
                <a:lnTo>
                  <a:pt x="4368073" y="611270"/>
                </a:lnTo>
                <a:lnTo>
                  <a:pt x="4375204" y="669778"/>
                </a:lnTo>
                <a:lnTo>
                  <a:pt x="4377622" y="729618"/>
                </a:lnTo>
                <a:lnTo>
                  <a:pt x="4377622" y="4683758"/>
                </a:lnTo>
                <a:lnTo>
                  <a:pt x="0" y="4683758"/>
                </a:lnTo>
                <a:lnTo>
                  <a:pt x="0" y="729618"/>
                </a:lnTo>
                <a:lnTo>
                  <a:pt x="2418" y="669778"/>
                </a:lnTo>
                <a:lnTo>
                  <a:pt x="9549" y="611270"/>
                </a:lnTo>
                <a:lnTo>
                  <a:pt x="21204" y="554283"/>
                </a:lnTo>
                <a:lnTo>
                  <a:pt x="37196" y="499002"/>
                </a:lnTo>
                <a:lnTo>
                  <a:pt x="57337" y="445618"/>
                </a:lnTo>
                <a:lnTo>
                  <a:pt x="81438" y="394317"/>
                </a:lnTo>
                <a:lnTo>
                  <a:pt x="109313" y="345286"/>
                </a:lnTo>
                <a:lnTo>
                  <a:pt x="140774" y="298715"/>
                </a:lnTo>
                <a:lnTo>
                  <a:pt x="175632" y="254790"/>
                </a:lnTo>
                <a:lnTo>
                  <a:pt x="213700" y="213700"/>
                </a:lnTo>
                <a:lnTo>
                  <a:pt x="254790" y="175632"/>
                </a:lnTo>
                <a:lnTo>
                  <a:pt x="298715" y="140774"/>
                </a:lnTo>
                <a:lnTo>
                  <a:pt x="345286" y="109313"/>
                </a:lnTo>
                <a:lnTo>
                  <a:pt x="394316" y="81438"/>
                </a:lnTo>
                <a:lnTo>
                  <a:pt x="445618" y="57337"/>
                </a:lnTo>
                <a:lnTo>
                  <a:pt x="499002" y="37196"/>
                </a:lnTo>
                <a:lnTo>
                  <a:pt x="554282" y="21204"/>
                </a:lnTo>
                <a:lnTo>
                  <a:pt x="611270" y="9549"/>
                </a:lnTo>
                <a:lnTo>
                  <a:pt x="669778" y="2418"/>
                </a:lnTo>
                <a:lnTo>
                  <a:pt x="729618" y="0"/>
                </a:lnTo>
                <a:close/>
              </a:path>
            </a:pathLst>
          </a:custGeom>
          <a:ln w="25399">
            <a:solidFill>
              <a:srgbClr val="59BA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067298" y="1954934"/>
            <a:ext cx="3922395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mp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ty page: I’ll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 a docu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ment.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67298" y="2652093"/>
            <a:ext cx="4077335" cy="997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4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Fi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rst, I’ll decid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wh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at topics to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</a:t>
            </a:r>
            <a:r>
              <a:rPr sz="2200" spc="-5" dirty="0" smtClean="0">
                <a:solidFill>
                  <a:srgbClr val="7F7F7F"/>
                </a:solidFill>
                <a:latin typeface="Calibri"/>
                <a:cs typeface="Calibri"/>
              </a:rPr>
              <a:t> on. </a:t>
            </a:r>
            <a:r>
              <a:rPr sz="2200" spc="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200" spc="-15" dirty="0" smtClean="0">
                <a:solidFill>
                  <a:srgbClr val="4F81BD"/>
                </a:solidFill>
                <a:latin typeface="Calibri"/>
                <a:cs typeface="Calibri"/>
              </a:rPr>
              <a:t>e the topi</a:t>
            </a:r>
            <a:r>
              <a:rPr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c </a:t>
            </a:r>
            <a:r>
              <a:rPr lang="en-CA"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distribution</a:t>
            </a:r>
            <a:r>
              <a:rPr sz="2200" spc="100" dirty="0" smtClean="0">
                <a:solidFill>
                  <a:srgbClr val="4F81BD"/>
                </a:solidFill>
                <a:latin typeface="Calibri"/>
                <a:cs typeface="Calibri"/>
              </a:rPr>
              <a:t>. </a:t>
            </a:r>
            <a:r>
              <a:rPr sz="2000" spc="100" dirty="0" smtClean="0">
                <a:solidFill>
                  <a:srgbClr val="9BBB59"/>
                </a:solidFill>
                <a:latin typeface="Calibri"/>
                <a:cs typeface="Calibri"/>
              </a:rPr>
              <a:t>S</a:t>
            </a:r>
            <a:r>
              <a:rPr sz="2000" spc="-5" dirty="0" smtClean="0">
                <a:solidFill>
                  <a:srgbClr val="9BBB59"/>
                </a:solidFill>
                <a:latin typeface="Calibri"/>
                <a:cs typeface="Calibri"/>
              </a:rPr>
              <a:t>e</a:t>
            </a:r>
            <a:r>
              <a:rPr sz="2000" spc="-10" dirty="0" smtClean="0">
                <a:solidFill>
                  <a:srgbClr val="9BBB59"/>
                </a:solidFill>
                <a:latin typeface="Calibri"/>
                <a:cs typeface="Calibri"/>
              </a:rPr>
              <a:t>x</a:t>
            </a:r>
            <a:r>
              <a:rPr sz="2000" spc="-15" dirty="0" smtClean="0">
                <a:solidFill>
                  <a:srgbClr val="9BBB59"/>
                </a:solidFill>
                <a:latin typeface="Calibri"/>
                <a:cs typeface="Calibri"/>
              </a:rPr>
              <a:t>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2%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15" dirty="0" smtClean="0">
                <a:solidFill>
                  <a:srgbClr val="8064A2"/>
                </a:solidFill>
                <a:latin typeface="Calibri"/>
                <a:cs typeface="Calibri"/>
              </a:rPr>
              <a:t>Dr</a:t>
            </a:r>
            <a:r>
              <a:rPr sz="2000" spc="0" dirty="0" smtClean="0">
                <a:solidFill>
                  <a:srgbClr val="8064A2"/>
                </a:solidFill>
                <a:latin typeface="Calibri"/>
                <a:cs typeface="Calibri"/>
              </a:rPr>
              <a:t>u</a:t>
            </a:r>
            <a:r>
              <a:rPr sz="2000" spc="-5" dirty="0" smtClean="0">
                <a:solidFill>
                  <a:srgbClr val="8064A2"/>
                </a:solidFill>
                <a:latin typeface="Calibri"/>
                <a:cs typeface="Calibri"/>
              </a:rPr>
              <a:t>g</a:t>
            </a:r>
            <a:r>
              <a:rPr sz="2000" spc="-10" dirty="0" smtClean="0">
                <a:solidFill>
                  <a:srgbClr val="8064A2"/>
                </a:solidFill>
                <a:latin typeface="Calibri"/>
                <a:cs typeface="Calibri"/>
              </a:rPr>
              <a:t>s: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33%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5" dirty="0" smtClean="0">
                <a:solidFill>
                  <a:srgbClr val="F79646"/>
                </a:solidFill>
                <a:latin typeface="Calibri"/>
                <a:cs typeface="Calibri"/>
              </a:rPr>
              <a:t>Ro</a:t>
            </a:r>
            <a:r>
              <a:rPr sz="2000" spc="-10" dirty="0" smtClean="0">
                <a:solidFill>
                  <a:srgbClr val="F79646"/>
                </a:solidFill>
                <a:latin typeface="Calibri"/>
                <a:cs typeface="Calibri"/>
              </a:rPr>
              <a:t>ck’n Roll: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65%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7298" y="4240933"/>
            <a:ext cx="2698115" cy="627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e next </a:t>
            </a:r>
            <a:r>
              <a:rPr sz="2000" spc="-15" dirty="0" smtClean="0">
                <a:solidFill>
                  <a:srgbClr val="4F81BD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rd</a:t>
            </a:r>
            <a:r>
              <a:rPr sz="2000" spc="-5" dirty="0" smtClean="0">
                <a:solidFill>
                  <a:srgbClr val="4F81BD"/>
                </a:solidFill>
                <a:latin typeface="Calibri"/>
                <a:cs typeface="Calibri"/>
              </a:rPr>
              <a:t>’s topi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c.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7F7F7F"/>
                </a:solidFill>
                <a:latin typeface="Calibri"/>
                <a:cs typeface="Calibri"/>
              </a:rPr>
              <a:t>Roll th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e dice.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7298" y="5764934"/>
            <a:ext cx="3122930" cy="627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200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e the </a:t>
            </a:r>
            <a:r>
              <a:rPr sz="2000" spc="-15" dirty="0" smtClean="0">
                <a:solidFill>
                  <a:srgbClr val="4F81BD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rd according to this topic.</a:t>
            </a:r>
            <a:r>
              <a:rPr sz="2000" spc="-5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7F7F7F"/>
                </a:solidFill>
                <a:latin typeface="Calibri"/>
                <a:cs typeface="Calibri"/>
              </a:rPr>
              <a:t>Roll th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e dice.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6400" y="2309324"/>
            <a:ext cx="924560" cy="345440"/>
          </a:xfrm>
          <a:custGeom>
            <a:avLst/>
            <a:gdLst/>
            <a:ahLst/>
            <a:cxnLst/>
            <a:rect l="l" t="t" r="r" b="b"/>
            <a:pathLst>
              <a:path w="924560" h="345440">
                <a:moveTo>
                  <a:pt x="0" y="0"/>
                </a:moveTo>
                <a:lnTo>
                  <a:pt x="924560" y="0"/>
                </a:lnTo>
                <a:lnTo>
                  <a:pt x="924560" y="345440"/>
                </a:lnTo>
                <a:lnTo>
                  <a:pt x="0" y="345440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406399" y="230932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67720" y="2344884"/>
            <a:ext cx="60833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Gui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tar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32560" y="2319484"/>
            <a:ext cx="924560" cy="345438"/>
          </a:xfrm>
          <a:custGeom>
            <a:avLst/>
            <a:gdLst/>
            <a:ahLst/>
            <a:cxnLst/>
            <a:rect l="l" t="t" r="r" b="b"/>
            <a:pathLst>
              <a:path w="924560" h="345438">
                <a:moveTo>
                  <a:pt x="0" y="0"/>
                </a:moveTo>
                <a:lnTo>
                  <a:pt x="924560" y="0"/>
                </a:lnTo>
                <a:lnTo>
                  <a:pt x="924560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432559" y="231948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1752382" y="2355045"/>
            <a:ext cx="29146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iﬀ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58720" y="2319484"/>
            <a:ext cx="924559" cy="345438"/>
          </a:xfrm>
          <a:custGeom>
            <a:avLst/>
            <a:gdLst/>
            <a:ahLst/>
            <a:cxnLst/>
            <a:rect l="l" t="t" r="r" b="b"/>
            <a:pathLst>
              <a:path w="924559" h="345438">
                <a:moveTo>
                  <a:pt x="0" y="0"/>
                </a:moveTo>
                <a:lnTo>
                  <a:pt x="924559" y="0"/>
                </a:lnTo>
                <a:lnTo>
                  <a:pt x="924559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458720" y="231948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2556472" y="2355045"/>
            <a:ext cx="73533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cocaine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54400" y="2319484"/>
            <a:ext cx="772160" cy="345438"/>
          </a:xfrm>
          <a:custGeom>
            <a:avLst/>
            <a:gdLst/>
            <a:ahLst/>
            <a:cxnLst/>
            <a:rect l="l" t="t" r="r" b="b"/>
            <a:pathLst>
              <a:path w="772160" h="345438">
                <a:moveTo>
                  <a:pt x="0" y="0"/>
                </a:moveTo>
                <a:lnTo>
                  <a:pt x="772160" y="0"/>
                </a:lnTo>
                <a:lnTo>
                  <a:pt x="772160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3454400" y="2319484"/>
            <a:ext cx="772159" cy="345439"/>
          </a:xfrm>
          <a:custGeom>
            <a:avLst/>
            <a:gdLst/>
            <a:ahLst/>
            <a:cxnLst/>
            <a:rect l="l" t="t" r="r" b="b"/>
            <a:pathLst>
              <a:path w="772159" h="345439">
                <a:moveTo>
                  <a:pt x="0" y="0"/>
                </a:moveTo>
                <a:lnTo>
                  <a:pt x="772159" y="0"/>
                </a:lnTo>
                <a:lnTo>
                  <a:pt x="7721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3562235" y="2355045"/>
            <a:ext cx="56261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ord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6240" y="2786844"/>
            <a:ext cx="924560" cy="345439"/>
          </a:xfrm>
          <a:custGeom>
            <a:avLst/>
            <a:gdLst/>
            <a:ahLst/>
            <a:cxnLst/>
            <a:rect l="l" t="t" r="r" b="b"/>
            <a:pathLst>
              <a:path w="924560" h="345439">
                <a:moveTo>
                  <a:pt x="0" y="0"/>
                </a:moveTo>
                <a:lnTo>
                  <a:pt x="924560" y="0"/>
                </a:lnTo>
                <a:lnTo>
                  <a:pt x="924560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96239" y="278684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605669" y="2822404"/>
            <a:ext cx="511809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sno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rt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22400" y="2786844"/>
            <a:ext cx="650239" cy="345439"/>
          </a:xfrm>
          <a:custGeom>
            <a:avLst/>
            <a:gdLst/>
            <a:ahLst/>
            <a:cxnLst/>
            <a:rect l="l" t="t" r="r" b="b"/>
            <a:pathLst>
              <a:path w="650239" h="345439">
                <a:moveTo>
                  <a:pt x="0" y="0"/>
                </a:moveTo>
                <a:lnTo>
                  <a:pt x="650239" y="0"/>
                </a:lnTo>
                <a:lnTo>
                  <a:pt x="6502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422400" y="2786844"/>
            <a:ext cx="650239" cy="345439"/>
          </a:xfrm>
          <a:custGeom>
            <a:avLst/>
            <a:gdLst/>
            <a:ahLst/>
            <a:cxnLst/>
            <a:rect l="l" t="t" r="r" b="b"/>
            <a:pathLst>
              <a:path w="650239" h="345439">
                <a:moveTo>
                  <a:pt x="0" y="0"/>
                </a:moveTo>
                <a:lnTo>
                  <a:pt x="650239" y="0"/>
                </a:lnTo>
                <a:lnTo>
                  <a:pt x="6502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1582468" y="2822404"/>
            <a:ext cx="33591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64079" y="2786844"/>
            <a:ext cx="701039" cy="345439"/>
          </a:xfrm>
          <a:custGeom>
            <a:avLst/>
            <a:gdLst/>
            <a:ahLst/>
            <a:cxnLst/>
            <a:rect l="l" t="t" r="r" b="b"/>
            <a:pathLst>
              <a:path w="701039" h="345439">
                <a:moveTo>
                  <a:pt x="0" y="0"/>
                </a:moveTo>
                <a:lnTo>
                  <a:pt x="701039" y="0"/>
                </a:lnTo>
                <a:lnTo>
                  <a:pt x="7010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2164080" y="2786844"/>
            <a:ext cx="701039" cy="345439"/>
          </a:xfrm>
          <a:custGeom>
            <a:avLst/>
            <a:gdLst/>
            <a:ahLst/>
            <a:cxnLst/>
            <a:rect l="l" t="t" r="r" b="b"/>
            <a:pathLst>
              <a:path w="701039" h="345439">
                <a:moveTo>
                  <a:pt x="0" y="0"/>
                </a:moveTo>
                <a:lnTo>
                  <a:pt x="701039" y="0"/>
                </a:lnTo>
                <a:lnTo>
                  <a:pt x="7010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2313271" y="2822404"/>
            <a:ext cx="40830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ni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749040" y="1712421"/>
            <a:ext cx="295101" cy="3553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897679" y="1864424"/>
            <a:ext cx="0" cy="3334739"/>
          </a:xfrm>
          <a:custGeom>
            <a:avLst/>
            <a:gdLst/>
            <a:ahLst/>
            <a:cxnLst/>
            <a:rect l="l" t="t" r="r" b="b"/>
            <a:pathLst>
              <a:path h="3334739">
                <a:moveTo>
                  <a:pt x="0" y="333473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838724" y="1839220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9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52948" y="5070763"/>
            <a:ext cx="4950228" cy="295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897679" y="5199170"/>
            <a:ext cx="4734118" cy="0"/>
          </a:xfrm>
          <a:custGeom>
            <a:avLst/>
            <a:gdLst/>
            <a:ahLst/>
            <a:cxnLst/>
            <a:rect l="l" t="t" r="r" b="b"/>
            <a:pathLst>
              <a:path w="4734118">
                <a:moveTo>
                  <a:pt x="0" y="0"/>
                </a:moveTo>
                <a:lnTo>
                  <a:pt x="4734118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8541095" y="5140215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3" y="0"/>
                </a:moveTo>
                <a:lnTo>
                  <a:pt x="7067" y="2045"/>
                </a:lnTo>
                <a:lnTo>
                  <a:pt x="0" y="14163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3" y="117908"/>
                </a:lnTo>
                <a:lnTo>
                  <a:pt x="115909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379549" y="6013803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7"/>
                </a:lnTo>
                <a:lnTo>
                  <a:pt x="26177" y="230058"/>
                </a:lnTo>
                <a:lnTo>
                  <a:pt x="54104" y="259306"/>
                </a:lnTo>
                <a:lnTo>
                  <a:pt x="90304" y="278270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379549" y="601380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7030466" y="3926736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030466" y="392673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270677" y="239110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3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270677" y="239110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4518169" y="254788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518169" y="254788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6597367" y="45957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6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8" y="230057"/>
                </a:lnTo>
                <a:lnTo>
                  <a:pt x="54105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4" y="45269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6597367" y="45957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003021" y="61592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9" y="149475"/>
                </a:lnTo>
                <a:lnTo>
                  <a:pt x="7773" y="192718"/>
                </a:lnTo>
                <a:lnTo>
                  <a:pt x="26178" y="230058"/>
                </a:lnTo>
                <a:lnTo>
                  <a:pt x="54105" y="259306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6003021" y="61592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4250372" y="3326261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250372" y="332626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5095222" y="465169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5095222" y="465169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4370966" y="3897267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4370966" y="389726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7425724" y="2537013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1"/>
                </a:lnTo>
                <a:lnTo>
                  <a:pt x="207893" y="45269"/>
                </a:lnTo>
                <a:lnTo>
                  <a:pt x="177536" y="18555"/>
                </a:lnTo>
                <a:lnTo>
                  <a:pt x="139588" y="3026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7425724" y="253701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7" y="265982"/>
                </a:lnTo>
                <a:lnTo>
                  <a:pt x="146281" y="282315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0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5882427" y="26869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5882428" y="26869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4638763" y="6133376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7"/>
                </a:lnTo>
                <a:lnTo>
                  <a:pt x="26177" y="230058"/>
                </a:lnTo>
                <a:lnTo>
                  <a:pt x="54104" y="259306"/>
                </a:lnTo>
                <a:lnTo>
                  <a:pt x="90304" y="278270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4638764" y="613337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 txBox="1"/>
          <p:nvPr/>
        </p:nvSpPr>
        <p:spPr>
          <a:xfrm>
            <a:off x="2650091" y="1857329"/>
            <a:ext cx="108458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F79646"/>
                </a:solidFill>
                <a:latin typeface="Calibri"/>
                <a:cs typeface="Calibri"/>
              </a:rPr>
              <a:t>“Rabbit”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398523" y="3890589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5398523" y="389058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5715625" y="4857605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5715625" y="485760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370966" y="5497128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6"/>
                </a:lnTo>
                <a:lnTo>
                  <a:pt x="90304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4370966" y="549712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3138361" y="4351651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3138361" y="435165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4797705" y="4040289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4797705" y="404028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974628" y="51486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4974628" y="51486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7271654" y="4714583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7271653" y="471458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3496687" y="4959128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3496686" y="495912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20069" y="3152827"/>
            <a:ext cx="254648" cy="286004"/>
          </a:xfrm>
          <a:custGeom>
            <a:avLst/>
            <a:gdLst/>
            <a:ahLst/>
            <a:cxnLst/>
            <a:rect l="l" t="t" r="r" b="b"/>
            <a:pathLst>
              <a:path w="254648" h="286004">
                <a:moveTo>
                  <a:pt x="128441" y="0"/>
                </a:moveTo>
                <a:lnTo>
                  <a:pt x="87998" y="7160"/>
                </a:lnTo>
                <a:lnTo>
                  <a:pt x="52943" y="27120"/>
                </a:lnTo>
                <a:lnTo>
                  <a:pt x="25265" y="57587"/>
                </a:lnTo>
                <a:lnTo>
                  <a:pt x="6954" y="96268"/>
                </a:lnTo>
                <a:lnTo>
                  <a:pt x="0" y="140870"/>
                </a:lnTo>
                <a:lnTo>
                  <a:pt x="724" y="156642"/>
                </a:lnTo>
                <a:lnTo>
                  <a:pt x="11032" y="200493"/>
                </a:lnTo>
                <a:lnTo>
                  <a:pt x="31972" y="237468"/>
                </a:lnTo>
                <a:lnTo>
                  <a:pt x="61531" y="265404"/>
                </a:lnTo>
                <a:lnTo>
                  <a:pt x="97696" y="282138"/>
                </a:lnTo>
                <a:lnTo>
                  <a:pt x="124480" y="286004"/>
                </a:lnTo>
                <a:lnTo>
                  <a:pt x="138675" y="285196"/>
                </a:lnTo>
                <a:lnTo>
                  <a:pt x="178057" y="273665"/>
                </a:lnTo>
                <a:lnTo>
                  <a:pt x="211177" y="250224"/>
                </a:lnTo>
                <a:lnTo>
                  <a:pt x="236164" y="217124"/>
                </a:lnTo>
                <a:lnTo>
                  <a:pt x="251145" y="176617"/>
                </a:lnTo>
                <a:lnTo>
                  <a:pt x="254648" y="146609"/>
                </a:lnTo>
                <a:lnTo>
                  <a:pt x="254585" y="140870"/>
                </a:lnTo>
                <a:lnTo>
                  <a:pt x="248261" y="98034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4" y="7586"/>
                </a:lnTo>
                <a:lnTo>
                  <a:pt x="12844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6920069" y="3152827"/>
            <a:ext cx="254688" cy="286003"/>
          </a:xfrm>
          <a:custGeom>
            <a:avLst/>
            <a:gdLst/>
            <a:ahLst/>
            <a:cxnLst/>
            <a:rect l="l" t="t" r="r" b="b"/>
            <a:pathLst>
              <a:path w="254688" h="286003">
                <a:moveTo>
                  <a:pt x="254688" y="143016"/>
                </a:moveTo>
                <a:lnTo>
                  <a:pt x="248261" y="98034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4" y="7586"/>
                </a:lnTo>
                <a:lnTo>
                  <a:pt x="128441" y="0"/>
                </a:lnTo>
                <a:lnTo>
                  <a:pt x="114484" y="823"/>
                </a:lnTo>
                <a:lnTo>
                  <a:pt x="75616" y="12505"/>
                </a:lnTo>
                <a:lnTo>
                  <a:pt x="42798" y="36221"/>
                </a:lnTo>
                <a:lnTo>
                  <a:pt x="18022" y="69681"/>
                </a:lnTo>
                <a:lnTo>
                  <a:pt x="3276" y="110591"/>
                </a:lnTo>
                <a:lnTo>
                  <a:pt x="0" y="140871"/>
                </a:lnTo>
                <a:lnTo>
                  <a:pt x="724" y="156642"/>
                </a:lnTo>
                <a:lnTo>
                  <a:pt x="11032" y="200493"/>
                </a:lnTo>
                <a:lnTo>
                  <a:pt x="31972" y="237468"/>
                </a:lnTo>
                <a:lnTo>
                  <a:pt x="61532" y="265403"/>
                </a:lnTo>
                <a:lnTo>
                  <a:pt x="97696" y="282137"/>
                </a:lnTo>
                <a:lnTo>
                  <a:pt x="124481" y="286003"/>
                </a:lnTo>
                <a:lnTo>
                  <a:pt x="138676" y="285195"/>
                </a:lnTo>
                <a:lnTo>
                  <a:pt x="178057" y="273664"/>
                </a:lnTo>
                <a:lnTo>
                  <a:pt x="211177" y="250223"/>
                </a:lnTo>
                <a:lnTo>
                  <a:pt x="236164" y="217123"/>
                </a:lnTo>
                <a:lnTo>
                  <a:pt x="251145" y="176616"/>
                </a:lnTo>
                <a:lnTo>
                  <a:pt x="254688" y="143016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5028398" y="3045900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1"/>
                </a:lnTo>
                <a:lnTo>
                  <a:pt x="207893" y="45269"/>
                </a:lnTo>
                <a:lnTo>
                  <a:pt x="177535" y="18555"/>
                </a:lnTo>
                <a:lnTo>
                  <a:pt x="139588" y="3026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5028398" y="304590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6678869" y="57831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9" y="149475"/>
                </a:lnTo>
                <a:lnTo>
                  <a:pt x="7773" y="192718"/>
                </a:lnTo>
                <a:lnTo>
                  <a:pt x="26178" y="230058"/>
                </a:lnTo>
                <a:lnTo>
                  <a:pt x="54105" y="259306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6678869" y="57831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6437682" y="3640694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6437681" y="364069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5270677" y="5518318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5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2" y="282316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5270677" y="551831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6123616" y="4365654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6123616" y="436565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6267884" y="519963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6267884" y="519963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2367556" y="4069757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2367556" y="406975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4370966" y="4651697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7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4370966" y="465169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3376093" y="33752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3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3376093" y="33752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5882427" y="360454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5882428" y="360454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6583108" y="2823055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6583108" y="282305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7" y="265982"/>
                </a:lnTo>
                <a:lnTo>
                  <a:pt x="146281" y="282315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2244436" y="5166359"/>
            <a:ext cx="1691639" cy="1691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2408393" y="5199164"/>
            <a:ext cx="1471952" cy="1580361"/>
          </a:xfrm>
          <a:custGeom>
            <a:avLst/>
            <a:gdLst/>
            <a:ahLst/>
            <a:cxnLst/>
            <a:rect l="l" t="t" r="r" b="b"/>
            <a:pathLst>
              <a:path w="1471952" h="1580361">
                <a:moveTo>
                  <a:pt x="1471952" y="0"/>
                </a:moveTo>
                <a:lnTo>
                  <a:pt x="0" y="1580361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2391214" y="6679538"/>
            <a:ext cx="115825" cy="118431"/>
          </a:xfrm>
          <a:custGeom>
            <a:avLst/>
            <a:gdLst/>
            <a:ahLst/>
            <a:cxnLst/>
            <a:rect l="l" t="t" r="r" b="b"/>
            <a:pathLst>
              <a:path w="115825" h="118431">
                <a:moveTo>
                  <a:pt x="32539" y="0"/>
                </a:moveTo>
                <a:lnTo>
                  <a:pt x="25741" y="4295"/>
                </a:lnTo>
                <a:lnTo>
                  <a:pt x="0" y="118431"/>
                </a:lnTo>
                <a:lnTo>
                  <a:pt x="112022" y="84657"/>
                </a:lnTo>
                <a:lnTo>
                  <a:pt x="113694" y="81543"/>
                </a:lnTo>
                <a:lnTo>
                  <a:pt x="34357" y="81543"/>
                </a:lnTo>
                <a:lnTo>
                  <a:pt x="50519" y="9883"/>
                </a:lnTo>
                <a:lnTo>
                  <a:pt x="46224" y="3086"/>
                </a:lnTo>
                <a:lnTo>
                  <a:pt x="32539" y="0"/>
                </a:lnTo>
                <a:close/>
              </a:path>
              <a:path w="115825" h="118431">
                <a:moveTo>
                  <a:pt x="104689" y="60338"/>
                </a:moveTo>
                <a:lnTo>
                  <a:pt x="34357" y="81543"/>
                </a:lnTo>
                <a:lnTo>
                  <a:pt x="113694" y="81543"/>
                </a:lnTo>
                <a:lnTo>
                  <a:pt x="115825" y="77572"/>
                </a:lnTo>
                <a:lnTo>
                  <a:pt x="111775" y="64141"/>
                </a:lnTo>
                <a:lnTo>
                  <a:pt x="104689" y="60338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 txBox="1"/>
          <p:nvPr/>
        </p:nvSpPr>
        <p:spPr>
          <a:xfrm>
            <a:off x="1690301" y="5216951"/>
            <a:ext cx="6952615" cy="1420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700" algn="r">
              <a:lnSpc>
                <a:spcPct val="100000"/>
              </a:lnSpc>
            </a:pPr>
            <a:r>
              <a:rPr sz="2400" dirty="0" smtClean="0">
                <a:solidFill>
                  <a:srgbClr val="4BACC6"/>
                </a:solidFill>
                <a:latin typeface="Calibri"/>
                <a:cs typeface="Calibri"/>
              </a:rPr>
              <a:t>“</a:t>
            </a:r>
            <a:r>
              <a:rPr sz="2400" spc="-15" dirty="0" smtClean="0">
                <a:solidFill>
                  <a:srgbClr val="4BACC6"/>
                </a:solidFill>
                <a:latin typeface="Calibri"/>
                <a:cs typeface="Calibri"/>
              </a:rPr>
              <a:t>Pet”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75"/>
              </a:spcBef>
            </a:pPr>
            <a:endParaRPr sz="1200" dirty="0"/>
          </a:p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9BBB59"/>
                </a:solidFill>
                <a:latin typeface="Calibri"/>
                <a:cs typeface="Calibri"/>
              </a:rPr>
              <a:t>“Dish”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8" name="object 2"/>
          <p:cNvSpPr txBox="1"/>
          <p:nvPr/>
        </p:nvSpPr>
        <p:spPr>
          <a:xfrm>
            <a:off x="2086610" y="313262"/>
            <a:ext cx="5685790" cy="970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3800"/>
              </a:lnSpc>
            </a:pP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3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lang="en-CA" sz="3200" spc="0" dirty="0" smtClean="0">
                <a:solidFill>
                  <a:srgbClr val="4F81BD"/>
                </a:solidFill>
                <a:latin typeface="Calibri"/>
                <a:cs typeface="Calibri"/>
              </a:rPr>
              <a:t> → 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2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Reduction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3200" spc="-30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ith 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text </a:t>
            </a:r>
            <a:r>
              <a:rPr lang="en-CA"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data</a:t>
            </a:r>
            <a:r>
              <a:rPr sz="3200" spc="-10" dirty="0" smtClean="0">
                <a:solidFill>
                  <a:srgbClr val="4F81BD"/>
                </a:solidFill>
                <a:latin typeface="Calibri"/>
                <a:cs typeface="Calibri"/>
              </a:rPr>
              <a:t> (b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ag 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f </a:t>
            </a:r>
            <a:r>
              <a:rPr sz="3200" spc="-30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ds </a:t>
            </a:r>
            <a:r>
              <a:rPr sz="3200" spc="-30" dirty="0" smtClean="0">
                <a:solidFill>
                  <a:srgbClr val="4F81BD"/>
                </a:solidFill>
                <a:latin typeface="Calibri"/>
                <a:cs typeface="Calibri"/>
              </a:rPr>
              <a:t>m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el)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T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pi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c Mod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elin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g: L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A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L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et’s us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an alg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rith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 sp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eciﬁ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call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 devel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ed to ﬁnd topi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715" y="1512142"/>
            <a:ext cx="358584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8064A2"/>
                </a:solidFill>
                <a:latin typeface="Calibri"/>
                <a:cs typeface="Calibri"/>
              </a:rPr>
              <a:t>Mod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el the p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r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cess 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8064A2"/>
                </a:solidFill>
                <a:latin typeface="Calibri"/>
                <a:cs typeface="Calibri"/>
              </a:rPr>
              <a:t>f </a:t>
            </a:r>
            <a:r>
              <a:rPr lang="en-CA" sz="2400" spc="-25" dirty="0" smtClean="0">
                <a:solidFill>
                  <a:srgbClr val="8064A2"/>
                </a:solidFill>
                <a:latin typeface="Calibri"/>
                <a:cs typeface="Calibri"/>
              </a:rPr>
              <a:t>writing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55" y="2062481"/>
            <a:ext cx="4377622" cy="4683758"/>
          </a:xfrm>
          <a:custGeom>
            <a:avLst/>
            <a:gdLst/>
            <a:ahLst/>
            <a:cxnLst/>
            <a:rect l="l" t="t" r="r" b="b"/>
            <a:pathLst>
              <a:path w="4377622" h="4683758">
                <a:moveTo>
                  <a:pt x="729618" y="0"/>
                </a:moveTo>
                <a:lnTo>
                  <a:pt x="3648004" y="0"/>
                </a:lnTo>
                <a:lnTo>
                  <a:pt x="3707844" y="2418"/>
                </a:lnTo>
                <a:lnTo>
                  <a:pt x="3766351" y="9549"/>
                </a:lnTo>
                <a:lnTo>
                  <a:pt x="3823339" y="21204"/>
                </a:lnTo>
                <a:lnTo>
                  <a:pt x="3878619" y="37196"/>
                </a:lnTo>
                <a:lnTo>
                  <a:pt x="3932004" y="57337"/>
                </a:lnTo>
                <a:lnTo>
                  <a:pt x="3983305" y="81438"/>
                </a:lnTo>
                <a:lnTo>
                  <a:pt x="4032335" y="109313"/>
                </a:lnTo>
                <a:lnTo>
                  <a:pt x="4078907" y="140774"/>
                </a:lnTo>
                <a:lnTo>
                  <a:pt x="4122831" y="175632"/>
                </a:lnTo>
                <a:lnTo>
                  <a:pt x="4163922" y="213700"/>
                </a:lnTo>
                <a:lnTo>
                  <a:pt x="4201990" y="254790"/>
                </a:lnTo>
                <a:lnTo>
                  <a:pt x="4236848" y="298715"/>
                </a:lnTo>
                <a:lnTo>
                  <a:pt x="4268309" y="345286"/>
                </a:lnTo>
                <a:lnTo>
                  <a:pt x="4296184" y="394317"/>
                </a:lnTo>
                <a:lnTo>
                  <a:pt x="4320285" y="445618"/>
                </a:lnTo>
                <a:lnTo>
                  <a:pt x="4340426" y="499002"/>
                </a:lnTo>
                <a:lnTo>
                  <a:pt x="4356418" y="554283"/>
                </a:lnTo>
                <a:lnTo>
                  <a:pt x="4368073" y="611270"/>
                </a:lnTo>
                <a:lnTo>
                  <a:pt x="4375204" y="669778"/>
                </a:lnTo>
                <a:lnTo>
                  <a:pt x="4377622" y="729618"/>
                </a:lnTo>
                <a:lnTo>
                  <a:pt x="4377622" y="4683758"/>
                </a:lnTo>
                <a:lnTo>
                  <a:pt x="0" y="4683758"/>
                </a:lnTo>
                <a:lnTo>
                  <a:pt x="0" y="729618"/>
                </a:lnTo>
                <a:lnTo>
                  <a:pt x="2418" y="669778"/>
                </a:lnTo>
                <a:lnTo>
                  <a:pt x="9549" y="611270"/>
                </a:lnTo>
                <a:lnTo>
                  <a:pt x="21204" y="554283"/>
                </a:lnTo>
                <a:lnTo>
                  <a:pt x="37196" y="499002"/>
                </a:lnTo>
                <a:lnTo>
                  <a:pt x="57337" y="445618"/>
                </a:lnTo>
                <a:lnTo>
                  <a:pt x="81438" y="394317"/>
                </a:lnTo>
                <a:lnTo>
                  <a:pt x="109313" y="345286"/>
                </a:lnTo>
                <a:lnTo>
                  <a:pt x="140774" y="298715"/>
                </a:lnTo>
                <a:lnTo>
                  <a:pt x="175632" y="254790"/>
                </a:lnTo>
                <a:lnTo>
                  <a:pt x="213700" y="213700"/>
                </a:lnTo>
                <a:lnTo>
                  <a:pt x="254790" y="175632"/>
                </a:lnTo>
                <a:lnTo>
                  <a:pt x="298715" y="140774"/>
                </a:lnTo>
                <a:lnTo>
                  <a:pt x="345286" y="109313"/>
                </a:lnTo>
                <a:lnTo>
                  <a:pt x="394316" y="81438"/>
                </a:lnTo>
                <a:lnTo>
                  <a:pt x="445618" y="57337"/>
                </a:lnTo>
                <a:lnTo>
                  <a:pt x="499002" y="37196"/>
                </a:lnTo>
                <a:lnTo>
                  <a:pt x="554282" y="21204"/>
                </a:lnTo>
                <a:lnTo>
                  <a:pt x="611270" y="9549"/>
                </a:lnTo>
                <a:lnTo>
                  <a:pt x="669778" y="2418"/>
                </a:lnTo>
                <a:lnTo>
                  <a:pt x="729618" y="0"/>
                </a:lnTo>
                <a:close/>
              </a:path>
            </a:pathLst>
          </a:custGeom>
          <a:ln w="25399">
            <a:solidFill>
              <a:srgbClr val="59BA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067298" y="1954934"/>
            <a:ext cx="3922395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mp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ty page: I’ll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 a docu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ment.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67298" y="2652093"/>
            <a:ext cx="4077335" cy="997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4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Fi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rst, I’ll decid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wh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at topics to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</a:t>
            </a:r>
            <a:r>
              <a:rPr sz="2200" spc="-5" dirty="0" smtClean="0">
                <a:solidFill>
                  <a:srgbClr val="7F7F7F"/>
                </a:solidFill>
                <a:latin typeface="Calibri"/>
                <a:cs typeface="Calibri"/>
              </a:rPr>
              <a:t> on. </a:t>
            </a:r>
            <a:r>
              <a:rPr sz="2200" spc="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200" spc="-15" dirty="0" smtClean="0">
                <a:solidFill>
                  <a:srgbClr val="4F81BD"/>
                </a:solidFill>
                <a:latin typeface="Calibri"/>
                <a:cs typeface="Calibri"/>
              </a:rPr>
              <a:t>e the topi</a:t>
            </a:r>
            <a:r>
              <a:rPr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c </a:t>
            </a:r>
            <a:r>
              <a:rPr lang="en-CA"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distribution</a:t>
            </a:r>
            <a:r>
              <a:rPr sz="2200" spc="100" dirty="0" smtClean="0">
                <a:solidFill>
                  <a:srgbClr val="4F81BD"/>
                </a:solidFill>
                <a:latin typeface="Calibri"/>
                <a:cs typeface="Calibri"/>
              </a:rPr>
              <a:t>. </a:t>
            </a:r>
            <a:r>
              <a:rPr sz="2000" spc="100" dirty="0" smtClean="0">
                <a:solidFill>
                  <a:srgbClr val="9BBB59"/>
                </a:solidFill>
                <a:latin typeface="Calibri"/>
                <a:cs typeface="Calibri"/>
              </a:rPr>
              <a:t>S</a:t>
            </a:r>
            <a:r>
              <a:rPr sz="2000" spc="-5" dirty="0" smtClean="0">
                <a:solidFill>
                  <a:srgbClr val="9BBB59"/>
                </a:solidFill>
                <a:latin typeface="Calibri"/>
                <a:cs typeface="Calibri"/>
              </a:rPr>
              <a:t>e</a:t>
            </a:r>
            <a:r>
              <a:rPr sz="2000" spc="-10" dirty="0" smtClean="0">
                <a:solidFill>
                  <a:srgbClr val="9BBB59"/>
                </a:solidFill>
                <a:latin typeface="Calibri"/>
                <a:cs typeface="Calibri"/>
              </a:rPr>
              <a:t>x</a:t>
            </a:r>
            <a:r>
              <a:rPr sz="2000" spc="-15" dirty="0" smtClean="0">
                <a:solidFill>
                  <a:srgbClr val="9BBB59"/>
                </a:solidFill>
                <a:latin typeface="Calibri"/>
                <a:cs typeface="Calibri"/>
              </a:rPr>
              <a:t>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2%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15" dirty="0" smtClean="0">
                <a:solidFill>
                  <a:srgbClr val="8064A2"/>
                </a:solidFill>
                <a:latin typeface="Calibri"/>
                <a:cs typeface="Calibri"/>
              </a:rPr>
              <a:t>Dr</a:t>
            </a:r>
            <a:r>
              <a:rPr sz="2000" spc="0" dirty="0" smtClean="0">
                <a:solidFill>
                  <a:srgbClr val="8064A2"/>
                </a:solidFill>
                <a:latin typeface="Calibri"/>
                <a:cs typeface="Calibri"/>
              </a:rPr>
              <a:t>u</a:t>
            </a:r>
            <a:r>
              <a:rPr sz="2000" spc="-5" dirty="0" smtClean="0">
                <a:solidFill>
                  <a:srgbClr val="8064A2"/>
                </a:solidFill>
                <a:latin typeface="Calibri"/>
                <a:cs typeface="Calibri"/>
              </a:rPr>
              <a:t>g</a:t>
            </a:r>
            <a:r>
              <a:rPr sz="2000" spc="-10" dirty="0" smtClean="0">
                <a:solidFill>
                  <a:srgbClr val="8064A2"/>
                </a:solidFill>
                <a:latin typeface="Calibri"/>
                <a:cs typeface="Calibri"/>
              </a:rPr>
              <a:t>s: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33%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5" dirty="0" smtClean="0">
                <a:solidFill>
                  <a:srgbClr val="F79646"/>
                </a:solidFill>
                <a:latin typeface="Calibri"/>
                <a:cs typeface="Calibri"/>
              </a:rPr>
              <a:t>Ro</a:t>
            </a:r>
            <a:r>
              <a:rPr sz="2000" spc="-10" dirty="0" smtClean="0">
                <a:solidFill>
                  <a:srgbClr val="F79646"/>
                </a:solidFill>
                <a:latin typeface="Calibri"/>
                <a:cs typeface="Calibri"/>
              </a:rPr>
              <a:t>ck’n Roll: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65%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7298" y="4240933"/>
            <a:ext cx="2698115" cy="627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e next </a:t>
            </a:r>
            <a:r>
              <a:rPr sz="2000" spc="-15" dirty="0" smtClean="0">
                <a:solidFill>
                  <a:srgbClr val="4F81BD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rd</a:t>
            </a:r>
            <a:r>
              <a:rPr sz="2000" spc="-5" dirty="0" smtClean="0">
                <a:solidFill>
                  <a:srgbClr val="4F81BD"/>
                </a:solidFill>
                <a:latin typeface="Calibri"/>
                <a:cs typeface="Calibri"/>
              </a:rPr>
              <a:t>’s topi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c.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7F7F7F"/>
                </a:solidFill>
                <a:latin typeface="Calibri"/>
                <a:cs typeface="Calibri"/>
              </a:rPr>
              <a:t>Roll th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e dice.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6400" y="2309324"/>
            <a:ext cx="924560" cy="345440"/>
          </a:xfrm>
          <a:custGeom>
            <a:avLst/>
            <a:gdLst/>
            <a:ahLst/>
            <a:cxnLst/>
            <a:rect l="l" t="t" r="r" b="b"/>
            <a:pathLst>
              <a:path w="924560" h="345440">
                <a:moveTo>
                  <a:pt x="0" y="0"/>
                </a:moveTo>
                <a:lnTo>
                  <a:pt x="924560" y="0"/>
                </a:lnTo>
                <a:lnTo>
                  <a:pt x="924560" y="345440"/>
                </a:lnTo>
                <a:lnTo>
                  <a:pt x="0" y="345440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406399" y="230932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67720" y="2344884"/>
            <a:ext cx="60833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Gui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tar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32560" y="2319484"/>
            <a:ext cx="924560" cy="345438"/>
          </a:xfrm>
          <a:custGeom>
            <a:avLst/>
            <a:gdLst/>
            <a:ahLst/>
            <a:cxnLst/>
            <a:rect l="l" t="t" r="r" b="b"/>
            <a:pathLst>
              <a:path w="924560" h="345438">
                <a:moveTo>
                  <a:pt x="0" y="0"/>
                </a:moveTo>
                <a:lnTo>
                  <a:pt x="924560" y="0"/>
                </a:lnTo>
                <a:lnTo>
                  <a:pt x="924560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432559" y="231948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1752382" y="2355045"/>
            <a:ext cx="29146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iﬀ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58720" y="2319484"/>
            <a:ext cx="924559" cy="345438"/>
          </a:xfrm>
          <a:custGeom>
            <a:avLst/>
            <a:gdLst/>
            <a:ahLst/>
            <a:cxnLst/>
            <a:rect l="l" t="t" r="r" b="b"/>
            <a:pathLst>
              <a:path w="924559" h="345438">
                <a:moveTo>
                  <a:pt x="0" y="0"/>
                </a:moveTo>
                <a:lnTo>
                  <a:pt x="924559" y="0"/>
                </a:lnTo>
                <a:lnTo>
                  <a:pt x="924559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2458720" y="231948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2556472" y="2355045"/>
            <a:ext cx="73533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cocaine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54400" y="2319484"/>
            <a:ext cx="772160" cy="345438"/>
          </a:xfrm>
          <a:custGeom>
            <a:avLst/>
            <a:gdLst/>
            <a:ahLst/>
            <a:cxnLst/>
            <a:rect l="l" t="t" r="r" b="b"/>
            <a:pathLst>
              <a:path w="772160" h="345438">
                <a:moveTo>
                  <a:pt x="0" y="0"/>
                </a:moveTo>
                <a:lnTo>
                  <a:pt x="772160" y="0"/>
                </a:lnTo>
                <a:lnTo>
                  <a:pt x="772160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454400" y="2319484"/>
            <a:ext cx="772159" cy="345439"/>
          </a:xfrm>
          <a:custGeom>
            <a:avLst/>
            <a:gdLst/>
            <a:ahLst/>
            <a:cxnLst/>
            <a:rect l="l" t="t" r="r" b="b"/>
            <a:pathLst>
              <a:path w="772159" h="345439">
                <a:moveTo>
                  <a:pt x="0" y="0"/>
                </a:moveTo>
                <a:lnTo>
                  <a:pt x="772159" y="0"/>
                </a:lnTo>
                <a:lnTo>
                  <a:pt x="7721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3562235" y="2355045"/>
            <a:ext cx="56261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ord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6240" y="2786844"/>
            <a:ext cx="924560" cy="345439"/>
          </a:xfrm>
          <a:custGeom>
            <a:avLst/>
            <a:gdLst/>
            <a:ahLst/>
            <a:cxnLst/>
            <a:rect l="l" t="t" r="r" b="b"/>
            <a:pathLst>
              <a:path w="924560" h="345439">
                <a:moveTo>
                  <a:pt x="0" y="0"/>
                </a:moveTo>
                <a:lnTo>
                  <a:pt x="924560" y="0"/>
                </a:lnTo>
                <a:lnTo>
                  <a:pt x="924560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96239" y="278684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605669" y="2822404"/>
            <a:ext cx="511809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sno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rt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22400" y="2786844"/>
            <a:ext cx="650239" cy="345439"/>
          </a:xfrm>
          <a:custGeom>
            <a:avLst/>
            <a:gdLst/>
            <a:ahLst/>
            <a:cxnLst/>
            <a:rect l="l" t="t" r="r" b="b"/>
            <a:pathLst>
              <a:path w="650239" h="345439">
                <a:moveTo>
                  <a:pt x="0" y="0"/>
                </a:moveTo>
                <a:lnTo>
                  <a:pt x="650239" y="0"/>
                </a:lnTo>
                <a:lnTo>
                  <a:pt x="6502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22400" y="2786844"/>
            <a:ext cx="650239" cy="345439"/>
          </a:xfrm>
          <a:custGeom>
            <a:avLst/>
            <a:gdLst/>
            <a:ahLst/>
            <a:cxnLst/>
            <a:rect l="l" t="t" r="r" b="b"/>
            <a:pathLst>
              <a:path w="650239" h="345439">
                <a:moveTo>
                  <a:pt x="0" y="0"/>
                </a:moveTo>
                <a:lnTo>
                  <a:pt x="650239" y="0"/>
                </a:lnTo>
                <a:lnTo>
                  <a:pt x="6502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1582468" y="2822404"/>
            <a:ext cx="33591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164079" y="2786844"/>
            <a:ext cx="701039" cy="345439"/>
          </a:xfrm>
          <a:custGeom>
            <a:avLst/>
            <a:gdLst/>
            <a:ahLst/>
            <a:cxnLst/>
            <a:rect l="l" t="t" r="r" b="b"/>
            <a:pathLst>
              <a:path w="701039" h="345439">
                <a:moveTo>
                  <a:pt x="0" y="0"/>
                </a:moveTo>
                <a:lnTo>
                  <a:pt x="701039" y="0"/>
                </a:lnTo>
                <a:lnTo>
                  <a:pt x="7010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2164080" y="2786844"/>
            <a:ext cx="701039" cy="345439"/>
          </a:xfrm>
          <a:custGeom>
            <a:avLst/>
            <a:gdLst/>
            <a:ahLst/>
            <a:cxnLst/>
            <a:rect l="l" t="t" r="r" b="b"/>
            <a:pathLst>
              <a:path w="701039" h="345439">
                <a:moveTo>
                  <a:pt x="0" y="0"/>
                </a:moveTo>
                <a:lnTo>
                  <a:pt x="701039" y="0"/>
                </a:lnTo>
                <a:lnTo>
                  <a:pt x="7010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 txBox="1"/>
          <p:nvPr/>
        </p:nvSpPr>
        <p:spPr>
          <a:xfrm>
            <a:off x="2313271" y="2822404"/>
            <a:ext cx="40830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ni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946400" y="2797004"/>
            <a:ext cx="833120" cy="345439"/>
          </a:xfrm>
          <a:custGeom>
            <a:avLst/>
            <a:gdLst/>
            <a:ahLst/>
            <a:cxnLst/>
            <a:rect l="l" t="t" r="r" b="b"/>
            <a:pathLst>
              <a:path w="833120" h="345439">
                <a:moveTo>
                  <a:pt x="0" y="0"/>
                </a:moveTo>
                <a:lnTo>
                  <a:pt x="833120" y="0"/>
                </a:lnTo>
                <a:lnTo>
                  <a:pt x="833120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2946400" y="2797004"/>
            <a:ext cx="833119" cy="345439"/>
          </a:xfrm>
          <a:custGeom>
            <a:avLst/>
            <a:gdLst/>
            <a:ahLst/>
            <a:cxnLst/>
            <a:rect l="l" t="t" r="r" b="b"/>
            <a:pathLst>
              <a:path w="833119" h="345439">
                <a:moveTo>
                  <a:pt x="0" y="0"/>
                </a:moveTo>
                <a:lnTo>
                  <a:pt x="833119" y="0"/>
                </a:lnTo>
                <a:lnTo>
                  <a:pt x="83311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T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pi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c Mod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elin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g: L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A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L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et’s us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an alg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rith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 sp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eciﬁ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call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 devel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ed to ﬁnd topi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715" y="1512142"/>
            <a:ext cx="358584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8064A2"/>
                </a:solidFill>
                <a:latin typeface="Calibri"/>
                <a:cs typeface="Calibri"/>
              </a:rPr>
              <a:t>Mod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el the p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r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cess 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8064A2"/>
                </a:solidFill>
                <a:latin typeface="Calibri"/>
                <a:cs typeface="Calibri"/>
              </a:rPr>
              <a:t>f </a:t>
            </a:r>
            <a:r>
              <a:rPr lang="en-CA" sz="2400" spc="-25" dirty="0" smtClean="0">
                <a:solidFill>
                  <a:srgbClr val="8064A2"/>
                </a:solidFill>
                <a:latin typeface="Calibri"/>
                <a:cs typeface="Calibri"/>
              </a:rPr>
              <a:t>writing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55" y="2062481"/>
            <a:ext cx="4377622" cy="4683758"/>
          </a:xfrm>
          <a:custGeom>
            <a:avLst/>
            <a:gdLst/>
            <a:ahLst/>
            <a:cxnLst/>
            <a:rect l="l" t="t" r="r" b="b"/>
            <a:pathLst>
              <a:path w="4377622" h="4683758">
                <a:moveTo>
                  <a:pt x="729618" y="0"/>
                </a:moveTo>
                <a:lnTo>
                  <a:pt x="3648004" y="0"/>
                </a:lnTo>
                <a:lnTo>
                  <a:pt x="3707844" y="2418"/>
                </a:lnTo>
                <a:lnTo>
                  <a:pt x="3766351" y="9549"/>
                </a:lnTo>
                <a:lnTo>
                  <a:pt x="3823339" y="21204"/>
                </a:lnTo>
                <a:lnTo>
                  <a:pt x="3878619" y="37196"/>
                </a:lnTo>
                <a:lnTo>
                  <a:pt x="3932004" y="57337"/>
                </a:lnTo>
                <a:lnTo>
                  <a:pt x="3983305" y="81438"/>
                </a:lnTo>
                <a:lnTo>
                  <a:pt x="4032335" y="109313"/>
                </a:lnTo>
                <a:lnTo>
                  <a:pt x="4078907" y="140774"/>
                </a:lnTo>
                <a:lnTo>
                  <a:pt x="4122831" y="175632"/>
                </a:lnTo>
                <a:lnTo>
                  <a:pt x="4163922" y="213700"/>
                </a:lnTo>
                <a:lnTo>
                  <a:pt x="4201990" y="254790"/>
                </a:lnTo>
                <a:lnTo>
                  <a:pt x="4236848" y="298715"/>
                </a:lnTo>
                <a:lnTo>
                  <a:pt x="4268309" y="345286"/>
                </a:lnTo>
                <a:lnTo>
                  <a:pt x="4296184" y="394317"/>
                </a:lnTo>
                <a:lnTo>
                  <a:pt x="4320285" y="445618"/>
                </a:lnTo>
                <a:lnTo>
                  <a:pt x="4340426" y="499002"/>
                </a:lnTo>
                <a:lnTo>
                  <a:pt x="4356418" y="554283"/>
                </a:lnTo>
                <a:lnTo>
                  <a:pt x="4368073" y="611270"/>
                </a:lnTo>
                <a:lnTo>
                  <a:pt x="4375204" y="669778"/>
                </a:lnTo>
                <a:lnTo>
                  <a:pt x="4377622" y="729618"/>
                </a:lnTo>
                <a:lnTo>
                  <a:pt x="4377622" y="4683758"/>
                </a:lnTo>
                <a:lnTo>
                  <a:pt x="0" y="4683758"/>
                </a:lnTo>
                <a:lnTo>
                  <a:pt x="0" y="729618"/>
                </a:lnTo>
                <a:lnTo>
                  <a:pt x="2418" y="669778"/>
                </a:lnTo>
                <a:lnTo>
                  <a:pt x="9549" y="611270"/>
                </a:lnTo>
                <a:lnTo>
                  <a:pt x="21204" y="554283"/>
                </a:lnTo>
                <a:lnTo>
                  <a:pt x="37196" y="499002"/>
                </a:lnTo>
                <a:lnTo>
                  <a:pt x="57337" y="445618"/>
                </a:lnTo>
                <a:lnTo>
                  <a:pt x="81438" y="394317"/>
                </a:lnTo>
                <a:lnTo>
                  <a:pt x="109313" y="345286"/>
                </a:lnTo>
                <a:lnTo>
                  <a:pt x="140774" y="298715"/>
                </a:lnTo>
                <a:lnTo>
                  <a:pt x="175632" y="254790"/>
                </a:lnTo>
                <a:lnTo>
                  <a:pt x="213700" y="213700"/>
                </a:lnTo>
                <a:lnTo>
                  <a:pt x="254790" y="175632"/>
                </a:lnTo>
                <a:lnTo>
                  <a:pt x="298715" y="140774"/>
                </a:lnTo>
                <a:lnTo>
                  <a:pt x="345286" y="109313"/>
                </a:lnTo>
                <a:lnTo>
                  <a:pt x="394316" y="81438"/>
                </a:lnTo>
                <a:lnTo>
                  <a:pt x="445618" y="57337"/>
                </a:lnTo>
                <a:lnTo>
                  <a:pt x="499002" y="37196"/>
                </a:lnTo>
                <a:lnTo>
                  <a:pt x="554282" y="21204"/>
                </a:lnTo>
                <a:lnTo>
                  <a:pt x="611270" y="9549"/>
                </a:lnTo>
                <a:lnTo>
                  <a:pt x="669778" y="2418"/>
                </a:lnTo>
                <a:lnTo>
                  <a:pt x="729618" y="0"/>
                </a:lnTo>
                <a:close/>
              </a:path>
            </a:pathLst>
          </a:custGeom>
          <a:ln w="25399">
            <a:solidFill>
              <a:srgbClr val="59BA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067298" y="1954934"/>
            <a:ext cx="3922395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mp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ty page: I’ll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 a docu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ment.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67298" y="2652093"/>
            <a:ext cx="4077335" cy="997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4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Fi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rst, I’ll decid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wh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at topics to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</a:t>
            </a:r>
            <a:r>
              <a:rPr sz="2200" spc="-5" dirty="0" smtClean="0">
                <a:solidFill>
                  <a:srgbClr val="7F7F7F"/>
                </a:solidFill>
                <a:latin typeface="Calibri"/>
                <a:cs typeface="Calibri"/>
              </a:rPr>
              <a:t> on. </a:t>
            </a:r>
            <a:r>
              <a:rPr sz="2200" spc="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200" spc="-15" dirty="0" smtClean="0">
                <a:solidFill>
                  <a:srgbClr val="4F81BD"/>
                </a:solidFill>
                <a:latin typeface="Calibri"/>
                <a:cs typeface="Calibri"/>
              </a:rPr>
              <a:t>e the topi</a:t>
            </a:r>
            <a:r>
              <a:rPr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c </a:t>
            </a:r>
            <a:r>
              <a:rPr lang="en-CA"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distribution</a:t>
            </a:r>
            <a:r>
              <a:rPr sz="2200" spc="100" dirty="0" smtClean="0">
                <a:solidFill>
                  <a:srgbClr val="4F81BD"/>
                </a:solidFill>
                <a:latin typeface="Calibri"/>
                <a:cs typeface="Calibri"/>
              </a:rPr>
              <a:t>. </a:t>
            </a:r>
            <a:r>
              <a:rPr sz="2000" spc="100" dirty="0" smtClean="0">
                <a:solidFill>
                  <a:srgbClr val="9BBB59"/>
                </a:solidFill>
                <a:latin typeface="Calibri"/>
                <a:cs typeface="Calibri"/>
              </a:rPr>
              <a:t>S</a:t>
            </a:r>
            <a:r>
              <a:rPr sz="2000" spc="-5" dirty="0" smtClean="0">
                <a:solidFill>
                  <a:srgbClr val="9BBB59"/>
                </a:solidFill>
                <a:latin typeface="Calibri"/>
                <a:cs typeface="Calibri"/>
              </a:rPr>
              <a:t>e</a:t>
            </a:r>
            <a:r>
              <a:rPr sz="2000" spc="-10" dirty="0" smtClean="0">
                <a:solidFill>
                  <a:srgbClr val="9BBB59"/>
                </a:solidFill>
                <a:latin typeface="Calibri"/>
                <a:cs typeface="Calibri"/>
              </a:rPr>
              <a:t>x</a:t>
            </a:r>
            <a:r>
              <a:rPr sz="2000" spc="-15" dirty="0" smtClean="0">
                <a:solidFill>
                  <a:srgbClr val="9BBB59"/>
                </a:solidFill>
                <a:latin typeface="Calibri"/>
                <a:cs typeface="Calibri"/>
              </a:rPr>
              <a:t>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2%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15" dirty="0" smtClean="0">
                <a:solidFill>
                  <a:srgbClr val="8064A2"/>
                </a:solidFill>
                <a:latin typeface="Calibri"/>
                <a:cs typeface="Calibri"/>
              </a:rPr>
              <a:t>Dr</a:t>
            </a:r>
            <a:r>
              <a:rPr sz="2000" spc="0" dirty="0" smtClean="0">
                <a:solidFill>
                  <a:srgbClr val="8064A2"/>
                </a:solidFill>
                <a:latin typeface="Calibri"/>
                <a:cs typeface="Calibri"/>
              </a:rPr>
              <a:t>u</a:t>
            </a:r>
            <a:r>
              <a:rPr sz="2000" spc="-5" dirty="0" smtClean="0">
                <a:solidFill>
                  <a:srgbClr val="8064A2"/>
                </a:solidFill>
                <a:latin typeface="Calibri"/>
                <a:cs typeface="Calibri"/>
              </a:rPr>
              <a:t>g</a:t>
            </a:r>
            <a:r>
              <a:rPr sz="2000" spc="-10" dirty="0" smtClean="0">
                <a:solidFill>
                  <a:srgbClr val="8064A2"/>
                </a:solidFill>
                <a:latin typeface="Calibri"/>
                <a:cs typeface="Calibri"/>
              </a:rPr>
              <a:t>s: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33%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5" dirty="0" smtClean="0">
                <a:solidFill>
                  <a:srgbClr val="F79646"/>
                </a:solidFill>
                <a:latin typeface="Calibri"/>
                <a:cs typeface="Calibri"/>
              </a:rPr>
              <a:t>Ro</a:t>
            </a:r>
            <a:r>
              <a:rPr sz="2000" spc="-10" dirty="0" smtClean="0">
                <a:solidFill>
                  <a:srgbClr val="F79646"/>
                </a:solidFill>
                <a:latin typeface="Calibri"/>
                <a:cs typeface="Calibri"/>
              </a:rPr>
              <a:t>ck’n Roll: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65%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7298" y="4240933"/>
            <a:ext cx="2698115" cy="627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e next </a:t>
            </a:r>
            <a:r>
              <a:rPr sz="2000" spc="-15" dirty="0" smtClean="0">
                <a:solidFill>
                  <a:srgbClr val="4F81BD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rd</a:t>
            </a:r>
            <a:r>
              <a:rPr sz="2000" spc="-5" dirty="0" smtClean="0">
                <a:solidFill>
                  <a:srgbClr val="4F81BD"/>
                </a:solidFill>
                <a:latin typeface="Calibri"/>
                <a:cs typeface="Calibri"/>
              </a:rPr>
              <a:t>’s topi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c.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7F7F7F"/>
                </a:solidFill>
                <a:latin typeface="Calibri"/>
                <a:cs typeface="Calibri"/>
              </a:rPr>
              <a:t>Roll th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e dice.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7298" y="5764934"/>
            <a:ext cx="3122930" cy="627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200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e the </a:t>
            </a:r>
            <a:r>
              <a:rPr sz="2000" spc="-15" dirty="0" smtClean="0">
                <a:solidFill>
                  <a:srgbClr val="4F81BD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rd according to this topic.</a:t>
            </a:r>
            <a:r>
              <a:rPr sz="2000" spc="-5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7F7F7F"/>
                </a:solidFill>
                <a:latin typeface="Calibri"/>
                <a:cs typeface="Calibri"/>
              </a:rPr>
              <a:t>Roll th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e dice.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6400" y="2309324"/>
            <a:ext cx="924560" cy="345440"/>
          </a:xfrm>
          <a:custGeom>
            <a:avLst/>
            <a:gdLst/>
            <a:ahLst/>
            <a:cxnLst/>
            <a:rect l="l" t="t" r="r" b="b"/>
            <a:pathLst>
              <a:path w="924560" h="345440">
                <a:moveTo>
                  <a:pt x="0" y="0"/>
                </a:moveTo>
                <a:lnTo>
                  <a:pt x="924560" y="0"/>
                </a:lnTo>
                <a:lnTo>
                  <a:pt x="924560" y="345440"/>
                </a:lnTo>
                <a:lnTo>
                  <a:pt x="0" y="345440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406399" y="230932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67720" y="2344884"/>
            <a:ext cx="60833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Gui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tar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32560" y="2319484"/>
            <a:ext cx="924560" cy="345438"/>
          </a:xfrm>
          <a:custGeom>
            <a:avLst/>
            <a:gdLst/>
            <a:ahLst/>
            <a:cxnLst/>
            <a:rect l="l" t="t" r="r" b="b"/>
            <a:pathLst>
              <a:path w="924560" h="345438">
                <a:moveTo>
                  <a:pt x="0" y="0"/>
                </a:moveTo>
                <a:lnTo>
                  <a:pt x="924560" y="0"/>
                </a:lnTo>
                <a:lnTo>
                  <a:pt x="924560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432559" y="231948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1752382" y="2355045"/>
            <a:ext cx="29146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iﬀ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58720" y="2319484"/>
            <a:ext cx="924559" cy="345438"/>
          </a:xfrm>
          <a:custGeom>
            <a:avLst/>
            <a:gdLst/>
            <a:ahLst/>
            <a:cxnLst/>
            <a:rect l="l" t="t" r="r" b="b"/>
            <a:pathLst>
              <a:path w="924559" h="345438">
                <a:moveTo>
                  <a:pt x="0" y="0"/>
                </a:moveTo>
                <a:lnTo>
                  <a:pt x="924559" y="0"/>
                </a:lnTo>
                <a:lnTo>
                  <a:pt x="924559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458720" y="231948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2556472" y="2355045"/>
            <a:ext cx="73533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cocaine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54400" y="2319484"/>
            <a:ext cx="772160" cy="345438"/>
          </a:xfrm>
          <a:custGeom>
            <a:avLst/>
            <a:gdLst/>
            <a:ahLst/>
            <a:cxnLst/>
            <a:rect l="l" t="t" r="r" b="b"/>
            <a:pathLst>
              <a:path w="772160" h="345438">
                <a:moveTo>
                  <a:pt x="0" y="0"/>
                </a:moveTo>
                <a:lnTo>
                  <a:pt x="772160" y="0"/>
                </a:lnTo>
                <a:lnTo>
                  <a:pt x="772160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3454400" y="2319484"/>
            <a:ext cx="772159" cy="345439"/>
          </a:xfrm>
          <a:custGeom>
            <a:avLst/>
            <a:gdLst/>
            <a:ahLst/>
            <a:cxnLst/>
            <a:rect l="l" t="t" r="r" b="b"/>
            <a:pathLst>
              <a:path w="772159" h="345439">
                <a:moveTo>
                  <a:pt x="0" y="0"/>
                </a:moveTo>
                <a:lnTo>
                  <a:pt x="772159" y="0"/>
                </a:lnTo>
                <a:lnTo>
                  <a:pt x="7721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3562235" y="2355045"/>
            <a:ext cx="56261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ord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6240" y="2786844"/>
            <a:ext cx="924560" cy="345439"/>
          </a:xfrm>
          <a:custGeom>
            <a:avLst/>
            <a:gdLst/>
            <a:ahLst/>
            <a:cxnLst/>
            <a:rect l="l" t="t" r="r" b="b"/>
            <a:pathLst>
              <a:path w="924560" h="345439">
                <a:moveTo>
                  <a:pt x="0" y="0"/>
                </a:moveTo>
                <a:lnTo>
                  <a:pt x="924560" y="0"/>
                </a:lnTo>
                <a:lnTo>
                  <a:pt x="924560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96239" y="278684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605669" y="2822404"/>
            <a:ext cx="511809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sno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rt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22400" y="2786844"/>
            <a:ext cx="650239" cy="345439"/>
          </a:xfrm>
          <a:custGeom>
            <a:avLst/>
            <a:gdLst/>
            <a:ahLst/>
            <a:cxnLst/>
            <a:rect l="l" t="t" r="r" b="b"/>
            <a:pathLst>
              <a:path w="650239" h="345439">
                <a:moveTo>
                  <a:pt x="0" y="0"/>
                </a:moveTo>
                <a:lnTo>
                  <a:pt x="650239" y="0"/>
                </a:lnTo>
                <a:lnTo>
                  <a:pt x="6502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422400" y="2786844"/>
            <a:ext cx="650239" cy="345439"/>
          </a:xfrm>
          <a:custGeom>
            <a:avLst/>
            <a:gdLst/>
            <a:ahLst/>
            <a:cxnLst/>
            <a:rect l="l" t="t" r="r" b="b"/>
            <a:pathLst>
              <a:path w="650239" h="345439">
                <a:moveTo>
                  <a:pt x="0" y="0"/>
                </a:moveTo>
                <a:lnTo>
                  <a:pt x="650239" y="0"/>
                </a:lnTo>
                <a:lnTo>
                  <a:pt x="6502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1582468" y="2822404"/>
            <a:ext cx="33591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64079" y="2786844"/>
            <a:ext cx="701039" cy="345439"/>
          </a:xfrm>
          <a:custGeom>
            <a:avLst/>
            <a:gdLst/>
            <a:ahLst/>
            <a:cxnLst/>
            <a:rect l="l" t="t" r="r" b="b"/>
            <a:pathLst>
              <a:path w="701039" h="345439">
                <a:moveTo>
                  <a:pt x="0" y="0"/>
                </a:moveTo>
                <a:lnTo>
                  <a:pt x="701039" y="0"/>
                </a:lnTo>
                <a:lnTo>
                  <a:pt x="7010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2164080" y="2786844"/>
            <a:ext cx="701039" cy="345439"/>
          </a:xfrm>
          <a:custGeom>
            <a:avLst/>
            <a:gdLst/>
            <a:ahLst/>
            <a:cxnLst/>
            <a:rect l="l" t="t" r="r" b="b"/>
            <a:pathLst>
              <a:path w="701039" h="345439">
                <a:moveTo>
                  <a:pt x="0" y="0"/>
                </a:moveTo>
                <a:lnTo>
                  <a:pt x="701039" y="0"/>
                </a:lnTo>
                <a:lnTo>
                  <a:pt x="7010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2313271" y="2822404"/>
            <a:ext cx="40830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ni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946400" y="2797004"/>
            <a:ext cx="833120" cy="345439"/>
          </a:xfrm>
          <a:custGeom>
            <a:avLst/>
            <a:gdLst/>
            <a:ahLst/>
            <a:cxnLst/>
            <a:rect l="l" t="t" r="r" b="b"/>
            <a:pathLst>
              <a:path w="833120" h="345439">
                <a:moveTo>
                  <a:pt x="0" y="0"/>
                </a:moveTo>
                <a:lnTo>
                  <a:pt x="833120" y="0"/>
                </a:lnTo>
                <a:lnTo>
                  <a:pt x="833120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2946400" y="2797004"/>
            <a:ext cx="833119" cy="345439"/>
          </a:xfrm>
          <a:custGeom>
            <a:avLst/>
            <a:gdLst/>
            <a:ahLst/>
            <a:cxnLst/>
            <a:rect l="l" t="t" r="r" b="b"/>
            <a:pathLst>
              <a:path w="833119" h="345439">
                <a:moveTo>
                  <a:pt x="0" y="0"/>
                </a:moveTo>
                <a:lnTo>
                  <a:pt x="833119" y="0"/>
                </a:lnTo>
                <a:lnTo>
                  <a:pt x="83311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 txBox="1"/>
          <p:nvPr/>
        </p:nvSpPr>
        <p:spPr>
          <a:xfrm>
            <a:off x="3075691" y="2832564"/>
            <a:ext cx="58039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tage.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T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pi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c Mod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elin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g: L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A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L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et’s us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an alg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rith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 sp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eciﬁ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call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 devel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ed to ﬁnd topi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715" y="1512142"/>
            <a:ext cx="358584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8064A2"/>
                </a:solidFill>
                <a:latin typeface="Calibri"/>
                <a:cs typeface="Calibri"/>
              </a:rPr>
              <a:t>Mod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el the p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r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cess 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8064A2"/>
                </a:solidFill>
                <a:latin typeface="Calibri"/>
                <a:cs typeface="Calibri"/>
              </a:rPr>
              <a:t>f </a:t>
            </a:r>
            <a:r>
              <a:rPr lang="en-CA" sz="2400" spc="-25" dirty="0" smtClean="0">
                <a:solidFill>
                  <a:srgbClr val="8064A2"/>
                </a:solidFill>
                <a:latin typeface="Calibri"/>
                <a:cs typeface="Calibri"/>
              </a:rPr>
              <a:t>writing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55" y="2062481"/>
            <a:ext cx="4377622" cy="4683758"/>
          </a:xfrm>
          <a:custGeom>
            <a:avLst/>
            <a:gdLst/>
            <a:ahLst/>
            <a:cxnLst/>
            <a:rect l="l" t="t" r="r" b="b"/>
            <a:pathLst>
              <a:path w="4377622" h="4683758">
                <a:moveTo>
                  <a:pt x="729618" y="0"/>
                </a:moveTo>
                <a:lnTo>
                  <a:pt x="3648004" y="0"/>
                </a:lnTo>
                <a:lnTo>
                  <a:pt x="3707844" y="2418"/>
                </a:lnTo>
                <a:lnTo>
                  <a:pt x="3766351" y="9549"/>
                </a:lnTo>
                <a:lnTo>
                  <a:pt x="3823339" y="21204"/>
                </a:lnTo>
                <a:lnTo>
                  <a:pt x="3878619" y="37196"/>
                </a:lnTo>
                <a:lnTo>
                  <a:pt x="3932004" y="57337"/>
                </a:lnTo>
                <a:lnTo>
                  <a:pt x="3983305" y="81438"/>
                </a:lnTo>
                <a:lnTo>
                  <a:pt x="4032335" y="109313"/>
                </a:lnTo>
                <a:lnTo>
                  <a:pt x="4078907" y="140774"/>
                </a:lnTo>
                <a:lnTo>
                  <a:pt x="4122831" y="175632"/>
                </a:lnTo>
                <a:lnTo>
                  <a:pt x="4163922" y="213700"/>
                </a:lnTo>
                <a:lnTo>
                  <a:pt x="4201990" y="254790"/>
                </a:lnTo>
                <a:lnTo>
                  <a:pt x="4236848" y="298715"/>
                </a:lnTo>
                <a:lnTo>
                  <a:pt x="4268309" y="345286"/>
                </a:lnTo>
                <a:lnTo>
                  <a:pt x="4296184" y="394317"/>
                </a:lnTo>
                <a:lnTo>
                  <a:pt x="4320285" y="445618"/>
                </a:lnTo>
                <a:lnTo>
                  <a:pt x="4340426" y="499002"/>
                </a:lnTo>
                <a:lnTo>
                  <a:pt x="4356418" y="554283"/>
                </a:lnTo>
                <a:lnTo>
                  <a:pt x="4368073" y="611270"/>
                </a:lnTo>
                <a:lnTo>
                  <a:pt x="4375204" y="669778"/>
                </a:lnTo>
                <a:lnTo>
                  <a:pt x="4377622" y="729618"/>
                </a:lnTo>
                <a:lnTo>
                  <a:pt x="4377622" y="4683758"/>
                </a:lnTo>
                <a:lnTo>
                  <a:pt x="0" y="4683758"/>
                </a:lnTo>
                <a:lnTo>
                  <a:pt x="0" y="729618"/>
                </a:lnTo>
                <a:lnTo>
                  <a:pt x="2418" y="669778"/>
                </a:lnTo>
                <a:lnTo>
                  <a:pt x="9549" y="611270"/>
                </a:lnTo>
                <a:lnTo>
                  <a:pt x="21204" y="554283"/>
                </a:lnTo>
                <a:lnTo>
                  <a:pt x="37196" y="499002"/>
                </a:lnTo>
                <a:lnTo>
                  <a:pt x="57337" y="445618"/>
                </a:lnTo>
                <a:lnTo>
                  <a:pt x="81438" y="394317"/>
                </a:lnTo>
                <a:lnTo>
                  <a:pt x="109313" y="345286"/>
                </a:lnTo>
                <a:lnTo>
                  <a:pt x="140774" y="298715"/>
                </a:lnTo>
                <a:lnTo>
                  <a:pt x="175632" y="254790"/>
                </a:lnTo>
                <a:lnTo>
                  <a:pt x="213700" y="213700"/>
                </a:lnTo>
                <a:lnTo>
                  <a:pt x="254790" y="175632"/>
                </a:lnTo>
                <a:lnTo>
                  <a:pt x="298715" y="140774"/>
                </a:lnTo>
                <a:lnTo>
                  <a:pt x="345286" y="109313"/>
                </a:lnTo>
                <a:lnTo>
                  <a:pt x="394316" y="81438"/>
                </a:lnTo>
                <a:lnTo>
                  <a:pt x="445618" y="57337"/>
                </a:lnTo>
                <a:lnTo>
                  <a:pt x="499002" y="37196"/>
                </a:lnTo>
                <a:lnTo>
                  <a:pt x="554282" y="21204"/>
                </a:lnTo>
                <a:lnTo>
                  <a:pt x="611270" y="9549"/>
                </a:lnTo>
                <a:lnTo>
                  <a:pt x="669778" y="2418"/>
                </a:lnTo>
                <a:lnTo>
                  <a:pt x="729618" y="0"/>
                </a:lnTo>
                <a:close/>
              </a:path>
            </a:pathLst>
          </a:custGeom>
          <a:ln w="25399">
            <a:solidFill>
              <a:srgbClr val="59BA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067298" y="1954934"/>
            <a:ext cx="3922395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mp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ty page: I’ll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 a docu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ment.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67298" y="2652093"/>
            <a:ext cx="4077335" cy="997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4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Fi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rst, I’ll decid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wh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at topics to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</a:t>
            </a:r>
            <a:r>
              <a:rPr sz="2200" spc="-5" dirty="0" smtClean="0">
                <a:solidFill>
                  <a:srgbClr val="7F7F7F"/>
                </a:solidFill>
                <a:latin typeface="Calibri"/>
                <a:cs typeface="Calibri"/>
              </a:rPr>
              <a:t> on. </a:t>
            </a:r>
            <a:r>
              <a:rPr sz="2200" spc="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200" spc="-15" dirty="0" smtClean="0">
                <a:solidFill>
                  <a:srgbClr val="4F81BD"/>
                </a:solidFill>
                <a:latin typeface="Calibri"/>
                <a:cs typeface="Calibri"/>
              </a:rPr>
              <a:t>e the topi</a:t>
            </a:r>
            <a:r>
              <a:rPr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c </a:t>
            </a:r>
            <a:r>
              <a:rPr lang="en-CA"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distribution</a:t>
            </a:r>
            <a:r>
              <a:rPr sz="2200" spc="100" dirty="0" smtClean="0">
                <a:solidFill>
                  <a:srgbClr val="4F81BD"/>
                </a:solidFill>
                <a:latin typeface="Calibri"/>
                <a:cs typeface="Calibri"/>
              </a:rPr>
              <a:t>. </a:t>
            </a:r>
            <a:r>
              <a:rPr sz="2000" spc="100" dirty="0" smtClean="0">
                <a:solidFill>
                  <a:srgbClr val="9BBB59"/>
                </a:solidFill>
                <a:latin typeface="Calibri"/>
                <a:cs typeface="Calibri"/>
              </a:rPr>
              <a:t>S</a:t>
            </a:r>
            <a:r>
              <a:rPr sz="2000" spc="-5" dirty="0" smtClean="0">
                <a:solidFill>
                  <a:srgbClr val="9BBB59"/>
                </a:solidFill>
                <a:latin typeface="Calibri"/>
                <a:cs typeface="Calibri"/>
              </a:rPr>
              <a:t>e</a:t>
            </a:r>
            <a:r>
              <a:rPr sz="2000" spc="-10" dirty="0" smtClean="0">
                <a:solidFill>
                  <a:srgbClr val="9BBB59"/>
                </a:solidFill>
                <a:latin typeface="Calibri"/>
                <a:cs typeface="Calibri"/>
              </a:rPr>
              <a:t>x</a:t>
            </a:r>
            <a:r>
              <a:rPr sz="2000" spc="-15" dirty="0" smtClean="0">
                <a:solidFill>
                  <a:srgbClr val="9BBB59"/>
                </a:solidFill>
                <a:latin typeface="Calibri"/>
                <a:cs typeface="Calibri"/>
              </a:rPr>
              <a:t>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2%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15" dirty="0" smtClean="0">
                <a:solidFill>
                  <a:srgbClr val="8064A2"/>
                </a:solidFill>
                <a:latin typeface="Calibri"/>
                <a:cs typeface="Calibri"/>
              </a:rPr>
              <a:t>Dr</a:t>
            </a:r>
            <a:r>
              <a:rPr sz="2000" spc="0" dirty="0" smtClean="0">
                <a:solidFill>
                  <a:srgbClr val="8064A2"/>
                </a:solidFill>
                <a:latin typeface="Calibri"/>
                <a:cs typeface="Calibri"/>
              </a:rPr>
              <a:t>u</a:t>
            </a:r>
            <a:r>
              <a:rPr sz="2000" spc="-5" dirty="0" smtClean="0">
                <a:solidFill>
                  <a:srgbClr val="8064A2"/>
                </a:solidFill>
                <a:latin typeface="Calibri"/>
                <a:cs typeface="Calibri"/>
              </a:rPr>
              <a:t>g</a:t>
            </a:r>
            <a:r>
              <a:rPr sz="2000" spc="-10" dirty="0" smtClean="0">
                <a:solidFill>
                  <a:srgbClr val="8064A2"/>
                </a:solidFill>
                <a:latin typeface="Calibri"/>
                <a:cs typeface="Calibri"/>
              </a:rPr>
              <a:t>s: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33%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5" dirty="0" smtClean="0">
                <a:solidFill>
                  <a:srgbClr val="F79646"/>
                </a:solidFill>
                <a:latin typeface="Calibri"/>
                <a:cs typeface="Calibri"/>
              </a:rPr>
              <a:t>Ro</a:t>
            </a:r>
            <a:r>
              <a:rPr sz="2000" spc="-10" dirty="0" smtClean="0">
                <a:solidFill>
                  <a:srgbClr val="F79646"/>
                </a:solidFill>
                <a:latin typeface="Calibri"/>
                <a:cs typeface="Calibri"/>
              </a:rPr>
              <a:t>ck’n Roll: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65%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7298" y="4240933"/>
            <a:ext cx="2698115" cy="627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e next </a:t>
            </a:r>
            <a:r>
              <a:rPr sz="2000" spc="-15" dirty="0" smtClean="0">
                <a:solidFill>
                  <a:srgbClr val="4F81BD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rd</a:t>
            </a:r>
            <a:r>
              <a:rPr sz="2000" spc="-5" dirty="0" smtClean="0">
                <a:solidFill>
                  <a:srgbClr val="4F81BD"/>
                </a:solidFill>
                <a:latin typeface="Calibri"/>
                <a:cs typeface="Calibri"/>
              </a:rPr>
              <a:t>’s topi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c.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7F7F7F"/>
                </a:solidFill>
                <a:latin typeface="Calibri"/>
                <a:cs typeface="Calibri"/>
              </a:rPr>
              <a:t>Roll th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e dice.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6400" y="2309324"/>
            <a:ext cx="924560" cy="345440"/>
          </a:xfrm>
          <a:custGeom>
            <a:avLst/>
            <a:gdLst/>
            <a:ahLst/>
            <a:cxnLst/>
            <a:rect l="l" t="t" r="r" b="b"/>
            <a:pathLst>
              <a:path w="924560" h="345440">
                <a:moveTo>
                  <a:pt x="0" y="0"/>
                </a:moveTo>
                <a:lnTo>
                  <a:pt x="924560" y="0"/>
                </a:lnTo>
                <a:lnTo>
                  <a:pt x="924560" y="345440"/>
                </a:lnTo>
                <a:lnTo>
                  <a:pt x="0" y="345440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406399" y="230932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67720" y="2344884"/>
            <a:ext cx="60833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Gui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tar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32560" y="2319484"/>
            <a:ext cx="924560" cy="345438"/>
          </a:xfrm>
          <a:custGeom>
            <a:avLst/>
            <a:gdLst/>
            <a:ahLst/>
            <a:cxnLst/>
            <a:rect l="l" t="t" r="r" b="b"/>
            <a:pathLst>
              <a:path w="924560" h="345438">
                <a:moveTo>
                  <a:pt x="0" y="0"/>
                </a:moveTo>
                <a:lnTo>
                  <a:pt x="924560" y="0"/>
                </a:lnTo>
                <a:lnTo>
                  <a:pt x="924560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432559" y="231948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1752382" y="2355045"/>
            <a:ext cx="29146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iﬀ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58720" y="2319484"/>
            <a:ext cx="924559" cy="345438"/>
          </a:xfrm>
          <a:custGeom>
            <a:avLst/>
            <a:gdLst/>
            <a:ahLst/>
            <a:cxnLst/>
            <a:rect l="l" t="t" r="r" b="b"/>
            <a:pathLst>
              <a:path w="924559" h="345438">
                <a:moveTo>
                  <a:pt x="0" y="0"/>
                </a:moveTo>
                <a:lnTo>
                  <a:pt x="924559" y="0"/>
                </a:lnTo>
                <a:lnTo>
                  <a:pt x="924559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2458720" y="231948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2556472" y="2355045"/>
            <a:ext cx="73533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cocaine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54400" y="2319484"/>
            <a:ext cx="772160" cy="345438"/>
          </a:xfrm>
          <a:custGeom>
            <a:avLst/>
            <a:gdLst/>
            <a:ahLst/>
            <a:cxnLst/>
            <a:rect l="l" t="t" r="r" b="b"/>
            <a:pathLst>
              <a:path w="772160" h="345438">
                <a:moveTo>
                  <a:pt x="0" y="0"/>
                </a:moveTo>
                <a:lnTo>
                  <a:pt x="772160" y="0"/>
                </a:lnTo>
                <a:lnTo>
                  <a:pt x="772160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454400" y="2319484"/>
            <a:ext cx="772159" cy="345439"/>
          </a:xfrm>
          <a:custGeom>
            <a:avLst/>
            <a:gdLst/>
            <a:ahLst/>
            <a:cxnLst/>
            <a:rect l="l" t="t" r="r" b="b"/>
            <a:pathLst>
              <a:path w="772159" h="345439">
                <a:moveTo>
                  <a:pt x="0" y="0"/>
                </a:moveTo>
                <a:lnTo>
                  <a:pt x="772159" y="0"/>
                </a:lnTo>
                <a:lnTo>
                  <a:pt x="7721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3562235" y="2355045"/>
            <a:ext cx="56261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ord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6240" y="2786844"/>
            <a:ext cx="924560" cy="345439"/>
          </a:xfrm>
          <a:custGeom>
            <a:avLst/>
            <a:gdLst/>
            <a:ahLst/>
            <a:cxnLst/>
            <a:rect l="l" t="t" r="r" b="b"/>
            <a:pathLst>
              <a:path w="924560" h="345439">
                <a:moveTo>
                  <a:pt x="0" y="0"/>
                </a:moveTo>
                <a:lnTo>
                  <a:pt x="924560" y="0"/>
                </a:lnTo>
                <a:lnTo>
                  <a:pt x="924560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96239" y="278684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605669" y="2822404"/>
            <a:ext cx="511809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sno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rt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22400" y="2786844"/>
            <a:ext cx="650239" cy="345439"/>
          </a:xfrm>
          <a:custGeom>
            <a:avLst/>
            <a:gdLst/>
            <a:ahLst/>
            <a:cxnLst/>
            <a:rect l="l" t="t" r="r" b="b"/>
            <a:pathLst>
              <a:path w="650239" h="345439">
                <a:moveTo>
                  <a:pt x="0" y="0"/>
                </a:moveTo>
                <a:lnTo>
                  <a:pt x="650239" y="0"/>
                </a:lnTo>
                <a:lnTo>
                  <a:pt x="6502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22400" y="2786844"/>
            <a:ext cx="650239" cy="345439"/>
          </a:xfrm>
          <a:custGeom>
            <a:avLst/>
            <a:gdLst/>
            <a:ahLst/>
            <a:cxnLst/>
            <a:rect l="l" t="t" r="r" b="b"/>
            <a:pathLst>
              <a:path w="650239" h="345439">
                <a:moveTo>
                  <a:pt x="0" y="0"/>
                </a:moveTo>
                <a:lnTo>
                  <a:pt x="650239" y="0"/>
                </a:lnTo>
                <a:lnTo>
                  <a:pt x="6502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1582468" y="2822404"/>
            <a:ext cx="33591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164079" y="2786844"/>
            <a:ext cx="701039" cy="345439"/>
          </a:xfrm>
          <a:custGeom>
            <a:avLst/>
            <a:gdLst/>
            <a:ahLst/>
            <a:cxnLst/>
            <a:rect l="l" t="t" r="r" b="b"/>
            <a:pathLst>
              <a:path w="701039" h="345439">
                <a:moveTo>
                  <a:pt x="0" y="0"/>
                </a:moveTo>
                <a:lnTo>
                  <a:pt x="701039" y="0"/>
                </a:lnTo>
                <a:lnTo>
                  <a:pt x="7010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2164080" y="2786844"/>
            <a:ext cx="701039" cy="345439"/>
          </a:xfrm>
          <a:custGeom>
            <a:avLst/>
            <a:gdLst/>
            <a:ahLst/>
            <a:cxnLst/>
            <a:rect l="l" t="t" r="r" b="b"/>
            <a:pathLst>
              <a:path w="701039" h="345439">
                <a:moveTo>
                  <a:pt x="0" y="0"/>
                </a:moveTo>
                <a:lnTo>
                  <a:pt x="701039" y="0"/>
                </a:lnTo>
                <a:lnTo>
                  <a:pt x="7010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 txBox="1"/>
          <p:nvPr/>
        </p:nvSpPr>
        <p:spPr>
          <a:xfrm>
            <a:off x="2313271" y="2822404"/>
            <a:ext cx="40830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ni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946400" y="2797004"/>
            <a:ext cx="833120" cy="345439"/>
          </a:xfrm>
          <a:custGeom>
            <a:avLst/>
            <a:gdLst/>
            <a:ahLst/>
            <a:cxnLst/>
            <a:rect l="l" t="t" r="r" b="b"/>
            <a:pathLst>
              <a:path w="833120" h="345439">
                <a:moveTo>
                  <a:pt x="0" y="0"/>
                </a:moveTo>
                <a:lnTo>
                  <a:pt x="833120" y="0"/>
                </a:lnTo>
                <a:lnTo>
                  <a:pt x="833120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2946400" y="2797004"/>
            <a:ext cx="833119" cy="345439"/>
          </a:xfrm>
          <a:custGeom>
            <a:avLst/>
            <a:gdLst/>
            <a:ahLst/>
            <a:cxnLst/>
            <a:rect l="l" t="t" r="r" b="b"/>
            <a:pathLst>
              <a:path w="833119" h="345439">
                <a:moveTo>
                  <a:pt x="0" y="0"/>
                </a:moveTo>
                <a:lnTo>
                  <a:pt x="833119" y="0"/>
                </a:lnTo>
                <a:lnTo>
                  <a:pt x="83311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3075691" y="2832564"/>
            <a:ext cx="58039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tage.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06400" y="3284684"/>
            <a:ext cx="650239" cy="345440"/>
          </a:xfrm>
          <a:custGeom>
            <a:avLst/>
            <a:gdLst/>
            <a:ahLst/>
            <a:cxnLst/>
            <a:rect l="l" t="t" r="r" b="b"/>
            <a:pathLst>
              <a:path w="650239" h="345440">
                <a:moveTo>
                  <a:pt x="0" y="0"/>
                </a:moveTo>
                <a:lnTo>
                  <a:pt x="650239" y="0"/>
                </a:lnTo>
                <a:lnTo>
                  <a:pt x="650239" y="345440"/>
                </a:lnTo>
                <a:lnTo>
                  <a:pt x="0" y="345440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06399" y="3284684"/>
            <a:ext cx="650239" cy="345439"/>
          </a:xfrm>
          <a:custGeom>
            <a:avLst/>
            <a:gdLst/>
            <a:ahLst/>
            <a:cxnLst/>
            <a:rect l="l" t="t" r="r" b="b"/>
            <a:pathLst>
              <a:path w="650239" h="345439">
                <a:moveTo>
                  <a:pt x="0" y="0"/>
                </a:moveTo>
                <a:lnTo>
                  <a:pt x="650239" y="0"/>
                </a:lnTo>
                <a:lnTo>
                  <a:pt x="6502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T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pi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c Mod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elin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g: L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A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L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et’s us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an alg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rith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 sp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eciﬁ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call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 devel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ed to ﬁnd topi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715" y="1512142"/>
            <a:ext cx="358584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8064A2"/>
                </a:solidFill>
                <a:latin typeface="Calibri"/>
                <a:cs typeface="Calibri"/>
              </a:rPr>
              <a:t>Mod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el the p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r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cess 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8064A2"/>
                </a:solidFill>
                <a:latin typeface="Calibri"/>
                <a:cs typeface="Calibri"/>
              </a:rPr>
              <a:t>f </a:t>
            </a:r>
            <a:r>
              <a:rPr lang="en-CA" sz="2400" spc="-25" dirty="0" smtClean="0">
                <a:solidFill>
                  <a:srgbClr val="8064A2"/>
                </a:solidFill>
                <a:latin typeface="Calibri"/>
                <a:cs typeface="Calibri"/>
              </a:rPr>
              <a:t>writing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55" y="2062481"/>
            <a:ext cx="4377622" cy="4683758"/>
          </a:xfrm>
          <a:custGeom>
            <a:avLst/>
            <a:gdLst/>
            <a:ahLst/>
            <a:cxnLst/>
            <a:rect l="l" t="t" r="r" b="b"/>
            <a:pathLst>
              <a:path w="4377622" h="4683758">
                <a:moveTo>
                  <a:pt x="729618" y="0"/>
                </a:moveTo>
                <a:lnTo>
                  <a:pt x="3648004" y="0"/>
                </a:lnTo>
                <a:lnTo>
                  <a:pt x="3707844" y="2418"/>
                </a:lnTo>
                <a:lnTo>
                  <a:pt x="3766351" y="9549"/>
                </a:lnTo>
                <a:lnTo>
                  <a:pt x="3823339" y="21204"/>
                </a:lnTo>
                <a:lnTo>
                  <a:pt x="3878619" y="37196"/>
                </a:lnTo>
                <a:lnTo>
                  <a:pt x="3932004" y="57337"/>
                </a:lnTo>
                <a:lnTo>
                  <a:pt x="3983305" y="81438"/>
                </a:lnTo>
                <a:lnTo>
                  <a:pt x="4032335" y="109313"/>
                </a:lnTo>
                <a:lnTo>
                  <a:pt x="4078907" y="140774"/>
                </a:lnTo>
                <a:lnTo>
                  <a:pt x="4122831" y="175632"/>
                </a:lnTo>
                <a:lnTo>
                  <a:pt x="4163922" y="213700"/>
                </a:lnTo>
                <a:lnTo>
                  <a:pt x="4201990" y="254790"/>
                </a:lnTo>
                <a:lnTo>
                  <a:pt x="4236848" y="298715"/>
                </a:lnTo>
                <a:lnTo>
                  <a:pt x="4268309" y="345286"/>
                </a:lnTo>
                <a:lnTo>
                  <a:pt x="4296184" y="394317"/>
                </a:lnTo>
                <a:lnTo>
                  <a:pt x="4320285" y="445618"/>
                </a:lnTo>
                <a:lnTo>
                  <a:pt x="4340426" y="499002"/>
                </a:lnTo>
                <a:lnTo>
                  <a:pt x="4356418" y="554283"/>
                </a:lnTo>
                <a:lnTo>
                  <a:pt x="4368073" y="611270"/>
                </a:lnTo>
                <a:lnTo>
                  <a:pt x="4375204" y="669778"/>
                </a:lnTo>
                <a:lnTo>
                  <a:pt x="4377622" y="729618"/>
                </a:lnTo>
                <a:lnTo>
                  <a:pt x="4377622" y="4683758"/>
                </a:lnTo>
                <a:lnTo>
                  <a:pt x="0" y="4683758"/>
                </a:lnTo>
                <a:lnTo>
                  <a:pt x="0" y="729618"/>
                </a:lnTo>
                <a:lnTo>
                  <a:pt x="2418" y="669778"/>
                </a:lnTo>
                <a:lnTo>
                  <a:pt x="9549" y="611270"/>
                </a:lnTo>
                <a:lnTo>
                  <a:pt x="21204" y="554283"/>
                </a:lnTo>
                <a:lnTo>
                  <a:pt x="37196" y="499002"/>
                </a:lnTo>
                <a:lnTo>
                  <a:pt x="57337" y="445618"/>
                </a:lnTo>
                <a:lnTo>
                  <a:pt x="81438" y="394317"/>
                </a:lnTo>
                <a:lnTo>
                  <a:pt x="109313" y="345286"/>
                </a:lnTo>
                <a:lnTo>
                  <a:pt x="140774" y="298715"/>
                </a:lnTo>
                <a:lnTo>
                  <a:pt x="175632" y="254790"/>
                </a:lnTo>
                <a:lnTo>
                  <a:pt x="213700" y="213700"/>
                </a:lnTo>
                <a:lnTo>
                  <a:pt x="254790" y="175632"/>
                </a:lnTo>
                <a:lnTo>
                  <a:pt x="298715" y="140774"/>
                </a:lnTo>
                <a:lnTo>
                  <a:pt x="345286" y="109313"/>
                </a:lnTo>
                <a:lnTo>
                  <a:pt x="394316" y="81438"/>
                </a:lnTo>
                <a:lnTo>
                  <a:pt x="445618" y="57337"/>
                </a:lnTo>
                <a:lnTo>
                  <a:pt x="499002" y="37196"/>
                </a:lnTo>
                <a:lnTo>
                  <a:pt x="554282" y="21204"/>
                </a:lnTo>
                <a:lnTo>
                  <a:pt x="611270" y="9549"/>
                </a:lnTo>
                <a:lnTo>
                  <a:pt x="669778" y="2418"/>
                </a:lnTo>
                <a:lnTo>
                  <a:pt x="729618" y="0"/>
                </a:lnTo>
                <a:close/>
              </a:path>
            </a:pathLst>
          </a:custGeom>
          <a:ln w="25399">
            <a:solidFill>
              <a:srgbClr val="59BA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067298" y="1954934"/>
            <a:ext cx="3922395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mp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ty page: I’ll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 a docu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ment.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67298" y="2652093"/>
            <a:ext cx="4077335" cy="997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4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Fi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rst, I’ll decid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wh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at topics to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</a:t>
            </a:r>
            <a:r>
              <a:rPr sz="2200" spc="-5" dirty="0" smtClean="0">
                <a:solidFill>
                  <a:srgbClr val="7F7F7F"/>
                </a:solidFill>
                <a:latin typeface="Calibri"/>
                <a:cs typeface="Calibri"/>
              </a:rPr>
              <a:t> on. </a:t>
            </a:r>
            <a:r>
              <a:rPr sz="2200" spc="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200" spc="-15" dirty="0" smtClean="0">
                <a:solidFill>
                  <a:srgbClr val="4F81BD"/>
                </a:solidFill>
                <a:latin typeface="Calibri"/>
                <a:cs typeface="Calibri"/>
              </a:rPr>
              <a:t>e the topi</a:t>
            </a:r>
            <a:r>
              <a:rPr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c </a:t>
            </a:r>
            <a:r>
              <a:rPr lang="en-CA"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distribution</a:t>
            </a:r>
            <a:r>
              <a:rPr sz="2200" spc="100" dirty="0" smtClean="0">
                <a:solidFill>
                  <a:srgbClr val="4F81BD"/>
                </a:solidFill>
                <a:latin typeface="Calibri"/>
                <a:cs typeface="Calibri"/>
              </a:rPr>
              <a:t>. </a:t>
            </a:r>
            <a:r>
              <a:rPr sz="2000" spc="100" dirty="0" smtClean="0">
                <a:solidFill>
                  <a:srgbClr val="9BBB59"/>
                </a:solidFill>
                <a:latin typeface="Calibri"/>
                <a:cs typeface="Calibri"/>
              </a:rPr>
              <a:t>S</a:t>
            </a:r>
            <a:r>
              <a:rPr sz="2000" spc="-5" dirty="0" smtClean="0">
                <a:solidFill>
                  <a:srgbClr val="9BBB59"/>
                </a:solidFill>
                <a:latin typeface="Calibri"/>
                <a:cs typeface="Calibri"/>
              </a:rPr>
              <a:t>e</a:t>
            </a:r>
            <a:r>
              <a:rPr sz="2000" spc="-10" dirty="0" smtClean="0">
                <a:solidFill>
                  <a:srgbClr val="9BBB59"/>
                </a:solidFill>
                <a:latin typeface="Calibri"/>
                <a:cs typeface="Calibri"/>
              </a:rPr>
              <a:t>x</a:t>
            </a:r>
            <a:r>
              <a:rPr sz="2000" spc="-15" dirty="0" smtClean="0">
                <a:solidFill>
                  <a:srgbClr val="9BBB59"/>
                </a:solidFill>
                <a:latin typeface="Calibri"/>
                <a:cs typeface="Calibri"/>
              </a:rPr>
              <a:t>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2%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15" dirty="0" smtClean="0">
                <a:solidFill>
                  <a:srgbClr val="8064A2"/>
                </a:solidFill>
                <a:latin typeface="Calibri"/>
                <a:cs typeface="Calibri"/>
              </a:rPr>
              <a:t>Dr</a:t>
            </a:r>
            <a:r>
              <a:rPr sz="2000" spc="0" dirty="0" smtClean="0">
                <a:solidFill>
                  <a:srgbClr val="8064A2"/>
                </a:solidFill>
                <a:latin typeface="Calibri"/>
                <a:cs typeface="Calibri"/>
              </a:rPr>
              <a:t>u</a:t>
            </a:r>
            <a:r>
              <a:rPr sz="2000" spc="-5" dirty="0" smtClean="0">
                <a:solidFill>
                  <a:srgbClr val="8064A2"/>
                </a:solidFill>
                <a:latin typeface="Calibri"/>
                <a:cs typeface="Calibri"/>
              </a:rPr>
              <a:t>g</a:t>
            </a:r>
            <a:r>
              <a:rPr sz="2000" spc="-10" dirty="0" smtClean="0">
                <a:solidFill>
                  <a:srgbClr val="8064A2"/>
                </a:solidFill>
                <a:latin typeface="Calibri"/>
                <a:cs typeface="Calibri"/>
              </a:rPr>
              <a:t>s: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33%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5" dirty="0" smtClean="0">
                <a:solidFill>
                  <a:srgbClr val="F79646"/>
                </a:solidFill>
                <a:latin typeface="Calibri"/>
                <a:cs typeface="Calibri"/>
              </a:rPr>
              <a:t>Ro</a:t>
            </a:r>
            <a:r>
              <a:rPr sz="2000" spc="-10" dirty="0" smtClean="0">
                <a:solidFill>
                  <a:srgbClr val="F79646"/>
                </a:solidFill>
                <a:latin typeface="Calibri"/>
                <a:cs typeface="Calibri"/>
              </a:rPr>
              <a:t>ck’n Roll: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65%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7298" y="4240933"/>
            <a:ext cx="2698115" cy="627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e next </a:t>
            </a:r>
            <a:r>
              <a:rPr sz="2000" spc="-15" dirty="0" smtClean="0">
                <a:solidFill>
                  <a:srgbClr val="4F81BD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rd</a:t>
            </a:r>
            <a:r>
              <a:rPr sz="2000" spc="-5" dirty="0" smtClean="0">
                <a:solidFill>
                  <a:srgbClr val="4F81BD"/>
                </a:solidFill>
                <a:latin typeface="Calibri"/>
                <a:cs typeface="Calibri"/>
              </a:rPr>
              <a:t>’s topi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c.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7F7F7F"/>
                </a:solidFill>
                <a:latin typeface="Calibri"/>
                <a:cs typeface="Calibri"/>
              </a:rPr>
              <a:t>Roll th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e dice.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7298" y="5764934"/>
            <a:ext cx="3122930" cy="627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200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e the </a:t>
            </a:r>
            <a:r>
              <a:rPr sz="2000" spc="-15" dirty="0" smtClean="0">
                <a:solidFill>
                  <a:srgbClr val="4F81BD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rd according to this topic.</a:t>
            </a:r>
            <a:r>
              <a:rPr sz="2000" spc="-5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7F7F7F"/>
                </a:solidFill>
                <a:latin typeface="Calibri"/>
                <a:cs typeface="Calibri"/>
              </a:rPr>
              <a:t>Roll th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e dice.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6400" y="2309324"/>
            <a:ext cx="924560" cy="345440"/>
          </a:xfrm>
          <a:custGeom>
            <a:avLst/>
            <a:gdLst/>
            <a:ahLst/>
            <a:cxnLst/>
            <a:rect l="l" t="t" r="r" b="b"/>
            <a:pathLst>
              <a:path w="924560" h="345440">
                <a:moveTo>
                  <a:pt x="0" y="0"/>
                </a:moveTo>
                <a:lnTo>
                  <a:pt x="924560" y="0"/>
                </a:lnTo>
                <a:lnTo>
                  <a:pt x="924560" y="345440"/>
                </a:lnTo>
                <a:lnTo>
                  <a:pt x="0" y="345440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406399" y="230932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67720" y="2344884"/>
            <a:ext cx="60833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Gui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tar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32560" y="2319484"/>
            <a:ext cx="924560" cy="345438"/>
          </a:xfrm>
          <a:custGeom>
            <a:avLst/>
            <a:gdLst/>
            <a:ahLst/>
            <a:cxnLst/>
            <a:rect l="l" t="t" r="r" b="b"/>
            <a:pathLst>
              <a:path w="924560" h="345438">
                <a:moveTo>
                  <a:pt x="0" y="0"/>
                </a:moveTo>
                <a:lnTo>
                  <a:pt x="924560" y="0"/>
                </a:lnTo>
                <a:lnTo>
                  <a:pt x="924560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432559" y="231948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1752382" y="2355045"/>
            <a:ext cx="29146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iﬀ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58720" y="2319484"/>
            <a:ext cx="924559" cy="345438"/>
          </a:xfrm>
          <a:custGeom>
            <a:avLst/>
            <a:gdLst/>
            <a:ahLst/>
            <a:cxnLst/>
            <a:rect l="l" t="t" r="r" b="b"/>
            <a:pathLst>
              <a:path w="924559" h="345438">
                <a:moveTo>
                  <a:pt x="0" y="0"/>
                </a:moveTo>
                <a:lnTo>
                  <a:pt x="924559" y="0"/>
                </a:lnTo>
                <a:lnTo>
                  <a:pt x="924559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458720" y="231948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2556472" y="2355045"/>
            <a:ext cx="73533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cocaine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54400" y="2319484"/>
            <a:ext cx="772160" cy="345438"/>
          </a:xfrm>
          <a:custGeom>
            <a:avLst/>
            <a:gdLst/>
            <a:ahLst/>
            <a:cxnLst/>
            <a:rect l="l" t="t" r="r" b="b"/>
            <a:pathLst>
              <a:path w="772160" h="345438">
                <a:moveTo>
                  <a:pt x="0" y="0"/>
                </a:moveTo>
                <a:lnTo>
                  <a:pt x="772160" y="0"/>
                </a:lnTo>
                <a:lnTo>
                  <a:pt x="772160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3454400" y="2319484"/>
            <a:ext cx="772159" cy="345439"/>
          </a:xfrm>
          <a:custGeom>
            <a:avLst/>
            <a:gdLst/>
            <a:ahLst/>
            <a:cxnLst/>
            <a:rect l="l" t="t" r="r" b="b"/>
            <a:pathLst>
              <a:path w="772159" h="345439">
                <a:moveTo>
                  <a:pt x="0" y="0"/>
                </a:moveTo>
                <a:lnTo>
                  <a:pt x="772159" y="0"/>
                </a:lnTo>
                <a:lnTo>
                  <a:pt x="7721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3562235" y="2355045"/>
            <a:ext cx="56261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ord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6240" y="2786844"/>
            <a:ext cx="924560" cy="345439"/>
          </a:xfrm>
          <a:custGeom>
            <a:avLst/>
            <a:gdLst/>
            <a:ahLst/>
            <a:cxnLst/>
            <a:rect l="l" t="t" r="r" b="b"/>
            <a:pathLst>
              <a:path w="924560" h="345439">
                <a:moveTo>
                  <a:pt x="0" y="0"/>
                </a:moveTo>
                <a:lnTo>
                  <a:pt x="924560" y="0"/>
                </a:lnTo>
                <a:lnTo>
                  <a:pt x="924560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96239" y="278684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605669" y="2822404"/>
            <a:ext cx="511809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sno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rt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22400" y="2786844"/>
            <a:ext cx="650239" cy="345439"/>
          </a:xfrm>
          <a:custGeom>
            <a:avLst/>
            <a:gdLst/>
            <a:ahLst/>
            <a:cxnLst/>
            <a:rect l="l" t="t" r="r" b="b"/>
            <a:pathLst>
              <a:path w="650239" h="345439">
                <a:moveTo>
                  <a:pt x="0" y="0"/>
                </a:moveTo>
                <a:lnTo>
                  <a:pt x="650239" y="0"/>
                </a:lnTo>
                <a:lnTo>
                  <a:pt x="6502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422400" y="2786844"/>
            <a:ext cx="650239" cy="345439"/>
          </a:xfrm>
          <a:custGeom>
            <a:avLst/>
            <a:gdLst/>
            <a:ahLst/>
            <a:cxnLst/>
            <a:rect l="l" t="t" r="r" b="b"/>
            <a:pathLst>
              <a:path w="650239" h="345439">
                <a:moveTo>
                  <a:pt x="0" y="0"/>
                </a:moveTo>
                <a:lnTo>
                  <a:pt x="650239" y="0"/>
                </a:lnTo>
                <a:lnTo>
                  <a:pt x="6502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1582468" y="2822404"/>
            <a:ext cx="33591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64079" y="2786844"/>
            <a:ext cx="701039" cy="345439"/>
          </a:xfrm>
          <a:custGeom>
            <a:avLst/>
            <a:gdLst/>
            <a:ahLst/>
            <a:cxnLst/>
            <a:rect l="l" t="t" r="r" b="b"/>
            <a:pathLst>
              <a:path w="701039" h="345439">
                <a:moveTo>
                  <a:pt x="0" y="0"/>
                </a:moveTo>
                <a:lnTo>
                  <a:pt x="701039" y="0"/>
                </a:lnTo>
                <a:lnTo>
                  <a:pt x="7010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2164080" y="2786844"/>
            <a:ext cx="701039" cy="345439"/>
          </a:xfrm>
          <a:custGeom>
            <a:avLst/>
            <a:gdLst/>
            <a:ahLst/>
            <a:cxnLst/>
            <a:rect l="l" t="t" r="r" b="b"/>
            <a:pathLst>
              <a:path w="701039" h="345439">
                <a:moveTo>
                  <a:pt x="0" y="0"/>
                </a:moveTo>
                <a:lnTo>
                  <a:pt x="701039" y="0"/>
                </a:lnTo>
                <a:lnTo>
                  <a:pt x="7010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2313271" y="2822404"/>
            <a:ext cx="40830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ni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946400" y="2797004"/>
            <a:ext cx="833120" cy="345439"/>
          </a:xfrm>
          <a:custGeom>
            <a:avLst/>
            <a:gdLst/>
            <a:ahLst/>
            <a:cxnLst/>
            <a:rect l="l" t="t" r="r" b="b"/>
            <a:pathLst>
              <a:path w="833120" h="345439">
                <a:moveTo>
                  <a:pt x="0" y="0"/>
                </a:moveTo>
                <a:lnTo>
                  <a:pt x="833120" y="0"/>
                </a:lnTo>
                <a:lnTo>
                  <a:pt x="833120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2946400" y="2797004"/>
            <a:ext cx="833119" cy="345439"/>
          </a:xfrm>
          <a:custGeom>
            <a:avLst/>
            <a:gdLst/>
            <a:ahLst/>
            <a:cxnLst/>
            <a:rect l="l" t="t" r="r" b="b"/>
            <a:pathLst>
              <a:path w="833119" h="345439">
                <a:moveTo>
                  <a:pt x="0" y="0"/>
                </a:moveTo>
                <a:lnTo>
                  <a:pt x="833119" y="0"/>
                </a:lnTo>
                <a:lnTo>
                  <a:pt x="83311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 txBox="1"/>
          <p:nvPr/>
        </p:nvSpPr>
        <p:spPr>
          <a:xfrm>
            <a:off x="3075691" y="2832564"/>
            <a:ext cx="58039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tage.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06400" y="3284684"/>
            <a:ext cx="650239" cy="345440"/>
          </a:xfrm>
          <a:custGeom>
            <a:avLst/>
            <a:gdLst/>
            <a:ahLst/>
            <a:cxnLst/>
            <a:rect l="l" t="t" r="r" b="b"/>
            <a:pathLst>
              <a:path w="650239" h="345440">
                <a:moveTo>
                  <a:pt x="0" y="0"/>
                </a:moveTo>
                <a:lnTo>
                  <a:pt x="650239" y="0"/>
                </a:lnTo>
                <a:lnTo>
                  <a:pt x="650239" y="345440"/>
                </a:lnTo>
                <a:lnTo>
                  <a:pt x="0" y="345440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06399" y="3284684"/>
            <a:ext cx="650239" cy="345439"/>
          </a:xfrm>
          <a:custGeom>
            <a:avLst/>
            <a:gdLst/>
            <a:ahLst/>
            <a:cxnLst/>
            <a:rect l="l" t="t" r="r" b="b"/>
            <a:pathLst>
              <a:path w="650239" h="345439">
                <a:moveTo>
                  <a:pt x="0" y="0"/>
                </a:moveTo>
                <a:lnTo>
                  <a:pt x="650239" y="0"/>
                </a:lnTo>
                <a:lnTo>
                  <a:pt x="6502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549055" y="3320245"/>
            <a:ext cx="37084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T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pi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c Mod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elin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g: L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A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L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et’s us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an alg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rith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 sp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eciﬁ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call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 devel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ed to ﬁnd topi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715" y="1512142"/>
            <a:ext cx="358584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8064A2"/>
                </a:solidFill>
                <a:latin typeface="Calibri"/>
                <a:cs typeface="Calibri"/>
              </a:rPr>
              <a:t>Mod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el the p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r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cess 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8064A2"/>
                </a:solidFill>
                <a:latin typeface="Calibri"/>
                <a:cs typeface="Calibri"/>
              </a:rPr>
              <a:t>f </a:t>
            </a:r>
            <a:r>
              <a:rPr lang="en-CA" sz="2400" spc="-25" dirty="0" smtClean="0">
                <a:solidFill>
                  <a:srgbClr val="8064A2"/>
                </a:solidFill>
                <a:latin typeface="Calibri"/>
                <a:cs typeface="Calibri"/>
              </a:rPr>
              <a:t>writing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55" y="2062481"/>
            <a:ext cx="4377622" cy="4683758"/>
          </a:xfrm>
          <a:custGeom>
            <a:avLst/>
            <a:gdLst/>
            <a:ahLst/>
            <a:cxnLst/>
            <a:rect l="l" t="t" r="r" b="b"/>
            <a:pathLst>
              <a:path w="4377622" h="4683758">
                <a:moveTo>
                  <a:pt x="729618" y="0"/>
                </a:moveTo>
                <a:lnTo>
                  <a:pt x="3648004" y="0"/>
                </a:lnTo>
                <a:lnTo>
                  <a:pt x="3707844" y="2418"/>
                </a:lnTo>
                <a:lnTo>
                  <a:pt x="3766351" y="9549"/>
                </a:lnTo>
                <a:lnTo>
                  <a:pt x="3823339" y="21204"/>
                </a:lnTo>
                <a:lnTo>
                  <a:pt x="3878619" y="37196"/>
                </a:lnTo>
                <a:lnTo>
                  <a:pt x="3932004" y="57337"/>
                </a:lnTo>
                <a:lnTo>
                  <a:pt x="3983305" y="81438"/>
                </a:lnTo>
                <a:lnTo>
                  <a:pt x="4032335" y="109313"/>
                </a:lnTo>
                <a:lnTo>
                  <a:pt x="4078907" y="140774"/>
                </a:lnTo>
                <a:lnTo>
                  <a:pt x="4122831" y="175632"/>
                </a:lnTo>
                <a:lnTo>
                  <a:pt x="4163922" y="213700"/>
                </a:lnTo>
                <a:lnTo>
                  <a:pt x="4201990" y="254790"/>
                </a:lnTo>
                <a:lnTo>
                  <a:pt x="4236848" y="298715"/>
                </a:lnTo>
                <a:lnTo>
                  <a:pt x="4268309" y="345286"/>
                </a:lnTo>
                <a:lnTo>
                  <a:pt x="4296184" y="394317"/>
                </a:lnTo>
                <a:lnTo>
                  <a:pt x="4320285" y="445618"/>
                </a:lnTo>
                <a:lnTo>
                  <a:pt x="4340426" y="499002"/>
                </a:lnTo>
                <a:lnTo>
                  <a:pt x="4356418" y="554283"/>
                </a:lnTo>
                <a:lnTo>
                  <a:pt x="4368073" y="611270"/>
                </a:lnTo>
                <a:lnTo>
                  <a:pt x="4375204" y="669778"/>
                </a:lnTo>
                <a:lnTo>
                  <a:pt x="4377622" y="729618"/>
                </a:lnTo>
                <a:lnTo>
                  <a:pt x="4377622" y="4683758"/>
                </a:lnTo>
                <a:lnTo>
                  <a:pt x="0" y="4683758"/>
                </a:lnTo>
                <a:lnTo>
                  <a:pt x="0" y="729618"/>
                </a:lnTo>
                <a:lnTo>
                  <a:pt x="2418" y="669778"/>
                </a:lnTo>
                <a:lnTo>
                  <a:pt x="9549" y="611270"/>
                </a:lnTo>
                <a:lnTo>
                  <a:pt x="21204" y="554283"/>
                </a:lnTo>
                <a:lnTo>
                  <a:pt x="37196" y="499002"/>
                </a:lnTo>
                <a:lnTo>
                  <a:pt x="57337" y="445618"/>
                </a:lnTo>
                <a:lnTo>
                  <a:pt x="81438" y="394317"/>
                </a:lnTo>
                <a:lnTo>
                  <a:pt x="109313" y="345286"/>
                </a:lnTo>
                <a:lnTo>
                  <a:pt x="140774" y="298715"/>
                </a:lnTo>
                <a:lnTo>
                  <a:pt x="175632" y="254790"/>
                </a:lnTo>
                <a:lnTo>
                  <a:pt x="213700" y="213700"/>
                </a:lnTo>
                <a:lnTo>
                  <a:pt x="254790" y="175632"/>
                </a:lnTo>
                <a:lnTo>
                  <a:pt x="298715" y="140774"/>
                </a:lnTo>
                <a:lnTo>
                  <a:pt x="345286" y="109313"/>
                </a:lnTo>
                <a:lnTo>
                  <a:pt x="394316" y="81438"/>
                </a:lnTo>
                <a:lnTo>
                  <a:pt x="445618" y="57337"/>
                </a:lnTo>
                <a:lnTo>
                  <a:pt x="499002" y="37196"/>
                </a:lnTo>
                <a:lnTo>
                  <a:pt x="554282" y="21204"/>
                </a:lnTo>
                <a:lnTo>
                  <a:pt x="611270" y="9549"/>
                </a:lnTo>
                <a:lnTo>
                  <a:pt x="669778" y="2418"/>
                </a:lnTo>
                <a:lnTo>
                  <a:pt x="729618" y="0"/>
                </a:lnTo>
                <a:close/>
              </a:path>
            </a:pathLst>
          </a:custGeom>
          <a:ln w="25399">
            <a:solidFill>
              <a:srgbClr val="59BA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067298" y="1954934"/>
            <a:ext cx="3922395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mp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ty page: I’ll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 a docu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ment.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67298" y="2652093"/>
            <a:ext cx="4077335" cy="997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4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Fi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rst, I’ll decid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wh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at topics to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</a:t>
            </a:r>
            <a:r>
              <a:rPr sz="2200" spc="-5" dirty="0" smtClean="0">
                <a:solidFill>
                  <a:srgbClr val="7F7F7F"/>
                </a:solidFill>
                <a:latin typeface="Calibri"/>
                <a:cs typeface="Calibri"/>
              </a:rPr>
              <a:t> on. </a:t>
            </a:r>
            <a:r>
              <a:rPr sz="2200" spc="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200" spc="-15" dirty="0" smtClean="0">
                <a:solidFill>
                  <a:srgbClr val="4F81BD"/>
                </a:solidFill>
                <a:latin typeface="Calibri"/>
                <a:cs typeface="Calibri"/>
              </a:rPr>
              <a:t>e the topi</a:t>
            </a:r>
            <a:r>
              <a:rPr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c </a:t>
            </a:r>
            <a:r>
              <a:rPr lang="en-CA"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distribution</a:t>
            </a:r>
            <a:r>
              <a:rPr sz="2200" spc="100" dirty="0" smtClean="0">
                <a:solidFill>
                  <a:srgbClr val="4F81BD"/>
                </a:solidFill>
                <a:latin typeface="Calibri"/>
                <a:cs typeface="Calibri"/>
              </a:rPr>
              <a:t>. </a:t>
            </a:r>
            <a:r>
              <a:rPr sz="2000" spc="100" dirty="0" smtClean="0">
                <a:solidFill>
                  <a:srgbClr val="9BBB59"/>
                </a:solidFill>
                <a:latin typeface="Calibri"/>
                <a:cs typeface="Calibri"/>
              </a:rPr>
              <a:t>S</a:t>
            </a:r>
            <a:r>
              <a:rPr sz="2000" spc="-5" dirty="0" smtClean="0">
                <a:solidFill>
                  <a:srgbClr val="9BBB59"/>
                </a:solidFill>
                <a:latin typeface="Calibri"/>
                <a:cs typeface="Calibri"/>
              </a:rPr>
              <a:t>e</a:t>
            </a:r>
            <a:r>
              <a:rPr sz="2000" spc="-10" dirty="0" smtClean="0">
                <a:solidFill>
                  <a:srgbClr val="9BBB59"/>
                </a:solidFill>
                <a:latin typeface="Calibri"/>
                <a:cs typeface="Calibri"/>
              </a:rPr>
              <a:t>x</a:t>
            </a:r>
            <a:r>
              <a:rPr sz="2000" spc="-15" dirty="0" smtClean="0">
                <a:solidFill>
                  <a:srgbClr val="9BBB59"/>
                </a:solidFill>
                <a:latin typeface="Calibri"/>
                <a:cs typeface="Calibri"/>
              </a:rPr>
              <a:t>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2%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15" dirty="0" smtClean="0">
                <a:solidFill>
                  <a:srgbClr val="8064A2"/>
                </a:solidFill>
                <a:latin typeface="Calibri"/>
                <a:cs typeface="Calibri"/>
              </a:rPr>
              <a:t>Dr</a:t>
            </a:r>
            <a:r>
              <a:rPr sz="2000" spc="0" dirty="0" smtClean="0">
                <a:solidFill>
                  <a:srgbClr val="8064A2"/>
                </a:solidFill>
                <a:latin typeface="Calibri"/>
                <a:cs typeface="Calibri"/>
              </a:rPr>
              <a:t>u</a:t>
            </a:r>
            <a:r>
              <a:rPr sz="2000" spc="-5" dirty="0" smtClean="0">
                <a:solidFill>
                  <a:srgbClr val="8064A2"/>
                </a:solidFill>
                <a:latin typeface="Calibri"/>
                <a:cs typeface="Calibri"/>
              </a:rPr>
              <a:t>g</a:t>
            </a:r>
            <a:r>
              <a:rPr sz="2000" spc="-10" dirty="0" smtClean="0">
                <a:solidFill>
                  <a:srgbClr val="8064A2"/>
                </a:solidFill>
                <a:latin typeface="Calibri"/>
                <a:cs typeface="Calibri"/>
              </a:rPr>
              <a:t>s: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33%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5" dirty="0" smtClean="0">
                <a:solidFill>
                  <a:srgbClr val="F79646"/>
                </a:solidFill>
                <a:latin typeface="Calibri"/>
                <a:cs typeface="Calibri"/>
              </a:rPr>
              <a:t>Ro</a:t>
            </a:r>
            <a:r>
              <a:rPr sz="2000" spc="-10" dirty="0" smtClean="0">
                <a:solidFill>
                  <a:srgbClr val="F79646"/>
                </a:solidFill>
                <a:latin typeface="Calibri"/>
                <a:cs typeface="Calibri"/>
              </a:rPr>
              <a:t>ck’n Roll: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65%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7298" y="4240933"/>
            <a:ext cx="2698115" cy="627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e next </a:t>
            </a:r>
            <a:r>
              <a:rPr sz="2000" spc="-15" dirty="0" smtClean="0">
                <a:solidFill>
                  <a:srgbClr val="4F81BD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rd</a:t>
            </a:r>
            <a:r>
              <a:rPr sz="2000" spc="-5" dirty="0" smtClean="0">
                <a:solidFill>
                  <a:srgbClr val="4F81BD"/>
                </a:solidFill>
                <a:latin typeface="Calibri"/>
                <a:cs typeface="Calibri"/>
              </a:rPr>
              <a:t>’s topi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c.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7F7F7F"/>
                </a:solidFill>
                <a:latin typeface="Calibri"/>
                <a:cs typeface="Calibri"/>
              </a:rPr>
              <a:t>Roll th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e dice.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6400" y="2309324"/>
            <a:ext cx="924560" cy="345440"/>
          </a:xfrm>
          <a:custGeom>
            <a:avLst/>
            <a:gdLst/>
            <a:ahLst/>
            <a:cxnLst/>
            <a:rect l="l" t="t" r="r" b="b"/>
            <a:pathLst>
              <a:path w="924560" h="345440">
                <a:moveTo>
                  <a:pt x="0" y="0"/>
                </a:moveTo>
                <a:lnTo>
                  <a:pt x="924560" y="0"/>
                </a:lnTo>
                <a:lnTo>
                  <a:pt x="924560" y="345440"/>
                </a:lnTo>
                <a:lnTo>
                  <a:pt x="0" y="345440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406399" y="230932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67720" y="2344884"/>
            <a:ext cx="60833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Gui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tar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32560" y="2319484"/>
            <a:ext cx="924560" cy="345438"/>
          </a:xfrm>
          <a:custGeom>
            <a:avLst/>
            <a:gdLst/>
            <a:ahLst/>
            <a:cxnLst/>
            <a:rect l="l" t="t" r="r" b="b"/>
            <a:pathLst>
              <a:path w="924560" h="345438">
                <a:moveTo>
                  <a:pt x="0" y="0"/>
                </a:moveTo>
                <a:lnTo>
                  <a:pt x="924560" y="0"/>
                </a:lnTo>
                <a:lnTo>
                  <a:pt x="924560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432559" y="231948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1752382" y="2355045"/>
            <a:ext cx="29146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iﬀ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58720" y="2319484"/>
            <a:ext cx="924559" cy="345438"/>
          </a:xfrm>
          <a:custGeom>
            <a:avLst/>
            <a:gdLst/>
            <a:ahLst/>
            <a:cxnLst/>
            <a:rect l="l" t="t" r="r" b="b"/>
            <a:pathLst>
              <a:path w="924559" h="345438">
                <a:moveTo>
                  <a:pt x="0" y="0"/>
                </a:moveTo>
                <a:lnTo>
                  <a:pt x="924559" y="0"/>
                </a:lnTo>
                <a:lnTo>
                  <a:pt x="924559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2458720" y="231948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2556472" y="2355045"/>
            <a:ext cx="73533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cocaine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54400" y="2319484"/>
            <a:ext cx="772160" cy="345438"/>
          </a:xfrm>
          <a:custGeom>
            <a:avLst/>
            <a:gdLst/>
            <a:ahLst/>
            <a:cxnLst/>
            <a:rect l="l" t="t" r="r" b="b"/>
            <a:pathLst>
              <a:path w="772160" h="345438">
                <a:moveTo>
                  <a:pt x="0" y="0"/>
                </a:moveTo>
                <a:lnTo>
                  <a:pt x="772160" y="0"/>
                </a:lnTo>
                <a:lnTo>
                  <a:pt x="772160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454400" y="2319484"/>
            <a:ext cx="772159" cy="345439"/>
          </a:xfrm>
          <a:custGeom>
            <a:avLst/>
            <a:gdLst/>
            <a:ahLst/>
            <a:cxnLst/>
            <a:rect l="l" t="t" r="r" b="b"/>
            <a:pathLst>
              <a:path w="772159" h="345439">
                <a:moveTo>
                  <a:pt x="0" y="0"/>
                </a:moveTo>
                <a:lnTo>
                  <a:pt x="772159" y="0"/>
                </a:lnTo>
                <a:lnTo>
                  <a:pt x="7721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3562235" y="2355045"/>
            <a:ext cx="56261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ord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6240" y="2786844"/>
            <a:ext cx="924560" cy="345439"/>
          </a:xfrm>
          <a:custGeom>
            <a:avLst/>
            <a:gdLst/>
            <a:ahLst/>
            <a:cxnLst/>
            <a:rect l="l" t="t" r="r" b="b"/>
            <a:pathLst>
              <a:path w="924560" h="345439">
                <a:moveTo>
                  <a:pt x="0" y="0"/>
                </a:moveTo>
                <a:lnTo>
                  <a:pt x="924560" y="0"/>
                </a:lnTo>
                <a:lnTo>
                  <a:pt x="924560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96239" y="278684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605669" y="2822404"/>
            <a:ext cx="511809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sno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rt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22400" y="2786844"/>
            <a:ext cx="650239" cy="345439"/>
          </a:xfrm>
          <a:custGeom>
            <a:avLst/>
            <a:gdLst/>
            <a:ahLst/>
            <a:cxnLst/>
            <a:rect l="l" t="t" r="r" b="b"/>
            <a:pathLst>
              <a:path w="650239" h="345439">
                <a:moveTo>
                  <a:pt x="0" y="0"/>
                </a:moveTo>
                <a:lnTo>
                  <a:pt x="650239" y="0"/>
                </a:lnTo>
                <a:lnTo>
                  <a:pt x="6502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22400" y="2786844"/>
            <a:ext cx="650239" cy="345439"/>
          </a:xfrm>
          <a:custGeom>
            <a:avLst/>
            <a:gdLst/>
            <a:ahLst/>
            <a:cxnLst/>
            <a:rect l="l" t="t" r="r" b="b"/>
            <a:pathLst>
              <a:path w="650239" h="345439">
                <a:moveTo>
                  <a:pt x="0" y="0"/>
                </a:moveTo>
                <a:lnTo>
                  <a:pt x="650239" y="0"/>
                </a:lnTo>
                <a:lnTo>
                  <a:pt x="6502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1582468" y="2822404"/>
            <a:ext cx="33591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164079" y="2786844"/>
            <a:ext cx="701039" cy="345439"/>
          </a:xfrm>
          <a:custGeom>
            <a:avLst/>
            <a:gdLst/>
            <a:ahLst/>
            <a:cxnLst/>
            <a:rect l="l" t="t" r="r" b="b"/>
            <a:pathLst>
              <a:path w="701039" h="345439">
                <a:moveTo>
                  <a:pt x="0" y="0"/>
                </a:moveTo>
                <a:lnTo>
                  <a:pt x="701039" y="0"/>
                </a:lnTo>
                <a:lnTo>
                  <a:pt x="7010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2164080" y="2786844"/>
            <a:ext cx="701039" cy="345439"/>
          </a:xfrm>
          <a:custGeom>
            <a:avLst/>
            <a:gdLst/>
            <a:ahLst/>
            <a:cxnLst/>
            <a:rect l="l" t="t" r="r" b="b"/>
            <a:pathLst>
              <a:path w="701039" h="345439">
                <a:moveTo>
                  <a:pt x="0" y="0"/>
                </a:moveTo>
                <a:lnTo>
                  <a:pt x="701039" y="0"/>
                </a:lnTo>
                <a:lnTo>
                  <a:pt x="7010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 txBox="1"/>
          <p:nvPr/>
        </p:nvSpPr>
        <p:spPr>
          <a:xfrm>
            <a:off x="2313271" y="2822404"/>
            <a:ext cx="40830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ni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946400" y="2797004"/>
            <a:ext cx="833120" cy="345439"/>
          </a:xfrm>
          <a:custGeom>
            <a:avLst/>
            <a:gdLst/>
            <a:ahLst/>
            <a:cxnLst/>
            <a:rect l="l" t="t" r="r" b="b"/>
            <a:pathLst>
              <a:path w="833120" h="345439">
                <a:moveTo>
                  <a:pt x="0" y="0"/>
                </a:moveTo>
                <a:lnTo>
                  <a:pt x="833120" y="0"/>
                </a:lnTo>
                <a:lnTo>
                  <a:pt x="833120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2946400" y="2797004"/>
            <a:ext cx="833119" cy="345439"/>
          </a:xfrm>
          <a:custGeom>
            <a:avLst/>
            <a:gdLst/>
            <a:ahLst/>
            <a:cxnLst/>
            <a:rect l="l" t="t" r="r" b="b"/>
            <a:pathLst>
              <a:path w="833119" h="345439">
                <a:moveTo>
                  <a:pt x="0" y="0"/>
                </a:moveTo>
                <a:lnTo>
                  <a:pt x="833119" y="0"/>
                </a:lnTo>
                <a:lnTo>
                  <a:pt x="83311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3075691" y="2832564"/>
            <a:ext cx="58039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tage.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06400" y="3284684"/>
            <a:ext cx="650239" cy="345440"/>
          </a:xfrm>
          <a:custGeom>
            <a:avLst/>
            <a:gdLst/>
            <a:ahLst/>
            <a:cxnLst/>
            <a:rect l="l" t="t" r="r" b="b"/>
            <a:pathLst>
              <a:path w="650239" h="345440">
                <a:moveTo>
                  <a:pt x="0" y="0"/>
                </a:moveTo>
                <a:lnTo>
                  <a:pt x="650239" y="0"/>
                </a:lnTo>
                <a:lnTo>
                  <a:pt x="650239" y="345440"/>
                </a:lnTo>
                <a:lnTo>
                  <a:pt x="0" y="345440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06399" y="3284684"/>
            <a:ext cx="650239" cy="345439"/>
          </a:xfrm>
          <a:custGeom>
            <a:avLst/>
            <a:gdLst/>
            <a:ahLst/>
            <a:cxnLst/>
            <a:rect l="l" t="t" r="r" b="b"/>
            <a:pathLst>
              <a:path w="650239" h="345439">
                <a:moveTo>
                  <a:pt x="0" y="0"/>
                </a:moveTo>
                <a:lnTo>
                  <a:pt x="650239" y="0"/>
                </a:lnTo>
                <a:lnTo>
                  <a:pt x="6502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549055" y="3320245"/>
            <a:ext cx="37084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68399" y="3284684"/>
            <a:ext cx="1117600" cy="345440"/>
          </a:xfrm>
          <a:custGeom>
            <a:avLst/>
            <a:gdLst/>
            <a:ahLst/>
            <a:cxnLst/>
            <a:rect l="l" t="t" r="r" b="b"/>
            <a:pathLst>
              <a:path w="1117600" h="345440">
                <a:moveTo>
                  <a:pt x="0" y="0"/>
                </a:moveTo>
                <a:lnTo>
                  <a:pt x="1117600" y="0"/>
                </a:lnTo>
                <a:lnTo>
                  <a:pt x="1117600" y="345440"/>
                </a:lnTo>
                <a:lnTo>
                  <a:pt x="0" y="345440"/>
                </a:lnTo>
                <a:lnTo>
                  <a:pt x="0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168399" y="3284684"/>
            <a:ext cx="1117599" cy="345439"/>
          </a:xfrm>
          <a:custGeom>
            <a:avLst/>
            <a:gdLst/>
            <a:ahLst/>
            <a:cxnLst/>
            <a:rect l="l" t="t" r="r" b="b"/>
            <a:pathLst>
              <a:path w="1117599" h="345439">
                <a:moveTo>
                  <a:pt x="0" y="0"/>
                </a:moveTo>
                <a:lnTo>
                  <a:pt x="1117599" y="0"/>
                </a:lnTo>
                <a:lnTo>
                  <a:pt x="111759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T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pi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c Mod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elin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g: L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A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L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et’s us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an alg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rith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 sp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eciﬁ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call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 devel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ed to ﬁnd topi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715" y="1512142"/>
            <a:ext cx="358584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8064A2"/>
                </a:solidFill>
                <a:latin typeface="Calibri"/>
                <a:cs typeface="Calibri"/>
              </a:rPr>
              <a:t>Mod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el the p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r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cess 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8064A2"/>
                </a:solidFill>
                <a:latin typeface="Calibri"/>
                <a:cs typeface="Calibri"/>
              </a:rPr>
              <a:t>f </a:t>
            </a:r>
            <a:r>
              <a:rPr lang="en-CA" sz="2400" spc="-25" dirty="0" smtClean="0">
                <a:solidFill>
                  <a:srgbClr val="8064A2"/>
                </a:solidFill>
                <a:latin typeface="Calibri"/>
                <a:cs typeface="Calibri"/>
              </a:rPr>
              <a:t>writing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55" y="2062481"/>
            <a:ext cx="4377622" cy="4683758"/>
          </a:xfrm>
          <a:custGeom>
            <a:avLst/>
            <a:gdLst/>
            <a:ahLst/>
            <a:cxnLst/>
            <a:rect l="l" t="t" r="r" b="b"/>
            <a:pathLst>
              <a:path w="4377622" h="4683758">
                <a:moveTo>
                  <a:pt x="729618" y="0"/>
                </a:moveTo>
                <a:lnTo>
                  <a:pt x="3648004" y="0"/>
                </a:lnTo>
                <a:lnTo>
                  <a:pt x="3707844" y="2418"/>
                </a:lnTo>
                <a:lnTo>
                  <a:pt x="3766351" y="9549"/>
                </a:lnTo>
                <a:lnTo>
                  <a:pt x="3823339" y="21204"/>
                </a:lnTo>
                <a:lnTo>
                  <a:pt x="3878619" y="37196"/>
                </a:lnTo>
                <a:lnTo>
                  <a:pt x="3932004" y="57337"/>
                </a:lnTo>
                <a:lnTo>
                  <a:pt x="3983305" y="81438"/>
                </a:lnTo>
                <a:lnTo>
                  <a:pt x="4032335" y="109313"/>
                </a:lnTo>
                <a:lnTo>
                  <a:pt x="4078907" y="140774"/>
                </a:lnTo>
                <a:lnTo>
                  <a:pt x="4122831" y="175632"/>
                </a:lnTo>
                <a:lnTo>
                  <a:pt x="4163922" y="213700"/>
                </a:lnTo>
                <a:lnTo>
                  <a:pt x="4201990" y="254790"/>
                </a:lnTo>
                <a:lnTo>
                  <a:pt x="4236848" y="298715"/>
                </a:lnTo>
                <a:lnTo>
                  <a:pt x="4268309" y="345286"/>
                </a:lnTo>
                <a:lnTo>
                  <a:pt x="4296184" y="394317"/>
                </a:lnTo>
                <a:lnTo>
                  <a:pt x="4320285" y="445618"/>
                </a:lnTo>
                <a:lnTo>
                  <a:pt x="4340426" y="499002"/>
                </a:lnTo>
                <a:lnTo>
                  <a:pt x="4356418" y="554283"/>
                </a:lnTo>
                <a:lnTo>
                  <a:pt x="4368073" y="611270"/>
                </a:lnTo>
                <a:lnTo>
                  <a:pt x="4375204" y="669778"/>
                </a:lnTo>
                <a:lnTo>
                  <a:pt x="4377622" y="729618"/>
                </a:lnTo>
                <a:lnTo>
                  <a:pt x="4377622" y="4683758"/>
                </a:lnTo>
                <a:lnTo>
                  <a:pt x="0" y="4683758"/>
                </a:lnTo>
                <a:lnTo>
                  <a:pt x="0" y="729618"/>
                </a:lnTo>
                <a:lnTo>
                  <a:pt x="2418" y="669778"/>
                </a:lnTo>
                <a:lnTo>
                  <a:pt x="9549" y="611270"/>
                </a:lnTo>
                <a:lnTo>
                  <a:pt x="21204" y="554283"/>
                </a:lnTo>
                <a:lnTo>
                  <a:pt x="37196" y="499002"/>
                </a:lnTo>
                <a:lnTo>
                  <a:pt x="57337" y="445618"/>
                </a:lnTo>
                <a:lnTo>
                  <a:pt x="81438" y="394317"/>
                </a:lnTo>
                <a:lnTo>
                  <a:pt x="109313" y="345286"/>
                </a:lnTo>
                <a:lnTo>
                  <a:pt x="140774" y="298715"/>
                </a:lnTo>
                <a:lnTo>
                  <a:pt x="175632" y="254790"/>
                </a:lnTo>
                <a:lnTo>
                  <a:pt x="213700" y="213700"/>
                </a:lnTo>
                <a:lnTo>
                  <a:pt x="254790" y="175632"/>
                </a:lnTo>
                <a:lnTo>
                  <a:pt x="298715" y="140774"/>
                </a:lnTo>
                <a:lnTo>
                  <a:pt x="345286" y="109313"/>
                </a:lnTo>
                <a:lnTo>
                  <a:pt x="394316" y="81438"/>
                </a:lnTo>
                <a:lnTo>
                  <a:pt x="445618" y="57337"/>
                </a:lnTo>
                <a:lnTo>
                  <a:pt x="499002" y="37196"/>
                </a:lnTo>
                <a:lnTo>
                  <a:pt x="554282" y="21204"/>
                </a:lnTo>
                <a:lnTo>
                  <a:pt x="611270" y="9549"/>
                </a:lnTo>
                <a:lnTo>
                  <a:pt x="669778" y="2418"/>
                </a:lnTo>
                <a:lnTo>
                  <a:pt x="729618" y="0"/>
                </a:lnTo>
                <a:close/>
              </a:path>
            </a:pathLst>
          </a:custGeom>
          <a:ln w="25399">
            <a:solidFill>
              <a:srgbClr val="59BA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067298" y="1954934"/>
            <a:ext cx="3922395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mp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ty page: I’ll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 a docu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ment.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67298" y="2652093"/>
            <a:ext cx="4077335" cy="997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4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Fi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rst, I’ll decid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wh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at topics to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</a:t>
            </a:r>
            <a:r>
              <a:rPr sz="2200" spc="-5" dirty="0" smtClean="0">
                <a:solidFill>
                  <a:srgbClr val="7F7F7F"/>
                </a:solidFill>
                <a:latin typeface="Calibri"/>
                <a:cs typeface="Calibri"/>
              </a:rPr>
              <a:t> on. </a:t>
            </a:r>
            <a:r>
              <a:rPr sz="2200" spc="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200" spc="-15" dirty="0" smtClean="0">
                <a:solidFill>
                  <a:srgbClr val="4F81BD"/>
                </a:solidFill>
                <a:latin typeface="Calibri"/>
                <a:cs typeface="Calibri"/>
              </a:rPr>
              <a:t>e the topi</a:t>
            </a:r>
            <a:r>
              <a:rPr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c </a:t>
            </a:r>
            <a:r>
              <a:rPr lang="en-CA"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distribution</a:t>
            </a:r>
            <a:r>
              <a:rPr sz="2200" spc="100" dirty="0" smtClean="0">
                <a:solidFill>
                  <a:srgbClr val="4F81BD"/>
                </a:solidFill>
                <a:latin typeface="Calibri"/>
                <a:cs typeface="Calibri"/>
              </a:rPr>
              <a:t>. </a:t>
            </a:r>
            <a:r>
              <a:rPr sz="2000" spc="100" dirty="0" smtClean="0">
                <a:solidFill>
                  <a:srgbClr val="9BBB59"/>
                </a:solidFill>
                <a:latin typeface="Calibri"/>
                <a:cs typeface="Calibri"/>
              </a:rPr>
              <a:t>S</a:t>
            </a:r>
            <a:r>
              <a:rPr sz="2000" spc="-5" dirty="0" smtClean="0">
                <a:solidFill>
                  <a:srgbClr val="9BBB59"/>
                </a:solidFill>
                <a:latin typeface="Calibri"/>
                <a:cs typeface="Calibri"/>
              </a:rPr>
              <a:t>e</a:t>
            </a:r>
            <a:r>
              <a:rPr sz="2000" spc="-10" dirty="0" smtClean="0">
                <a:solidFill>
                  <a:srgbClr val="9BBB59"/>
                </a:solidFill>
                <a:latin typeface="Calibri"/>
                <a:cs typeface="Calibri"/>
              </a:rPr>
              <a:t>x</a:t>
            </a:r>
            <a:r>
              <a:rPr sz="2000" spc="-15" dirty="0" smtClean="0">
                <a:solidFill>
                  <a:srgbClr val="9BBB59"/>
                </a:solidFill>
                <a:latin typeface="Calibri"/>
                <a:cs typeface="Calibri"/>
              </a:rPr>
              <a:t>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2%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15" dirty="0" smtClean="0">
                <a:solidFill>
                  <a:srgbClr val="8064A2"/>
                </a:solidFill>
                <a:latin typeface="Calibri"/>
                <a:cs typeface="Calibri"/>
              </a:rPr>
              <a:t>Dr</a:t>
            </a:r>
            <a:r>
              <a:rPr sz="2000" spc="0" dirty="0" smtClean="0">
                <a:solidFill>
                  <a:srgbClr val="8064A2"/>
                </a:solidFill>
                <a:latin typeface="Calibri"/>
                <a:cs typeface="Calibri"/>
              </a:rPr>
              <a:t>u</a:t>
            </a:r>
            <a:r>
              <a:rPr sz="2000" spc="-5" dirty="0" smtClean="0">
                <a:solidFill>
                  <a:srgbClr val="8064A2"/>
                </a:solidFill>
                <a:latin typeface="Calibri"/>
                <a:cs typeface="Calibri"/>
              </a:rPr>
              <a:t>g</a:t>
            </a:r>
            <a:r>
              <a:rPr sz="2000" spc="-10" dirty="0" smtClean="0">
                <a:solidFill>
                  <a:srgbClr val="8064A2"/>
                </a:solidFill>
                <a:latin typeface="Calibri"/>
                <a:cs typeface="Calibri"/>
              </a:rPr>
              <a:t>s: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33%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5" dirty="0" smtClean="0">
                <a:solidFill>
                  <a:srgbClr val="F79646"/>
                </a:solidFill>
                <a:latin typeface="Calibri"/>
                <a:cs typeface="Calibri"/>
              </a:rPr>
              <a:t>Ro</a:t>
            </a:r>
            <a:r>
              <a:rPr sz="2000" spc="-10" dirty="0" smtClean="0">
                <a:solidFill>
                  <a:srgbClr val="F79646"/>
                </a:solidFill>
                <a:latin typeface="Calibri"/>
                <a:cs typeface="Calibri"/>
              </a:rPr>
              <a:t>ck’n Roll: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65%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7298" y="4240933"/>
            <a:ext cx="2698115" cy="627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e next </a:t>
            </a:r>
            <a:r>
              <a:rPr sz="2000" spc="-15" dirty="0" smtClean="0">
                <a:solidFill>
                  <a:srgbClr val="4F81BD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rd</a:t>
            </a:r>
            <a:r>
              <a:rPr sz="2000" spc="-5" dirty="0" smtClean="0">
                <a:solidFill>
                  <a:srgbClr val="4F81BD"/>
                </a:solidFill>
                <a:latin typeface="Calibri"/>
                <a:cs typeface="Calibri"/>
              </a:rPr>
              <a:t>’s topi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c.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7F7F7F"/>
                </a:solidFill>
                <a:latin typeface="Calibri"/>
                <a:cs typeface="Calibri"/>
              </a:rPr>
              <a:t>Roll th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e dice.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7298" y="5764934"/>
            <a:ext cx="3122930" cy="627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200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e the </a:t>
            </a:r>
            <a:r>
              <a:rPr sz="2000" spc="-15" dirty="0" smtClean="0">
                <a:solidFill>
                  <a:srgbClr val="4F81BD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rd according to this topic.</a:t>
            </a:r>
            <a:r>
              <a:rPr sz="2000" spc="-5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7F7F7F"/>
                </a:solidFill>
                <a:latin typeface="Calibri"/>
                <a:cs typeface="Calibri"/>
              </a:rPr>
              <a:t>Roll th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e dice.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6400" y="2309324"/>
            <a:ext cx="924560" cy="345440"/>
          </a:xfrm>
          <a:custGeom>
            <a:avLst/>
            <a:gdLst/>
            <a:ahLst/>
            <a:cxnLst/>
            <a:rect l="l" t="t" r="r" b="b"/>
            <a:pathLst>
              <a:path w="924560" h="345440">
                <a:moveTo>
                  <a:pt x="0" y="0"/>
                </a:moveTo>
                <a:lnTo>
                  <a:pt x="924560" y="0"/>
                </a:lnTo>
                <a:lnTo>
                  <a:pt x="924560" y="345440"/>
                </a:lnTo>
                <a:lnTo>
                  <a:pt x="0" y="345440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406399" y="230932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67720" y="2344884"/>
            <a:ext cx="60833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Gui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tar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32560" y="2319484"/>
            <a:ext cx="924560" cy="345438"/>
          </a:xfrm>
          <a:custGeom>
            <a:avLst/>
            <a:gdLst/>
            <a:ahLst/>
            <a:cxnLst/>
            <a:rect l="l" t="t" r="r" b="b"/>
            <a:pathLst>
              <a:path w="924560" h="345438">
                <a:moveTo>
                  <a:pt x="0" y="0"/>
                </a:moveTo>
                <a:lnTo>
                  <a:pt x="924560" y="0"/>
                </a:lnTo>
                <a:lnTo>
                  <a:pt x="924560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432559" y="231948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1752382" y="2355045"/>
            <a:ext cx="29146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iﬀ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58720" y="2319484"/>
            <a:ext cx="924559" cy="345438"/>
          </a:xfrm>
          <a:custGeom>
            <a:avLst/>
            <a:gdLst/>
            <a:ahLst/>
            <a:cxnLst/>
            <a:rect l="l" t="t" r="r" b="b"/>
            <a:pathLst>
              <a:path w="924559" h="345438">
                <a:moveTo>
                  <a:pt x="0" y="0"/>
                </a:moveTo>
                <a:lnTo>
                  <a:pt x="924559" y="0"/>
                </a:lnTo>
                <a:lnTo>
                  <a:pt x="924559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458720" y="231948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2556472" y="2355045"/>
            <a:ext cx="73533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cocaine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54400" y="2319484"/>
            <a:ext cx="772160" cy="345438"/>
          </a:xfrm>
          <a:custGeom>
            <a:avLst/>
            <a:gdLst/>
            <a:ahLst/>
            <a:cxnLst/>
            <a:rect l="l" t="t" r="r" b="b"/>
            <a:pathLst>
              <a:path w="772160" h="345438">
                <a:moveTo>
                  <a:pt x="0" y="0"/>
                </a:moveTo>
                <a:lnTo>
                  <a:pt x="772160" y="0"/>
                </a:lnTo>
                <a:lnTo>
                  <a:pt x="772160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3454400" y="2319484"/>
            <a:ext cx="772159" cy="345439"/>
          </a:xfrm>
          <a:custGeom>
            <a:avLst/>
            <a:gdLst/>
            <a:ahLst/>
            <a:cxnLst/>
            <a:rect l="l" t="t" r="r" b="b"/>
            <a:pathLst>
              <a:path w="772159" h="345439">
                <a:moveTo>
                  <a:pt x="0" y="0"/>
                </a:moveTo>
                <a:lnTo>
                  <a:pt x="772159" y="0"/>
                </a:lnTo>
                <a:lnTo>
                  <a:pt x="7721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3562235" y="2355045"/>
            <a:ext cx="56261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ord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6240" y="2786844"/>
            <a:ext cx="924560" cy="345439"/>
          </a:xfrm>
          <a:custGeom>
            <a:avLst/>
            <a:gdLst/>
            <a:ahLst/>
            <a:cxnLst/>
            <a:rect l="l" t="t" r="r" b="b"/>
            <a:pathLst>
              <a:path w="924560" h="345439">
                <a:moveTo>
                  <a:pt x="0" y="0"/>
                </a:moveTo>
                <a:lnTo>
                  <a:pt x="924560" y="0"/>
                </a:lnTo>
                <a:lnTo>
                  <a:pt x="924560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96239" y="278684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605669" y="2822404"/>
            <a:ext cx="511809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sno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rt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22400" y="2786844"/>
            <a:ext cx="650239" cy="345439"/>
          </a:xfrm>
          <a:custGeom>
            <a:avLst/>
            <a:gdLst/>
            <a:ahLst/>
            <a:cxnLst/>
            <a:rect l="l" t="t" r="r" b="b"/>
            <a:pathLst>
              <a:path w="650239" h="345439">
                <a:moveTo>
                  <a:pt x="0" y="0"/>
                </a:moveTo>
                <a:lnTo>
                  <a:pt x="650239" y="0"/>
                </a:lnTo>
                <a:lnTo>
                  <a:pt x="6502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422400" y="2786844"/>
            <a:ext cx="650239" cy="345439"/>
          </a:xfrm>
          <a:custGeom>
            <a:avLst/>
            <a:gdLst/>
            <a:ahLst/>
            <a:cxnLst/>
            <a:rect l="l" t="t" r="r" b="b"/>
            <a:pathLst>
              <a:path w="650239" h="345439">
                <a:moveTo>
                  <a:pt x="0" y="0"/>
                </a:moveTo>
                <a:lnTo>
                  <a:pt x="650239" y="0"/>
                </a:lnTo>
                <a:lnTo>
                  <a:pt x="6502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1582468" y="2822404"/>
            <a:ext cx="33591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64079" y="2786844"/>
            <a:ext cx="701039" cy="345439"/>
          </a:xfrm>
          <a:custGeom>
            <a:avLst/>
            <a:gdLst/>
            <a:ahLst/>
            <a:cxnLst/>
            <a:rect l="l" t="t" r="r" b="b"/>
            <a:pathLst>
              <a:path w="701039" h="345439">
                <a:moveTo>
                  <a:pt x="0" y="0"/>
                </a:moveTo>
                <a:lnTo>
                  <a:pt x="701039" y="0"/>
                </a:lnTo>
                <a:lnTo>
                  <a:pt x="7010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2164080" y="2786844"/>
            <a:ext cx="701039" cy="345439"/>
          </a:xfrm>
          <a:custGeom>
            <a:avLst/>
            <a:gdLst/>
            <a:ahLst/>
            <a:cxnLst/>
            <a:rect l="l" t="t" r="r" b="b"/>
            <a:pathLst>
              <a:path w="701039" h="345439">
                <a:moveTo>
                  <a:pt x="0" y="0"/>
                </a:moveTo>
                <a:lnTo>
                  <a:pt x="701039" y="0"/>
                </a:lnTo>
                <a:lnTo>
                  <a:pt x="7010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2313271" y="2822404"/>
            <a:ext cx="40830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ni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946400" y="2797004"/>
            <a:ext cx="833120" cy="345439"/>
          </a:xfrm>
          <a:custGeom>
            <a:avLst/>
            <a:gdLst/>
            <a:ahLst/>
            <a:cxnLst/>
            <a:rect l="l" t="t" r="r" b="b"/>
            <a:pathLst>
              <a:path w="833120" h="345439">
                <a:moveTo>
                  <a:pt x="0" y="0"/>
                </a:moveTo>
                <a:lnTo>
                  <a:pt x="833120" y="0"/>
                </a:lnTo>
                <a:lnTo>
                  <a:pt x="833120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2946400" y="2797004"/>
            <a:ext cx="833119" cy="345439"/>
          </a:xfrm>
          <a:custGeom>
            <a:avLst/>
            <a:gdLst/>
            <a:ahLst/>
            <a:cxnLst/>
            <a:rect l="l" t="t" r="r" b="b"/>
            <a:pathLst>
              <a:path w="833119" h="345439">
                <a:moveTo>
                  <a:pt x="0" y="0"/>
                </a:moveTo>
                <a:lnTo>
                  <a:pt x="833119" y="0"/>
                </a:lnTo>
                <a:lnTo>
                  <a:pt x="83311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 txBox="1"/>
          <p:nvPr/>
        </p:nvSpPr>
        <p:spPr>
          <a:xfrm>
            <a:off x="3075691" y="2832564"/>
            <a:ext cx="58039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tage.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06400" y="3284684"/>
            <a:ext cx="650239" cy="345440"/>
          </a:xfrm>
          <a:custGeom>
            <a:avLst/>
            <a:gdLst/>
            <a:ahLst/>
            <a:cxnLst/>
            <a:rect l="l" t="t" r="r" b="b"/>
            <a:pathLst>
              <a:path w="650239" h="345440">
                <a:moveTo>
                  <a:pt x="0" y="0"/>
                </a:moveTo>
                <a:lnTo>
                  <a:pt x="650239" y="0"/>
                </a:lnTo>
                <a:lnTo>
                  <a:pt x="650239" y="345440"/>
                </a:lnTo>
                <a:lnTo>
                  <a:pt x="0" y="345440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06399" y="3284684"/>
            <a:ext cx="650239" cy="345439"/>
          </a:xfrm>
          <a:custGeom>
            <a:avLst/>
            <a:gdLst/>
            <a:ahLst/>
            <a:cxnLst/>
            <a:rect l="l" t="t" r="r" b="b"/>
            <a:pathLst>
              <a:path w="650239" h="345439">
                <a:moveTo>
                  <a:pt x="0" y="0"/>
                </a:moveTo>
                <a:lnTo>
                  <a:pt x="650239" y="0"/>
                </a:lnTo>
                <a:lnTo>
                  <a:pt x="6502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549055" y="3320245"/>
            <a:ext cx="37084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168399" y="3284684"/>
            <a:ext cx="1117600" cy="345440"/>
          </a:xfrm>
          <a:custGeom>
            <a:avLst/>
            <a:gdLst/>
            <a:ahLst/>
            <a:cxnLst/>
            <a:rect l="l" t="t" r="r" b="b"/>
            <a:pathLst>
              <a:path w="1117600" h="345440">
                <a:moveTo>
                  <a:pt x="0" y="0"/>
                </a:moveTo>
                <a:lnTo>
                  <a:pt x="1117600" y="0"/>
                </a:lnTo>
                <a:lnTo>
                  <a:pt x="1117600" y="345440"/>
                </a:lnTo>
                <a:lnTo>
                  <a:pt x="0" y="345440"/>
                </a:lnTo>
                <a:lnTo>
                  <a:pt x="0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168399" y="3284684"/>
            <a:ext cx="1117599" cy="345439"/>
          </a:xfrm>
          <a:custGeom>
            <a:avLst/>
            <a:gdLst/>
            <a:ahLst/>
            <a:cxnLst/>
            <a:rect l="l" t="t" r="r" b="b"/>
            <a:pathLst>
              <a:path w="1117599" h="345439">
                <a:moveTo>
                  <a:pt x="0" y="0"/>
                </a:moveTo>
                <a:lnTo>
                  <a:pt x="1117599" y="0"/>
                </a:lnTo>
                <a:lnTo>
                  <a:pt x="111759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1317659" y="3320245"/>
            <a:ext cx="82423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pl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easure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T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pi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c Mod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elin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g: L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A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L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et’s us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an alg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rith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 sp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eciﬁ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call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 devel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ed to ﬁnd topi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715" y="1512142"/>
            <a:ext cx="358584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8064A2"/>
                </a:solidFill>
                <a:latin typeface="Calibri"/>
                <a:cs typeface="Calibri"/>
              </a:rPr>
              <a:t>Mod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el the p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r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cess 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8064A2"/>
                </a:solidFill>
                <a:latin typeface="Calibri"/>
                <a:cs typeface="Calibri"/>
              </a:rPr>
              <a:t>f </a:t>
            </a:r>
            <a:r>
              <a:rPr lang="en-CA" sz="2400" spc="-25" dirty="0" smtClean="0">
                <a:solidFill>
                  <a:srgbClr val="8064A2"/>
                </a:solidFill>
                <a:latin typeface="Calibri"/>
                <a:cs typeface="Calibri"/>
              </a:rPr>
              <a:t>writing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55" y="2062481"/>
            <a:ext cx="4377622" cy="4683758"/>
          </a:xfrm>
          <a:custGeom>
            <a:avLst/>
            <a:gdLst/>
            <a:ahLst/>
            <a:cxnLst/>
            <a:rect l="l" t="t" r="r" b="b"/>
            <a:pathLst>
              <a:path w="4377622" h="4683758">
                <a:moveTo>
                  <a:pt x="729618" y="0"/>
                </a:moveTo>
                <a:lnTo>
                  <a:pt x="3648004" y="0"/>
                </a:lnTo>
                <a:lnTo>
                  <a:pt x="3707844" y="2418"/>
                </a:lnTo>
                <a:lnTo>
                  <a:pt x="3766351" y="9549"/>
                </a:lnTo>
                <a:lnTo>
                  <a:pt x="3823339" y="21204"/>
                </a:lnTo>
                <a:lnTo>
                  <a:pt x="3878619" y="37196"/>
                </a:lnTo>
                <a:lnTo>
                  <a:pt x="3932004" y="57337"/>
                </a:lnTo>
                <a:lnTo>
                  <a:pt x="3983305" y="81438"/>
                </a:lnTo>
                <a:lnTo>
                  <a:pt x="4032335" y="109313"/>
                </a:lnTo>
                <a:lnTo>
                  <a:pt x="4078907" y="140774"/>
                </a:lnTo>
                <a:lnTo>
                  <a:pt x="4122831" y="175632"/>
                </a:lnTo>
                <a:lnTo>
                  <a:pt x="4163922" y="213700"/>
                </a:lnTo>
                <a:lnTo>
                  <a:pt x="4201990" y="254790"/>
                </a:lnTo>
                <a:lnTo>
                  <a:pt x="4236848" y="298715"/>
                </a:lnTo>
                <a:lnTo>
                  <a:pt x="4268309" y="345286"/>
                </a:lnTo>
                <a:lnTo>
                  <a:pt x="4296184" y="394317"/>
                </a:lnTo>
                <a:lnTo>
                  <a:pt x="4320285" y="445618"/>
                </a:lnTo>
                <a:lnTo>
                  <a:pt x="4340426" y="499002"/>
                </a:lnTo>
                <a:lnTo>
                  <a:pt x="4356418" y="554283"/>
                </a:lnTo>
                <a:lnTo>
                  <a:pt x="4368073" y="611270"/>
                </a:lnTo>
                <a:lnTo>
                  <a:pt x="4375204" y="669778"/>
                </a:lnTo>
                <a:lnTo>
                  <a:pt x="4377622" y="729618"/>
                </a:lnTo>
                <a:lnTo>
                  <a:pt x="4377622" y="4683758"/>
                </a:lnTo>
                <a:lnTo>
                  <a:pt x="0" y="4683758"/>
                </a:lnTo>
                <a:lnTo>
                  <a:pt x="0" y="729618"/>
                </a:lnTo>
                <a:lnTo>
                  <a:pt x="2418" y="669778"/>
                </a:lnTo>
                <a:lnTo>
                  <a:pt x="9549" y="611270"/>
                </a:lnTo>
                <a:lnTo>
                  <a:pt x="21204" y="554283"/>
                </a:lnTo>
                <a:lnTo>
                  <a:pt x="37196" y="499002"/>
                </a:lnTo>
                <a:lnTo>
                  <a:pt x="57337" y="445618"/>
                </a:lnTo>
                <a:lnTo>
                  <a:pt x="81438" y="394317"/>
                </a:lnTo>
                <a:lnTo>
                  <a:pt x="109313" y="345286"/>
                </a:lnTo>
                <a:lnTo>
                  <a:pt x="140774" y="298715"/>
                </a:lnTo>
                <a:lnTo>
                  <a:pt x="175632" y="254790"/>
                </a:lnTo>
                <a:lnTo>
                  <a:pt x="213700" y="213700"/>
                </a:lnTo>
                <a:lnTo>
                  <a:pt x="254790" y="175632"/>
                </a:lnTo>
                <a:lnTo>
                  <a:pt x="298715" y="140774"/>
                </a:lnTo>
                <a:lnTo>
                  <a:pt x="345286" y="109313"/>
                </a:lnTo>
                <a:lnTo>
                  <a:pt x="394316" y="81438"/>
                </a:lnTo>
                <a:lnTo>
                  <a:pt x="445618" y="57337"/>
                </a:lnTo>
                <a:lnTo>
                  <a:pt x="499002" y="37196"/>
                </a:lnTo>
                <a:lnTo>
                  <a:pt x="554282" y="21204"/>
                </a:lnTo>
                <a:lnTo>
                  <a:pt x="611270" y="9549"/>
                </a:lnTo>
                <a:lnTo>
                  <a:pt x="669778" y="2418"/>
                </a:lnTo>
                <a:lnTo>
                  <a:pt x="729618" y="0"/>
                </a:lnTo>
                <a:close/>
              </a:path>
            </a:pathLst>
          </a:custGeom>
          <a:ln w="25399">
            <a:solidFill>
              <a:srgbClr val="59BA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067298" y="1954934"/>
            <a:ext cx="3922395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mp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ty page: I’ll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 a docu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ment.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67298" y="2652093"/>
            <a:ext cx="4077335" cy="997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4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Fi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rst, I’ll decid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wh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at topics to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</a:t>
            </a:r>
            <a:r>
              <a:rPr sz="2200" spc="-5" dirty="0" smtClean="0">
                <a:solidFill>
                  <a:srgbClr val="7F7F7F"/>
                </a:solidFill>
                <a:latin typeface="Calibri"/>
                <a:cs typeface="Calibri"/>
              </a:rPr>
              <a:t> on. </a:t>
            </a:r>
            <a:r>
              <a:rPr sz="2200" spc="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200" spc="-15" dirty="0" smtClean="0">
                <a:solidFill>
                  <a:srgbClr val="4F81BD"/>
                </a:solidFill>
                <a:latin typeface="Calibri"/>
                <a:cs typeface="Calibri"/>
              </a:rPr>
              <a:t>e the topi</a:t>
            </a:r>
            <a:r>
              <a:rPr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c </a:t>
            </a:r>
            <a:r>
              <a:rPr lang="en-CA"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distribution</a:t>
            </a:r>
            <a:r>
              <a:rPr sz="2200" spc="100" dirty="0" smtClean="0">
                <a:solidFill>
                  <a:srgbClr val="4F81BD"/>
                </a:solidFill>
                <a:latin typeface="Calibri"/>
                <a:cs typeface="Calibri"/>
              </a:rPr>
              <a:t>. </a:t>
            </a:r>
            <a:r>
              <a:rPr sz="2000" spc="100" dirty="0" smtClean="0">
                <a:solidFill>
                  <a:srgbClr val="9BBB59"/>
                </a:solidFill>
                <a:latin typeface="Calibri"/>
                <a:cs typeface="Calibri"/>
              </a:rPr>
              <a:t>S</a:t>
            </a:r>
            <a:r>
              <a:rPr sz="2000" spc="-5" dirty="0" smtClean="0">
                <a:solidFill>
                  <a:srgbClr val="9BBB59"/>
                </a:solidFill>
                <a:latin typeface="Calibri"/>
                <a:cs typeface="Calibri"/>
              </a:rPr>
              <a:t>e</a:t>
            </a:r>
            <a:r>
              <a:rPr sz="2000" spc="-10" dirty="0" smtClean="0">
                <a:solidFill>
                  <a:srgbClr val="9BBB59"/>
                </a:solidFill>
                <a:latin typeface="Calibri"/>
                <a:cs typeface="Calibri"/>
              </a:rPr>
              <a:t>x</a:t>
            </a:r>
            <a:r>
              <a:rPr sz="2000" spc="-15" dirty="0" smtClean="0">
                <a:solidFill>
                  <a:srgbClr val="9BBB59"/>
                </a:solidFill>
                <a:latin typeface="Calibri"/>
                <a:cs typeface="Calibri"/>
              </a:rPr>
              <a:t>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2%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15" dirty="0" smtClean="0">
                <a:solidFill>
                  <a:srgbClr val="8064A2"/>
                </a:solidFill>
                <a:latin typeface="Calibri"/>
                <a:cs typeface="Calibri"/>
              </a:rPr>
              <a:t>Dr</a:t>
            </a:r>
            <a:r>
              <a:rPr sz="2000" spc="0" dirty="0" smtClean="0">
                <a:solidFill>
                  <a:srgbClr val="8064A2"/>
                </a:solidFill>
                <a:latin typeface="Calibri"/>
                <a:cs typeface="Calibri"/>
              </a:rPr>
              <a:t>u</a:t>
            </a:r>
            <a:r>
              <a:rPr sz="2000" spc="-5" dirty="0" smtClean="0">
                <a:solidFill>
                  <a:srgbClr val="8064A2"/>
                </a:solidFill>
                <a:latin typeface="Calibri"/>
                <a:cs typeface="Calibri"/>
              </a:rPr>
              <a:t>g</a:t>
            </a:r>
            <a:r>
              <a:rPr sz="2000" spc="-10" dirty="0" smtClean="0">
                <a:solidFill>
                  <a:srgbClr val="8064A2"/>
                </a:solidFill>
                <a:latin typeface="Calibri"/>
                <a:cs typeface="Calibri"/>
              </a:rPr>
              <a:t>s: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33%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5" dirty="0" smtClean="0">
                <a:solidFill>
                  <a:srgbClr val="F79646"/>
                </a:solidFill>
                <a:latin typeface="Calibri"/>
                <a:cs typeface="Calibri"/>
              </a:rPr>
              <a:t>Ro</a:t>
            </a:r>
            <a:r>
              <a:rPr sz="2000" spc="-10" dirty="0" smtClean="0">
                <a:solidFill>
                  <a:srgbClr val="F79646"/>
                </a:solidFill>
                <a:latin typeface="Calibri"/>
                <a:cs typeface="Calibri"/>
              </a:rPr>
              <a:t>ck’n Roll: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65%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7298" y="4240933"/>
            <a:ext cx="2698115" cy="627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e next </a:t>
            </a:r>
            <a:r>
              <a:rPr sz="2000" spc="-15" dirty="0" smtClean="0">
                <a:solidFill>
                  <a:srgbClr val="4F81BD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rd</a:t>
            </a:r>
            <a:r>
              <a:rPr sz="2000" spc="-5" dirty="0" smtClean="0">
                <a:solidFill>
                  <a:srgbClr val="4F81BD"/>
                </a:solidFill>
                <a:latin typeface="Calibri"/>
                <a:cs typeface="Calibri"/>
              </a:rPr>
              <a:t>’s topi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c.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7F7F7F"/>
                </a:solidFill>
                <a:latin typeface="Calibri"/>
                <a:cs typeface="Calibri"/>
              </a:rPr>
              <a:t>Roll th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e dice.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6400" y="2309324"/>
            <a:ext cx="924560" cy="345440"/>
          </a:xfrm>
          <a:custGeom>
            <a:avLst/>
            <a:gdLst/>
            <a:ahLst/>
            <a:cxnLst/>
            <a:rect l="l" t="t" r="r" b="b"/>
            <a:pathLst>
              <a:path w="924560" h="345440">
                <a:moveTo>
                  <a:pt x="0" y="0"/>
                </a:moveTo>
                <a:lnTo>
                  <a:pt x="924560" y="0"/>
                </a:lnTo>
                <a:lnTo>
                  <a:pt x="924560" y="345440"/>
                </a:lnTo>
                <a:lnTo>
                  <a:pt x="0" y="345440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406399" y="230932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67720" y="2344884"/>
            <a:ext cx="60833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Gui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tar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32560" y="2319484"/>
            <a:ext cx="924560" cy="345438"/>
          </a:xfrm>
          <a:custGeom>
            <a:avLst/>
            <a:gdLst/>
            <a:ahLst/>
            <a:cxnLst/>
            <a:rect l="l" t="t" r="r" b="b"/>
            <a:pathLst>
              <a:path w="924560" h="345438">
                <a:moveTo>
                  <a:pt x="0" y="0"/>
                </a:moveTo>
                <a:lnTo>
                  <a:pt x="924560" y="0"/>
                </a:lnTo>
                <a:lnTo>
                  <a:pt x="924560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432559" y="231948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1752382" y="2355045"/>
            <a:ext cx="29146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iﬀ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58720" y="2319484"/>
            <a:ext cx="924559" cy="345438"/>
          </a:xfrm>
          <a:custGeom>
            <a:avLst/>
            <a:gdLst/>
            <a:ahLst/>
            <a:cxnLst/>
            <a:rect l="l" t="t" r="r" b="b"/>
            <a:pathLst>
              <a:path w="924559" h="345438">
                <a:moveTo>
                  <a:pt x="0" y="0"/>
                </a:moveTo>
                <a:lnTo>
                  <a:pt x="924559" y="0"/>
                </a:lnTo>
                <a:lnTo>
                  <a:pt x="924559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2458720" y="231948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2556472" y="2355045"/>
            <a:ext cx="73533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cocaine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54400" y="2319484"/>
            <a:ext cx="772160" cy="345438"/>
          </a:xfrm>
          <a:custGeom>
            <a:avLst/>
            <a:gdLst/>
            <a:ahLst/>
            <a:cxnLst/>
            <a:rect l="l" t="t" r="r" b="b"/>
            <a:pathLst>
              <a:path w="772160" h="345438">
                <a:moveTo>
                  <a:pt x="0" y="0"/>
                </a:moveTo>
                <a:lnTo>
                  <a:pt x="772160" y="0"/>
                </a:lnTo>
                <a:lnTo>
                  <a:pt x="772160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454400" y="2319484"/>
            <a:ext cx="772159" cy="345439"/>
          </a:xfrm>
          <a:custGeom>
            <a:avLst/>
            <a:gdLst/>
            <a:ahLst/>
            <a:cxnLst/>
            <a:rect l="l" t="t" r="r" b="b"/>
            <a:pathLst>
              <a:path w="772159" h="345439">
                <a:moveTo>
                  <a:pt x="0" y="0"/>
                </a:moveTo>
                <a:lnTo>
                  <a:pt x="772159" y="0"/>
                </a:lnTo>
                <a:lnTo>
                  <a:pt x="7721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3562235" y="2355045"/>
            <a:ext cx="56261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ord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6240" y="2786844"/>
            <a:ext cx="924560" cy="345439"/>
          </a:xfrm>
          <a:custGeom>
            <a:avLst/>
            <a:gdLst/>
            <a:ahLst/>
            <a:cxnLst/>
            <a:rect l="l" t="t" r="r" b="b"/>
            <a:pathLst>
              <a:path w="924560" h="345439">
                <a:moveTo>
                  <a:pt x="0" y="0"/>
                </a:moveTo>
                <a:lnTo>
                  <a:pt x="924560" y="0"/>
                </a:lnTo>
                <a:lnTo>
                  <a:pt x="924560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96239" y="278684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605669" y="2822404"/>
            <a:ext cx="511809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sno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rt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22400" y="2786844"/>
            <a:ext cx="650239" cy="345439"/>
          </a:xfrm>
          <a:custGeom>
            <a:avLst/>
            <a:gdLst/>
            <a:ahLst/>
            <a:cxnLst/>
            <a:rect l="l" t="t" r="r" b="b"/>
            <a:pathLst>
              <a:path w="650239" h="345439">
                <a:moveTo>
                  <a:pt x="0" y="0"/>
                </a:moveTo>
                <a:lnTo>
                  <a:pt x="650239" y="0"/>
                </a:lnTo>
                <a:lnTo>
                  <a:pt x="6502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22400" y="2786844"/>
            <a:ext cx="650239" cy="345439"/>
          </a:xfrm>
          <a:custGeom>
            <a:avLst/>
            <a:gdLst/>
            <a:ahLst/>
            <a:cxnLst/>
            <a:rect l="l" t="t" r="r" b="b"/>
            <a:pathLst>
              <a:path w="650239" h="345439">
                <a:moveTo>
                  <a:pt x="0" y="0"/>
                </a:moveTo>
                <a:lnTo>
                  <a:pt x="650239" y="0"/>
                </a:lnTo>
                <a:lnTo>
                  <a:pt x="6502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1582468" y="2822404"/>
            <a:ext cx="33591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164079" y="2786844"/>
            <a:ext cx="701039" cy="345439"/>
          </a:xfrm>
          <a:custGeom>
            <a:avLst/>
            <a:gdLst/>
            <a:ahLst/>
            <a:cxnLst/>
            <a:rect l="l" t="t" r="r" b="b"/>
            <a:pathLst>
              <a:path w="701039" h="345439">
                <a:moveTo>
                  <a:pt x="0" y="0"/>
                </a:moveTo>
                <a:lnTo>
                  <a:pt x="701039" y="0"/>
                </a:lnTo>
                <a:lnTo>
                  <a:pt x="7010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2164080" y="2786844"/>
            <a:ext cx="701039" cy="345439"/>
          </a:xfrm>
          <a:custGeom>
            <a:avLst/>
            <a:gdLst/>
            <a:ahLst/>
            <a:cxnLst/>
            <a:rect l="l" t="t" r="r" b="b"/>
            <a:pathLst>
              <a:path w="701039" h="345439">
                <a:moveTo>
                  <a:pt x="0" y="0"/>
                </a:moveTo>
                <a:lnTo>
                  <a:pt x="701039" y="0"/>
                </a:lnTo>
                <a:lnTo>
                  <a:pt x="7010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 txBox="1"/>
          <p:nvPr/>
        </p:nvSpPr>
        <p:spPr>
          <a:xfrm>
            <a:off x="2313271" y="2822404"/>
            <a:ext cx="40830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ni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946400" y="2797004"/>
            <a:ext cx="833120" cy="345439"/>
          </a:xfrm>
          <a:custGeom>
            <a:avLst/>
            <a:gdLst/>
            <a:ahLst/>
            <a:cxnLst/>
            <a:rect l="l" t="t" r="r" b="b"/>
            <a:pathLst>
              <a:path w="833120" h="345439">
                <a:moveTo>
                  <a:pt x="0" y="0"/>
                </a:moveTo>
                <a:lnTo>
                  <a:pt x="833120" y="0"/>
                </a:lnTo>
                <a:lnTo>
                  <a:pt x="833120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2946400" y="2797004"/>
            <a:ext cx="833119" cy="345439"/>
          </a:xfrm>
          <a:custGeom>
            <a:avLst/>
            <a:gdLst/>
            <a:ahLst/>
            <a:cxnLst/>
            <a:rect l="l" t="t" r="r" b="b"/>
            <a:pathLst>
              <a:path w="833119" h="345439">
                <a:moveTo>
                  <a:pt x="0" y="0"/>
                </a:moveTo>
                <a:lnTo>
                  <a:pt x="833119" y="0"/>
                </a:lnTo>
                <a:lnTo>
                  <a:pt x="83311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3075691" y="2832564"/>
            <a:ext cx="58039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tage.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06400" y="3284684"/>
            <a:ext cx="650239" cy="345440"/>
          </a:xfrm>
          <a:custGeom>
            <a:avLst/>
            <a:gdLst/>
            <a:ahLst/>
            <a:cxnLst/>
            <a:rect l="l" t="t" r="r" b="b"/>
            <a:pathLst>
              <a:path w="650239" h="345440">
                <a:moveTo>
                  <a:pt x="0" y="0"/>
                </a:moveTo>
                <a:lnTo>
                  <a:pt x="650239" y="0"/>
                </a:lnTo>
                <a:lnTo>
                  <a:pt x="650239" y="345440"/>
                </a:lnTo>
                <a:lnTo>
                  <a:pt x="0" y="345440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06399" y="3284684"/>
            <a:ext cx="650239" cy="345439"/>
          </a:xfrm>
          <a:custGeom>
            <a:avLst/>
            <a:gdLst/>
            <a:ahLst/>
            <a:cxnLst/>
            <a:rect l="l" t="t" r="r" b="b"/>
            <a:pathLst>
              <a:path w="650239" h="345439">
                <a:moveTo>
                  <a:pt x="0" y="0"/>
                </a:moveTo>
                <a:lnTo>
                  <a:pt x="650239" y="0"/>
                </a:lnTo>
                <a:lnTo>
                  <a:pt x="6502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549055" y="3320245"/>
            <a:ext cx="37084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68399" y="3284684"/>
            <a:ext cx="1117600" cy="345440"/>
          </a:xfrm>
          <a:custGeom>
            <a:avLst/>
            <a:gdLst/>
            <a:ahLst/>
            <a:cxnLst/>
            <a:rect l="l" t="t" r="r" b="b"/>
            <a:pathLst>
              <a:path w="1117600" h="345440">
                <a:moveTo>
                  <a:pt x="0" y="0"/>
                </a:moveTo>
                <a:lnTo>
                  <a:pt x="1117600" y="0"/>
                </a:lnTo>
                <a:lnTo>
                  <a:pt x="1117600" y="345440"/>
                </a:lnTo>
                <a:lnTo>
                  <a:pt x="0" y="345440"/>
                </a:lnTo>
                <a:lnTo>
                  <a:pt x="0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168399" y="3284684"/>
            <a:ext cx="1117599" cy="345439"/>
          </a:xfrm>
          <a:custGeom>
            <a:avLst/>
            <a:gdLst/>
            <a:ahLst/>
            <a:cxnLst/>
            <a:rect l="l" t="t" r="r" b="b"/>
            <a:pathLst>
              <a:path w="1117599" h="345439">
                <a:moveTo>
                  <a:pt x="0" y="0"/>
                </a:moveTo>
                <a:lnTo>
                  <a:pt x="1117599" y="0"/>
                </a:lnTo>
                <a:lnTo>
                  <a:pt x="111759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 txBox="1"/>
          <p:nvPr/>
        </p:nvSpPr>
        <p:spPr>
          <a:xfrm>
            <a:off x="1317659" y="3320245"/>
            <a:ext cx="82423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pl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easure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377439" y="3277528"/>
            <a:ext cx="650240" cy="345439"/>
          </a:xfrm>
          <a:custGeom>
            <a:avLst/>
            <a:gdLst/>
            <a:ahLst/>
            <a:cxnLst/>
            <a:rect l="l" t="t" r="r" b="b"/>
            <a:pathLst>
              <a:path w="650240" h="345439">
                <a:moveTo>
                  <a:pt x="0" y="0"/>
                </a:moveTo>
                <a:lnTo>
                  <a:pt x="650240" y="0"/>
                </a:lnTo>
                <a:lnTo>
                  <a:pt x="650240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2377439" y="3277528"/>
            <a:ext cx="650239" cy="345439"/>
          </a:xfrm>
          <a:custGeom>
            <a:avLst/>
            <a:gdLst/>
            <a:ahLst/>
            <a:cxnLst/>
            <a:rect l="l" t="t" r="r" b="b"/>
            <a:pathLst>
              <a:path w="650239" h="345439">
                <a:moveTo>
                  <a:pt x="0" y="0"/>
                </a:moveTo>
                <a:lnTo>
                  <a:pt x="650239" y="0"/>
                </a:lnTo>
                <a:lnTo>
                  <a:pt x="6502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T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pi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c Mod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elin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g: L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A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L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et’s us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an alg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rith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 sp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eciﬁ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call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 devel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ed to ﬁnd topi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715" y="1512142"/>
            <a:ext cx="358584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8064A2"/>
                </a:solidFill>
                <a:latin typeface="Calibri"/>
                <a:cs typeface="Calibri"/>
              </a:rPr>
              <a:t>Mod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el the p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r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cess 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8064A2"/>
                </a:solidFill>
                <a:latin typeface="Calibri"/>
                <a:cs typeface="Calibri"/>
              </a:rPr>
              <a:t>f </a:t>
            </a:r>
            <a:r>
              <a:rPr lang="en-CA" sz="2400" spc="-25" dirty="0" smtClean="0">
                <a:solidFill>
                  <a:srgbClr val="8064A2"/>
                </a:solidFill>
                <a:latin typeface="Calibri"/>
                <a:cs typeface="Calibri"/>
              </a:rPr>
              <a:t>writing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55" y="2062481"/>
            <a:ext cx="4377622" cy="4683758"/>
          </a:xfrm>
          <a:custGeom>
            <a:avLst/>
            <a:gdLst/>
            <a:ahLst/>
            <a:cxnLst/>
            <a:rect l="l" t="t" r="r" b="b"/>
            <a:pathLst>
              <a:path w="4377622" h="4683758">
                <a:moveTo>
                  <a:pt x="729618" y="0"/>
                </a:moveTo>
                <a:lnTo>
                  <a:pt x="3648004" y="0"/>
                </a:lnTo>
                <a:lnTo>
                  <a:pt x="3707844" y="2418"/>
                </a:lnTo>
                <a:lnTo>
                  <a:pt x="3766351" y="9549"/>
                </a:lnTo>
                <a:lnTo>
                  <a:pt x="3823339" y="21204"/>
                </a:lnTo>
                <a:lnTo>
                  <a:pt x="3878619" y="37196"/>
                </a:lnTo>
                <a:lnTo>
                  <a:pt x="3932004" y="57337"/>
                </a:lnTo>
                <a:lnTo>
                  <a:pt x="3983305" y="81438"/>
                </a:lnTo>
                <a:lnTo>
                  <a:pt x="4032335" y="109313"/>
                </a:lnTo>
                <a:lnTo>
                  <a:pt x="4078907" y="140774"/>
                </a:lnTo>
                <a:lnTo>
                  <a:pt x="4122831" y="175632"/>
                </a:lnTo>
                <a:lnTo>
                  <a:pt x="4163922" y="213700"/>
                </a:lnTo>
                <a:lnTo>
                  <a:pt x="4201990" y="254790"/>
                </a:lnTo>
                <a:lnTo>
                  <a:pt x="4236848" y="298715"/>
                </a:lnTo>
                <a:lnTo>
                  <a:pt x="4268309" y="345286"/>
                </a:lnTo>
                <a:lnTo>
                  <a:pt x="4296184" y="394317"/>
                </a:lnTo>
                <a:lnTo>
                  <a:pt x="4320285" y="445618"/>
                </a:lnTo>
                <a:lnTo>
                  <a:pt x="4340426" y="499002"/>
                </a:lnTo>
                <a:lnTo>
                  <a:pt x="4356418" y="554283"/>
                </a:lnTo>
                <a:lnTo>
                  <a:pt x="4368073" y="611270"/>
                </a:lnTo>
                <a:lnTo>
                  <a:pt x="4375204" y="669778"/>
                </a:lnTo>
                <a:lnTo>
                  <a:pt x="4377622" y="729618"/>
                </a:lnTo>
                <a:lnTo>
                  <a:pt x="4377622" y="4683758"/>
                </a:lnTo>
                <a:lnTo>
                  <a:pt x="0" y="4683758"/>
                </a:lnTo>
                <a:lnTo>
                  <a:pt x="0" y="729618"/>
                </a:lnTo>
                <a:lnTo>
                  <a:pt x="2418" y="669778"/>
                </a:lnTo>
                <a:lnTo>
                  <a:pt x="9549" y="611270"/>
                </a:lnTo>
                <a:lnTo>
                  <a:pt x="21204" y="554283"/>
                </a:lnTo>
                <a:lnTo>
                  <a:pt x="37196" y="499002"/>
                </a:lnTo>
                <a:lnTo>
                  <a:pt x="57337" y="445618"/>
                </a:lnTo>
                <a:lnTo>
                  <a:pt x="81438" y="394317"/>
                </a:lnTo>
                <a:lnTo>
                  <a:pt x="109313" y="345286"/>
                </a:lnTo>
                <a:lnTo>
                  <a:pt x="140774" y="298715"/>
                </a:lnTo>
                <a:lnTo>
                  <a:pt x="175632" y="254790"/>
                </a:lnTo>
                <a:lnTo>
                  <a:pt x="213700" y="213700"/>
                </a:lnTo>
                <a:lnTo>
                  <a:pt x="254790" y="175632"/>
                </a:lnTo>
                <a:lnTo>
                  <a:pt x="298715" y="140774"/>
                </a:lnTo>
                <a:lnTo>
                  <a:pt x="345286" y="109313"/>
                </a:lnTo>
                <a:lnTo>
                  <a:pt x="394316" y="81438"/>
                </a:lnTo>
                <a:lnTo>
                  <a:pt x="445618" y="57337"/>
                </a:lnTo>
                <a:lnTo>
                  <a:pt x="499002" y="37196"/>
                </a:lnTo>
                <a:lnTo>
                  <a:pt x="554282" y="21204"/>
                </a:lnTo>
                <a:lnTo>
                  <a:pt x="611270" y="9549"/>
                </a:lnTo>
                <a:lnTo>
                  <a:pt x="669778" y="2418"/>
                </a:lnTo>
                <a:lnTo>
                  <a:pt x="729618" y="0"/>
                </a:lnTo>
                <a:close/>
              </a:path>
            </a:pathLst>
          </a:custGeom>
          <a:ln w="25399">
            <a:solidFill>
              <a:srgbClr val="59BA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067298" y="1954934"/>
            <a:ext cx="3922395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mp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ty page: I’ll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 a docu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ment.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67298" y="2652093"/>
            <a:ext cx="4077335" cy="997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4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Fi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rst, I’ll decid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wh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at topics to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</a:t>
            </a:r>
            <a:r>
              <a:rPr sz="2200" spc="-5" dirty="0" smtClean="0">
                <a:solidFill>
                  <a:srgbClr val="7F7F7F"/>
                </a:solidFill>
                <a:latin typeface="Calibri"/>
                <a:cs typeface="Calibri"/>
              </a:rPr>
              <a:t> on. </a:t>
            </a:r>
            <a:r>
              <a:rPr sz="2200" spc="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200" spc="-15" dirty="0" smtClean="0">
                <a:solidFill>
                  <a:srgbClr val="4F81BD"/>
                </a:solidFill>
                <a:latin typeface="Calibri"/>
                <a:cs typeface="Calibri"/>
              </a:rPr>
              <a:t>e the topi</a:t>
            </a:r>
            <a:r>
              <a:rPr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c </a:t>
            </a:r>
            <a:r>
              <a:rPr lang="en-CA"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distribution</a:t>
            </a:r>
            <a:r>
              <a:rPr sz="2200" spc="100" dirty="0" smtClean="0">
                <a:solidFill>
                  <a:srgbClr val="4F81BD"/>
                </a:solidFill>
                <a:latin typeface="Calibri"/>
                <a:cs typeface="Calibri"/>
              </a:rPr>
              <a:t>. </a:t>
            </a:r>
            <a:r>
              <a:rPr sz="2000" spc="100" dirty="0" smtClean="0">
                <a:solidFill>
                  <a:srgbClr val="9BBB59"/>
                </a:solidFill>
                <a:latin typeface="Calibri"/>
                <a:cs typeface="Calibri"/>
              </a:rPr>
              <a:t>S</a:t>
            </a:r>
            <a:r>
              <a:rPr sz="2000" spc="-5" dirty="0" smtClean="0">
                <a:solidFill>
                  <a:srgbClr val="9BBB59"/>
                </a:solidFill>
                <a:latin typeface="Calibri"/>
                <a:cs typeface="Calibri"/>
              </a:rPr>
              <a:t>e</a:t>
            </a:r>
            <a:r>
              <a:rPr sz="2000" spc="-10" dirty="0" smtClean="0">
                <a:solidFill>
                  <a:srgbClr val="9BBB59"/>
                </a:solidFill>
                <a:latin typeface="Calibri"/>
                <a:cs typeface="Calibri"/>
              </a:rPr>
              <a:t>x</a:t>
            </a:r>
            <a:r>
              <a:rPr sz="2000" spc="-15" dirty="0" smtClean="0">
                <a:solidFill>
                  <a:srgbClr val="9BBB59"/>
                </a:solidFill>
                <a:latin typeface="Calibri"/>
                <a:cs typeface="Calibri"/>
              </a:rPr>
              <a:t>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2%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15" dirty="0" smtClean="0">
                <a:solidFill>
                  <a:srgbClr val="8064A2"/>
                </a:solidFill>
                <a:latin typeface="Calibri"/>
                <a:cs typeface="Calibri"/>
              </a:rPr>
              <a:t>Dr</a:t>
            </a:r>
            <a:r>
              <a:rPr sz="2000" spc="0" dirty="0" smtClean="0">
                <a:solidFill>
                  <a:srgbClr val="8064A2"/>
                </a:solidFill>
                <a:latin typeface="Calibri"/>
                <a:cs typeface="Calibri"/>
              </a:rPr>
              <a:t>u</a:t>
            </a:r>
            <a:r>
              <a:rPr sz="2000" spc="-5" dirty="0" smtClean="0">
                <a:solidFill>
                  <a:srgbClr val="8064A2"/>
                </a:solidFill>
                <a:latin typeface="Calibri"/>
                <a:cs typeface="Calibri"/>
              </a:rPr>
              <a:t>g</a:t>
            </a:r>
            <a:r>
              <a:rPr sz="2000" spc="-10" dirty="0" smtClean="0">
                <a:solidFill>
                  <a:srgbClr val="8064A2"/>
                </a:solidFill>
                <a:latin typeface="Calibri"/>
                <a:cs typeface="Calibri"/>
              </a:rPr>
              <a:t>s: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33%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5" dirty="0" smtClean="0">
                <a:solidFill>
                  <a:srgbClr val="F79646"/>
                </a:solidFill>
                <a:latin typeface="Calibri"/>
                <a:cs typeface="Calibri"/>
              </a:rPr>
              <a:t>Ro</a:t>
            </a:r>
            <a:r>
              <a:rPr sz="2000" spc="-10" dirty="0" smtClean="0">
                <a:solidFill>
                  <a:srgbClr val="F79646"/>
                </a:solidFill>
                <a:latin typeface="Calibri"/>
                <a:cs typeface="Calibri"/>
              </a:rPr>
              <a:t>ck’n Roll: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65%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7298" y="4240933"/>
            <a:ext cx="2698115" cy="627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e next </a:t>
            </a:r>
            <a:r>
              <a:rPr sz="2000" spc="-15" dirty="0" smtClean="0">
                <a:solidFill>
                  <a:srgbClr val="4F81BD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rd</a:t>
            </a:r>
            <a:r>
              <a:rPr sz="2000" spc="-5" dirty="0" smtClean="0">
                <a:solidFill>
                  <a:srgbClr val="4F81BD"/>
                </a:solidFill>
                <a:latin typeface="Calibri"/>
                <a:cs typeface="Calibri"/>
              </a:rPr>
              <a:t>’s topi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c.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7F7F7F"/>
                </a:solidFill>
                <a:latin typeface="Calibri"/>
                <a:cs typeface="Calibri"/>
              </a:rPr>
              <a:t>Roll th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e dice.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7298" y="5764934"/>
            <a:ext cx="3122930" cy="627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200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e the </a:t>
            </a:r>
            <a:r>
              <a:rPr sz="2000" spc="-15" dirty="0" smtClean="0">
                <a:solidFill>
                  <a:srgbClr val="4F81BD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rd according to this topic.</a:t>
            </a:r>
            <a:r>
              <a:rPr sz="2000" spc="-5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7F7F7F"/>
                </a:solidFill>
                <a:latin typeface="Calibri"/>
                <a:cs typeface="Calibri"/>
              </a:rPr>
              <a:t>Roll th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e dice.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6400" y="2309324"/>
            <a:ext cx="924560" cy="345440"/>
          </a:xfrm>
          <a:custGeom>
            <a:avLst/>
            <a:gdLst/>
            <a:ahLst/>
            <a:cxnLst/>
            <a:rect l="l" t="t" r="r" b="b"/>
            <a:pathLst>
              <a:path w="924560" h="345440">
                <a:moveTo>
                  <a:pt x="0" y="0"/>
                </a:moveTo>
                <a:lnTo>
                  <a:pt x="924560" y="0"/>
                </a:lnTo>
                <a:lnTo>
                  <a:pt x="924560" y="345440"/>
                </a:lnTo>
                <a:lnTo>
                  <a:pt x="0" y="345440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406399" y="230932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67720" y="2344884"/>
            <a:ext cx="60833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Gui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tar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32560" y="2319484"/>
            <a:ext cx="924560" cy="345438"/>
          </a:xfrm>
          <a:custGeom>
            <a:avLst/>
            <a:gdLst/>
            <a:ahLst/>
            <a:cxnLst/>
            <a:rect l="l" t="t" r="r" b="b"/>
            <a:pathLst>
              <a:path w="924560" h="345438">
                <a:moveTo>
                  <a:pt x="0" y="0"/>
                </a:moveTo>
                <a:lnTo>
                  <a:pt x="924560" y="0"/>
                </a:lnTo>
                <a:lnTo>
                  <a:pt x="924560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432559" y="231948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1752382" y="2355045"/>
            <a:ext cx="29146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iﬀ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58720" y="2319484"/>
            <a:ext cx="924559" cy="345438"/>
          </a:xfrm>
          <a:custGeom>
            <a:avLst/>
            <a:gdLst/>
            <a:ahLst/>
            <a:cxnLst/>
            <a:rect l="l" t="t" r="r" b="b"/>
            <a:pathLst>
              <a:path w="924559" h="345438">
                <a:moveTo>
                  <a:pt x="0" y="0"/>
                </a:moveTo>
                <a:lnTo>
                  <a:pt x="924559" y="0"/>
                </a:lnTo>
                <a:lnTo>
                  <a:pt x="924559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458720" y="231948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2556472" y="2355045"/>
            <a:ext cx="73533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cocaine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54400" y="2319484"/>
            <a:ext cx="772160" cy="345438"/>
          </a:xfrm>
          <a:custGeom>
            <a:avLst/>
            <a:gdLst/>
            <a:ahLst/>
            <a:cxnLst/>
            <a:rect l="l" t="t" r="r" b="b"/>
            <a:pathLst>
              <a:path w="772160" h="345438">
                <a:moveTo>
                  <a:pt x="0" y="0"/>
                </a:moveTo>
                <a:lnTo>
                  <a:pt x="772160" y="0"/>
                </a:lnTo>
                <a:lnTo>
                  <a:pt x="772160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3454400" y="2319484"/>
            <a:ext cx="772159" cy="345439"/>
          </a:xfrm>
          <a:custGeom>
            <a:avLst/>
            <a:gdLst/>
            <a:ahLst/>
            <a:cxnLst/>
            <a:rect l="l" t="t" r="r" b="b"/>
            <a:pathLst>
              <a:path w="772159" h="345439">
                <a:moveTo>
                  <a:pt x="0" y="0"/>
                </a:moveTo>
                <a:lnTo>
                  <a:pt x="772159" y="0"/>
                </a:lnTo>
                <a:lnTo>
                  <a:pt x="7721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3562235" y="2355045"/>
            <a:ext cx="56261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ord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6240" y="2786844"/>
            <a:ext cx="924560" cy="345439"/>
          </a:xfrm>
          <a:custGeom>
            <a:avLst/>
            <a:gdLst/>
            <a:ahLst/>
            <a:cxnLst/>
            <a:rect l="l" t="t" r="r" b="b"/>
            <a:pathLst>
              <a:path w="924560" h="345439">
                <a:moveTo>
                  <a:pt x="0" y="0"/>
                </a:moveTo>
                <a:lnTo>
                  <a:pt x="924560" y="0"/>
                </a:lnTo>
                <a:lnTo>
                  <a:pt x="924560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96239" y="278684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605669" y="2822404"/>
            <a:ext cx="511809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sno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rt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22400" y="2786844"/>
            <a:ext cx="650239" cy="345439"/>
          </a:xfrm>
          <a:custGeom>
            <a:avLst/>
            <a:gdLst/>
            <a:ahLst/>
            <a:cxnLst/>
            <a:rect l="l" t="t" r="r" b="b"/>
            <a:pathLst>
              <a:path w="650239" h="345439">
                <a:moveTo>
                  <a:pt x="0" y="0"/>
                </a:moveTo>
                <a:lnTo>
                  <a:pt x="650239" y="0"/>
                </a:lnTo>
                <a:lnTo>
                  <a:pt x="6502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422400" y="2786844"/>
            <a:ext cx="650239" cy="345439"/>
          </a:xfrm>
          <a:custGeom>
            <a:avLst/>
            <a:gdLst/>
            <a:ahLst/>
            <a:cxnLst/>
            <a:rect l="l" t="t" r="r" b="b"/>
            <a:pathLst>
              <a:path w="650239" h="345439">
                <a:moveTo>
                  <a:pt x="0" y="0"/>
                </a:moveTo>
                <a:lnTo>
                  <a:pt x="650239" y="0"/>
                </a:lnTo>
                <a:lnTo>
                  <a:pt x="6502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1582468" y="2822404"/>
            <a:ext cx="33591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64079" y="2786844"/>
            <a:ext cx="701039" cy="345439"/>
          </a:xfrm>
          <a:custGeom>
            <a:avLst/>
            <a:gdLst/>
            <a:ahLst/>
            <a:cxnLst/>
            <a:rect l="l" t="t" r="r" b="b"/>
            <a:pathLst>
              <a:path w="701039" h="345439">
                <a:moveTo>
                  <a:pt x="0" y="0"/>
                </a:moveTo>
                <a:lnTo>
                  <a:pt x="701039" y="0"/>
                </a:lnTo>
                <a:lnTo>
                  <a:pt x="7010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2164080" y="2786844"/>
            <a:ext cx="701039" cy="345439"/>
          </a:xfrm>
          <a:custGeom>
            <a:avLst/>
            <a:gdLst/>
            <a:ahLst/>
            <a:cxnLst/>
            <a:rect l="l" t="t" r="r" b="b"/>
            <a:pathLst>
              <a:path w="701039" h="345439">
                <a:moveTo>
                  <a:pt x="0" y="0"/>
                </a:moveTo>
                <a:lnTo>
                  <a:pt x="701039" y="0"/>
                </a:lnTo>
                <a:lnTo>
                  <a:pt x="7010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2313271" y="2822404"/>
            <a:ext cx="40830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ni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946400" y="2797004"/>
            <a:ext cx="833120" cy="345439"/>
          </a:xfrm>
          <a:custGeom>
            <a:avLst/>
            <a:gdLst/>
            <a:ahLst/>
            <a:cxnLst/>
            <a:rect l="l" t="t" r="r" b="b"/>
            <a:pathLst>
              <a:path w="833120" h="345439">
                <a:moveTo>
                  <a:pt x="0" y="0"/>
                </a:moveTo>
                <a:lnTo>
                  <a:pt x="833120" y="0"/>
                </a:lnTo>
                <a:lnTo>
                  <a:pt x="833120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2946400" y="2797004"/>
            <a:ext cx="833119" cy="345439"/>
          </a:xfrm>
          <a:custGeom>
            <a:avLst/>
            <a:gdLst/>
            <a:ahLst/>
            <a:cxnLst/>
            <a:rect l="l" t="t" r="r" b="b"/>
            <a:pathLst>
              <a:path w="833119" h="345439">
                <a:moveTo>
                  <a:pt x="0" y="0"/>
                </a:moveTo>
                <a:lnTo>
                  <a:pt x="833119" y="0"/>
                </a:lnTo>
                <a:lnTo>
                  <a:pt x="83311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 txBox="1"/>
          <p:nvPr/>
        </p:nvSpPr>
        <p:spPr>
          <a:xfrm>
            <a:off x="3075691" y="2832564"/>
            <a:ext cx="58039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tage.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06400" y="3284684"/>
            <a:ext cx="650239" cy="345440"/>
          </a:xfrm>
          <a:custGeom>
            <a:avLst/>
            <a:gdLst/>
            <a:ahLst/>
            <a:cxnLst/>
            <a:rect l="l" t="t" r="r" b="b"/>
            <a:pathLst>
              <a:path w="650239" h="345440">
                <a:moveTo>
                  <a:pt x="0" y="0"/>
                </a:moveTo>
                <a:lnTo>
                  <a:pt x="650239" y="0"/>
                </a:lnTo>
                <a:lnTo>
                  <a:pt x="650239" y="345440"/>
                </a:lnTo>
                <a:lnTo>
                  <a:pt x="0" y="345440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06399" y="3284684"/>
            <a:ext cx="650239" cy="345439"/>
          </a:xfrm>
          <a:custGeom>
            <a:avLst/>
            <a:gdLst/>
            <a:ahLst/>
            <a:cxnLst/>
            <a:rect l="l" t="t" r="r" b="b"/>
            <a:pathLst>
              <a:path w="650239" h="345439">
                <a:moveTo>
                  <a:pt x="0" y="0"/>
                </a:moveTo>
                <a:lnTo>
                  <a:pt x="650239" y="0"/>
                </a:lnTo>
                <a:lnTo>
                  <a:pt x="6502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549055" y="3320245"/>
            <a:ext cx="37084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168399" y="3284684"/>
            <a:ext cx="1117600" cy="345440"/>
          </a:xfrm>
          <a:custGeom>
            <a:avLst/>
            <a:gdLst/>
            <a:ahLst/>
            <a:cxnLst/>
            <a:rect l="l" t="t" r="r" b="b"/>
            <a:pathLst>
              <a:path w="1117600" h="345440">
                <a:moveTo>
                  <a:pt x="0" y="0"/>
                </a:moveTo>
                <a:lnTo>
                  <a:pt x="1117600" y="0"/>
                </a:lnTo>
                <a:lnTo>
                  <a:pt x="1117600" y="345440"/>
                </a:lnTo>
                <a:lnTo>
                  <a:pt x="0" y="345440"/>
                </a:lnTo>
                <a:lnTo>
                  <a:pt x="0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168399" y="3284684"/>
            <a:ext cx="1117599" cy="345439"/>
          </a:xfrm>
          <a:custGeom>
            <a:avLst/>
            <a:gdLst/>
            <a:ahLst/>
            <a:cxnLst/>
            <a:rect l="l" t="t" r="r" b="b"/>
            <a:pathLst>
              <a:path w="1117599" h="345439">
                <a:moveTo>
                  <a:pt x="0" y="0"/>
                </a:moveTo>
                <a:lnTo>
                  <a:pt x="1117599" y="0"/>
                </a:lnTo>
                <a:lnTo>
                  <a:pt x="111759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1317659" y="3320245"/>
            <a:ext cx="82423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pl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easure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377439" y="3277528"/>
            <a:ext cx="650240" cy="345439"/>
          </a:xfrm>
          <a:custGeom>
            <a:avLst/>
            <a:gdLst/>
            <a:ahLst/>
            <a:cxnLst/>
            <a:rect l="l" t="t" r="r" b="b"/>
            <a:pathLst>
              <a:path w="650240" h="345439">
                <a:moveTo>
                  <a:pt x="0" y="0"/>
                </a:moveTo>
                <a:lnTo>
                  <a:pt x="650240" y="0"/>
                </a:lnTo>
                <a:lnTo>
                  <a:pt x="650240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2377439" y="3277528"/>
            <a:ext cx="650239" cy="345439"/>
          </a:xfrm>
          <a:custGeom>
            <a:avLst/>
            <a:gdLst/>
            <a:ahLst/>
            <a:cxnLst/>
            <a:rect l="l" t="t" r="r" b="b"/>
            <a:pathLst>
              <a:path w="650239" h="345439">
                <a:moveTo>
                  <a:pt x="0" y="0"/>
                </a:moveTo>
                <a:lnTo>
                  <a:pt x="650239" y="0"/>
                </a:lnTo>
                <a:lnTo>
                  <a:pt x="6502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2621782" y="3313088"/>
            <a:ext cx="16764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T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pi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c Mod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elin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g: L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A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L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et’s us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an alg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rith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 sp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eciﬁ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call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 devel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ed to ﬁnd topi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715" y="1512142"/>
            <a:ext cx="358584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8064A2"/>
                </a:solidFill>
                <a:latin typeface="Calibri"/>
                <a:cs typeface="Calibri"/>
              </a:rPr>
              <a:t>Mod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el the p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r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cess 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8064A2"/>
                </a:solidFill>
                <a:latin typeface="Calibri"/>
                <a:cs typeface="Calibri"/>
              </a:rPr>
              <a:t>f </a:t>
            </a:r>
            <a:r>
              <a:rPr lang="en-CA" sz="2400" spc="-25" dirty="0" smtClean="0">
                <a:solidFill>
                  <a:srgbClr val="8064A2"/>
                </a:solidFill>
                <a:latin typeface="Calibri"/>
                <a:cs typeface="Calibri"/>
              </a:rPr>
              <a:t>writing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55" y="2062481"/>
            <a:ext cx="4377622" cy="4683758"/>
          </a:xfrm>
          <a:custGeom>
            <a:avLst/>
            <a:gdLst/>
            <a:ahLst/>
            <a:cxnLst/>
            <a:rect l="l" t="t" r="r" b="b"/>
            <a:pathLst>
              <a:path w="4377622" h="4683758">
                <a:moveTo>
                  <a:pt x="729618" y="0"/>
                </a:moveTo>
                <a:lnTo>
                  <a:pt x="3648004" y="0"/>
                </a:lnTo>
                <a:lnTo>
                  <a:pt x="3707844" y="2418"/>
                </a:lnTo>
                <a:lnTo>
                  <a:pt x="3766351" y="9549"/>
                </a:lnTo>
                <a:lnTo>
                  <a:pt x="3823339" y="21204"/>
                </a:lnTo>
                <a:lnTo>
                  <a:pt x="3878619" y="37196"/>
                </a:lnTo>
                <a:lnTo>
                  <a:pt x="3932004" y="57337"/>
                </a:lnTo>
                <a:lnTo>
                  <a:pt x="3983305" y="81438"/>
                </a:lnTo>
                <a:lnTo>
                  <a:pt x="4032335" y="109313"/>
                </a:lnTo>
                <a:lnTo>
                  <a:pt x="4078907" y="140774"/>
                </a:lnTo>
                <a:lnTo>
                  <a:pt x="4122831" y="175632"/>
                </a:lnTo>
                <a:lnTo>
                  <a:pt x="4163922" y="213700"/>
                </a:lnTo>
                <a:lnTo>
                  <a:pt x="4201990" y="254790"/>
                </a:lnTo>
                <a:lnTo>
                  <a:pt x="4236848" y="298715"/>
                </a:lnTo>
                <a:lnTo>
                  <a:pt x="4268309" y="345286"/>
                </a:lnTo>
                <a:lnTo>
                  <a:pt x="4296184" y="394317"/>
                </a:lnTo>
                <a:lnTo>
                  <a:pt x="4320285" y="445618"/>
                </a:lnTo>
                <a:lnTo>
                  <a:pt x="4340426" y="499002"/>
                </a:lnTo>
                <a:lnTo>
                  <a:pt x="4356418" y="554283"/>
                </a:lnTo>
                <a:lnTo>
                  <a:pt x="4368073" y="611270"/>
                </a:lnTo>
                <a:lnTo>
                  <a:pt x="4375204" y="669778"/>
                </a:lnTo>
                <a:lnTo>
                  <a:pt x="4377622" y="729618"/>
                </a:lnTo>
                <a:lnTo>
                  <a:pt x="4377622" y="4683758"/>
                </a:lnTo>
                <a:lnTo>
                  <a:pt x="0" y="4683758"/>
                </a:lnTo>
                <a:lnTo>
                  <a:pt x="0" y="729618"/>
                </a:lnTo>
                <a:lnTo>
                  <a:pt x="2418" y="669778"/>
                </a:lnTo>
                <a:lnTo>
                  <a:pt x="9549" y="611270"/>
                </a:lnTo>
                <a:lnTo>
                  <a:pt x="21204" y="554283"/>
                </a:lnTo>
                <a:lnTo>
                  <a:pt x="37196" y="499002"/>
                </a:lnTo>
                <a:lnTo>
                  <a:pt x="57337" y="445618"/>
                </a:lnTo>
                <a:lnTo>
                  <a:pt x="81438" y="394317"/>
                </a:lnTo>
                <a:lnTo>
                  <a:pt x="109313" y="345286"/>
                </a:lnTo>
                <a:lnTo>
                  <a:pt x="140774" y="298715"/>
                </a:lnTo>
                <a:lnTo>
                  <a:pt x="175632" y="254790"/>
                </a:lnTo>
                <a:lnTo>
                  <a:pt x="213700" y="213700"/>
                </a:lnTo>
                <a:lnTo>
                  <a:pt x="254790" y="175632"/>
                </a:lnTo>
                <a:lnTo>
                  <a:pt x="298715" y="140774"/>
                </a:lnTo>
                <a:lnTo>
                  <a:pt x="345286" y="109313"/>
                </a:lnTo>
                <a:lnTo>
                  <a:pt x="394316" y="81438"/>
                </a:lnTo>
                <a:lnTo>
                  <a:pt x="445618" y="57337"/>
                </a:lnTo>
                <a:lnTo>
                  <a:pt x="499002" y="37196"/>
                </a:lnTo>
                <a:lnTo>
                  <a:pt x="554282" y="21204"/>
                </a:lnTo>
                <a:lnTo>
                  <a:pt x="611270" y="9549"/>
                </a:lnTo>
                <a:lnTo>
                  <a:pt x="669778" y="2418"/>
                </a:lnTo>
                <a:lnTo>
                  <a:pt x="729618" y="0"/>
                </a:lnTo>
                <a:close/>
              </a:path>
            </a:pathLst>
          </a:custGeom>
          <a:ln w="25399">
            <a:solidFill>
              <a:srgbClr val="59BA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067298" y="1954934"/>
            <a:ext cx="3922395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mp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ty page: I’ll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 a docu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ment.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67298" y="2652093"/>
            <a:ext cx="4077335" cy="997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4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Fi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rst, I’ll decid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wh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at topics to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</a:t>
            </a:r>
            <a:r>
              <a:rPr sz="2200" spc="-5" dirty="0" smtClean="0">
                <a:solidFill>
                  <a:srgbClr val="7F7F7F"/>
                </a:solidFill>
                <a:latin typeface="Calibri"/>
                <a:cs typeface="Calibri"/>
              </a:rPr>
              <a:t> on. </a:t>
            </a:r>
            <a:r>
              <a:rPr sz="2200" spc="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200" spc="-15" dirty="0" smtClean="0">
                <a:solidFill>
                  <a:srgbClr val="4F81BD"/>
                </a:solidFill>
                <a:latin typeface="Calibri"/>
                <a:cs typeface="Calibri"/>
              </a:rPr>
              <a:t>e the topi</a:t>
            </a:r>
            <a:r>
              <a:rPr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c </a:t>
            </a:r>
            <a:r>
              <a:rPr lang="en-CA"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distribution</a:t>
            </a:r>
            <a:r>
              <a:rPr sz="2200" spc="100" dirty="0" smtClean="0">
                <a:solidFill>
                  <a:srgbClr val="4F81BD"/>
                </a:solidFill>
                <a:latin typeface="Calibri"/>
                <a:cs typeface="Calibri"/>
              </a:rPr>
              <a:t>. </a:t>
            </a:r>
            <a:r>
              <a:rPr sz="2000" spc="100" dirty="0" smtClean="0">
                <a:solidFill>
                  <a:srgbClr val="9BBB59"/>
                </a:solidFill>
                <a:latin typeface="Calibri"/>
                <a:cs typeface="Calibri"/>
              </a:rPr>
              <a:t>S</a:t>
            </a:r>
            <a:r>
              <a:rPr sz="2000" spc="-5" dirty="0" smtClean="0">
                <a:solidFill>
                  <a:srgbClr val="9BBB59"/>
                </a:solidFill>
                <a:latin typeface="Calibri"/>
                <a:cs typeface="Calibri"/>
              </a:rPr>
              <a:t>e</a:t>
            </a:r>
            <a:r>
              <a:rPr sz="2000" spc="-10" dirty="0" smtClean="0">
                <a:solidFill>
                  <a:srgbClr val="9BBB59"/>
                </a:solidFill>
                <a:latin typeface="Calibri"/>
                <a:cs typeface="Calibri"/>
              </a:rPr>
              <a:t>x</a:t>
            </a:r>
            <a:r>
              <a:rPr sz="2000" spc="-15" dirty="0" smtClean="0">
                <a:solidFill>
                  <a:srgbClr val="9BBB59"/>
                </a:solidFill>
                <a:latin typeface="Calibri"/>
                <a:cs typeface="Calibri"/>
              </a:rPr>
              <a:t>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2%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15" dirty="0" smtClean="0">
                <a:solidFill>
                  <a:srgbClr val="8064A2"/>
                </a:solidFill>
                <a:latin typeface="Calibri"/>
                <a:cs typeface="Calibri"/>
              </a:rPr>
              <a:t>Dr</a:t>
            </a:r>
            <a:r>
              <a:rPr sz="2000" spc="0" dirty="0" smtClean="0">
                <a:solidFill>
                  <a:srgbClr val="8064A2"/>
                </a:solidFill>
                <a:latin typeface="Calibri"/>
                <a:cs typeface="Calibri"/>
              </a:rPr>
              <a:t>u</a:t>
            </a:r>
            <a:r>
              <a:rPr sz="2000" spc="-5" dirty="0" smtClean="0">
                <a:solidFill>
                  <a:srgbClr val="8064A2"/>
                </a:solidFill>
                <a:latin typeface="Calibri"/>
                <a:cs typeface="Calibri"/>
              </a:rPr>
              <a:t>g</a:t>
            </a:r>
            <a:r>
              <a:rPr sz="2000" spc="-10" dirty="0" smtClean="0">
                <a:solidFill>
                  <a:srgbClr val="8064A2"/>
                </a:solidFill>
                <a:latin typeface="Calibri"/>
                <a:cs typeface="Calibri"/>
              </a:rPr>
              <a:t>s: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33%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5" dirty="0" smtClean="0">
                <a:solidFill>
                  <a:srgbClr val="F79646"/>
                </a:solidFill>
                <a:latin typeface="Calibri"/>
                <a:cs typeface="Calibri"/>
              </a:rPr>
              <a:t>Ro</a:t>
            </a:r>
            <a:r>
              <a:rPr sz="2000" spc="-10" dirty="0" smtClean="0">
                <a:solidFill>
                  <a:srgbClr val="F79646"/>
                </a:solidFill>
                <a:latin typeface="Calibri"/>
                <a:cs typeface="Calibri"/>
              </a:rPr>
              <a:t>ck’n Roll: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65%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7298" y="4240933"/>
            <a:ext cx="2698115" cy="627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e next </a:t>
            </a:r>
            <a:r>
              <a:rPr sz="2000" spc="-15" dirty="0" smtClean="0">
                <a:solidFill>
                  <a:srgbClr val="4F81BD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rd</a:t>
            </a:r>
            <a:r>
              <a:rPr sz="2000" spc="-5" dirty="0" smtClean="0">
                <a:solidFill>
                  <a:srgbClr val="4F81BD"/>
                </a:solidFill>
                <a:latin typeface="Calibri"/>
                <a:cs typeface="Calibri"/>
              </a:rPr>
              <a:t>’s topi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c.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7F7F7F"/>
                </a:solidFill>
                <a:latin typeface="Calibri"/>
                <a:cs typeface="Calibri"/>
              </a:rPr>
              <a:t>Roll th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e dice.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6400" y="2309324"/>
            <a:ext cx="924560" cy="345440"/>
          </a:xfrm>
          <a:custGeom>
            <a:avLst/>
            <a:gdLst/>
            <a:ahLst/>
            <a:cxnLst/>
            <a:rect l="l" t="t" r="r" b="b"/>
            <a:pathLst>
              <a:path w="924560" h="345440">
                <a:moveTo>
                  <a:pt x="0" y="0"/>
                </a:moveTo>
                <a:lnTo>
                  <a:pt x="924560" y="0"/>
                </a:lnTo>
                <a:lnTo>
                  <a:pt x="924560" y="345440"/>
                </a:lnTo>
                <a:lnTo>
                  <a:pt x="0" y="345440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406399" y="230932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67720" y="2344884"/>
            <a:ext cx="60833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Gui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tar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32560" y="2319484"/>
            <a:ext cx="924560" cy="345438"/>
          </a:xfrm>
          <a:custGeom>
            <a:avLst/>
            <a:gdLst/>
            <a:ahLst/>
            <a:cxnLst/>
            <a:rect l="l" t="t" r="r" b="b"/>
            <a:pathLst>
              <a:path w="924560" h="345438">
                <a:moveTo>
                  <a:pt x="0" y="0"/>
                </a:moveTo>
                <a:lnTo>
                  <a:pt x="924560" y="0"/>
                </a:lnTo>
                <a:lnTo>
                  <a:pt x="924560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432559" y="231948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1752382" y="2355045"/>
            <a:ext cx="29146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iﬀ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58720" y="2319484"/>
            <a:ext cx="924559" cy="345438"/>
          </a:xfrm>
          <a:custGeom>
            <a:avLst/>
            <a:gdLst/>
            <a:ahLst/>
            <a:cxnLst/>
            <a:rect l="l" t="t" r="r" b="b"/>
            <a:pathLst>
              <a:path w="924559" h="345438">
                <a:moveTo>
                  <a:pt x="0" y="0"/>
                </a:moveTo>
                <a:lnTo>
                  <a:pt x="924559" y="0"/>
                </a:lnTo>
                <a:lnTo>
                  <a:pt x="924559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2458720" y="231948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2556472" y="2355045"/>
            <a:ext cx="73533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cocaine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54400" y="2319484"/>
            <a:ext cx="772160" cy="345438"/>
          </a:xfrm>
          <a:custGeom>
            <a:avLst/>
            <a:gdLst/>
            <a:ahLst/>
            <a:cxnLst/>
            <a:rect l="l" t="t" r="r" b="b"/>
            <a:pathLst>
              <a:path w="772160" h="345438">
                <a:moveTo>
                  <a:pt x="0" y="0"/>
                </a:moveTo>
                <a:lnTo>
                  <a:pt x="772160" y="0"/>
                </a:lnTo>
                <a:lnTo>
                  <a:pt x="772160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454400" y="2319484"/>
            <a:ext cx="772159" cy="345439"/>
          </a:xfrm>
          <a:custGeom>
            <a:avLst/>
            <a:gdLst/>
            <a:ahLst/>
            <a:cxnLst/>
            <a:rect l="l" t="t" r="r" b="b"/>
            <a:pathLst>
              <a:path w="772159" h="345439">
                <a:moveTo>
                  <a:pt x="0" y="0"/>
                </a:moveTo>
                <a:lnTo>
                  <a:pt x="772159" y="0"/>
                </a:lnTo>
                <a:lnTo>
                  <a:pt x="7721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3562235" y="2355045"/>
            <a:ext cx="56261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ord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6240" y="2786844"/>
            <a:ext cx="924560" cy="345439"/>
          </a:xfrm>
          <a:custGeom>
            <a:avLst/>
            <a:gdLst/>
            <a:ahLst/>
            <a:cxnLst/>
            <a:rect l="l" t="t" r="r" b="b"/>
            <a:pathLst>
              <a:path w="924560" h="345439">
                <a:moveTo>
                  <a:pt x="0" y="0"/>
                </a:moveTo>
                <a:lnTo>
                  <a:pt x="924560" y="0"/>
                </a:lnTo>
                <a:lnTo>
                  <a:pt x="924560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96239" y="278684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605669" y="2822404"/>
            <a:ext cx="511809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sno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rt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22400" y="2786844"/>
            <a:ext cx="650239" cy="345439"/>
          </a:xfrm>
          <a:custGeom>
            <a:avLst/>
            <a:gdLst/>
            <a:ahLst/>
            <a:cxnLst/>
            <a:rect l="l" t="t" r="r" b="b"/>
            <a:pathLst>
              <a:path w="650239" h="345439">
                <a:moveTo>
                  <a:pt x="0" y="0"/>
                </a:moveTo>
                <a:lnTo>
                  <a:pt x="650239" y="0"/>
                </a:lnTo>
                <a:lnTo>
                  <a:pt x="6502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22400" y="2786844"/>
            <a:ext cx="650239" cy="345439"/>
          </a:xfrm>
          <a:custGeom>
            <a:avLst/>
            <a:gdLst/>
            <a:ahLst/>
            <a:cxnLst/>
            <a:rect l="l" t="t" r="r" b="b"/>
            <a:pathLst>
              <a:path w="650239" h="345439">
                <a:moveTo>
                  <a:pt x="0" y="0"/>
                </a:moveTo>
                <a:lnTo>
                  <a:pt x="650239" y="0"/>
                </a:lnTo>
                <a:lnTo>
                  <a:pt x="6502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1582468" y="2822404"/>
            <a:ext cx="33591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164079" y="2786844"/>
            <a:ext cx="701039" cy="345439"/>
          </a:xfrm>
          <a:custGeom>
            <a:avLst/>
            <a:gdLst/>
            <a:ahLst/>
            <a:cxnLst/>
            <a:rect l="l" t="t" r="r" b="b"/>
            <a:pathLst>
              <a:path w="701039" h="345439">
                <a:moveTo>
                  <a:pt x="0" y="0"/>
                </a:moveTo>
                <a:lnTo>
                  <a:pt x="701039" y="0"/>
                </a:lnTo>
                <a:lnTo>
                  <a:pt x="7010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2164080" y="2786844"/>
            <a:ext cx="701039" cy="345439"/>
          </a:xfrm>
          <a:custGeom>
            <a:avLst/>
            <a:gdLst/>
            <a:ahLst/>
            <a:cxnLst/>
            <a:rect l="l" t="t" r="r" b="b"/>
            <a:pathLst>
              <a:path w="701039" h="345439">
                <a:moveTo>
                  <a:pt x="0" y="0"/>
                </a:moveTo>
                <a:lnTo>
                  <a:pt x="701039" y="0"/>
                </a:lnTo>
                <a:lnTo>
                  <a:pt x="7010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 txBox="1"/>
          <p:nvPr/>
        </p:nvSpPr>
        <p:spPr>
          <a:xfrm>
            <a:off x="2313271" y="2822404"/>
            <a:ext cx="40830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ni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946400" y="2797004"/>
            <a:ext cx="833120" cy="345439"/>
          </a:xfrm>
          <a:custGeom>
            <a:avLst/>
            <a:gdLst/>
            <a:ahLst/>
            <a:cxnLst/>
            <a:rect l="l" t="t" r="r" b="b"/>
            <a:pathLst>
              <a:path w="833120" h="345439">
                <a:moveTo>
                  <a:pt x="0" y="0"/>
                </a:moveTo>
                <a:lnTo>
                  <a:pt x="833120" y="0"/>
                </a:lnTo>
                <a:lnTo>
                  <a:pt x="833120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2946400" y="2797004"/>
            <a:ext cx="833119" cy="345439"/>
          </a:xfrm>
          <a:custGeom>
            <a:avLst/>
            <a:gdLst/>
            <a:ahLst/>
            <a:cxnLst/>
            <a:rect l="l" t="t" r="r" b="b"/>
            <a:pathLst>
              <a:path w="833119" h="345439">
                <a:moveTo>
                  <a:pt x="0" y="0"/>
                </a:moveTo>
                <a:lnTo>
                  <a:pt x="833119" y="0"/>
                </a:lnTo>
                <a:lnTo>
                  <a:pt x="83311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3075691" y="2832564"/>
            <a:ext cx="58039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tage.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06400" y="3284684"/>
            <a:ext cx="650239" cy="345440"/>
          </a:xfrm>
          <a:custGeom>
            <a:avLst/>
            <a:gdLst/>
            <a:ahLst/>
            <a:cxnLst/>
            <a:rect l="l" t="t" r="r" b="b"/>
            <a:pathLst>
              <a:path w="650239" h="345440">
                <a:moveTo>
                  <a:pt x="0" y="0"/>
                </a:moveTo>
                <a:lnTo>
                  <a:pt x="650239" y="0"/>
                </a:lnTo>
                <a:lnTo>
                  <a:pt x="650239" y="345440"/>
                </a:lnTo>
                <a:lnTo>
                  <a:pt x="0" y="345440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06399" y="3284684"/>
            <a:ext cx="650239" cy="345439"/>
          </a:xfrm>
          <a:custGeom>
            <a:avLst/>
            <a:gdLst/>
            <a:ahLst/>
            <a:cxnLst/>
            <a:rect l="l" t="t" r="r" b="b"/>
            <a:pathLst>
              <a:path w="650239" h="345439">
                <a:moveTo>
                  <a:pt x="0" y="0"/>
                </a:moveTo>
                <a:lnTo>
                  <a:pt x="650239" y="0"/>
                </a:lnTo>
                <a:lnTo>
                  <a:pt x="6502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549055" y="3320245"/>
            <a:ext cx="37084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68399" y="3284684"/>
            <a:ext cx="1117600" cy="345440"/>
          </a:xfrm>
          <a:custGeom>
            <a:avLst/>
            <a:gdLst/>
            <a:ahLst/>
            <a:cxnLst/>
            <a:rect l="l" t="t" r="r" b="b"/>
            <a:pathLst>
              <a:path w="1117600" h="345440">
                <a:moveTo>
                  <a:pt x="0" y="0"/>
                </a:moveTo>
                <a:lnTo>
                  <a:pt x="1117600" y="0"/>
                </a:lnTo>
                <a:lnTo>
                  <a:pt x="1117600" y="345440"/>
                </a:lnTo>
                <a:lnTo>
                  <a:pt x="0" y="345440"/>
                </a:lnTo>
                <a:lnTo>
                  <a:pt x="0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168399" y="3284684"/>
            <a:ext cx="1117599" cy="345439"/>
          </a:xfrm>
          <a:custGeom>
            <a:avLst/>
            <a:gdLst/>
            <a:ahLst/>
            <a:cxnLst/>
            <a:rect l="l" t="t" r="r" b="b"/>
            <a:pathLst>
              <a:path w="1117599" h="345439">
                <a:moveTo>
                  <a:pt x="0" y="0"/>
                </a:moveTo>
                <a:lnTo>
                  <a:pt x="1117599" y="0"/>
                </a:lnTo>
                <a:lnTo>
                  <a:pt x="111759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 txBox="1"/>
          <p:nvPr/>
        </p:nvSpPr>
        <p:spPr>
          <a:xfrm>
            <a:off x="1317659" y="3320245"/>
            <a:ext cx="82423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pl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easure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377439" y="3277528"/>
            <a:ext cx="650240" cy="345439"/>
          </a:xfrm>
          <a:custGeom>
            <a:avLst/>
            <a:gdLst/>
            <a:ahLst/>
            <a:cxnLst/>
            <a:rect l="l" t="t" r="r" b="b"/>
            <a:pathLst>
              <a:path w="650240" h="345439">
                <a:moveTo>
                  <a:pt x="0" y="0"/>
                </a:moveTo>
                <a:lnTo>
                  <a:pt x="650240" y="0"/>
                </a:lnTo>
                <a:lnTo>
                  <a:pt x="650240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2377439" y="3277528"/>
            <a:ext cx="650239" cy="345439"/>
          </a:xfrm>
          <a:custGeom>
            <a:avLst/>
            <a:gdLst/>
            <a:ahLst/>
            <a:cxnLst/>
            <a:rect l="l" t="t" r="r" b="b"/>
            <a:pathLst>
              <a:path w="650239" h="345439">
                <a:moveTo>
                  <a:pt x="0" y="0"/>
                </a:moveTo>
                <a:lnTo>
                  <a:pt x="650239" y="0"/>
                </a:lnTo>
                <a:lnTo>
                  <a:pt x="6502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2621782" y="3313088"/>
            <a:ext cx="16764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108960" y="3277528"/>
            <a:ext cx="833119" cy="345439"/>
          </a:xfrm>
          <a:custGeom>
            <a:avLst/>
            <a:gdLst/>
            <a:ahLst/>
            <a:cxnLst/>
            <a:rect l="l" t="t" r="r" b="b"/>
            <a:pathLst>
              <a:path w="833119" h="345439">
                <a:moveTo>
                  <a:pt x="0" y="0"/>
                </a:moveTo>
                <a:lnTo>
                  <a:pt x="833119" y="0"/>
                </a:lnTo>
                <a:lnTo>
                  <a:pt x="83311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3108959" y="3277528"/>
            <a:ext cx="833119" cy="345439"/>
          </a:xfrm>
          <a:custGeom>
            <a:avLst/>
            <a:gdLst/>
            <a:ahLst/>
            <a:cxnLst/>
            <a:rect l="l" t="t" r="r" b="b"/>
            <a:pathLst>
              <a:path w="833119" h="345439">
                <a:moveTo>
                  <a:pt x="0" y="0"/>
                </a:moveTo>
                <a:lnTo>
                  <a:pt x="833119" y="0"/>
                </a:lnTo>
                <a:lnTo>
                  <a:pt x="83311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T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pi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c Mod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elin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g: L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A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dirty="0" smtClean="0">
                <a:solidFill>
                  <a:srgbClr val="7F7F7F"/>
                </a:solidFill>
                <a:latin typeface="Calibri"/>
                <a:cs typeface="Calibri"/>
              </a:rPr>
              <a:t>L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et’s us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 an alg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rith</a:t>
            </a:r>
            <a:r>
              <a:rPr sz="2400" spc="-20" dirty="0" smtClean="0">
                <a:solidFill>
                  <a:srgbClr val="7F7F7F"/>
                </a:solidFill>
                <a:latin typeface="Calibri"/>
                <a:cs typeface="Calibri"/>
              </a:rPr>
              <a:t>m sp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eciﬁ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call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 devel</a:t>
            </a:r>
            <a:r>
              <a:rPr sz="2400" spc="-5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p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ed to ﬁnd topi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cs.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715" y="1512142"/>
            <a:ext cx="358584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8064A2"/>
                </a:solidFill>
                <a:latin typeface="Calibri"/>
                <a:cs typeface="Calibri"/>
              </a:rPr>
              <a:t>Mod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el the p</a:t>
            </a:r>
            <a:r>
              <a:rPr sz="2400" spc="-10" dirty="0" smtClean="0">
                <a:solidFill>
                  <a:srgbClr val="8064A2"/>
                </a:solidFill>
                <a:latin typeface="Calibri"/>
                <a:cs typeface="Calibri"/>
              </a:rPr>
              <a:t>r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8064A2"/>
                </a:solidFill>
                <a:latin typeface="Calibri"/>
                <a:cs typeface="Calibri"/>
              </a:rPr>
              <a:t>cess </a:t>
            </a:r>
            <a:r>
              <a:rPr sz="24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8064A2"/>
                </a:solidFill>
                <a:latin typeface="Calibri"/>
                <a:cs typeface="Calibri"/>
              </a:rPr>
              <a:t>f </a:t>
            </a:r>
            <a:r>
              <a:rPr lang="en-CA" sz="2400" spc="-25" dirty="0" smtClean="0">
                <a:solidFill>
                  <a:srgbClr val="8064A2"/>
                </a:solidFill>
                <a:latin typeface="Calibri"/>
                <a:cs typeface="Calibri"/>
              </a:rPr>
              <a:t>writing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55" y="2062481"/>
            <a:ext cx="4377622" cy="4683758"/>
          </a:xfrm>
          <a:custGeom>
            <a:avLst/>
            <a:gdLst/>
            <a:ahLst/>
            <a:cxnLst/>
            <a:rect l="l" t="t" r="r" b="b"/>
            <a:pathLst>
              <a:path w="4377622" h="4683758">
                <a:moveTo>
                  <a:pt x="729618" y="0"/>
                </a:moveTo>
                <a:lnTo>
                  <a:pt x="3648004" y="0"/>
                </a:lnTo>
                <a:lnTo>
                  <a:pt x="3707844" y="2418"/>
                </a:lnTo>
                <a:lnTo>
                  <a:pt x="3766351" y="9549"/>
                </a:lnTo>
                <a:lnTo>
                  <a:pt x="3823339" y="21204"/>
                </a:lnTo>
                <a:lnTo>
                  <a:pt x="3878619" y="37196"/>
                </a:lnTo>
                <a:lnTo>
                  <a:pt x="3932004" y="57337"/>
                </a:lnTo>
                <a:lnTo>
                  <a:pt x="3983305" y="81438"/>
                </a:lnTo>
                <a:lnTo>
                  <a:pt x="4032335" y="109313"/>
                </a:lnTo>
                <a:lnTo>
                  <a:pt x="4078907" y="140774"/>
                </a:lnTo>
                <a:lnTo>
                  <a:pt x="4122831" y="175632"/>
                </a:lnTo>
                <a:lnTo>
                  <a:pt x="4163922" y="213700"/>
                </a:lnTo>
                <a:lnTo>
                  <a:pt x="4201990" y="254790"/>
                </a:lnTo>
                <a:lnTo>
                  <a:pt x="4236848" y="298715"/>
                </a:lnTo>
                <a:lnTo>
                  <a:pt x="4268309" y="345286"/>
                </a:lnTo>
                <a:lnTo>
                  <a:pt x="4296184" y="394317"/>
                </a:lnTo>
                <a:lnTo>
                  <a:pt x="4320285" y="445618"/>
                </a:lnTo>
                <a:lnTo>
                  <a:pt x="4340426" y="499002"/>
                </a:lnTo>
                <a:lnTo>
                  <a:pt x="4356418" y="554283"/>
                </a:lnTo>
                <a:lnTo>
                  <a:pt x="4368073" y="611270"/>
                </a:lnTo>
                <a:lnTo>
                  <a:pt x="4375204" y="669778"/>
                </a:lnTo>
                <a:lnTo>
                  <a:pt x="4377622" y="729618"/>
                </a:lnTo>
                <a:lnTo>
                  <a:pt x="4377622" y="4683758"/>
                </a:lnTo>
                <a:lnTo>
                  <a:pt x="0" y="4683758"/>
                </a:lnTo>
                <a:lnTo>
                  <a:pt x="0" y="729618"/>
                </a:lnTo>
                <a:lnTo>
                  <a:pt x="2418" y="669778"/>
                </a:lnTo>
                <a:lnTo>
                  <a:pt x="9549" y="611270"/>
                </a:lnTo>
                <a:lnTo>
                  <a:pt x="21204" y="554283"/>
                </a:lnTo>
                <a:lnTo>
                  <a:pt x="37196" y="499002"/>
                </a:lnTo>
                <a:lnTo>
                  <a:pt x="57337" y="445618"/>
                </a:lnTo>
                <a:lnTo>
                  <a:pt x="81438" y="394317"/>
                </a:lnTo>
                <a:lnTo>
                  <a:pt x="109313" y="345286"/>
                </a:lnTo>
                <a:lnTo>
                  <a:pt x="140774" y="298715"/>
                </a:lnTo>
                <a:lnTo>
                  <a:pt x="175632" y="254790"/>
                </a:lnTo>
                <a:lnTo>
                  <a:pt x="213700" y="213700"/>
                </a:lnTo>
                <a:lnTo>
                  <a:pt x="254790" y="175632"/>
                </a:lnTo>
                <a:lnTo>
                  <a:pt x="298715" y="140774"/>
                </a:lnTo>
                <a:lnTo>
                  <a:pt x="345286" y="109313"/>
                </a:lnTo>
                <a:lnTo>
                  <a:pt x="394316" y="81438"/>
                </a:lnTo>
                <a:lnTo>
                  <a:pt x="445618" y="57337"/>
                </a:lnTo>
                <a:lnTo>
                  <a:pt x="499002" y="37196"/>
                </a:lnTo>
                <a:lnTo>
                  <a:pt x="554282" y="21204"/>
                </a:lnTo>
                <a:lnTo>
                  <a:pt x="611270" y="9549"/>
                </a:lnTo>
                <a:lnTo>
                  <a:pt x="669778" y="2418"/>
                </a:lnTo>
                <a:lnTo>
                  <a:pt x="729618" y="0"/>
                </a:lnTo>
                <a:close/>
              </a:path>
            </a:pathLst>
          </a:custGeom>
          <a:ln w="25399">
            <a:solidFill>
              <a:srgbClr val="59BA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067298" y="1954934"/>
            <a:ext cx="3922395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mp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ty page: I’ll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 a docu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ment.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67298" y="2652093"/>
            <a:ext cx="4077335" cy="997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4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Fi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rst, I’ll decid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wh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at topics to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</a:t>
            </a:r>
            <a:r>
              <a:rPr sz="2200" spc="-5" dirty="0" smtClean="0">
                <a:solidFill>
                  <a:srgbClr val="7F7F7F"/>
                </a:solidFill>
                <a:latin typeface="Calibri"/>
                <a:cs typeface="Calibri"/>
              </a:rPr>
              <a:t> on. </a:t>
            </a:r>
            <a:r>
              <a:rPr sz="2200" spc="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200" spc="-15" dirty="0" smtClean="0">
                <a:solidFill>
                  <a:srgbClr val="4F81BD"/>
                </a:solidFill>
                <a:latin typeface="Calibri"/>
                <a:cs typeface="Calibri"/>
              </a:rPr>
              <a:t>e the topi</a:t>
            </a:r>
            <a:r>
              <a:rPr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c </a:t>
            </a:r>
            <a:r>
              <a:rPr lang="en-CA"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distribution</a:t>
            </a:r>
            <a:r>
              <a:rPr sz="2200" spc="100" dirty="0" smtClean="0">
                <a:solidFill>
                  <a:srgbClr val="4F81BD"/>
                </a:solidFill>
                <a:latin typeface="Calibri"/>
                <a:cs typeface="Calibri"/>
              </a:rPr>
              <a:t>. </a:t>
            </a:r>
            <a:r>
              <a:rPr sz="2000" spc="100" dirty="0" smtClean="0">
                <a:solidFill>
                  <a:srgbClr val="9BBB59"/>
                </a:solidFill>
                <a:latin typeface="Calibri"/>
                <a:cs typeface="Calibri"/>
              </a:rPr>
              <a:t>S</a:t>
            </a:r>
            <a:r>
              <a:rPr sz="2000" spc="-5" dirty="0" smtClean="0">
                <a:solidFill>
                  <a:srgbClr val="9BBB59"/>
                </a:solidFill>
                <a:latin typeface="Calibri"/>
                <a:cs typeface="Calibri"/>
              </a:rPr>
              <a:t>e</a:t>
            </a:r>
            <a:r>
              <a:rPr sz="2000" spc="-10" dirty="0" smtClean="0">
                <a:solidFill>
                  <a:srgbClr val="9BBB59"/>
                </a:solidFill>
                <a:latin typeface="Calibri"/>
                <a:cs typeface="Calibri"/>
              </a:rPr>
              <a:t>x</a:t>
            </a:r>
            <a:r>
              <a:rPr sz="2000" spc="-15" dirty="0" smtClean="0">
                <a:solidFill>
                  <a:srgbClr val="9BBB59"/>
                </a:solidFill>
                <a:latin typeface="Calibri"/>
                <a:cs typeface="Calibri"/>
              </a:rPr>
              <a:t>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2%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15" dirty="0" smtClean="0">
                <a:solidFill>
                  <a:srgbClr val="8064A2"/>
                </a:solidFill>
                <a:latin typeface="Calibri"/>
                <a:cs typeface="Calibri"/>
              </a:rPr>
              <a:t>Dr</a:t>
            </a:r>
            <a:r>
              <a:rPr sz="2000" spc="0" dirty="0" smtClean="0">
                <a:solidFill>
                  <a:srgbClr val="8064A2"/>
                </a:solidFill>
                <a:latin typeface="Calibri"/>
                <a:cs typeface="Calibri"/>
              </a:rPr>
              <a:t>u</a:t>
            </a:r>
            <a:r>
              <a:rPr sz="2000" spc="-5" dirty="0" smtClean="0">
                <a:solidFill>
                  <a:srgbClr val="8064A2"/>
                </a:solidFill>
                <a:latin typeface="Calibri"/>
                <a:cs typeface="Calibri"/>
              </a:rPr>
              <a:t>g</a:t>
            </a:r>
            <a:r>
              <a:rPr sz="2000" spc="-10" dirty="0" smtClean="0">
                <a:solidFill>
                  <a:srgbClr val="8064A2"/>
                </a:solidFill>
                <a:latin typeface="Calibri"/>
                <a:cs typeface="Calibri"/>
              </a:rPr>
              <a:t>s: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33%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5" dirty="0" smtClean="0">
                <a:solidFill>
                  <a:srgbClr val="F79646"/>
                </a:solidFill>
                <a:latin typeface="Calibri"/>
                <a:cs typeface="Calibri"/>
              </a:rPr>
              <a:t>Ro</a:t>
            </a:r>
            <a:r>
              <a:rPr sz="2000" spc="-10" dirty="0" smtClean="0">
                <a:solidFill>
                  <a:srgbClr val="F79646"/>
                </a:solidFill>
                <a:latin typeface="Calibri"/>
                <a:cs typeface="Calibri"/>
              </a:rPr>
              <a:t>ck’n Roll: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65%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7298" y="4240933"/>
            <a:ext cx="2698115" cy="627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e next </a:t>
            </a:r>
            <a:r>
              <a:rPr sz="2000" spc="-15" dirty="0" smtClean="0">
                <a:solidFill>
                  <a:srgbClr val="4F81BD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rd</a:t>
            </a:r>
            <a:r>
              <a:rPr sz="2000" spc="-5" dirty="0" smtClean="0">
                <a:solidFill>
                  <a:srgbClr val="4F81BD"/>
                </a:solidFill>
                <a:latin typeface="Calibri"/>
                <a:cs typeface="Calibri"/>
              </a:rPr>
              <a:t>’s topi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c.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7F7F7F"/>
                </a:solidFill>
                <a:latin typeface="Calibri"/>
                <a:cs typeface="Calibri"/>
              </a:rPr>
              <a:t>Roll th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e dice.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7298" y="5764934"/>
            <a:ext cx="3122930" cy="627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200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e the </a:t>
            </a:r>
            <a:r>
              <a:rPr sz="2000" spc="-15" dirty="0" smtClean="0">
                <a:solidFill>
                  <a:srgbClr val="4F81BD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rd according to this topic.</a:t>
            </a:r>
            <a:r>
              <a:rPr sz="2000" spc="-5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7F7F7F"/>
                </a:solidFill>
                <a:latin typeface="Calibri"/>
                <a:cs typeface="Calibri"/>
              </a:rPr>
              <a:t>Roll th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e dice.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6400" y="2309324"/>
            <a:ext cx="924560" cy="345440"/>
          </a:xfrm>
          <a:custGeom>
            <a:avLst/>
            <a:gdLst/>
            <a:ahLst/>
            <a:cxnLst/>
            <a:rect l="l" t="t" r="r" b="b"/>
            <a:pathLst>
              <a:path w="924560" h="345440">
                <a:moveTo>
                  <a:pt x="0" y="0"/>
                </a:moveTo>
                <a:lnTo>
                  <a:pt x="924560" y="0"/>
                </a:lnTo>
                <a:lnTo>
                  <a:pt x="924560" y="345440"/>
                </a:lnTo>
                <a:lnTo>
                  <a:pt x="0" y="345440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406399" y="230932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67720" y="2344884"/>
            <a:ext cx="60833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Gui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tar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32560" y="2319484"/>
            <a:ext cx="924560" cy="345438"/>
          </a:xfrm>
          <a:custGeom>
            <a:avLst/>
            <a:gdLst/>
            <a:ahLst/>
            <a:cxnLst/>
            <a:rect l="l" t="t" r="r" b="b"/>
            <a:pathLst>
              <a:path w="924560" h="345438">
                <a:moveTo>
                  <a:pt x="0" y="0"/>
                </a:moveTo>
                <a:lnTo>
                  <a:pt x="924560" y="0"/>
                </a:lnTo>
                <a:lnTo>
                  <a:pt x="924560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432559" y="231948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1752382" y="2355045"/>
            <a:ext cx="29146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iﬀ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58720" y="2319484"/>
            <a:ext cx="924559" cy="345438"/>
          </a:xfrm>
          <a:custGeom>
            <a:avLst/>
            <a:gdLst/>
            <a:ahLst/>
            <a:cxnLst/>
            <a:rect l="l" t="t" r="r" b="b"/>
            <a:pathLst>
              <a:path w="924559" h="345438">
                <a:moveTo>
                  <a:pt x="0" y="0"/>
                </a:moveTo>
                <a:lnTo>
                  <a:pt x="924559" y="0"/>
                </a:lnTo>
                <a:lnTo>
                  <a:pt x="924559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458720" y="231948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2556472" y="2355045"/>
            <a:ext cx="73533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cocaine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54400" y="2319484"/>
            <a:ext cx="772160" cy="345438"/>
          </a:xfrm>
          <a:custGeom>
            <a:avLst/>
            <a:gdLst/>
            <a:ahLst/>
            <a:cxnLst/>
            <a:rect l="l" t="t" r="r" b="b"/>
            <a:pathLst>
              <a:path w="772160" h="345438">
                <a:moveTo>
                  <a:pt x="0" y="0"/>
                </a:moveTo>
                <a:lnTo>
                  <a:pt x="772160" y="0"/>
                </a:lnTo>
                <a:lnTo>
                  <a:pt x="772160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3454400" y="2319484"/>
            <a:ext cx="772159" cy="345439"/>
          </a:xfrm>
          <a:custGeom>
            <a:avLst/>
            <a:gdLst/>
            <a:ahLst/>
            <a:cxnLst/>
            <a:rect l="l" t="t" r="r" b="b"/>
            <a:pathLst>
              <a:path w="772159" h="345439">
                <a:moveTo>
                  <a:pt x="0" y="0"/>
                </a:moveTo>
                <a:lnTo>
                  <a:pt x="772159" y="0"/>
                </a:lnTo>
                <a:lnTo>
                  <a:pt x="7721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3562235" y="2355045"/>
            <a:ext cx="56261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ord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6240" y="2786844"/>
            <a:ext cx="924560" cy="345439"/>
          </a:xfrm>
          <a:custGeom>
            <a:avLst/>
            <a:gdLst/>
            <a:ahLst/>
            <a:cxnLst/>
            <a:rect l="l" t="t" r="r" b="b"/>
            <a:pathLst>
              <a:path w="924560" h="345439">
                <a:moveTo>
                  <a:pt x="0" y="0"/>
                </a:moveTo>
                <a:lnTo>
                  <a:pt x="924560" y="0"/>
                </a:lnTo>
                <a:lnTo>
                  <a:pt x="924560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96239" y="278684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605669" y="2822404"/>
            <a:ext cx="511809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sno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rt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22400" y="2786844"/>
            <a:ext cx="650239" cy="345439"/>
          </a:xfrm>
          <a:custGeom>
            <a:avLst/>
            <a:gdLst/>
            <a:ahLst/>
            <a:cxnLst/>
            <a:rect l="l" t="t" r="r" b="b"/>
            <a:pathLst>
              <a:path w="650239" h="345439">
                <a:moveTo>
                  <a:pt x="0" y="0"/>
                </a:moveTo>
                <a:lnTo>
                  <a:pt x="650239" y="0"/>
                </a:lnTo>
                <a:lnTo>
                  <a:pt x="6502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422400" y="2786844"/>
            <a:ext cx="650239" cy="345439"/>
          </a:xfrm>
          <a:custGeom>
            <a:avLst/>
            <a:gdLst/>
            <a:ahLst/>
            <a:cxnLst/>
            <a:rect l="l" t="t" r="r" b="b"/>
            <a:pathLst>
              <a:path w="650239" h="345439">
                <a:moveTo>
                  <a:pt x="0" y="0"/>
                </a:moveTo>
                <a:lnTo>
                  <a:pt x="650239" y="0"/>
                </a:lnTo>
                <a:lnTo>
                  <a:pt x="6502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1582468" y="2822404"/>
            <a:ext cx="33591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64079" y="2786844"/>
            <a:ext cx="701039" cy="345439"/>
          </a:xfrm>
          <a:custGeom>
            <a:avLst/>
            <a:gdLst/>
            <a:ahLst/>
            <a:cxnLst/>
            <a:rect l="l" t="t" r="r" b="b"/>
            <a:pathLst>
              <a:path w="701039" h="345439">
                <a:moveTo>
                  <a:pt x="0" y="0"/>
                </a:moveTo>
                <a:lnTo>
                  <a:pt x="701039" y="0"/>
                </a:lnTo>
                <a:lnTo>
                  <a:pt x="7010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2164080" y="2786844"/>
            <a:ext cx="701039" cy="345439"/>
          </a:xfrm>
          <a:custGeom>
            <a:avLst/>
            <a:gdLst/>
            <a:ahLst/>
            <a:cxnLst/>
            <a:rect l="l" t="t" r="r" b="b"/>
            <a:pathLst>
              <a:path w="701039" h="345439">
                <a:moveTo>
                  <a:pt x="0" y="0"/>
                </a:moveTo>
                <a:lnTo>
                  <a:pt x="701039" y="0"/>
                </a:lnTo>
                <a:lnTo>
                  <a:pt x="7010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2313271" y="2822404"/>
            <a:ext cx="40830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ni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946400" y="2797004"/>
            <a:ext cx="833120" cy="345439"/>
          </a:xfrm>
          <a:custGeom>
            <a:avLst/>
            <a:gdLst/>
            <a:ahLst/>
            <a:cxnLst/>
            <a:rect l="l" t="t" r="r" b="b"/>
            <a:pathLst>
              <a:path w="833120" h="345439">
                <a:moveTo>
                  <a:pt x="0" y="0"/>
                </a:moveTo>
                <a:lnTo>
                  <a:pt x="833120" y="0"/>
                </a:lnTo>
                <a:lnTo>
                  <a:pt x="833120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2946400" y="2797004"/>
            <a:ext cx="833119" cy="345439"/>
          </a:xfrm>
          <a:custGeom>
            <a:avLst/>
            <a:gdLst/>
            <a:ahLst/>
            <a:cxnLst/>
            <a:rect l="l" t="t" r="r" b="b"/>
            <a:pathLst>
              <a:path w="833119" h="345439">
                <a:moveTo>
                  <a:pt x="0" y="0"/>
                </a:moveTo>
                <a:lnTo>
                  <a:pt x="833119" y="0"/>
                </a:lnTo>
                <a:lnTo>
                  <a:pt x="83311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 txBox="1"/>
          <p:nvPr/>
        </p:nvSpPr>
        <p:spPr>
          <a:xfrm>
            <a:off x="3075691" y="2832564"/>
            <a:ext cx="58039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tage.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06400" y="3284684"/>
            <a:ext cx="650239" cy="345440"/>
          </a:xfrm>
          <a:custGeom>
            <a:avLst/>
            <a:gdLst/>
            <a:ahLst/>
            <a:cxnLst/>
            <a:rect l="l" t="t" r="r" b="b"/>
            <a:pathLst>
              <a:path w="650239" h="345440">
                <a:moveTo>
                  <a:pt x="0" y="0"/>
                </a:moveTo>
                <a:lnTo>
                  <a:pt x="650239" y="0"/>
                </a:lnTo>
                <a:lnTo>
                  <a:pt x="650239" y="345440"/>
                </a:lnTo>
                <a:lnTo>
                  <a:pt x="0" y="345440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06399" y="3284684"/>
            <a:ext cx="650239" cy="345439"/>
          </a:xfrm>
          <a:custGeom>
            <a:avLst/>
            <a:gdLst/>
            <a:ahLst/>
            <a:cxnLst/>
            <a:rect l="l" t="t" r="r" b="b"/>
            <a:pathLst>
              <a:path w="650239" h="345439">
                <a:moveTo>
                  <a:pt x="0" y="0"/>
                </a:moveTo>
                <a:lnTo>
                  <a:pt x="650239" y="0"/>
                </a:lnTo>
                <a:lnTo>
                  <a:pt x="6502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549055" y="3320245"/>
            <a:ext cx="37084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168399" y="3284684"/>
            <a:ext cx="1117600" cy="345440"/>
          </a:xfrm>
          <a:custGeom>
            <a:avLst/>
            <a:gdLst/>
            <a:ahLst/>
            <a:cxnLst/>
            <a:rect l="l" t="t" r="r" b="b"/>
            <a:pathLst>
              <a:path w="1117600" h="345440">
                <a:moveTo>
                  <a:pt x="0" y="0"/>
                </a:moveTo>
                <a:lnTo>
                  <a:pt x="1117600" y="0"/>
                </a:lnTo>
                <a:lnTo>
                  <a:pt x="1117600" y="345440"/>
                </a:lnTo>
                <a:lnTo>
                  <a:pt x="0" y="345440"/>
                </a:lnTo>
                <a:lnTo>
                  <a:pt x="0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168399" y="3284684"/>
            <a:ext cx="1117599" cy="345439"/>
          </a:xfrm>
          <a:custGeom>
            <a:avLst/>
            <a:gdLst/>
            <a:ahLst/>
            <a:cxnLst/>
            <a:rect l="l" t="t" r="r" b="b"/>
            <a:pathLst>
              <a:path w="1117599" h="345439">
                <a:moveTo>
                  <a:pt x="0" y="0"/>
                </a:moveTo>
                <a:lnTo>
                  <a:pt x="1117599" y="0"/>
                </a:lnTo>
                <a:lnTo>
                  <a:pt x="111759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1317659" y="3320245"/>
            <a:ext cx="82423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pl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easure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377439" y="3277528"/>
            <a:ext cx="650240" cy="345439"/>
          </a:xfrm>
          <a:custGeom>
            <a:avLst/>
            <a:gdLst/>
            <a:ahLst/>
            <a:cxnLst/>
            <a:rect l="l" t="t" r="r" b="b"/>
            <a:pathLst>
              <a:path w="650240" h="345439">
                <a:moveTo>
                  <a:pt x="0" y="0"/>
                </a:moveTo>
                <a:lnTo>
                  <a:pt x="650240" y="0"/>
                </a:lnTo>
                <a:lnTo>
                  <a:pt x="650240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2377439" y="3277528"/>
            <a:ext cx="650239" cy="345439"/>
          </a:xfrm>
          <a:custGeom>
            <a:avLst/>
            <a:gdLst/>
            <a:ahLst/>
            <a:cxnLst/>
            <a:rect l="l" t="t" r="r" b="b"/>
            <a:pathLst>
              <a:path w="650239" h="345439">
                <a:moveTo>
                  <a:pt x="0" y="0"/>
                </a:moveTo>
                <a:lnTo>
                  <a:pt x="650239" y="0"/>
                </a:lnTo>
                <a:lnTo>
                  <a:pt x="6502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2621782" y="3313088"/>
            <a:ext cx="16764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108960" y="3277528"/>
            <a:ext cx="833119" cy="345439"/>
          </a:xfrm>
          <a:custGeom>
            <a:avLst/>
            <a:gdLst/>
            <a:ahLst/>
            <a:cxnLst/>
            <a:rect l="l" t="t" r="r" b="b"/>
            <a:pathLst>
              <a:path w="833119" h="345439">
                <a:moveTo>
                  <a:pt x="0" y="0"/>
                </a:moveTo>
                <a:lnTo>
                  <a:pt x="833119" y="0"/>
                </a:lnTo>
                <a:lnTo>
                  <a:pt x="83311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108959" y="3277528"/>
            <a:ext cx="833119" cy="345439"/>
          </a:xfrm>
          <a:custGeom>
            <a:avLst/>
            <a:gdLst/>
            <a:ahLst/>
            <a:cxnLst/>
            <a:rect l="l" t="t" r="r" b="b"/>
            <a:pathLst>
              <a:path w="833119" h="345439">
                <a:moveTo>
                  <a:pt x="0" y="0"/>
                </a:moveTo>
                <a:lnTo>
                  <a:pt x="833119" y="0"/>
                </a:lnTo>
                <a:lnTo>
                  <a:pt x="83311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216039" y="3313088"/>
            <a:ext cx="62484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c.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749040" y="1712421"/>
            <a:ext cx="295101" cy="3553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897679" y="1864424"/>
            <a:ext cx="0" cy="3334739"/>
          </a:xfrm>
          <a:custGeom>
            <a:avLst/>
            <a:gdLst/>
            <a:ahLst/>
            <a:cxnLst/>
            <a:rect l="l" t="t" r="r" b="b"/>
            <a:pathLst>
              <a:path h="3334739">
                <a:moveTo>
                  <a:pt x="0" y="333473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838724" y="1839220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9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52948" y="5070763"/>
            <a:ext cx="4950228" cy="295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897679" y="5199170"/>
            <a:ext cx="4734118" cy="0"/>
          </a:xfrm>
          <a:custGeom>
            <a:avLst/>
            <a:gdLst/>
            <a:ahLst/>
            <a:cxnLst/>
            <a:rect l="l" t="t" r="r" b="b"/>
            <a:pathLst>
              <a:path w="4734118">
                <a:moveTo>
                  <a:pt x="0" y="0"/>
                </a:moveTo>
                <a:lnTo>
                  <a:pt x="4734118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8541095" y="5140215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3" y="0"/>
                </a:moveTo>
                <a:lnTo>
                  <a:pt x="7067" y="2045"/>
                </a:lnTo>
                <a:lnTo>
                  <a:pt x="0" y="14163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3" y="117908"/>
                </a:lnTo>
                <a:lnTo>
                  <a:pt x="115909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379549" y="6013803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7"/>
                </a:lnTo>
                <a:lnTo>
                  <a:pt x="26177" y="230058"/>
                </a:lnTo>
                <a:lnTo>
                  <a:pt x="54104" y="259306"/>
                </a:lnTo>
                <a:lnTo>
                  <a:pt x="90304" y="278270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379549" y="601380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7030466" y="3926736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030466" y="392673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270677" y="239110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3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270677" y="239110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4518169" y="254788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518169" y="254788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6597367" y="45957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6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8" y="230057"/>
                </a:lnTo>
                <a:lnTo>
                  <a:pt x="54105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4" y="45269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6597367" y="45957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003021" y="61592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9" y="149475"/>
                </a:lnTo>
                <a:lnTo>
                  <a:pt x="7773" y="192718"/>
                </a:lnTo>
                <a:lnTo>
                  <a:pt x="26178" y="230058"/>
                </a:lnTo>
                <a:lnTo>
                  <a:pt x="54105" y="259306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6003021" y="61592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4250372" y="3326261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250372" y="332626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5095222" y="465169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5095222" y="465169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4370966" y="3897267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4370966" y="389726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7425724" y="2537013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1"/>
                </a:lnTo>
                <a:lnTo>
                  <a:pt x="207893" y="45269"/>
                </a:lnTo>
                <a:lnTo>
                  <a:pt x="177536" y="18555"/>
                </a:lnTo>
                <a:lnTo>
                  <a:pt x="139588" y="3026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7425724" y="253701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7" y="265982"/>
                </a:lnTo>
                <a:lnTo>
                  <a:pt x="146281" y="282315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0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5882427" y="26869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5882428" y="26869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4638763" y="6133376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7"/>
                </a:lnTo>
                <a:lnTo>
                  <a:pt x="26177" y="230058"/>
                </a:lnTo>
                <a:lnTo>
                  <a:pt x="54104" y="259306"/>
                </a:lnTo>
                <a:lnTo>
                  <a:pt x="90304" y="278270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4638764" y="613337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 txBox="1"/>
          <p:nvPr/>
        </p:nvSpPr>
        <p:spPr>
          <a:xfrm>
            <a:off x="2650091" y="1857329"/>
            <a:ext cx="108458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F79646"/>
                </a:solidFill>
                <a:latin typeface="Calibri"/>
                <a:cs typeface="Calibri"/>
              </a:rPr>
              <a:t>“Rabbit”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398523" y="3890589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5398523" y="389058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5715625" y="4857605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5715625" y="485760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370966" y="5497128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6"/>
                </a:lnTo>
                <a:lnTo>
                  <a:pt x="90304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4370966" y="549712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3138361" y="4351651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3138361" y="435165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4797705" y="4040289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4797705" y="404028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974628" y="51486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4974628" y="51486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7271654" y="4714583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7271653" y="471458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3496687" y="4959128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3496686" y="495912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20069" y="3152827"/>
            <a:ext cx="254648" cy="286004"/>
          </a:xfrm>
          <a:custGeom>
            <a:avLst/>
            <a:gdLst/>
            <a:ahLst/>
            <a:cxnLst/>
            <a:rect l="l" t="t" r="r" b="b"/>
            <a:pathLst>
              <a:path w="254648" h="286004">
                <a:moveTo>
                  <a:pt x="128441" y="0"/>
                </a:moveTo>
                <a:lnTo>
                  <a:pt x="87998" y="7160"/>
                </a:lnTo>
                <a:lnTo>
                  <a:pt x="52943" y="27120"/>
                </a:lnTo>
                <a:lnTo>
                  <a:pt x="25265" y="57587"/>
                </a:lnTo>
                <a:lnTo>
                  <a:pt x="6954" y="96268"/>
                </a:lnTo>
                <a:lnTo>
                  <a:pt x="0" y="140870"/>
                </a:lnTo>
                <a:lnTo>
                  <a:pt x="724" y="156642"/>
                </a:lnTo>
                <a:lnTo>
                  <a:pt x="11032" y="200493"/>
                </a:lnTo>
                <a:lnTo>
                  <a:pt x="31972" y="237468"/>
                </a:lnTo>
                <a:lnTo>
                  <a:pt x="61531" y="265404"/>
                </a:lnTo>
                <a:lnTo>
                  <a:pt x="97696" y="282138"/>
                </a:lnTo>
                <a:lnTo>
                  <a:pt x="124480" y="286004"/>
                </a:lnTo>
                <a:lnTo>
                  <a:pt x="138675" y="285196"/>
                </a:lnTo>
                <a:lnTo>
                  <a:pt x="178057" y="273665"/>
                </a:lnTo>
                <a:lnTo>
                  <a:pt x="211177" y="250224"/>
                </a:lnTo>
                <a:lnTo>
                  <a:pt x="236164" y="217124"/>
                </a:lnTo>
                <a:lnTo>
                  <a:pt x="251145" y="176617"/>
                </a:lnTo>
                <a:lnTo>
                  <a:pt x="254648" y="146609"/>
                </a:lnTo>
                <a:lnTo>
                  <a:pt x="254585" y="140870"/>
                </a:lnTo>
                <a:lnTo>
                  <a:pt x="248261" y="98034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4" y="7586"/>
                </a:lnTo>
                <a:lnTo>
                  <a:pt x="12844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6920069" y="3152827"/>
            <a:ext cx="254688" cy="286003"/>
          </a:xfrm>
          <a:custGeom>
            <a:avLst/>
            <a:gdLst/>
            <a:ahLst/>
            <a:cxnLst/>
            <a:rect l="l" t="t" r="r" b="b"/>
            <a:pathLst>
              <a:path w="254688" h="286003">
                <a:moveTo>
                  <a:pt x="254688" y="143016"/>
                </a:moveTo>
                <a:lnTo>
                  <a:pt x="248261" y="98034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4" y="7586"/>
                </a:lnTo>
                <a:lnTo>
                  <a:pt x="128441" y="0"/>
                </a:lnTo>
                <a:lnTo>
                  <a:pt x="114484" y="823"/>
                </a:lnTo>
                <a:lnTo>
                  <a:pt x="75616" y="12505"/>
                </a:lnTo>
                <a:lnTo>
                  <a:pt x="42798" y="36221"/>
                </a:lnTo>
                <a:lnTo>
                  <a:pt x="18022" y="69681"/>
                </a:lnTo>
                <a:lnTo>
                  <a:pt x="3276" y="110591"/>
                </a:lnTo>
                <a:lnTo>
                  <a:pt x="0" y="140871"/>
                </a:lnTo>
                <a:lnTo>
                  <a:pt x="724" y="156642"/>
                </a:lnTo>
                <a:lnTo>
                  <a:pt x="11032" y="200493"/>
                </a:lnTo>
                <a:lnTo>
                  <a:pt x="31972" y="237468"/>
                </a:lnTo>
                <a:lnTo>
                  <a:pt x="61532" y="265403"/>
                </a:lnTo>
                <a:lnTo>
                  <a:pt x="97696" y="282137"/>
                </a:lnTo>
                <a:lnTo>
                  <a:pt x="124481" y="286003"/>
                </a:lnTo>
                <a:lnTo>
                  <a:pt x="138676" y="285195"/>
                </a:lnTo>
                <a:lnTo>
                  <a:pt x="178057" y="273664"/>
                </a:lnTo>
                <a:lnTo>
                  <a:pt x="211177" y="250223"/>
                </a:lnTo>
                <a:lnTo>
                  <a:pt x="236164" y="217123"/>
                </a:lnTo>
                <a:lnTo>
                  <a:pt x="251145" y="176616"/>
                </a:lnTo>
                <a:lnTo>
                  <a:pt x="254688" y="143016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5028398" y="3045900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1"/>
                </a:lnTo>
                <a:lnTo>
                  <a:pt x="207893" y="45269"/>
                </a:lnTo>
                <a:lnTo>
                  <a:pt x="177535" y="18555"/>
                </a:lnTo>
                <a:lnTo>
                  <a:pt x="139588" y="3026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5028398" y="304590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6678869" y="57831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9" y="149475"/>
                </a:lnTo>
                <a:lnTo>
                  <a:pt x="7773" y="192718"/>
                </a:lnTo>
                <a:lnTo>
                  <a:pt x="26178" y="230058"/>
                </a:lnTo>
                <a:lnTo>
                  <a:pt x="54105" y="259306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6678869" y="57831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6437682" y="3640694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6437681" y="364069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5270677" y="5518318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5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2" y="282316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5270677" y="551831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6123616" y="4365654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6123616" y="436565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6267884" y="519963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6267884" y="519963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2367556" y="4069757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2367556" y="406975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4370966" y="4651697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7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4370966" y="465169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3376093" y="33752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3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3376093" y="33752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5882427" y="360454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5882428" y="360454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6583108" y="2823055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6583108" y="282305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7" y="265982"/>
                </a:lnTo>
                <a:lnTo>
                  <a:pt x="146281" y="282315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2244436" y="5166359"/>
            <a:ext cx="1691639" cy="1691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2408393" y="5199164"/>
            <a:ext cx="1471952" cy="1580361"/>
          </a:xfrm>
          <a:custGeom>
            <a:avLst/>
            <a:gdLst/>
            <a:ahLst/>
            <a:cxnLst/>
            <a:rect l="l" t="t" r="r" b="b"/>
            <a:pathLst>
              <a:path w="1471952" h="1580361">
                <a:moveTo>
                  <a:pt x="1471952" y="0"/>
                </a:moveTo>
                <a:lnTo>
                  <a:pt x="0" y="1580361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2391214" y="6679538"/>
            <a:ext cx="115825" cy="118431"/>
          </a:xfrm>
          <a:custGeom>
            <a:avLst/>
            <a:gdLst/>
            <a:ahLst/>
            <a:cxnLst/>
            <a:rect l="l" t="t" r="r" b="b"/>
            <a:pathLst>
              <a:path w="115825" h="118431">
                <a:moveTo>
                  <a:pt x="32539" y="0"/>
                </a:moveTo>
                <a:lnTo>
                  <a:pt x="25741" y="4295"/>
                </a:lnTo>
                <a:lnTo>
                  <a:pt x="0" y="118431"/>
                </a:lnTo>
                <a:lnTo>
                  <a:pt x="112022" y="84657"/>
                </a:lnTo>
                <a:lnTo>
                  <a:pt x="113694" y="81543"/>
                </a:lnTo>
                <a:lnTo>
                  <a:pt x="34357" y="81543"/>
                </a:lnTo>
                <a:lnTo>
                  <a:pt x="50519" y="9883"/>
                </a:lnTo>
                <a:lnTo>
                  <a:pt x="46224" y="3086"/>
                </a:lnTo>
                <a:lnTo>
                  <a:pt x="32539" y="0"/>
                </a:lnTo>
                <a:close/>
              </a:path>
              <a:path w="115825" h="118431">
                <a:moveTo>
                  <a:pt x="104689" y="60338"/>
                </a:moveTo>
                <a:lnTo>
                  <a:pt x="34357" y="81543"/>
                </a:lnTo>
                <a:lnTo>
                  <a:pt x="113694" y="81543"/>
                </a:lnTo>
                <a:lnTo>
                  <a:pt x="115825" y="77572"/>
                </a:lnTo>
                <a:lnTo>
                  <a:pt x="111775" y="64141"/>
                </a:lnTo>
                <a:lnTo>
                  <a:pt x="104689" y="60338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 txBox="1"/>
          <p:nvPr/>
        </p:nvSpPr>
        <p:spPr>
          <a:xfrm>
            <a:off x="1690301" y="6252698"/>
            <a:ext cx="81851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9BBB59"/>
                </a:solidFill>
                <a:latin typeface="Calibri"/>
                <a:cs typeface="Calibri"/>
              </a:rPr>
              <a:t>“Dish”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950950" y="5216951"/>
            <a:ext cx="69215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4BACC6"/>
                </a:solidFill>
                <a:latin typeface="Calibri"/>
                <a:cs typeface="Calibri"/>
              </a:rPr>
              <a:t>“</a:t>
            </a:r>
            <a:r>
              <a:rPr sz="2400" spc="-15" dirty="0" smtClean="0">
                <a:solidFill>
                  <a:srgbClr val="4BACC6"/>
                </a:solidFill>
                <a:latin typeface="Calibri"/>
                <a:cs typeface="Calibri"/>
              </a:rPr>
              <a:t>Pet”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202356" y="2088160"/>
            <a:ext cx="269303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BFBFBF"/>
                </a:solidFill>
                <a:latin typeface="Calibri"/>
                <a:cs typeface="Calibri"/>
              </a:rPr>
              <a:t>“</a:t>
            </a:r>
            <a:r>
              <a:rPr sz="2400" spc="-10" dirty="0" smtClean="0">
                <a:solidFill>
                  <a:srgbClr val="BFBFBF"/>
                </a:solidFill>
                <a:latin typeface="Calibri"/>
                <a:cs typeface="Calibri"/>
              </a:rPr>
              <a:t>I l</a:t>
            </a:r>
            <a:r>
              <a:rPr sz="2400" spc="-5" dirty="0" smtClean="0">
                <a:solidFill>
                  <a:srgbClr val="BFBFBF"/>
                </a:solidFill>
                <a:latin typeface="Calibri"/>
                <a:cs typeface="Calibri"/>
              </a:rPr>
              <a:t>o</a:t>
            </a:r>
            <a:r>
              <a:rPr sz="2400" spc="-15" dirty="0" smtClean="0">
                <a:solidFill>
                  <a:srgbClr val="BFBFBF"/>
                </a:solidFill>
                <a:latin typeface="Calibri"/>
                <a:cs typeface="Calibri"/>
              </a:rPr>
              <a:t>ve my</a:t>
            </a:r>
            <a:r>
              <a:rPr sz="2400" spc="-5" dirty="0" smtClean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2400" spc="-15" dirty="0" smtClean="0">
                <a:solidFill>
                  <a:srgbClr val="4BACC6"/>
                </a:solidFill>
                <a:latin typeface="Calibri"/>
                <a:cs typeface="Calibri"/>
              </a:rPr>
              <a:t>p</a:t>
            </a:r>
            <a:r>
              <a:rPr sz="2400" spc="-20" dirty="0" smtClean="0">
                <a:solidFill>
                  <a:srgbClr val="4BACC6"/>
                </a:solidFill>
                <a:latin typeface="Calibri"/>
                <a:cs typeface="Calibri"/>
              </a:rPr>
              <a:t>e</a:t>
            </a:r>
            <a:r>
              <a:rPr sz="2400" spc="-10" dirty="0" smtClean="0">
                <a:solidFill>
                  <a:srgbClr val="4BACC6"/>
                </a:solidFill>
                <a:latin typeface="Calibri"/>
                <a:cs typeface="Calibri"/>
              </a:rPr>
              <a:t>t </a:t>
            </a:r>
            <a:r>
              <a:rPr sz="2400" spc="-10" dirty="0" smtClean="0">
                <a:solidFill>
                  <a:srgbClr val="F79646"/>
                </a:solidFill>
                <a:latin typeface="Calibri"/>
                <a:cs typeface="Calibri"/>
              </a:rPr>
              <a:t>rabbit</a:t>
            </a:r>
            <a:r>
              <a:rPr sz="2400" spc="-10" dirty="0" smtClean="0">
                <a:solidFill>
                  <a:srgbClr val="BFBFBF"/>
                </a:solidFill>
                <a:latin typeface="Calibri"/>
                <a:cs typeface="Calibri"/>
              </a:rPr>
              <a:t>”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0" name="object 2"/>
          <p:cNvSpPr txBox="1"/>
          <p:nvPr/>
        </p:nvSpPr>
        <p:spPr>
          <a:xfrm>
            <a:off x="2086610" y="313262"/>
            <a:ext cx="5685790" cy="970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3800"/>
              </a:lnSpc>
            </a:pP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3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lang="en-CA" sz="3200" spc="0" dirty="0" smtClean="0">
                <a:solidFill>
                  <a:srgbClr val="4F81BD"/>
                </a:solidFill>
                <a:latin typeface="Calibri"/>
                <a:cs typeface="Calibri"/>
              </a:rPr>
              <a:t> → 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2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Reduction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3200" spc="-30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ith 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text </a:t>
            </a:r>
            <a:r>
              <a:rPr lang="en-CA"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data</a:t>
            </a:r>
            <a:r>
              <a:rPr sz="3200" spc="-10" dirty="0" smtClean="0">
                <a:solidFill>
                  <a:srgbClr val="4F81BD"/>
                </a:solidFill>
                <a:latin typeface="Calibri"/>
                <a:cs typeface="Calibri"/>
              </a:rPr>
              <a:t> (b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ag 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f </a:t>
            </a:r>
            <a:r>
              <a:rPr sz="3200" spc="-30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ds </a:t>
            </a:r>
            <a:r>
              <a:rPr sz="3200" spc="-30" dirty="0" smtClean="0">
                <a:solidFill>
                  <a:srgbClr val="4F81BD"/>
                </a:solidFill>
                <a:latin typeface="Calibri"/>
                <a:cs typeface="Calibri"/>
              </a:rPr>
              <a:t>m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el)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91279" y="0"/>
            <a:ext cx="5252718" cy="2420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T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pi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c Mod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elin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g: L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A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55" y="2062481"/>
            <a:ext cx="4377622" cy="4683758"/>
          </a:xfrm>
          <a:custGeom>
            <a:avLst/>
            <a:gdLst/>
            <a:ahLst/>
            <a:cxnLst/>
            <a:rect l="l" t="t" r="r" b="b"/>
            <a:pathLst>
              <a:path w="4377622" h="4683758">
                <a:moveTo>
                  <a:pt x="3648003" y="0"/>
                </a:moveTo>
                <a:lnTo>
                  <a:pt x="729618" y="0"/>
                </a:lnTo>
                <a:lnTo>
                  <a:pt x="669778" y="2418"/>
                </a:lnTo>
                <a:lnTo>
                  <a:pt x="611270" y="9549"/>
                </a:lnTo>
                <a:lnTo>
                  <a:pt x="554282" y="21204"/>
                </a:lnTo>
                <a:lnTo>
                  <a:pt x="499002" y="37196"/>
                </a:lnTo>
                <a:lnTo>
                  <a:pt x="445618" y="57336"/>
                </a:lnTo>
                <a:lnTo>
                  <a:pt x="394316" y="81438"/>
                </a:lnTo>
                <a:lnTo>
                  <a:pt x="345286" y="109313"/>
                </a:lnTo>
                <a:lnTo>
                  <a:pt x="298715" y="140773"/>
                </a:lnTo>
                <a:lnTo>
                  <a:pt x="254790" y="175631"/>
                </a:lnTo>
                <a:lnTo>
                  <a:pt x="213700" y="213700"/>
                </a:lnTo>
                <a:lnTo>
                  <a:pt x="175632" y="254790"/>
                </a:lnTo>
                <a:lnTo>
                  <a:pt x="140774" y="298715"/>
                </a:lnTo>
                <a:lnTo>
                  <a:pt x="109313" y="345286"/>
                </a:lnTo>
                <a:lnTo>
                  <a:pt x="81438" y="394316"/>
                </a:lnTo>
                <a:lnTo>
                  <a:pt x="57337" y="445617"/>
                </a:lnTo>
                <a:lnTo>
                  <a:pt x="37196" y="499002"/>
                </a:lnTo>
                <a:lnTo>
                  <a:pt x="21204" y="554282"/>
                </a:lnTo>
                <a:lnTo>
                  <a:pt x="9549" y="611270"/>
                </a:lnTo>
                <a:lnTo>
                  <a:pt x="2418" y="669778"/>
                </a:lnTo>
                <a:lnTo>
                  <a:pt x="0" y="729618"/>
                </a:lnTo>
                <a:lnTo>
                  <a:pt x="0" y="4683758"/>
                </a:lnTo>
                <a:lnTo>
                  <a:pt x="4377622" y="4683758"/>
                </a:lnTo>
                <a:lnTo>
                  <a:pt x="4377622" y="729618"/>
                </a:lnTo>
                <a:lnTo>
                  <a:pt x="4375204" y="669778"/>
                </a:lnTo>
                <a:lnTo>
                  <a:pt x="4368073" y="611270"/>
                </a:lnTo>
                <a:lnTo>
                  <a:pt x="4356418" y="554282"/>
                </a:lnTo>
                <a:lnTo>
                  <a:pt x="4340426" y="499002"/>
                </a:lnTo>
                <a:lnTo>
                  <a:pt x="4320285" y="445617"/>
                </a:lnTo>
                <a:lnTo>
                  <a:pt x="4296184" y="394316"/>
                </a:lnTo>
                <a:lnTo>
                  <a:pt x="4268309" y="345286"/>
                </a:lnTo>
                <a:lnTo>
                  <a:pt x="4236848" y="298715"/>
                </a:lnTo>
                <a:lnTo>
                  <a:pt x="4201990" y="254790"/>
                </a:lnTo>
                <a:lnTo>
                  <a:pt x="4163922" y="213700"/>
                </a:lnTo>
                <a:lnTo>
                  <a:pt x="4122832" y="175631"/>
                </a:lnTo>
                <a:lnTo>
                  <a:pt x="4078907" y="140773"/>
                </a:lnTo>
                <a:lnTo>
                  <a:pt x="4032336" y="109313"/>
                </a:lnTo>
                <a:lnTo>
                  <a:pt x="3983306" y="81438"/>
                </a:lnTo>
                <a:lnTo>
                  <a:pt x="3932004" y="57336"/>
                </a:lnTo>
                <a:lnTo>
                  <a:pt x="3878620" y="37196"/>
                </a:lnTo>
                <a:lnTo>
                  <a:pt x="3823340" y="21204"/>
                </a:lnTo>
                <a:lnTo>
                  <a:pt x="3766352" y="9549"/>
                </a:lnTo>
                <a:lnTo>
                  <a:pt x="3707844" y="2418"/>
                </a:lnTo>
                <a:lnTo>
                  <a:pt x="3648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3255" y="2062481"/>
            <a:ext cx="4377622" cy="4683758"/>
          </a:xfrm>
          <a:custGeom>
            <a:avLst/>
            <a:gdLst/>
            <a:ahLst/>
            <a:cxnLst/>
            <a:rect l="l" t="t" r="r" b="b"/>
            <a:pathLst>
              <a:path w="4377622" h="4683758">
                <a:moveTo>
                  <a:pt x="729618" y="0"/>
                </a:moveTo>
                <a:lnTo>
                  <a:pt x="3648004" y="0"/>
                </a:lnTo>
                <a:lnTo>
                  <a:pt x="3707844" y="2418"/>
                </a:lnTo>
                <a:lnTo>
                  <a:pt x="3766351" y="9549"/>
                </a:lnTo>
                <a:lnTo>
                  <a:pt x="3823339" y="21204"/>
                </a:lnTo>
                <a:lnTo>
                  <a:pt x="3878619" y="37196"/>
                </a:lnTo>
                <a:lnTo>
                  <a:pt x="3932004" y="57337"/>
                </a:lnTo>
                <a:lnTo>
                  <a:pt x="3983305" y="81438"/>
                </a:lnTo>
                <a:lnTo>
                  <a:pt x="4032335" y="109313"/>
                </a:lnTo>
                <a:lnTo>
                  <a:pt x="4078907" y="140774"/>
                </a:lnTo>
                <a:lnTo>
                  <a:pt x="4122831" y="175632"/>
                </a:lnTo>
                <a:lnTo>
                  <a:pt x="4163922" y="213700"/>
                </a:lnTo>
                <a:lnTo>
                  <a:pt x="4201990" y="254790"/>
                </a:lnTo>
                <a:lnTo>
                  <a:pt x="4236848" y="298715"/>
                </a:lnTo>
                <a:lnTo>
                  <a:pt x="4268309" y="345286"/>
                </a:lnTo>
                <a:lnTo>
                  <a:pt x="4296184" y="394317"/>
                </a:lnTo>
                <a:lnTo>
                  <a:pt x="4320285" y="445618"/>
                </a:lnTo>
                <a:lnTo>
                  <a:pt x="4340426" y="499002"/>
                </a:lnTo>
                <a:lnTo>
                  <a:pt x="4356418" y="554283"/>
                </a:lnTo>
                <a:lnTo>
                  <a:pt x="4368073" y="611270"/>
                </a:lnTo>
                <a:lnTo>
                  <a:pt x="4375204" y="669778"/>
                </a:lnTo>
                <a:lnTo>
                  <a:pt x="4377622" y="729618"/>
                </a:lnTo>
                <a:lnTo>
                  <a:pt x="4377622" y="4683758"/>
                </a:lnTo>
                <a:lnTo>
                  <a:pt x="0" y="4683758"/>
                </a:lnTo>
                <a:lnTo>
                  <a:pt x="0" y="729618"/>
                </a:lnTo>
                <a:lnTo>
                  <a:pt x="2418" y="669778"/>
                </a:lnTo>
                <a:lnTo>
                  <a:pt x="9549" y="611270"/>
                </a:lnTo>
                <a:lnTo>
                  <a:pt x="21204" y="554283"/>
                </a:lnTo>
                <a:lnTo>
                  <a:pt x="37196" y="499002"/>
                </a:lnTo>
                <a:lnTo>
                  <a:pt x="57337" y="445618"/>
                </a:lnTo>
                <a:lnTo>
                  <a:pt x="81438" y="394317"/>
                </a:lnTo>
                <a:lnTo>
                  <a:pt x="109313" y="345286"/>
                </a:lnTo>
                <a:lnTo>
                  <a:pt x="140774" y="298715"/>
                </a:lnTo>
                <a:lnTo>
                  <a:pt x="175632" y="254790"/>
                </a:lnTo>
                <a:lnTo>
                  <a:pt x="213700" y="213700"/>
                </a:lnTo>
                <a:lnTo>
                  <a:pt x="254790" y="175632"/>
                </a:lnTo>
                <a:lnTo>
                  <a:pt x="298715" y="140774"/>
                </a:lnTo>
                <a:lnTo>
                  <a:pt x="345286" y="109313"/>
                </a:lnTo>
                <a:lnTo>
                  <a:pt x="394316" y="81438"/>
                </a:lnTo>
                <a:lnTo>
                  <a:pt x="445618" y="57337"/>
                </a:lnTo>
                <a:lnTo>
                  <a:pt x="499002" y="37196"/>
                </a:lnTo>
                <a:lnTo>
                  <a:pt x="554282" y="21204"/>
                </a:lnTo>
                <a:lnTo>
                  <a:pt x="611270" y="9549"/>
                </a:lnTo>
                <a:lnTo>
                  <a:pt x="669778" y="2418"/>
                </a:lnTo>
                <a:lnTo>
                  <a:pt x="729618" y="0"/>
                </a:lnTo>
                <a:close/>
              </a:path>
            </a:pathLst>
          </a:custGeom>
          <a:ln w="25399">
            <a:solidFill>
              <a:srgbClr val="59BA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067298" y="2677493"/>
            <a:ext cx="4077335" cy="997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4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Fi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rst, I’ll decid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wh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at topics to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wri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</a:t>
            </a:r>
            <a:r>
              <a:rPr sz="2200" spc="-5" dirty="0" smtClean="0">
                <a:solidFill>
                  <a:srgbClr val="7F7F7F"/>
                </a:solidFill>
                <a:latin typeface="Calibri"/>
                <a:cs typeface="Calibri"/>
              </a:rPr>
              <a:t> on. </a:t>
            </a:r>
            <a:r>
              <a:rPr sz="2200" spc="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200" spc="-15" dirty="0" smtClean="0">
                <a:solidFill>
                  <a:srgbClr val="4F81BD"/>
                </a:solidFill>
                <a:latin typeface="Calibri"/>
                <a:cs typeface="Calibri"/>
              </a:rPr>
              <a:t>e the topi</a:t>
            </a:r>
            <a:r>
              <a:rPr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c </a:t>
            </a:r>
            <a:r>
              <a:rPr lang="en-CA"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distribution</a:t>
            </a:r>
            <a:r>
              <a:rPr sz="2200" spc="100" dirty="0" smtClean="0">
                <a:solidFill>
                  <a:srgbClr val="4F81BD"/>
                </a:solidFill>
                <a:latin typeface="Calibri"/>
                <a:cs typeface="Calibri"/>
              </a:rPr>
              <a:t>. </a:t>
            </a:r>
            <a:r>
              <a:rPr sz="2000" spc="100" dirty="0" smtClean="0">
                <a:solidFill>
                  <a:srgbClr val="9BBB59"/>
                </a:solidFill>
                <a:latin typeface="Calibri"/>
                <a:cs typeface="Calibri"/>
              </a:rPr>
              <a:t>S</a:t>
            </a:r>
            <a:r>
              <a:rPr sz="2000" spc="-5" dirty="0" smtClean="0">
                <a:solidFill>
                  <a:srgbClr val="9BBB59"/>
                </a:solidFill>
                <a:latin typeface="Calibri"/>
                <a:cs typeface="Calibri"/>
              </a:rPr>
              <a:t>e</a:t>
            </a:r>
            <a:r>
              <a:rPr sz="2000" spc="-10" dirty="0" smtClean="0">
                <a:solidFill>
                  <a:srgbClr val="9BBB59"/>
                </a:solidFill>
                <a:latin typeface="Calibri"/>
                <a:cs typeface="Calibri"/>
              </a:rPr>
              <a:t>x</a:t>
            </a:r>
            <a:r>
              <a:rPr sz="2000" spc="-15" dirty="0" smtClean="0">
                <a:solidFill>
                  <a:srgbClr val="9BBB59"/>
                </a:solidFill>
                <a:latin typeface="Calibri"/>
                <a:cs typeface="Calibri"/>
              </a:rPr>
              <a:t>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2%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15" dirty="0" smtClean="0">
                <a:solidFill>
                  <a:srgbClr val="8064A2"/>
                </a:solidFill>
                <a:latin typeface="Calibri"/>
                <a:cs typeface="Calibri"/>
              </a:rPr>
              <a:t>Dr</a:t>
            </a:r>
            <a:r>
              <a:rPr sz="2000" spc="0" dirty="0" smtClean="0">
                <a:solidFill>
                  <a:srgbClr val="8064A2"/>
                </a:solidFill>
                <a:latin typeface="Calibri"/>
                <a:cs typeface="Calibri"/>
              </a:rPr>
              <a:t>u</a:t>
            </a:r>
            <a:r>
              <a:rPr sz="2000" spc="-5" dirty="0" smtClean="0">
                <a:solidFill>
                  <a:srgbClr val="8064A2"/>
                </a:solidFill>
                <a:latin typeface="Calibri"/>
                <a:cs typeface="Calibri"/>
              </a:rPr>
              <a:t>g</a:t>
            </a:r>
            <a:r>
              <a:rPr sz="2000" spc="-10" dirty="0" smtClean="0">
                <a:solidFill>
                  <a:srgbClr val="8064A2"/>
                </a:solidFill>
                <a:latin typeface="Calibri"/>
                <a:cs typeface="Calibri"/>
              </a:rPr>
              <a:t>s: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33%</a:t>
            </a:r>
            <a:r>
              <a:rPr sz="2000" spc="-5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sz="2000" spc="-5" dirty="0" smtClean="0">
                <a:solidFill>
                  <a:srgbClr val="F79646"/>
                </a:solidFill>
                <a:latin typeface="Calibri"/>
                <a:cs typeface="Calibri"/>
              </a:rPr>
              <a:t>Ro</a:t>
            </a:r>
            <a:r>
              <a:rPr sz="2000" spc="-10" dirty="0" smtClean="0">
                <a:solidFill>
                  <a:srgbClr val="F79646"/>
                </a:solidFill>
                <a:latin typeface="Calibri"/>
                <a:cs typeface="Calibri"/>
              </a:rPr>
              <a:t>ck’n Roll:</a:t>
            </a:r>
            <a:r>
              <a:rPr sz="2000" spc="-20" dirty="0" smtClean="0">
                <a:solidFill>
                  <a:srgbClr val="7F7F7F"/>
                </a:solidFill>
                <a:latin typeface="Calibri"/>
                <a:cs typeface="Calibri"/>
              </a:rPr>
              <a:t>65%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7298" y="4266334"/>
            <a:ext cx="2698115" cy="627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e next </a:t>
            </a:r>
            <a:r>
              <a:rPr sz="2000" spc="-15" dirty="0" smtClean="0">
                <a:solidFill>
                  <a:srgbClr val="4F81BD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rd</a:t>
            </a:r>
            <a:r>
              <a:rPr sz="2000" spc="-5" dirty="0" smtClean="0">
                <a:solidFill>
                  <a:srgbClr val="4F81BD"/>
                </a:solidFill>
                <a:latin typeface="Calibri"/>
                <a:cs typeface="Calibri"/>
              </a:rPr>
              <a:t>’s topi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c.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7F7F7F"/>
                </a:solidFill>
                <a:latin typeface="Calibri"/>
                <a:cs typeface="Calibri"/>
              </a:rPr>
              <a:t>Roll th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e dice.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7298" y="5790334"/>
            <a:ext cx="3122930" cy="627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2000" dirty="0" smtClean="0">
                <a:solidFill>
                  <a:srgbClr val="4F81BD"/>
                </a:solidFill>
                <a:latin typeface="Calibri"/>
                <a:cs typeface="Calibri"/>
              </a:rPr>
              <a:t>Choos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e the </a:t>
            </a:r>
            <a:r>
              <a:rPr sz="2000" spc="-15" dirty="0" smtClean="0">
                <a:solidFill>
                  <a:srgbClr val="4F81BD"/>
                </a:solidFill>
                <a:latin typeface="Calibri"/>
                <a:cs typeface="Calibri"/>
              </a:rPr>
              <a:t>wo</a:t>
            </a:r>
            <a:r>
              <a:rPr sz="2000" spc="-10" dirty="0" smtClean="0">
                <a:solidFill>
                  <a:srgbClr val="4F81BD"/>
                </a:solidFill>
                <a:latin typeface="Calibri"/>
                <a:cs typeface="Calibri"/>
              </a:rPr>
              <a:t>rd according to this topic.</a:t>
            </a:r>
            <a:r>
              <a:rPr sz="2000" spc="-5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7F7F7F"/>
                </a:solidFill>
                <a:latin typeface="Calibri"/>
                <a:cs typeface="Calibri"/>
              </a:rPr>
              <a:t>Roll th</a:t>
            </a:r>
            <a:r>
              <a:rPr sz="2000" spc="-10" dirty="0" smtClean="0">
                <a:solidFill>
                  <a:srgbClr val="7F7F7F"/>
                </a:solidFill>
                <a:latin typeface="Calibri"/>
                <a:cs typeface="Calibri"/>
              </a:rPr>
              <a:t>e dice.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6400" y="2309324"/>
            <a:ext cx="924560" cy="345440"/>
          </a:xfrm>
          <a:custGeom>
            <a:avLst/>
            <a:gdLst/>
            <a:ahLst/>
            <a:cxnLst/>
            <a:rect l="l" t="t" r="r" b="b"/>
            <a:pathLst>
              <a:path w="924560" h="345440">
                <a:moveTo>
                  <a:pt x="0" y="0"/>
                </a:moveTo>
                <a:lnTo>
                  <a:pt x="924560" y="0"/>
                </a:lnTo>
                <a:lnTo>
                  <a:pt x="924560" y="345440"/>
                </a:lnTo>
                <a:lnTo>
                  <a:pt x="0" y="345440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406399" y="230932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67720" y="2344884"/>
            <a:ext cx="60833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Gui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tar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32560" y="2319484"/>
            <a:ext cx="924560" cy="345438"/>
          </a:xfrm>
          <a:custGeom>
            <a:avLst/>
            <a:gdLst/>
            <a:ahLst/>
            <a:cxnLst/>
            <a:rect l="l" t="t" r="r" b="b"/>
            <a:pathLst>
              <a:path w="924560" h="345438">
                <a:moveTo>
                  <a:pt x="0" y="0"/>
                </a:moveTo>
                <a:lnTo>
                  <a:pt x="924560" y="0"/>
                </a:lnTo>
                <a:lnTo>
                  <a:pt x="924560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432559" y="231948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1752382" y="2355045"/>
            <a:ext cx="29146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iﬀ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58720" y="2319484"/>
            <a:ext cx="924559" cy="345438"/>
          </a:xfrm>
          <a:custGeom>
            <a:avLst/>
            <a:gdLst/>
            <a:ahLst/>
            <a:cxnLst/>
            <a:rect l="l" t="t" r="r" b="b"/>
            <a:pathLst>
              <a:path w="924559" h="345438">
                <a:moveTo>
                  <a:pt x="0" y="0"/>
                </a:moveTo>
                <a:lnTo>
                  <a:pt x="924559" y="0"/>
                </a:lnTo>
                <a:lnTo>
                  <a:pt x="924559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458720" y="231948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2556472" y="2355045"/>
            <a:ext cx="73533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cocaine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54400" y="2319484"/>
            <a:ext cx="772160" cy="345438"/>
          </a:xfrm>
          <a:custGeom>
            <a:avLst/>
            <a:gdLst/>
            <a:ahLst/>
            <a:cxnLst/>
            <a:rect l="l" t="t" r="r" b="b"/>
            <a:pathLst>
              <a:path w="772160" h="345438">
                <a:moveTo>
                  <a:pt x="0" y="0"/>
                </a:moveTo>
                <a:lnTo>
                  <a:pt x="772160" y="0"/>
                </a:lnTo>
                <a:lnTo>
                  <a:pt x="772160" y="345438"/>
                </a:lnTo>
                <a:lnTo>
                  <a:pt x="0" y="345438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3454400" y="2319484"/>
            <a:ext cx="772159" cy="345439"/>
          </a:xfrm>
          <a:custGeom>
            <a:avLst/>
            <a:gdLst/>
            <a:ahLst/>
            <a:cxnLst/>
            <a:rect l="l" t="t" r="r" b="b"/>
            <a:pathLst>
              <a:path w="772159" h="345439">
                <a:moveTo>
                  <a:pt x="0" y="0"/>
                </a:moveTo>
                <a:lnTo>
                  <a:pt x="772159" y="0"/>
                </a:lnTo>
                <a:lnTo>
                  <a:pt x="7721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3562235" y="2355045"/>
            <a:ext cx="56261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ord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6240" y="2786844"/>
            <a:ext cx="924560" cy="345439"/>
          </a:xfrm>
          <a:custGeom>
            <a:avLst/>
            <a:gdLst/>
            <a:ahLst/>
            <a:cxnLst/>
            <a:rect l="l" t="t" r="r" b="b"/>
            <a:pathLst>
              <a:path w="924560" h="345439">
                <a:moveTo>
                  <a:pt x="0" y="0"/>
                </a:moveTo>
                <a:lnTo>
                  <a:pt x="924560" y="0"/>
                </a:lnTo>
                <a:lnTo>
                  <a:pt x="924560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96239" y="2786844"/>
            <a:ext cx="924559" cy="345439"/>
          </a:xfrm>
          <a:custGeom>
            <a:avLst/>
            <a:gdLst/>
            <a:ahLst/>
            <a:cxnLst/>
            <a:rect l="l" t="t" r="r" b="b"/>
            <a:pathLst>
              <a:path w="924559" h="345439">
                <a:moveTo>
                  <a:pt x="0" y="0"/>
                </a:moveTo>
                <a:lnTo>
                  <a:pt x="924559" y="0"/>
                </a:lnTo>
                <a:lnTo>
                  <a:pt x="92455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605669" y="2822404"/>
            <a:ext cx="511809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sno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rt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22400" y="2786844"/>
            <a:ext cx="650239" cy="345439"/>
          </a:xfrm>
          <a:custGeom>
            <a:avLst/>
            <a:gdLst/>
            <a:ahLst/>
            <a:cxnLst/>
            <a:rect l="l" t="t" r="r" b="b"/>
            <a:pathLst>
              <a:path w="650239" h="345439">
                <a:moveTo>
                  <a:pt x="0" y="0"/>
                </a:moveTo>
                <a:lnTo>
                  <a:pt x="650239" y="0"/>
                </a:lnTo>
                <a:lnTo>
                  <a:pt x="6502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422400" y="2786844"/>
            <a:ext cx="650239" cy="345439"/>
          </a:xfrm>
          <a:custGeom>
            <a:avLst/>
            <a:gdLst/>
            <a:ahLst/>
            <a:cxnLst/>
            <a:rect l="l" t="t" r="r" b="b"/>
            <a:pathLst>
              <a:path w="650239" h="345439">
                <a:moveTo>
                  <a:pt x="0" y="0"/>
                </a:moveTo>
                <a:lnTo>
                  <a:pt x="650239" y="0"/>
                </a:lnTo>
                <a:lnTo>
                  <a:pt x="6502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1582468" y="2822404"/>
            <a:ext cx="33591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64079" y="2786844"/>
            <a:ext cx="701039" cy="345439"/>
          </a:xfrm>
          <a:custGeom>
            <a:avLst/>
            <a:gdLst/>
            <a:ahLst/>
            <a:cxnLst/>
            <a:rect l="l" t="t" r="r" b="b"/>
            <a:pathLst>
              <a:path w="701039" h="345439">
                <a:moveTo>
                  <a:pt x="0" y="0"/>
                </a:moveTo>
                <a:lnTo>
                  <a:pt x="701039" y="0"/>
                </a:lnTo>
                <a:lnTo>
                  <a:pt x="7010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2164080" y="2786844"/>
            <a:ext cx="701039" cy="345439"/>
          </a:xfrm>
          <a:custGeom>
            <a:avLst/>
            <a:gdLst/>
            <a:ahLst/>
            <a:cxnLst/>
            <a:rect l="l" t="t" r="r" b="b"/>
            <a:pathLst>
              <a:path w="701039" h="345439">
                <a:moveTo>
                  <a:pt x="0" y="0"/>
                </a:moveTo>
                <a:lnTo>
                  <a:pt x="701039" y="0"/>
                </a:lnTo>
                <a:lnTo>
                  <a:pt x="7010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2313271" y="2822404"/>
            <a:ext cx="40830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ni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946400" y="2797004"/>
            <a:ext cx="833120" cy="345439"/>
          </a:xfrm>
          <a:custGeom>
            <a:avLst/>
            <a:gdLst/>
            <a:ahLst/>
            <a:cxnLst/>
            <a:rect l="l" t="t" r="r" b="b"/>
            <a:pathLst>
              <a:path w="833120" h="345439">
                <a:moveTo>
                  <a:pt x="0" y="0"/>
                </a:moveTo>
                <a:lnTo>
                  <a:pt x="833120" y="0"/>
                </a:lnTo>
                <a:lnTo>
                  <a:pt x="833120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2946400" y="2797004"/>
            <a:ext cx="833119" cy="345439"/>
          </a:xfrm>
          <a:custGeom>
            <a:avLst/>
            <a:gdLst/>
            <a:ahLst/>
            <a:cxnLst/>
            <a:rect l="l" t="t" r="r" b="b"/>
            <a:pathLst>
              <a:path w="833119" h="345439">
                <a:moveTo>
                  <a:pt x="0" y="0"/>
                </a:moveTo>
                <a:lnTo>
                  <a:pt x="833119" y="0"/>
                </a:lnTo>
                <a:lnTo>
                  <a:pt x="83311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 txBox="1"/>
          <p:nvPr/>
        </p:nvSpPr>
        <p:spPr>
          <a:xfrm>
            <a:off x="3075691" y="2832564"/>
            <a:ext cx="58039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tage.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06400" y="3284684"/>
            <a:ext cx="650239" cy="345440"/>
          </a:xfrm>
          <a:custGeom>
            <a:avLst/>
            <a:gdLst/>
            <a:ahLst/>
            <a:cxnLst/>
            <a:rect l="l" t="t" r="r" b="b"/>
            <a:pathLst>
              <a:path w="650239" h="345440">
                <a:moveTo>
                  <a:pt x="0" y="0"/>
                </a:moveTo>
                <a:lnTo>
                  <a:pt x="650239" y="0"/>
                </a:lnTo>
                <a:lnTo>
                  <a:pt x="650239" y="345440"/>
                </a:lnTo>
                <a:lnTo>
                  <a:pt x="0" y="345440"/>
                </a:lnTo>
                <a:lnTo>
                  <a:pt x="0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06399" y="3284684"/>
            <a:ext cx="650239" cy="345439"/>
          </a:xfrm>
          <a:custGeom>
            <a:avLst/>
            <a:gdLst/>
            <a:ahLst/>
            <a:cxnLst/>
            <a:rect l="l" t="t" r="r" b="b"/>
            <a:pathLst>
              <a:path w="650239" h="345439">
                <a:moveTo>
                  <a:pt x="0" y="0"/>
                </a:moveTo>
                <a:lnTo>
                  <a:pt x="650239" y="0"/>
                </a:lnTo>
                <a:lnTo>
                  <a:pt x="6502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549055" y="3320245"/>
            <a:ext cx="37084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168399" y="3284684"/>
            <a:ext cx="1117600" cy="345440"/>
          </a:xfrm>
          <a:custGeom>
            <a:avLst/>
            <a:gdLst/>
            <a:ahLst/>
            <a:cxnLst/>
            <a:rect l="l" t="t" r="r" b="b"/>
            <a:pathLst>
              <a:path w="1117600" h="345440">
                <a:moveTo>
                  <a:pt x="0" y="0"/>
                </a:moveTo>
                <a:lnTo>
                  <a:pt x="1117600" y="0"/>
                </a:lnTo>
                <a:lnTo>
                  <a:pt x="1117600" y="345440"/>
                </a:lnTo>
                <a:lnTo>
                  <a:pt x="0" y="345440"/>
                </a:lnTo>
                <a:lnTo>
                  <a:pt x="0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168399" y="3284684"/>
            <a:ext cx="1117599" cy="345439"/>
          </a:xfrm>
          <a:custGeom>
            <a:avLst/>
            <a:gdLst/>
            <a:ahLst/>
            <a:cxnLst/>
            <a:rect l="l" t="t" r="r" b="b"/>
            <a:pathLst>
              <a:path w="1117599" h="345439">
                <a:moveTo>
                  <a:pt x="0" y="0"/>
                </a:moveTo>
                <a:lnTo>
                  <a:pt x="1117599" y="0"/>
                </a:lnTo>
                <a:lnTo>
                  <a:pt x="111759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399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1317659" y="3320245"/>
            <a:ext cx="82423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pl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easure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377439" y="3277528"/>
            <a:ext cx="650240" cy="345439"/>
          </a:xfrm>
          <a:custGeom>
            <a:avLst/>
            <a:gdLst/>
            <a:ahLst/>
            <a:cxnLst/>
            <a:rect l="l" t="t" r="r" b="b"/>
            <a:pathLst>
              <a:path w="650240" h="345439">
                <a:moveTo>
                  <a:pt x="0" y="0"/>
                </a:moveTo>
                <a:lnTo>
                  <a:pt x="650240" y="0"/>
                </a:lnTo>
                <a:lnTo>
                  <a:pt x="650240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2377439" y="3277528"/>
            <a:ext cx="650239" cy="345439"/>
          </a:xfrm>
          <a:custGeom>
            <a:avLst/>
            <a:gdLst/>
            <a:ahLst/>
            <a:cxnLst/>
            <a:rect l="l" t="t" r="r" b="b"/>
            <a:pathLst>
              <a:path w="650239" h="345439">
                <a:moveTo>
                  <a:pt x="0" y="0"/>
                </a:moveTo>
                <a:lnTo>
                  <a:pt x="650239" y="0"/>
                </a:lnTo>
                <a:lnTo>
                  <a:pt x="65023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2621782" y="3313088"/>
            <a:ext cx="16764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108960" y="3277528"/>
            <a:ext cx="833119" cy="345439"/>
          </a:xfrm>
          <a:custGeom>
            <a:avLst/>
            <a:gdLst/>
            <a:ahLst/>
            <a:cxnLst/>
            <a:rect l="l" t="t" r="r" b="b"/>
            <a:pathLst>
              <a:path w="833119" h="345439">
                <a:moveTo>
                  <a:pt x="0" y="0"/>
                </a:moveTo>
                <a:lnTo>
                  <a:pt x="833119" y="0"/>
                </a:lnTo>
                <a:lnTo>
                  <a:pt x="83311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solidFill>
            <a:srgbClr val="FAA757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108959" y="3277528"/>
            <a:ext cx="833119" cy="345439"/>
          </a:xfrm>
          <a:custGeom>
            <a:avLst/>
            <a:gdLst/>
            <a:ahLst/>
            <a:cxnLst/>
            <a:rect l="l" t="t" r="r" b="b"/>
            <a:pathLst>
              <a:path w="833119" h="345439">
                <a:moveTo>
                  <a:pt x="0" y="0"/>
                </a:moveTo>
                <a:lnTo>
                  <a:pt x="833119" y="0"/>
                </a:lnTo>
                <a:lnTo>
                  <a:pt x="833119" y="345439"/>
                </a:lnTo>
                <a:lnTo>
                  <a:pt x="0" y="3454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480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216039" y="3313088"/>
            <a:ext cx="62484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c.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0754" y="2369728"/>
            <a:ext cx="5267323" cy="2438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T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pi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c Mod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elin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g: L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A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1859" y="4648920"/>
            <a:ext cx="831215" cy="16852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400"/>
              </a:lnSpc>
            </a:pPr>
            <a:r>
              <a:rPr sz="2200" dirty="0" smtClean="0">
                <a:solidFill>
                  <a:srgbClr val="4F81BD"/>
                </a:solidFill>
                <a:latin typeface="Calibri"/>
                <a:cs typeface="Calibri"/>
              </a:rPr>
              <a:t>E</a:t>
            </a:r>
            <a:r>
              <a:rPr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ach do</a:t>
            </a:r>
            <a:r>
              <a:rPr sz="2200" spc="-5" dirty="0" smtClean="0">
                <a:solidFill>
                  <a:srgbClr val="4F81BD"/>
                </a:solidFill>
                <a:latin typeface="Calibri"/>
                <a:cs typeface="Calibri"/>
              </a:rPr>
              <a:t>c</a:t>
            </a:r>
            <a:r>
              <a:rPr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:</a:t>
            </a:r>
            <a:r>
              <a:rPr sz="2200" spc="-5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rgbClr val="7F7F7F"/>
                </a:solidFill>
                <a:latin typeface="Calibri"/>
                <a:cs typeface="Calibri"/>
              </a:rPr>
              <a:t>Topic dist. for </a:t>
            </a:r>
            <a:r>
              <a:rPr sz="2200" spc="0" dirty="0" smtClean="0">
                <a:solidFill>
                  <a:srgbClr val="7F7F7F"/>
                </a:solidFill>
                <a:latin typeface="Calibri"/>
                <a:cs typeface="Calibri"/>
              </a:rPr>
              <a:t>doc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5400" y="4667228"/>
            <a:ext cx="1782323" cy="1687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42315">
              <a:lnSpc>
                <a:spcPct val="100000"/>
              </a:lnSpc>
            </a:pPr>
            <a:r>
              <a:rPr sz="2200" dirty="0" smtClean="0">
                <a:solidFill>
                  <a:srgbClr val="4F81BD"/>
                </a:solidFill>
                <a:latin typeface="Calibri"/>
                <a:cs typeface="Calibri"/>
              </a:rPr>
              <a:t>Co</a:t>
            </a:r>
            <a:r>
              <a:rPr sz="2200" spc="-5" dirty="0" smtClean="0">
                <a:solidFill>
                  <a:srgbClr val="4F81BD"/>
                </a:solidFill>
                <a:latin typeface="Calibri"/>
                <a:cs typeface="Calibri"/>
              </a:rPr>
              <a:t>r</a:t>
            </a:r>
            <a:r>
              <a:rPr sz="2200" spc="0" dirty="0" smtClean="0">
                <a:solidFill>
                  <a:srgbClr val="4F81BD"/>
                </a:solidFill>
                <a:latin typeface="Calibri"/>
                <a:cs typeface="Calibri"/>
              </a:rPr>
              <a:t>pus:</a:t>
            </a:r>
            <a:endParaRPr sz="2200" dirty="0">
              <a:latin typeface="Calibri"/>
              <a:cs typeface="Calibri"/>
            </a:endParaRPr>
          </a:p>
          <a:p>
            <a:pPr marL="686435">
              <a:lnSpc>
                <a:spcPts val="26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possible</a:t>
            </a:r>
            <a:endParaRPr sz="2200" dirty="0">
              <a:latin typeface="Calibri"/>
              <a:cs typeface="Calibri"/>
            </a:endParaRPr>
          </a:p>
          <a:p>
            <a:pPr marL="185420" marR="13335" indent="857885">
              <a:lnSpc>
                <a:spcPts val="27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topi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2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lang="en-CA" sz="2200" spc="-5" dirty="0" smtClean="0">
                <a:solidFill>
                  <a:srgbClr val="7F7F7F"/>
                </a:solidFill>
                <a:latin typeface="Calibri"/>
                <a:cs typeface="Calibri"/>
              </a:rPr>
              <a:t>distributions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2500"/>
              </a:lnSpc>
            </a:pPr>
            <a:r>
              <a:rPr lang="en-US" sz="2200" dirty="0">
                <a:solidFill>
                  <a:srgbClr val="7F7F7F"/>
                </a:solidFill>
                <a:latin typeface="Calibri"/>
                <a:cs typeface="Calibri"/>
              </a:rPr>
              <a:t>f</a:t>
            </a: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lang="en-US"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docu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ments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71059" y="4626301"/>
            <a:ext cx="701675" cy="1356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700"/>
              </a:lnSpc>
            </a:pPr>
            <a:r>
              <a:rPr sz="2200" dirty="0" smtClean="0">
                <a:solidFill>
                  <a:srgbClr val="4F81BD"/>
                </a:solidFill>
                <a:latin typeface="Calibri"/>
                <a:cs typeface="Calibri"/>
              </a:rPr>
              <a:t>E</a:t>
            </a:r>
            <a:r>
              <a:rPr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ach </a:t>
            </a:r>
            <a:r>
              <a:rPr sz="2200" spc="-5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2200" spc="0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2200" spc="-5" dirty="0" smtClean="0">
                <a:solidFill>
                  <a:srgbClr val="4F81BD"/>
                </a:solidFill>
                <a:latin typeface="Calibri"/>
                <a:cs typeface="Calibri"/>
              </a:rPr>
              <a:t>r</a:t>
            </a:r>
            <a:r>
              <a:rPr sz="2200" spc="0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:</a:t>
            </a:r>
            <a:r>
              <a:rPr sz="2200" spc="-5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200" spc="0" dirty="0" smtClean="0">
                <a:solidFill>
                  <a:srgbClr val="7F7F7F"/>
                </a:solidFill>
                <a:latin typeface="Calibri"/>
                <a:cs typeface="Calibri"/>
              </a:rPr>
              <a:t>hi</a:t>
            </a:r>
            <a:r>
              <a:rPr sz="2200" spc="-5" dirty="0" smtClean="0">
                <a:solidFill>
                  <a:srgbClr val="7F7F7F"/>
                </a:solidFill>
                <a:latin typeface="Calibri"/>
                <a:cs typeface="Calibri"/>
              </a:rPr>
              <a:t>ch </a:t>
            </a:r>
            <a:r>
              <a:rPr sz="2200" spc="0" dirty="0" smtClean="0">
                <a:solidFill>
                  <a:srgbClr val="7F7F7F"/>
                </a:solidFill>
                <a:latin typeface="Calibri"/>
                <a:cs typeface="Calibri"/>
              </a:rPr>
              <a:t>topi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39458" y="4627307"/>
            <a:ext cx="716280" cy="16852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400"/>
              </a:lnSpc>
            </a:pPr>
            <a:r>
              <a:rPr sz="2200" dirty="0" smtClean="0">
                <a:solidFill>
                  <a:srgbClr val="4F81BD"/>
                </a:solidFill>
                <a:latin typeface="Calibri"/>
                <a:cs typeface="Calibri"/>
              </a:rPr>
              <a:t>E</a:t>
            </a:r>
            <a:r>
              <a:rPr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ach </a:t>
            </a:r>
            <a:r>
              <a:rPr sz="2200" spc="-5" dirty="0" smtClean="0">
                <a:solidFill>
                  <a:srgbClr val="4F81BD"/>
                </a:solidFill>
                <a:latin typeface="Calibri"/>
                <a:cs typeface="Calibri"/>
              </a:rPr>
              <a:t>w</a:t>
            </a:r>
            <a:r>
              <a:rPr sz="2200" spc="0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2200" spc="-5" dirty="0" smtClean="0">
                <a:solidFill>
                  <a:srgbClr val="4F81BD"/>
                </a:solidFill>
                <a:latin typeface="Calibri"/>
                <a:cs typeface="Calibri"/>
              </a:rPr>
              <a:t>r</a:t>
            </a:r>
            <a:r>
              <a:rPr sz="2200" spc="0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:</a:t>
            </a:r>
            <a:r>
              <a:rPr sz="2200" spc="-5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200" spc="0" dirty="0" smtClean="0">
                <a:solidFill>
                  <a:srgbClr val="7F7F7F"/>
                </a:solidFill>
                <a:latin typeface="Calibri"/>
                <a:cs typeface="Calibri"/>
              </a:rPr>
              <a:t>hi</a:t>
            </a:r>
            <a:r>
              <a:rPr sz="2200" spc="-5" dirty="0" smtClean="0">
                <a:solidFill>
                  <a:srgbClr val="7F7F7F"/>
                </a:solidFill>
                <a:latin typeface="Calibri"/>
                <a:cs typeface="Calibri"/>
              </a:rPr>
              <a:t>ch 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actual </a:t>
            </a:r>
            <a:r>
              <a:rPr sz="2200" spc="-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200" spc="0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200" spc="-5" dirty="0" smtClean="0">
                <a:solidFill>
                  <a:srgbClr val="7F7F7F"/>
                </a:solidFill>
                <a:latin typeface="Calibri"/>
                <a:cs typeface="Calibri"/>
              </a:rPr>
              <a:t>rd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64100" y="1758064"/>
            <a:ext cx="3260725" cy="683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dirty="0" smtClean="0">
                <a:solidFill>
                  <a:srgbClr val="4F81BD"/>
                </a:solidFill>
                <a:latin typeface="Calibri"/>
                <a:cs typeface="Calibri"/>
              </a:rPr>
              <a:t>Choosin</a:t>
            </a:r>
            <a:r>
              <a:rPr sz="2200" spc="-15" dirty="0" smtClean="0">
                <a:solidFill>
                  <a:srgbClr val="4F81BD"/>
                </a:solidFill>
                <a:latin typeface="Calibri"/>
                <a:cs typeface="Calibri"/>
              </a:rPr>
              <a:t>g </a:t>
            </a:r>
            <a:r>
              <a:rPr sz="2200" spc="-20" dirty="0" smtClean="0">
                <a:solidFill>
                  <a:srgbClr val="4F81BD"/>
                </a:solidFill>
                <a:latin typeface="Calibri"/>
                <a:cs typeface="Calibri"/>
              </a:rPr>
              <a:t>wo</a:t>
            </a:r>
            <a:r>
              <a:rPr sz="2200" spc="-10" dirty="0" smtClean="0">
                <a:solidFill>
                  <a:srgbClr val="4F81BD"/>
                </a:solidFill>
                <a:latin typeface="Calibri"/>
                <a:cs typeface="Calibri"/>
              </a:rPr>
              <a:t>rd for a topic: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26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topi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c’s p</a:t>
            </a:r>
            <a:r>
              <a:rPr sz="2200" spc="-5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2200" spc="0" dirty="0" smtClean="0">
                <a:solidFill>
                  <a:srgbClr val="7F7F7F"/>
                </a:solidFill>
                <a:latin typeface="Calibri"/>
                <a:cs typeface="Calibri"/>
              </a:rPr>
              <a:t>ob</a:t>
            </a:r>
            <a:r>
              <a:rPr sz="22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200" spc="0" dirty="0" smtClean="0">
                <a:solidFill>
                  <a:srgbClr val="7F7F7F"/>
                </a:solidFill>
                <a:latin typeface="Calibri"/>
                <a:cs typeface="Calibri"/>
              </a:rPr>
              <a:t>dist. o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ver 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wo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rds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0754" y="2369728"/>
            <a:ext cx="5267323" cy="2438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T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pi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c Mod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elin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g: L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A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1859" y="4647914"/>
            <a:ext cx="984250" cy="1356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700"/>
              </a:lnSpc>
            </a:pPr>
            <a:r>
              <a:rPr sz="2200" dirty="0" smtClean="0">
                <a:solidFill>
                  <a:srgbClr val="9BBB59"/>
                </a:solidFill>
                <a:latin typeface="Calibri"/>
                <a:cs typeface="Calibri"/>
              </a:rPr>
              <a:t>Di</a:t>
            </a:r>
            <a:r>
              <a:rPr sz="2200" spc="-5" dirty="0" smtClean="0">
                <a:solidFill>
                  <a:srgbClr val="9BBB59"/>
                </a:solidFill>
                <a:latin typeface="Calibri"/>
                <a:cs typeface="Calibri"/>
              </a:rPr>
              <a:t>r</a:t>
            </a:r>
            <a:r>
              <a:rPr sz="2200" spc="0" dirty="0" smtClean="0">
                <a:solidFill>
                  <a:srgbClr val="9BBB59"/>
                </a:solidFill>
                <a:latin typeface="Calibri"/>
                <a:cs typeface="Calibri"/>
              </a:rPr>
              <a:t>ichl</a:t>
            </a:r>
            <a:r>
              <a:rPr sz="2200" spc="-5" dirty="0" smtClean="0">
                <a:solidFill>
                  <a:srgbClr val="9BBB59"/>
                </a:solidFill>
                <a:latin typeface="Calibri"/>
                <a:cs typeface="Calibri"/>
              </a:rPr>
              <a:t>e</a:t>
            </a:r>
            <a:r>
              <a:rPr sz="2200" spc="-10" dirty="0" smtClean="0">
                <a:solidFill>
                  <a:srgbClr val="9BBB59"/>
                </a:solidFill>
                <a:latin typeface="Calibri"/>
                <a:cs typeface="Calibri"/>
              </a:rPr>
              <a:t>t</a:t>
            </a:r>
            <a:r>
              <a:rPr sz="2200" spc="-5" dirty="0" smtClean="0">
                <a:solidFill>
                  <a:srgbClr val="9BBB59"/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rgbClr val="7F7F7F"/>
                </a:solidFill>
                <a:latin typeface="Calibri"/>
                <a:cs typeface="Calibri"/>
              </a:rPr>
              <a:t>Topic dist.</a:t>
            </a:r>
            <a:r>
              <a:rPr sz="2200" spc="0" dirty="0" smtClean="0">
                <a:solidFill>
                  <a:srgbClr val="7F7F7F"/>
                </a:solidFill>
                <a:latin typeface="Calibri"/>
                <a:cs typeface="Calibri"/>
              </a:rPr>
              <a:t>   for</a:t>
            </a:r>
            <a:r>
              <a:rPr sz="22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200" spc="0" dirty="0" smtClean="0">
                <a:solidFill>
                  <a:srgbClr val="7F7F7F"/>
                </a:solidFill>
                <a:latin typeface="Calibri"/>
                <a:cs typeface="Calibri"/>
              </a:rPr>
              <a:t>doc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71059" y="4626301"/>
            <a:ext cx="805180" cy="1356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700"/>
              </a:lnSpc>
            </a:pPr>
            <a:r>
              <a:rPr lang="en-CA" sz="2200" dirty="0" smtClean="0">
                <a:solidFill>
                  <a:srgbClr val="9BBB59"/>
                </a:solidFill>
                <a:latin typeface="Calibri"/>
                <a:cs typeface="Calibri"/>
              </a:rPr>
              <a:t>Multi-nomial</a:t>
            </a:r>
            <a:r>
              <a:rPr sz="2200" spc="-20" dirty="0" smtClean="0">
                <a:solidFill>
                  <a:srgbClr val="9BBB59"/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200" spc="0" dirty="0" smtClean="0">
                <a:solidFill>
                  <a:srgbClr val="7F7F7F"/>
                </a:solidFill>
                <a:latin typeface="Calibri"/>
                <a:cs typeface="Calibri"/>
              </a:rPr>
              <a:t>hi</a:t>
            </a:r>
            <a:r>
              <a:rPr sz="2200" spc="-5" dirty="0" smtClean="0">
                <a:solidFill>
                  <a:srgbClr val="7F7F7F"/>
                </a:solidFill>
                <a:latin typeface="Calibri"/>
                <a:cs typeface="Calibri"/>
              </a:rPr>
              <a:t>ch </a:t>
            </a:r>
            <a:r>
              <a:rPr sz="2200" spc="0" dirty="0" smtClean="0">
                <a:solidFill>
                  <a:srgbClr val="7F7F7F"/>
                </a:solidFill>
                <a:latin typeface="Calibri"/>
                <a:cs typeface="Calibri"/>
              </a:rPr>
              <a:t>topi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39458" y="4627307"/>
            <a:ext cx="805180" cy="16852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400"/>
              </a:lnSpc>
            </a:pPr>
            <a:r>
              <a:rPr lang="en-CA" sz="2200" dirty="0" smtClean="0">
                <a:solidFill>
                  <a:srgbClr val="9BBB59"/>
                </a:solidFill>
                <a:latin typeface="Calibri"/>
                <a:cs typeface="Calibri"/>
              </a:rPr>
              <a:t>Multi-nomial</a:t>
            </a:r>
            <a:r>
              <a:rPr sz="2200" spc="-20" dirty="0" smtClean="0">
                <a:solidFill>
                  <a:srgbClr val="9BBB59"/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200" spc="0" dirty="0" smtClean="0">
                <a:solidFill>
                  <a:srgbClr val="7F7F7F"/>
                </a:solidFill>
                <a:latin typeface="Calibri"/>
                <a:cs typeface="Calibri"/>
              </a:rPr>
              <a:t>hi</a:t>
            </a:r>
            <a:r>
              <a:rPr sz="2200" spc="-5" dirty="0" smtClean="0">
                <a:solidFill>
                  <a:srgbClr val="7F7F7F"/>
                </a:solidFill>
                <a:latin typeface="Calibri"/>
                <a:cs typeface="Calibri"/>
              </a:rPr>
              <a:t>ch 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actual </a:t>
            </a:r>
            <a:r>
              <a:rPr sz="2200" spc="-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200" spc="0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200" spc="-5" dirty="0" smtClean="0">
                <a:solidFill>
                  <a:srgbClr val="7F7F7F"/>
                </a:solidFill>
                <a:latin typeface="Calibri"/>
                <a:cs typeface="Calibri"/>
              </a:rPr>
              <a:t>rd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64100" y="1758064"/>
            <a:ext cx="3260725" cy="683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dirty="0" smtClean="0">
                <a:solidFill>
                  <a:srgbClr val="9BBB59"/>
                </a:solidFill>
                <a:latin typeface="Calibri"/>
                <a:cs typeface="Calibri"/>
              </a:rPr>
              <a:t>Di</a:t>
            </a:r>
            <a:r>
              <a:rPr sz="2200" spc="-5" dirty="0" smtClean="0">
                <a:solidFill>
                  <a:srgbClr val="9BBB59"/>
                </a:solidFill>
                <a:latin typeface="Calibri"/>
                <a:cs typeface="Calibri"/>
              </a:rPr>
              <a:t>r</a:t>
            </a:r>
            <a:r>
              <a:rPr sz="2200" spc="0" dirty="0" smtClean="0">
                <a:solidFill>
                  <a:srgbClr val="9BBB59"/>
                </a:solidFill>
                <a:latin typeface="Calibri"/>
                <a:cs typeface="Calibri"/>
              </a:rPr>
              <a:t>ichl</a:t>
            </a:r>
            <a:r>
              <a:rPr sz="2200" spc="-5" dirty="0" smtClean="0">
                <a:solidFill>
                  <a:srgbClr val="9BBB59"/>
                </a:solidFill>
                <a:latin typeface="Calibri"/>
                <a:cs typeface="Calibri"/>
              </a:rPr>
              <a:t>e</a:t>
            </a:r>
            <a:r>
              <a:rPr sz="2200" spc="-10" dirty="0" smtClean="0">
                <a:solidFill>
                  <a:srgbClr val="9BBB59"/>
                </a:solidFill>
                <a:latin typeface="Calibri"/>
                <a:cs typeface="Calibri"/>
              </a:rPr>
              <a:t>t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260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topi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c’s p</a:t>
            </a:r>
            <a:r>
              <a:rPr sz="2200" spc="-5" dirty="0" smtClean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2200" spc="0" dirty="0" smtClean="0">
                <a:solidFill>
                  <a:srgbClr val="7F7F7F"/>
                </a:solidFill>
                <a:latin typeface="Calibri"/>
                <a:cs typeface="Calibri"/>
              </a:rPr>
              <a:t>ob</a:t>
            </a:r>
            <a:r>
              <a:rPr sz="2200" spc="-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200" spc="0" dirty="0" smtClean="0">
                <a:solidFill>
                  <a:srgbClr val="7F7F7F"/>
                </a:solidFill>
                <a:latin typeface="Calibri"/>
                <a:cs typeface="Calibri"/>
              </a:rPr>
              <a:t>dist. o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ver 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wo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rds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21" y="2795234"/>
            <a:ext cx="8041558" cy="1267532"/>
          </a:xfrm>
          <a:prstGeom prst="rect">
            <a:avLst/>
          </a:prstGeom>
        </p:spPr>
      </p:pic>
      <p:sp>
        <p:nvSpPr>
          <p:cNvPr id="4" name="object 3"/>
          <p:cNvSpPr txBox="1">
            <a:spLocks/>
          </p:cNvSpPr>
          <p:nvPr/>
        </p:nvSpPr>
        <p:spPr>
          <a:xfrm>
            <a:off x="374715" y="292942"/>
            <a:ext cx="8394568" cy="8671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CA" sz="3200" dirty="0" smtClean="0">
                <a:solidFill>
                  <a:srgbClr val="4F81BD"/>
                </a:solidFill>
                <a:latin typeface="Calibri"/>
                <a:cs typeface="Calibri"/>
              </a:rPr>
              <a:t>T</a:t>
            </a:r>
            <a:r>
              <a:rPr lang="en-CA"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lang="en-CA" sz="3200" dirty="0" smtClean="0">
                <a:solidFill>
                  <a:srgbClr val="4F81BD"/>
                </a:solidFill>
                <a:latin typeface="Calibri"/>
                <a:cs typeface="Calibri"/>
              </a:rPr>
              <a:t>pi</a:t>
            </a:r>
            <a:r>
              <a:rPr lang="en-CA"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c Mod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elin</a:t>
            </a:r>
            <a:r>
              <a:rPr lang="en-CA"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g: LDA</a:t>
            </a:r>
            <a:endParaRPr lang="en-CA"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4F81BD"/>
                </a:solidFill>
                <a:latin typeface="Calibri"/>
                <a:cs typeface="Calibri"/>
              </a:rPr>
              <a:t>T</a:t>
            </a: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pi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c Mod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elin</a:t>
            </a:r>
            <a:r>
              <a:rPr sz="3200" spc="-15" dirty="0" smtClean="0">
                <a:solidFill>
                  <a:srgbClr val="4F81BD"/>
                </a:solidFill>
                <a:latin typeface="Calibri"/>
                <a:cs typeface="Calibri"/>
              </a:rPr>
              <a:t>g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spc="-30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h</a:t>
            </a:r>
            <a:r>
              <a:rPr sz="2400" spc="-10" dirty="0" smtClean="0">
                <a:solidFill>
                  <a:srgbClr val="7F7F7F"/>
                </a:solidFill>
                <a:latin typeface="Calibri"/>
                <a:cs typeface="Calibri"/>
              </a:rPr>
              <a:t>at and </a:t>
            </a:r>
            <a:r>
              <a:rPr sz="24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400" spc="0" dirty="0" smtClean="0">
                <a:solidFill>
                  <a:srgbClr val="7F7F7F"/>
                </a:solidFill>
                <a:latin typeface="Calibri"/>
                <a:cs typeface="Calibri"/>
              </a:rPr>
              <a:t>h</a:t>
            </a:r>
            <a:r>
              <a:rPr sz="2400" spc="-15" dirty="0" smtClean="0">
                <a:solidFill>
                  <a:srgbClr val="7F7F7F"/>
                </a:solidFill>
                <a:latin typeface="Calibri"/>
                <a:cs typeface="Calibri"/>
              </a:rPr>
              <a:t>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715" y="1474042"/>
            <a:ext cx="8206105" cy="4684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CA" sz="2600" dirty="0" smtClean="0">
                <a:solidFill>
                  <a:srgbClr val="F79646"/>
                </a:solidFill>
                <a:latin typeface="Calibri"/>
                <a:cs typeface="Calibri"/>
              </a:rPr>
              <a:t>Rotating</a:t>
            </a:r>
            <a:r>
              <a:rPr sz="2600" spc="-15" dirty="0" smtClean="0">
                <a:solidFill>
                  <a:srgbClr val="F79646"/>
                </a:solidFill>
                <a:latin typeface="Calibri"/>
                <a:cs typeface="Calibri"/>
              </a:rPr>
              <a:t> the c</a:t>
            </a:r>
            <a:r>
              <a:rPr sz="2600" spc="-5" dirty="0" smtClean="0">
                <a:solidFill>
                  <a:srgbClr val="F79646"/>
                </a:solidFill>
                <a:latin typeface="Calibri"/>
                <a:cs typeface="Calibri"/>
              </a:rPr>
              <a:t>oo</a:t>
            </a:r>
            <a:r>
              <a:rPr sz="2600" spc="-10" dirty="0" smtClean="0">
                <a:solidFill>
                  <a:srgbClr val="F79646"/>
                </a:solidFill>
                <a:latin typeface="Calibri"/>
                <a:cs typeface="Calibri"/>
              </a:rPr>
              <a:t>rdin</a:t>
            </a:r>
            <a:r>
              <a:rPr sz="2600" spc="-15" dirty="0" smtClean="0">
                <a:solidFill>
                  <a:srgbClr val="F79646"/>
                </a:solidFill>
                <a:latin typeface="Calibri"/>
                <a:cs typeface="Calibri"/>
              </a:rPr>
              <a:t>ate space</a:t>
            </a:r>
            <a:endParaRPr sz="2600" dirty="0">
              <a:latin typeface="Calibri"/>
              <a:cs typeface="Calibri"/>
            </a:endParaRPr>
          </a:p>
          <a:p>
            <a:pPr marL="12700" marR="1249045">
              <a:lnSpc>
                <a:spcPts val="2700"/>
              </a:lnSpc>
              <a:spcBef>
                <a:spcPts val="20"/>
              </a:spcBef>
            </a:pPr>
            <a:r>
              <a:rPr sz="22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e 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regard docu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ments as 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mad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e of diﬀ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erent </a:t>
            </a:r>
            <a:r>
              <a:rPr lang="en-CA"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portions</a:t>
            </a:r>
            <a:r>
              <a:rPr sz="2200" spc="100" dirty="0" smtClean="0">
                <a:solidFill>
                  <a:srgbClr val="7F7F7F"/>
                </a:solidFill>
                <a:latin typeface="Calibri"/>
                <a:cs typeface="Calibri"/>
              </a:rPr>
              <a:t> of topi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cs Instead of diﬀerent </a:t>
            </a:r>
            <a:r>
              <a:rPr lang="en-CA"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proportions</a:t>
            </a:r>
            <a:r>
              <a:rPr sz="2200" spc="100" dirty="0" smtClean="0">
                <a:solidFill>
                  <a:srgbClr val="7F7F7F"/>
                </a:solidFill>
                <a:latin typeface="Calibri"/>
                <a:cs typeface="Calibri"/>
              </a:rPr>
              <a:t> of 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wo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rds.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2500"/>
              </a:lnSpc>
            </a:pPr>
            <a:r>
              <a:rPr sz="2200" spc="-25" dirty="0" smtClean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2200" spc="0" dirty="0" smtClean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rd sp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ace</a:t>
            </a:r>
            <a:r>
              <a:rPr lang="en-CA"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lang="en-CA" sz="2200" spc="-15" dirty="0" smtClean="0">
                <a:solidFill>
                  <a:srgbClr val="7F7F7F"/>
                </a:solidFill>
                <a:latin typeface="Calibri" panose="020F0502020204030204" pitchFamily="34" charset="0"/>
                <a:cs typeface="Calibri"/>
              </a:rPr>
              <a:t>→</a:t>
            </a:r>
            <a:r>
              <a:rPr lang="en-CA"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200" spc="0" dirty="0" smtClean="0">
                <a:solidFill>
                  <a:srgbClr val="7F7F7F"/>
                </a:solidFill>
                <a:latin typeface="Calibri"/>
                <a:cs typeface="Calibri"/>
              </a:rPr>
              <a:t>Topi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c sp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ace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59"/>
              </a:spcBef>
            </a:pPr>
            <a:endParaRPr sz="1100" dirty="0"/>
          </a:p>
          <a:p>
            <a:pPr marL="12700">
              <a:lnSpc>
                <a:spcPct val="100000"/>
              </a:lnSpc>
            </a:pPr>
            <a:r>
              <a:rPr sz="2600" dirty="0" smtClean="0">
                <a:solidFill>
                  <a:srgbClr val="9BBB59"/>
                </a:solidFill>
                <a:latin typeface="Calibri"/>
                <a:cs typeface="Calibri"/>
              </a:rPr>
              <a:t>Si</a:t>
            </a:r>
            <a:r>
              <a:rPr sz="2600" spc="-25" dirty="0" smtClean="0">
                <a:solidFill>
                  <a:srgbClr val="9BBB59"/>
                </a:solidFill>
                <a:latin typeface="Calibri"/>
                <a:cs typeface="Calibri"/>
              </a:rPr>
              <a:t>mil</a:t>
            </a:r>
            <a:r>
              <a:rPr sz="2600" spc="-15" dirty="0" smtClean="0">
                <a:solidFill>
                  <a:srgbClr val="9BBB59"/>
                </a:solidFill>
                <a:latin typeface="Calibri"/>
                <a:cs typeface="Calibri"/>
              </a:rPr>
              <a:t>arity </a:t>
            </a:r>
            <a:r>
              <a:rPr sz="26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2600" spc="0" dirty="0" smtClean="0">
                <a:solidFill>
                  <a:srgbClr val="9BBB59"/>
                </a:solidFill>
                <a:latin typeface="Calibri"/>
                <a:cs typeface="Calibri"/>
              </a:rPr>
              <a:t>f d</a:t>
            </a:r>
            <a:r>
              <a:rPr sz="2600" spc="-5" dirty="0" smtClean="0">
                <a:solidFill>
                  <a:srgbClr val="9BBB59"/>
                </a:solidFill>
                <a:latin typeface="Calibri"/>
                <a:cs typeface="Calibri"/>
              </a:rPr>
              <a:t>o</a:t>
            </a:r>
            <a:r>
              <a:rPr sz="2600" spc="-15" dirty="0" smtClean="0">
                <a:solidFill>
                  <a:srgbClr val="9BBB59"/>
                </a:solidFill>
                <a:latin typeface="Calibri"/>
                <a:cs typeface="Calibri"/>
              </a:rPr>
              <a:t>cs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ts val="262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earchin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g fo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r si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mil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ar docu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ments may be 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mo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re 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meaningful in topi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c sp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ace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9"/>
              </a:spcBef>
            </a:pPr>
            <a:endParaRPr sz="6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600" dirty="0" smtClean="0">
                <a:solidFill>
                  <a:srgbClr val="8064A2"/>
                </a:solidFill>
                <a:latin typeface="Calibri"/>
                <a:cs typeface="Calibri"/>
              </a:rPr>
              <a:t>Di</a:t>
            </a:r>
            <a:r>
              <a:rPr sz="2600" spc="-20" dirty="0" smtClean="0">
                <a:solidFill>
                  <a:srgbClr val="8064A2"/>
                </a:solidFill>
                <a:latin typeface="Calibri"/>
                <a:cs typeface="Calibri"/>
              </a:rPr>
              <a:t>mensi</a:t>
            </a:r>
            <a:r>
              <a:rPr sz="2600" spc="-5" dirty="0" smtClean="0">
                <a:solidFill>
                  <a:srgbClr val="8064A2"/>
                </a:solidFill>
                <a:latin typeface="Calibri"/>
                <a:cs typeface="Calibri"/>
              </a:rPr>
              <a:t>o</a:t>
            </a:r>
            <a:r>
              <a:rPr sz="2600" spc="0" dirty="0" smtClean="0">
                <a:solidFill>
                  <a:srgbClr val="8064A2"/>
                </a:solidFill>
                <a:latin typeface="Calibri"/>
                <a:cs typeface="Calibri"/>
              </a:rPr>
              <a:t>nali</a:t>
            </a:r>
            <a:r>
              <a:rPr sz="2600" spc="-15" dirty="0" smtClean="0">
                <a:solidFill>
                  <a:srgbClr val="8064A2"/>
                </a:solidFill>
                <a:latin typeface="Calibri"/>
                <a:cs typeface="Calibri"/>
              </a:rPr>
              <a:t>ty </a:t>
            </a:r>
            <a:r>
              <a:rPr lang="en-CA" sz="2600" spc="-15" dirty="0" smtClean="0">
                <a:solidFill>
                  <a:srgbClr val="8064A2"/>
                </a:solidFill>
                <a:latin typeface="Calibri"/>
                <a:cs typeface="Calibri"/>
              </a:rPr>
              <a:t>reduction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ts val="262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Clus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terin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g/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classifyin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g in topi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c sp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ace 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can b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e easi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er/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meaningful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10"/>
              </a:spcBef>
            </a:pPr>
            <a:endParaRPr sz="6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lang="en-CA" sz="2600" dirty="0" smtClean="0">
                <a:solidFill>
                  <a:srgbClr val="C0504D"/>
                </a:solidFill>
                <a:latin typeface="Calibri"/>
                <a:cs typeface="Calibri"/>
              </a:rPr>
              <a:t>Intuition</a:t>
            </a:r>
            <a:r>
              <a:rPr sz="2600" spc="-10" dirty="0" smtClean="0">
                <a:solidFill>
                  <a:srgbClr val="C0504D"/>
                </a:solidFill>
                <a:latin typeface="Calibri"/>
                <a:cs typeface="Calibri"/>
              </a:rPr>
              <a:t>, </a:t>
            </a:r>
            <a:r>
              <a:rPr sz="2600" spc="-20" dirty="0" smtClean="0">
                <a:solidFill>
                  <a:srgbClr val="C0504D"/>
                </a:solidFill>
                <a:latin typeface="Calibri"/>
                <a:cs typeface="Calibri"/>
              </a:rPr>
              <a:t>Und</a:t>
            </a:r>
            <a:r>
              <a:rPr sz="2600" spc="-15" dirty="0" smtClean="0">
                <a:solidFill>
                  <a:srgbClr val="C0504D"/>
                </a:solidFill>
                <a:latin typeface="Calibri"/>
                <a:cs typeface="Calibri"/>
              </a:rPr>
              <a:t>erstanding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ts val="2620"/>
              </a:lnSpc>
            </a:pPr>
            <a:r>
              <a:rPr sz="2200" dirty="0" smtClean="0">
                <a:solidFill>
                  <a:srgbClr val="7F7F7F"/>
                </a:solidFill>
                <a:latin typeface="Calibri"/>
                <a:cs typeface="Calibri"/>
              </a:rPr>
              <a:t>Loo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k at prob. Dist. For topics, and ho</a:t>
            </a:r>
            <a:r>
              <a:rPr sz="2200" spc="-20" dirty="0" smtClean="0">
                <a:solidFill>
                  <a:srgbClr val="7F7F7F"/>
                </a:solidFill>
                <a:latin typeface="Calibri"/>
                <a:cs typeface="Calibri"/>
              </a:rPr>
              <a:t>w th</a:t>
            </a:r>
            <a:r>
              <a:rPr sz="2200" spc="-15" dirty="0" smtClean="0">
                <a:solidFill>
                  <a:srgbClr val="7F7F7F"/>
                </a:solidFill>
                <a:latin typeface="Calibri"/>
                <a:cs typeface="Calibri"/>
              </a:rPr>
              <a:t>ey </a:t>
            </a:r>
            <a:r>
              <a:rPr sz="2200" spc="-10" dirty="0" smtClean="0">
                <a:solidFill>
                  <a:srgbClr val="7F7F7F"/>
                </a:solidFill>
                <a:latin typeface="Calibri"/>
                <a:cs typeface="Calibri"/>
              </a:rPr>
              <a:t>are distributed over docs.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bject 73"/>
          <p:cNvSpPr/>
          <p:nvPr/>
        </p:nvSpPr>
        <p:spPr>
          <a:xfrm>
            <a:off x="2742036" y="2230803"/>
            <a:ext cx="5312972" cy="4188150"/>
          </a:xfrm>
          <a:custGeom>
            <a:avLst/>
            <a:gdLst/>
            <a:ahLst/>
            <a:cxnLst/>
            <a:rect l="l" t="t" r="r" b="b"/>
            <a:pathLst>
              <a:path w="5312972" h="4188150">
                <a:moveTo>
                  <a:pt x="643475" y="0"/>
                </a:moveTo>
                <a:lnTo>
                  <a:pt x="0" y="3268995"/>
                </a:lnTo>
                <a:lnTo>
                  <a:pt x="4669496" y="4188150"/>
                </a:lnTo>
                <a:lnTo>
                  <a:pt x="5312972" y="919154"/>
                </a:lnTo>
                <a:lnTo>
                  <a:pt x="643475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39900">
              <a:lnSpc>
                <a:spcPct val="100000"/>
              </a:lnSpc>
            </a:pP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3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lang="en-CA" sz="3200" spc="0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lang="en-CA" sz="3200" spc="0" dirty="0" smtClean="0">
                <a:solidFill>
                  <a:srgbClr val="4F81BD"/>
                </a:solidFill>
                <a:latin typeface="Calibri" panose="020F0502020204030204" pitchFamily="34" charset="0"/>
                <a:cs typeface="Calibri"/>
              </a:rPr>
              <a:t>→</a:t>
            </a:r>
            <a:r>
              <a:rPr lang="en-CA" sz="3200" spc="0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2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 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Extraction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49040" y="1712421"/>
            <a:ext cx="295101" cy="3553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897679" y="1864424"/>
            <a:ext cx="0" cy="3334739"/>
          </a:xfrm>
          <a:custGeom>
            <a:avLst/>
            <a:gdLst/>
            <a:ahLst/>
            <a:cxnLst/>
            <a:rect l="l" t="t" r="r" b="b"/>
            <a:pathLst>
              <a:path h="3334739">
                <a:moveTo>
                  <a:pt x="0" y="333473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838724" y="1839220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9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52948" y="5070763"/>
            <a:ext cx="4950228" cy="295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897679" y="5199170"/>
            <a:ext cx="4734118" cy="0"/>
          </a:xfrm>
          <a:custGeom>
            <a:avLst/>
            <a:gdLst/>
            <a:ahLst/>
            <a:cxnLst/>
            <a:rect l="l" t="t" r="r" b="b"/>
            <a:pathLst>
              <a:path w="4734118">
                <a:moveTo>
                  <a:pt x="0" y="0"/>
                </a:moveTo>
                <a:lnTo>
                  <a:pt x="4734118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8541095" y="5140215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3" y="0"/>
                </a:moveTo>
                <a:lnTo>
                  <a:pt x="7067" y="2045"/>
                </a:lnTo>
                <a:lnTo>
                  <a:pt x="0" y="14163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3" y="117908"/>
                </a:lnTo>
                <a:lnTo>
                  <a:pt x="115909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379549" y="6013803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7"/>
                </a:lnTo>
                <a:lnTo>
                  <a:pt x="26177" y="230058"/>
                </a:lnTo>
                <a:lnTo>
                  <a:pt x="54104" y="259306"/>
                </a:lnTo>
                <a:lnTo>
                  <a:pt x="90304" y="278270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379549" y="601380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7030466" y="3926736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030466" y="392673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270677" y="239110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3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270677" y="239110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4518169" y="254788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518169" y="254788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6597367" y="45957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6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8" y="230057"/>
                </a:lnTo>
                <a:lnTo>
                  <a:pt x="54105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4" y="45269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6597367" y="45957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003021" y="61592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9" y="149475"/>
                </a:lnTo>
                <a:lnTo>
                  <a:pt x="7773" y="192718"/>
                </a:lnTo>
                <a:lnTo>
                  <a:pt x="26178" y="230058"/>
                </a:lnTo>
                <a:lnTo>
                  <a:pt x="54105" y="259306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6003021" y="61592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4250372" y="3326261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250372" y="332626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5095222" y="465169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5095222" y="465169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4370966" y="3897267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4370966" y="389726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7425724" y="2537013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1"/>
                </a:lnTo>
                <a:lnTo>
                  <a:pt x="207893" y="45269"/>
                </a:lnTo>
                <a:lnTo>
                  <a:pt x="177536" y="18555"/>
                </a:lnTo>
                <a:lnTo>
                  <a:pt x="139588" y="3026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7425724" y="253701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7" y="265982"/>
                </a:lnTo>
                <a:lnTo>
                  <a:pt x="146281" y="282315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0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5882427" y="26869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5882428" y="26869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4638763" y="6133376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7"/>
                </a:lnTo>
                <a:lnTo>
                  <a:pt x="26177" y="230058"/>
                </a:lnTo>
                <a:lnTo>
                  <a:pt x="54104" y="259306"/>
                </a:lnTo>
                <a:lnTo>
                  <a:pt x="90304" y="278270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4638764" y="613337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5398523" y="3890589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5398523" y="389058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5715625" y="4857605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5715625" y="485760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370966" y="5497128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6"/>
                </a:lnTo>
                <a:lnTo>
                  <a:pt x="90304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370966" y="549712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3138361" y="4351651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3138361" y="435165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4797705" y="4040289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4797705" y="404028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4974628" y="51486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974628" y="51486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7271654" y="4714583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7271653" y="471458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3496687" y="4959128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3496686" y="495912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920069" y="3152827"/>
            <a:ext cx="254648" cy="286004"/>
          </a:xfrm>
          <a:custGeom>
            <a:avLst/>
            <a:gdLst/>
            <a:ahLst/>
            <a:cxnLst/>
            <a:rect l="l" t="t" r="r" b="b"/>
            <a:pathLst>
              <a:path w="254648" h="286004">
                <a:moveTo>
                  <a:pt x="128441" y="0"/>
                </a:moveTo>
                <a:lnTo>
                  <a:pt x="87998" y="7160"/>
                </a:lnTo>
                <a:lnTo>
                  <a:pt x="52943" y="27120"/>
                </a:lnTo>
                <a:lnTo>
                  <a:pt x="25265" y="57587"/>
                </a:lnTo>
                <a:lnTo>
                  <a:pt x="6954" y="96268"/>
                </a:lnTo>
                <a:lnTo>
                  <a:pt x="0" y="140870"/>
                </a:lnTo>
                <a:lnTo>
                  <a:pt x="724" y="156642"/>
                </a:lnTo>
                <a:lnTo>
                  <a:pt x="11032" y="200493"/>
                </a:lnTo>
                <a:lnTo>
                  <a:pt x="31972" y="237468"/>
                </a:lnTo>
                <a:lnTo>
                  <a:pt x="61531" y="265404"/>
                </a:lnTo>
                <a:lnTo>
                  <a:pt x="97696" y="282138"/>
                </a:lnTo>
                <a:lnTo>
                  <a:pt x="124480" y="286004"/>
                </a:lnTo>
                <a:lnTo>
                  <a:pt x="138675" y="285196"/>
                </a:lnTo>
                <a:lnTo>
                  <a:pt x="178057" y="273665"/>
                </a:lnTo>
                <a:lnTo>
                  <a:pt x="211177" y="250224"/>
                </a:lnTo>
                <a:lnTo>
                  <a:pt x="236164" y="217124"/>
                </a:lnTo>
                <a:lnTo>
                  <a:pt x="251145" y="176617"/>
                </a:lnTo>
                <a:lnTo>
                  <a:pt x="254648" y="146609"/>
                </a:lnTo>
                <a:lnTo>
                  <a:pt x="254585" y="140870"/>
                </a:lnTo>
                <a:lnTo>
                  <a:pt x="248261" y="98034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4" y="7586"/>
                </a:lnTo>
                <a:lnTo>
                  <a:pt x="12844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20069" y="3152827"/>
            <a:ext cx="254688" cy="286003"/>
          </a:xfrm>
          <a:custGeom>
            <a:avLst/>
            <a:gdLst/>
            <a:ahLst/>
            <a:cxnLst/>
            <a:rect l="l" t="t" r="r" b="b"/>
            <a:pathLst>
              <a:path w="254688" h="286003">
                <a:moveTo>
                  <a:pt x="254688" y="143016"/>
                </a:moveTo>
                <a:lnTo>
                  <a:pt x="248261" y="98034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4" y="7586"/>
                </a:lnTo>
                <a:lnTo>
                  <a:pt x="128441" y="0"/>
                </a:lnTo>
                <a:lnTo>
                  <a:pt x="114484" y="823"/>
                </a:lnTo>
                <a:lnTo>
                  <a:pt x="75616" y="12505"/>
                </a:lnTo>
                <a:lnTo>
                  <a:pt x="42798" y="36221"/>
                </a:lnTo>
                <a:lnTo>
                  <a:pt x="18022" y="69681"/>
                </a:lnTo>
                <a:lnTo>
                  <a:pt x="3276" y="110591"/>
                </a:lnTo>
                <a:lnTo>
                  <a:pt x="0" y="140871"/>
                </a:lnTo>
                <a:lnTo>
                  <a:pt x="724" y="156642"/>
                </a:lnTo>
                <a:lnTo>
                  <a:pt x="11032" y="200493"/>
                </a:lnTo>
                <a:lnTo>
                  <a:pt x="31972" y="237468"/>
                </a:lnTo>
                <a:lnTo>
                  <a:pt x="61532" y="265403"/>
                </a:lnTo>
                <a:lnTo>
                  <a:pt x="97696" y="282137"/>
                </a:lnTo>
                <a:lnTo>
                  <a:pt x="124481" y="286003"/>
                </a:lnTo>
                <a:lnTo>
                  <a:pt x="138676" y="285195"/>
                </a:lnTo>
                <a:lnTo>
                  <a:pt x="178057" y="273664"/>
                </a:lnTo>
                <a:lnTo>
                  <a:pt x="211177" y="250223"/>
                </a:lnTo>
                <a:lnTo>
                  <a:pt x="236164" y="217123"/>
                </a:lnTo>
                <a:lnTo>
                  <a:pt x="251145" y="176616"/>
                </a:lnTo>
                <a:lnTo>
                  <a:pt x="254688" y="143016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5028398" y="3045900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1"/>
                </a:lnTo>
                <a:lnTo>
                  <a:pt x="207893" y="45269"/>
                </a:lnTo>
                <a:lnTo>
                  <a:pt x="177535" y="18555"/>
                </a:lnTo>
                <a:lnTo>
                  <a:pt x="139588" y="3026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5028398" y="304590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6678869" y="57831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9" y="149475"/>
                </a:lnTo>
                <a:lnTo>
                  <a:pt x="7773" y="192718"/>
                </a:lnTo>
                <a:lnTo>
                  <a:pt x="26178" y="230058"/>
                </a:lnTo>
                <a:lnTo>
                  <a:pt x="54105" y="259306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6678869" y="57831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6437682" y="3640694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6437681" y="364069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5270677" y="5518318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5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2" y="282316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5270677" y="551831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6123616" y="4365654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6123616" y="436565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6267884" y="519963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6267884" y="519963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2367556" y="4069757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2367556" y="406975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4370966" y="4651697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7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4370966" y="465169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3376093" y="33752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3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3376093" y="33752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5882427" y="360454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5882428" y="360454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6583108" y="2823055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6583108" y="282305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7" y="265982"/>
                </a:lnTo>
                <a:lnTo>
                  <a:pt x="146281" y="282315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2244436" y="5166359"/>
            <a:ext cx="1691639" cy="1691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2408393" y="5199164"/>
            <a:ext cx="1471952" cy="1580361"/>
          </a:xfrm>
          <a:custGeom>
            <a:avLst/>
            <a:gdLst/>
            <a:ahLst/>
            <a:cxnLst/>
            <a:rect l="l" t="t" r="r" b="b"/>
            <a:pathLst>
              <a:path w="1471952" h="1580361">
                <a:moveTo>
                  <a:pt x="1471952" y="0"/>
                </a:moveTo>
                <a:lnTo>
                  <a:pt x="0" y="1580361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2391214" y="6679538"/>
            <a:ext cx="115825" cy="118431"/>
          </a:xfrm>
          <a:custGeom>
            <a:avLst/>
            <a:gdLst/>
            <a:ahLst/>
            <a:cxnLst/>
            <a:rect l="l" t="t" r="r" b="b"/>
            <a:pathLst>
              <a:path w="115825" h="118431">
                <a:moveTo>
                  <a:pt x="32539" y="0"/>
                </a:moveTo>
                <a:lnTo>
                  <a:pt x="25741" y="4295"/>
                </a:lnTo>
                <a:lnTo>
                  <a:pt x="0" y="118431"/>
                </a:lnTo>
                <a:lnTo>
                  <a:pt x="112022" y="84657"/>
                </a:lnTo>
                <a:lnTo>
                  <a:pt x="113694" y="81543"/>
                </a:lnTo>
                <a:lnTo>
                  <a:pt x="34357" y="81543"/>
                </a:lnTo>
                <a:lnTo>
                  <a:pt x="50519" y="9883"/>
                </a:lnTo>
                <a:lnTo>
                  <a:pt x="46224" y="3086"/>
                </a:lnTo>
                <a:lnTo>
                  <a:pt x="32539" y="0"/>
                </a:lnTo>
                <a:close/>
              </a:path>
              <a:path w="115825" h="118431">
                <a:moveTo>
                  <a:pt x="104689" y="60338"/>
                </a:moveTo>
                <a:lnTo>
                  <a:pt x="34357" y="81543"/>
                </a:lnTo>
                <a:lnTo>
                  <a:pt x="113694" y="81543"/>
                </a:lnTo>
                <a:lnTo>
                  <a:pt x="115825" y="77572"/>
                </a:lnTo>
                <a:lnTo>
                  <a:pt x="111775" y="64141"/>
                </a:lnTo>
                <a:lnTo>
                  <a:pt x="104689" y="60338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 txBox="1"/>
          <p:nvPr/>
        </p:nvSpPr>
        <p:spPr>
          <a:xfrm>
            <a:off x="2650091" y="1857329"/>
            <a:ext cx="108458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F79646"/>
                </a:solidFill>
                <a:latin typeface="Calibri"/>
                <a:cs typeface="Calibri"/>
              </a:rPr>
              <a:t>“Rabbit”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690301" y="5216951"/>
            <a:ext cx="6952615" cy="1420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700" algn="r">
              <a:lnSpc>
                <a:spcPct val="100000"/>
              </a:lnSpc>
            </a:pPr>
            <a:r>
              <a:rPr sz="2400" dirty="0" smtClean="0">
                <a:solidFill>
                  <a:srgbClr val="4BACC6"/>
                </a:solidFill>
                <a:latin typeface="Calibri"/>
                <a:cs typeface="Calibri"/>
              </a:rPr>
              <a:t>“</a:t>
            </a:r>
            <a:r>
              <a:rPr sz="2400" spc="-15" dirty="0" smtClean="0">
                <a:solidFill>
                  <a:srgbClr val="4BACC6"/>
                </a:solidFill>
                <a:latin typeface="Calibri"/>
                <a:cs typeface="Calibri"/>
              </a:rPr>
              <a:t>Pet”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75"/>
              </a:spcBef>
            </a:pPr>
            <a:endParaRPr sz="1200" dirty="0"/>
          </a:p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9BBB59"/>
                </a:solidFill>
                <a:latin typeface="Calibri"/>
                <a:cs typeface="Calibri"/>
              </a:rPr>
              <a:t>“Dish”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bject 75"/>
          <p:cNvSpPr/>
          <p:nvPr/>
        </p:nvSpPr>
        <p:spPr>
          <a:xfrm>
            <a:off x="2742036" y="2230803"/>
            <a:ext cx="5312972" cy="4188150"/>
          </a:xfrm>
          <a:custGeom>
            <a:avLst/>
            <a:gdLst/>
            <a:ahLst/>
            <a:cxnLst/>
            <a:rect l="l" t="t" r="r" b="b"/>
            <a:pathLst>
              <a:path w="5312972" h="4188150">
                <a:moveTo>
                  <a:pt x="643475" y="0"/>
                </a:moveTo>
                <a:lnTo>
                  <a:pt x="0" y="3268995"/>
                </a:lnTo>
                <a:lnTo>
                  <a:pt x="4669496" y="4188150"/>
                </a:lnTo>
                <a:lnTo>
                  <a:pt x="5312972" y="919154"/>
                </a:lnTo>
                <a:lnTo>
                  <a:pt x="643475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object 2"/>
          <p:cNvSpPr/>
          <p:nvPr/>
        </p:nvSpPr>
        <p:spPr>
          <a:xfrm>
            <a:off x="3749040" y="1712421"/>
            <a:ext cx="295101" cy="3553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897679" y="1864424"/>
            <a:ext cx="0" cy="3334739"/>
          </a:xfrm>
          <a:custGeom>
            <a:avLst/>
            <a:gdLst/>
            <a:ahLst/>
            <a:cxnLst/>
            <a:rect l="l" t="t" r="r" b="b"/>
            <a:pathLst>
              <a:path h="3334739">
                <a:moveTo>
                  <a:pt x="0" y="3334739"/>
                </a:moveTo>
                <a:lnTo>
                  <a:pt x="0" y="0"/>
                </a:lnTo>
              </a:path>
            </a:pathLst>
          </a:custGeom>
          <a:ln w="25399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838724" y="1839220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9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852948" y="5070763"/>
            <a:ext cx="4950228" cy="2951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97679" y="5199170"/>
            <a:ext cx="4734118" cy="0"/>
          </a:xfrm>
          <a:custGeom>
            <a:avLst/>
            <a:gdLst/>
            <a:ahLst/>
            <a:cxnLst/>
            <a:rect l="l" t="t" r="r" b="b"/>
            <a:pathLst>
              <a:path w="4734118">
                <a:moveTo>
                  <a:pt x="0" y="0"/>
                </a:moveTo>
                <a:lnTo>
                  <a:pt x="4734118" y="0"/>
                </a:lnTo>
              </a:path>
            </a:pathLst>
          </a:custGeom>
          <a:ln w="25399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8541095" y="5140215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3" y="0"/>
                </a:moveTo>
                <a:lnTo>
                  <a:pt x="7067" y="2045"/>
                </a:lnTo>
                <a:lnTo>
                  <a:pt x="0" y="14163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3" y="117908"/>
                </a:lnTo>
                <a:lnTo>
                  <a:pt x="115909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379549" y="6013803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7"/>
                </a:lnTo>
                <a:lnTo>
                  <a:pt x="26177" y="230058"/>
                </a:lnTo>
                <a:lnTo>
                  <a:pt x="54104" y="259306"/>
                </a:lnTo>
                <a:lnTo>
                  <a:pt x="90304" y="278270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379549" y="601380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7030466" y="3926736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7030466" y="392673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5270677" y="239110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3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270677" y="239110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4518169" y="254788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4518169" y="254788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6597367" y="45957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6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8" y="230057"/>
                </a:lnTo>
                <a:lnTo>
                  <a:pt x="54105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4" y="45269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6597367" y="45957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6003021" y="61592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9" y="149475"/>
                </a:lnTo>
                <a:lnTo>
                  <a:pt x="7773" y="192718"/>
                </a:lnTo>
                <a:lnTo>
                  <a:pt x="26178" y="230058"/>
                </a:lnTo>
                <a:lnTo>
                  <a:pt x="54105" y="259306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003021" y="615927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4250372" y="3326261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4250372" y="332626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5095222" y="465169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5095222" y="465169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4370966" y="3897267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4370966" y="389726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7425724" y="2537013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1"/>
                </a:lnTo>
                <a:lnTo>
                  <a:pt x="207893" y="45269"/>
                </a:lnTo>
                <a:lnTo>
                  <a:pt x="177536" y="18555"/>
                </a:lnTo>
                <a:lnTo>
                  <a:pt x="139588" y="3026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7425724" y="253701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7" y="265982"/>
                </a:lnTo>
                <a:lnTo>
                  <a:pt x="146281" y="282315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0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5882427" y="26869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5882428" y="26869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4638763" y="6133376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7"/>
                </a:lnTo>
                <a:lnTo>
                  <a:pt x="26177" y="230058"/>
                </a:lnTo>
                <a:lnTo>
                  <a:pt x="54104" y="259306"/>
                </a:lnTo>
                <a:lnTo>
                  <a:pt x="90304" y="278270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4638764" y="613337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5398523" y="3890589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5398523" y="389058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5715625" y="4857605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5715625" y="485760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4370966" y="5497128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6"/>
                </a:lnTo>
                <a:lnTo>
                  <a:pt x="90304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370966" y="549712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3138361" y="4351651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3138361" y="435165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4797705" y="4040289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4797705" y="404028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4974628" y="51486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4974628" y="514866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7271654" y="4714583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7271653" y="471458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3496687" y="4959128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3496686" y="495912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6920069" y="3152827"/>
            <a:ext cx="254648" cy="286004"/>
          </a:xfrm>
          <a:custGeom>
            <a:avLst/>
            <a:gdLst/>
            <a:ahLst/>
            <a:cxnLst/>
            <a:rect l="l" t="t" r="r" b="b"/>
            <a:pathLst>
              <a:path w="254648" h="286004">
                <a:moveTo>
                  <a:pt x="128441" y="0"/>
                </a:moveTo>
                <a:lnTo>
                  <a:pt x="87998" y="7160"/>
                </a:lnTo>
                <a:lnTo>
                  <a:pt x="52943" y="27120"/>
                </a:lnTo>
                <a:lnTo>
                  <a:pt x="25265" y="57587"/>
                </a:lnTo>
                <a:lnTo>
                  <a:pt x="6954" y="96268"/>
                </a:lnTo>
                <a:lnTo>
                  <a:pt x="0" y="140870"/>
                </a:lnTo>
                <a:lnTo>
                  <a:pt x="724" y="156642"/>
                </a:lnTo>
                <a:lnTo>
                  <a:pt x="11032" y="200493"/>
                </a:lnTo>
                <a:lnTo>
                  <a:pt x="31972" y="237468"/>
                </a:lnTo>
                <a:lnTo>
                  <a:pt x="61531" y="265404"/>
                </a:lnTo>
                <a:lnTo>
                  <a:pt x="97696" y="282138"/>
                </a:lnTo>
                <a:lnTo>
                  <a:pt x="124480" y="286004"/>
                </a:lnTo>
                <a:lnTo>
                  <a:pt x="138675" y="285196"/>
                </a:lnTo>
                <a:lnTo>
                  <a:pt x="178057" y="273665"/>
                </a:lnTo>
                <a:lnTo>
                  <a:pt x="211177" y="250224"/>
                </a:lnTo>
                <a:lnTo>
                  <a:pt x="236164" y="217124"/>
                </a:lnTo>
                <a:lnTo>
                  <a:pt x="251145" y="176617"/>
                </a:lnTo>
                <a:lnTo>
                  <a:pt x="254648" y="146609"/>
                </a:lnTo>
                <a:lnTo>
                  <a:pt x="254585" y="140870"/>
                </a:lnTo>
                <a:lnTo>
                  <a:pt x="248261" y="98034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4" y="7586"/>
                </a:lnTo>
                <a:lnTo>
                  <a:pt x="12844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920069" y="3152827"/>
            <a:ext cx="254688" cy="286003"/>
          </a:xfrm>
          <a:custGeom>
            <a:avLst/>
            <a:gdLst/>
            <a:ahLst/>
            <a:cxnLst/>
            <a:rect l="l" t="t" r="r" b="b"/>
            <a:pathLst>
              <a:path w="254688" h="286003">
                <a:moveTo>
                  <a:pt x="254688" y="143016"/>
                </a:moveTo>
                <a:lnTo>
                  <a:pt x="248261" y="98034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4" y="7586"/>
                </a:lnTo>
                <a:lnTo>
                  <a:pt x="128441" y="0"/>
                </a:lnTo>
                <a:lnTo>
                  <a:pt x="114484" y="823"/>
                </a:lnTo>
                <a:lnTo>
                  <a:pt x="75616" y="12505"/>
                </a:lnTo>
                <a:lnTo>
                  <a:pt x="42798" y="36221"/>
                </a:lnTo>
                <a:lnTo>
                  <a:pt x="18022" y="69681"/>
                </a:lnTo>
                <a:lnTo>
                  <a:pt x="3276" y="110591"/>
                </a:lnTo>
                <a:lnTo>
                  <a:pt x="0" y="140871"/>
                </a:lnTo>
                <a:lnTo>
                  <a:pt x="724" y="156642"/>
                </a:lnTo>
                <a:lnTo>
                  <a:pt x="11032" y="200493"/>
                </a:lnTo>
                <a:lnTo>
                  <a:pt x="31972" y="237468"/>
                </a:lnTo>
                <a:lnTo>
                  <a:pt x="61532" y="265403"/>
                </a:lnTo>
                <a:lnTo>
                  <a:pt x="97696" y="282137"/>
                </a:lnTo>
                <a:lnTo>
                  <a:pt x="124481" y="286003"/>
                </a:lnTo>
                <a:lnTo>
                  <a:pt x="138676" y="285195"/>
                </a:lnTo>
                <a:lnTo>
                  <a:pt x="178057" y="273664"/>
                </a:lnTo>
                <a:lnTo>
                  <a:pt x="211177" y="250223"/>
                </a:lnTo>
                <a:lnTo>
                  <a:pt x="236164" y="217123"/>
                </a:lnTo>
                <a:lnTo>
                  <a:pt x="251145" y="176616"/>
                </a:lnTo>
                <a:lnTo>
                  <a:pt x="254688" y="143016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5028398" y="3045900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1"/>
                </a:lnTo>
                <a:lnTo>
                  <a:pt x="207893" y="45269"/>
                </a:lnTo>
                <a:lnTo>
                  <a:pt x="177535" y="18555"/>
                </a:lnTo>
                <a:lnTo>
                  <a:pt x="139588" y="3026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5028398" y="304590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6678869" y="57831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5"/>
                </a:lnTo>
                <a:lnTo>
                  <a:pt x="139" y="149475"/>
                </a:lnTo>
                <a:lnTo>
                  <a:pt x="7773" y="192718"/>
                </a:lnTo>
                <a:lnTo>
                  <a:pt x="26178" y="230058"/>
                </a:lnTo>
                <a:lnTo>
                  <a:pt x="54105" y="259306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6678869" y="578317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6437682" y="3640694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6437681" y="364069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5270677" y="5518318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5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2" y="282316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5270677" y="551831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6123616" y="4365654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6123616" y="436565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6267884" y="519963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6267884" y="519963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2367556" y="4069757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2367556" y="406975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4370966" y="4651697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7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4370966" y="465169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3376093" y="33752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3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3376093" y="33752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5882427" y="360454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5882428" y="360454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6583108" y="2823055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6583108" y="282305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7" y="265982"/>
                </a:lnTo>
                <a:lnTo>
                  <a:pt x="146281" y="282315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 txBox="1"/>
          <p:nvPr/>
        </p:nvSpPr>
        <p:spPr>
          <a:xfrm>
            <a:off x="1690301" y="5216951"/>
            <a:ext cx="6952615" cy="1420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700" algn="r">
              <a:lnSpc>
                <a:spcPct val="100000"/>
              </a:lnSpc>
            </a:pPr>
            <a:r>
              <a:rPr sz="2400" dirty="0" smtClean="0">
                <a:solidFill>
                  <a:srgbClr val="D9D9D9"/>
                </a:solidFill>
                <a:latin typeface="Calibri"/>
                <a:cs typeface="Calibri"/>
              </a:rPr>
              <a:t>“</a:t>
            </a:r>
            <a:r>
              <a:rPr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Pet”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75"/>
              </a:spcBef>
            </a:pPr>
            <a:endParaRPr sz="1200" dirty="0"/>
          </a:p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D9D9D9"/>
                </a:solidFill>
                <a:latin typeface="Calibri"/>
                <a:cs typeface="Calibri"/>
              </a:rPr>
              <a:t>“Dish”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420091" y="1857329"/>
            <a:ext cx="108458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D9D9D9"/>
                </a:solidFill>
                <a:latin typeface="Calibri"/>
                <a:cs typeface="Calibri"/>
              </a:rPr>
              <a:t>“Rabbit”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244436" y="5166359"/>
            <a:ext cx="1691639" cy="1691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2408393" y="5199164"/>
            <a:ext cx="1471952" cy="1580361"/>
          </a:xfrm>
          <a:custGeom>
            <a:avLst/>
            <a:gdLst/>
            <a:ahLst/>
            <a:cxnLst/>
            <a:rect l="l" t="t" r="r" b="b"/>
            <a:pathLst>
              <a:path w="1471952" h="1580361">
                <a:moveTo>
                  <a:pt x="1471952" y="0"/>
                </a:moveTo>
                <a:lnTo>
                  <a:pt x="0" y="1580361"/>
                </a:lnTo>
              </a:path>
            </a:pathLst>
          </a:custGeom>
          <a:ln w="25399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2391214" y="6679538"/>
            <a:ext cx="115825" cy="118431"/>
          </a:xfrm>
          <a:custGeom>
            <a:avLst/>
            <a:gdLst/>
            <a:ahLst/>
            <a:cxnLst/>
            <a:rect l="l" t="t" r="r" b="b"/>
            <a:pathLst>
              <a:path w="115825" h="118431">
                <a:moveTo>
                  <a:pt x="32539" y="0"/>
                </a:moveTo>
                <a:lnTo>
                  <a:pt x="25741" y="4295"/>
                </a:lnTo>
                <a:lnTo>
                  <a:pt x="0" y="118431"/>
                </a:lnTo>
                <a:lnTo>
                  <a:pt x="112022" y="84657"/>
                </a:lnTo>
                <a:lnTo>
                  <a:pt x="113694" y="81543"/>
                </a:lnTo>
                <a:lnTo>
                  <a:pt x="34357" y="81543"/>
                </a:lnTo>
                <a:lnTo>
                  <a:pt x="50519" y="9883"/>
                </a:lnTo>
                <a:lnTo>
                  <a:pt x="46224" y="3086"/>
                </a:lnTo>
                <a:lnTo>
                  <a:pt x="32539" y="0"/>
                </a:lnTo>
                <a:close/>
              </a:path>
              <a:path w="115825" h="118431">
                <a:moveTo>
                  <a:pt x="104689" y="60338"/>
                </a:moveTo>
                <a:lnTo>
                  <a:pt x="34357" y="81543"/>
                </a:lnTo>
                <a:lnTo>
                  <a:pt x="113694" y="81543"/>
                </a:lnTo>
                <a:lnTo>
                  <a:pt x="115825" y="77572"/>
                </a:lnTo>
                <a:lnTo>
                  <a:pt x="111775" y="64141"/>
                </a:lnTo>
                <a:lnTo>
                  <a:pt x="104689" y="60338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3844636" y="1537854"/>
            <a:ext cx="1093123" cy="37241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3919903" y="1873212"/>
            <a:ext cx="706002" cy="3312603"/>
          </a:xfrm>
          <a:custGeom>
            <a:avLst/>
            <a:gdLst/>
            <a:ahLst/>
            <a:cxnLst/>
            <a:rect l="l" t="t" r="r" b="b"/>
            <a:pathLst>
              <a:path w="706002" h="3312603">
                <a:moveTo>
                  <a:pt x="0" y="3312603"/>
                </a:moveTo>
                <a:lnTo>
                  <a:pt x="706002" y="0"/>
                </a:lnTo>
              </a:path>
            </a:pathLst>
          </a:custGeom>
          <a:ln w="634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4445782" y="1811583"/>
            <a:ext cx="280752" cy="302759"/>
          </a:xfrm>
          <a:custGeom>
            <a:avLst/>
            <a:gdLst/>
            <a:ahLst/>
            <a:cxnLst/>
            <a:rect l="l" t="t" r="r" b="b"/>
            <a:pathLst>
              <a:path w="280752" h="302759">
                <a:moveTo>
                  <a:pt x="232660" y="123256"/>
                </a:moveTo>
                <a:lnTo>
                  <a:pt x="166989" y="123256"/>
                </a:lnTo>
                <a:lnTo>
                  <a:pt x="218941" y="281037"/>
                </a:lnTo>
                <a:lnTo>
                  <a:pt x="225178" y="291995"/>
                </a:lnTo>
                <a:lnTo>
                  <a:pt x="234798" y="299453"/>
                </a:lnTo>
                <a:lnTo>
                  <a:pt x="246513" y="302759"/>
                </a:lnTo>
                <a:lnTo>
                  <a:pt x="259029" y="301264"/>
                </a:lnTo>
                <a:lnTo>
                  <a:pt x="269988" y="295028"/>
                </a:lnTo>
                <a:lnTo>
                  <a:pt x="277446" y="285408"/>
                </a:lnTo>
                <a:lnTo>
                  <a:pt x="280752" y="273692"/>
                </a:lnTo>
                <a:lnTo>
                  <a:pt x="232660" y="123256"/>
                </a:lnTo>
                <a:close/>
              </a:path>
              <a:path w="280752" h="302759">
                <a:moveTo>
                  <a:pt x="193258" y="0"/>
                </a:moveTo>
                <a:lnTo>
                  <a:pt x="8243" y="203417"/>
                </a:lnTo>
                <a:lnTo>
                  <a:pt x="1846" y="214034"/>
                </a:lnTo>
                <a:lnTo>
                  <a:pt x="0" y="225856"/>
                </a:lnTo>
                <a:lnTo>
                  <a:pt x="2639" y="237515"/>
                </a:lnTo>
                <a:lnTo>
                  <a:pt x="9699" y="247642"/>
                </a:lnTo>
                <a:lnTo>
                  <a:pt x="10368" y="248268"/>
                </a:lnTo>
                <a:lnTo>
                  <a:pt x="20986" y="254665"/>
                </a:lnTo>
                <a:lnTo>
                  <a:pt x="32808" y="256512"/>
                </a:lnTo>
                <a:lnTo>
                  <a:pt x="44467" y="253872"/>
                </a:lnTo>
                <a:lnTo>
                  <a:pt x="54593" y="246812"/>
                </a:lnTo>
                <a:lnTo>
                  <a:pt x="55219" y="246143"/>
                </a:lnTo>
                <a:lnTo>
                  <a:pt x="166989" y="123256"/>
                </a:lnTo>
                <a:lnTo>
                  <a:pt x="232660" y="123256"/>
                </a:lnTo>
                <a:lnTo>
                  <a:pt x="193258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3828011" y="5153890"/>
            <a:ext cx="5099857" cy="13383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3880300" y="5208898"/>
            <a:ext cx="4688832" cy="948734"/>
          </a:xfrm>
          <a:custGeom>
            <a:avLst/>
            <a:gdLst/>
            <a:ahLst/>
            <a:cxnLst/>
            <a:rect l="l" t="t" r="r" b="b"/>
            <a:pathLst>
              <a:path w="4688832" h="948734">
                <a:moveTo>
                  <a:pt x="0" y="0"/>
                </a:moveTo>
                <a:lnTo>
                  <a:pt x="4688832" y="948734"/>
                </a:lnTo>
              </a:path>
            </a:pathLst>
          </a:custGeom>
          <a:ln w="634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8328700" y="5979268"/>
            <a:ext cx="302194" cy="281182"/>
          </a:xfrm>
          <a:custGeom>
            <a:avLst/>
            <a:gdLst/>
            <a:ahLst/>
            <a:cxnLst/>
            <a:rect l="l" t="t" r="r" b="b"/>
            <a:pathLst>
              <a:path w="302194" h="281182">
                <a:moveTo>
                  <a:pt x="73465" y="0"/>
                </a:moveTo>
                <a:lnTo>
                  <a:pt x="44088" y="33957"/>
                </a:lnTo>
                <a:lnTo>
                  <a:pt x="47169" y="45502"/>
                </a:lnTo>
                <a:lnTo>
                  <a:pt x="54636" y="55374"/>
                </a:lnTo>
                <a:lnTo>
                  <a:pt x="178672" y="165868"/>
                </a:lnTo>
                <a:lnTo>
                  <a:pt x="21325" y="219488"/>
                </a:lnTo>
                <a:lnTo>
                  <a:pt x="10482" y="225853"/>
                </a:lnTo>
                <a:lnTo>
                  <a:pt x="3162" y="235543"/>
                </a:lnTo>
                <a:lnTo>
                  <a:pt x="0" y="247269"/>
                </a:lnTo>
                <a:lnTo>
                  <a:pt x="1626" y="259744"/>
                </a:lnTo>
                <a:lnTo>
                  <a:pt x="8030" y="270699"/>
                </a:lnTo>
                <a:lnTo>
                  <a:pt x="17719" y="278019"/>
                </a:lnTo>
                <a:lnTo>
                  <a:pt x="29445" y="281182"/>
                </a:lnTo>
                <a:lnTo>
                  <a:pt x="41920" y="279555"/>
                </a:lnTo>
                <a:lnTo>
                  <a:pt x="302194" y="190861"/>
                </a:lnTo>
                <a:lnTo>
                  <a:pt x="96125" y="7311"/>
                </a:lnTo>
                <a:lnTo>
                  <a:pt x="85321" y="1384"/>
                </a:lnTo>
                <a:lnTo>
                  <a:pt x="7346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4" name="object 2"/>
          <p:cNvSpPr txBox="1">
            <a:spLocks noGrp="1"/>
          </p:cNvSpPr>
          <p:nvPr>
            <p:ph type="title"/>
          </p:nvPr>
        </p:nvSpPr>
        <p:spPr>
          <a:xfrm>
            <a:off x="374715" y="292942"/>
            <a:ext cx="8394568" cy="8671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39900">
              <a:lnSpc>
                <a:spcPct val="100000"/>
              </a:lnSpc>
            </a:pP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3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lang="en-CA" sz="3200" spc="0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lang="en-CA" sz="3200" spc="0" dirty="0" smtClean="0">
                <a:solidFill>
                  <a:srgbClr val="4F81BD"/>
                </a:solidFill>
                <a:latin typeface="Calibri" panose="020F0502020204030204" pitchFamily="34" charset="0"/>
                <a:cs typeface="Calibri"/>
              </a:rPr>
              <a:t>→</a:t>
            </a:r>
            <a:r>
              <a:rPr lang="en-CA" sz="3200" spc="0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2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 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Extraction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5" name="TextBox 94"/>
          <p:cNvSpPr txBox="1"/>
          <p:nvPr/>
        </p:nvSpPr>
        <p:spPr>
          <a:xfrm rot="16986674">
            <a:off x="1833029" y="3140719"/>
            <a:ext cx="3974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 smtClean="0">
                <a:solidFill>
                  <a:srgbClr val="7F7F7F"/>
                </a:solidFill>
              </a:rPr>
              <a:t>1.5(</a:t>
            </a:r>
            <a:r>
              <a:rPr lang="en-CA" sz="2400" dirty="0" smtClean="0">
                <a:solidFill>
                  <a:schemeClr val="accent6"/>
                </a:solidFill>
              </a:rPr>
              <a:t>Rabbit</a:t>
            </a:r>
            <a:r>
              <a:rPr lang="en-CA" sz="2400" dirty="0" smtClean="0">
                <a:solidFill>
                  <a:srgbClr val="7F7F7F"/>
                </a:solidFill>
              </a:rPr>
              <a:t>)+1.1(</a:t>
            </a:r>
            <a:r>
              <a:rPr lang="en-CA" sz="2400" dirty="0" smtClean="0">
                <a:solidFill>
                  <a:schemeClr val="accent5"/>
                </a:solidFill>
              </a:rPr>
              <a:t>Pet</a:t>
            </a:r>
            <a:r>
              <a:rPr lang="en-CA" sz="2400" dirty="0" smtClean="0">
                <a:solidFill>
                  <a:srgbClr val="7F7F7F"/>
                </a:solidFill>
              </a:rPr>
              <a:t>)+0.1(</a:t>
            </a:r>
            <a:r>
              <a:rPr lang="en-CA" sz="2400" dirty="0" smtClean="0">
                <a:solidFill>
                  <a:schemeClr val="accent3"/>
                </a:solidFill>
              </a:rPr>
              <a:t>Dish</a:t>
            </a:r>
            <a:r>
              <a:rPr lang="en-CA" sz="2400" dirty="0" smtClean="0">
                <a:solidFill>
                  <a:srgbClr val="7F7F7F"/>
                </a:solidFill>
              </a:rPr>
              <a:t>)</a:t>
            </a:r>
            <a:endParaRPr lang="en-CA" sz="2400" dirty="0">
              <a:solidFill>
                <a:srgbClr val="7F7F7F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 rot="627422">
            <a:off x="4516926" y="5934852"/>
            <a:ext cx="42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 smtClean="0">
                <a:solidFill>
                  <a:srgbClr val="7F7F7F"/>
                </a:solidFill>
              </a:rPr>
              <a:t>0.9(</a:t>
            </a:r>
            <a:r>
              <a:rPr lang="en-CA" sz="2400" dirty="0" smtClean="0">
                <a:solidFill>
                  <a:schemeClr val="accent6"/>
                </a:solidFill>
              </a:rPr>
              <a:t>Rabbit</a:t>
            </a:r>
            <a:r>
              <a:rPr lang="en-CA" sz="2400" dirty="0" smtClean="0">
                <a:solidFill>
                  <a:srgbClr val="7F7F7F"/>
                </a:solidFill>
              </a:rPr>
              <a:t>)+)0.02(</a:t>
            </a:r>
            <a:r>
              <a:rPr lang="en-CA" sz="2400" dirty="0" smtClean="0">
                <a:solidFill>
                  <a:schemeClr val="accent5"/>
                </a:solidFill>
              </a:rPr>
              <a:t>Pet</a:t>
            </a:r>
            <a:r>
              <a:rPr lang="en-CA" sz="2400" dirty="0" smtClean="0">
                <a:solidFill>
                  <a:srgbClr val="7F7F7F"/>
                </a:solidFill>
              </a:rPr>
              <a:t>)+1.6(</a:t>
            </a:r>
            <a:r>
              <a:rPr lang="en-CA" sz="2400" dirty="0" smtClean="0">
                <a:solidFill>
                  <a:schemeClr val="accent3"/>
                </a:solidFill>
              </a:rPr>
              <a:t>Dish</a:t>
            </a:r>
            <a:r>
              <a:rPr lang="en-CA" sz="2400" dirty="0" smtClean="0">
                <a:solidFill>
                  <a:srgbClr val="7F7F7F"/>
                </a:solidFill>
              </a:rPr>
              <a:t>)</a:t>
            </a:r>
            <a:endParaRPr lang="en-CA" sz="24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749040" y="1712421"/>
            <a:ext cx="295101" cy="3553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97679" y="1864424"/>
            <a:ext cx="0" cy="3334739"/>
          </a:xfrm>
          <a:custGeom>
            <a:avLst/>
            <a:gdLst/>
            <a:ahLst/>
            <a:cxnLst/>
            <a:rect l="l" t="t" r="r" b="b"/>
            <a:pathLst>
              <a:path h="3334739">
                <a:moveTo>
                  <a:pt x="0" y="3334739"/>
                </a:moveTo>
                <a:lnTo>
                  <a:pt x="0" y="0"/>
                </a:lnTo>
              </a:path>
            </a:pathLst>
          </a:custGeom>
          <a:ln w="25399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838724" y="1839220"/>
            <a:ext cx="117909" cy="115909"/>
          </a:xfrm>
          <a:custGeom>
            <a:avLst/>
            <a:gdLst/>
            <a:ahLst/>
            <a:cxnLst/>
            <a:rect l="l" t="t" r="r" b="b"/>
            <a:pathLst>
              <a:path w="117909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9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9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852948" y="5070763"/>
            <a:ext cx="4950228" cy="295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897679" y="5199170"/>
            <a:ext cx="4734118" cy="0"/>
          </a:xfrm>
          <a:custGeom>
            <a:avLst/>
            <a:gdLst/>
            <a:ahLst/>
            <a:cxnLst/>
            <a:rect l="l" t="t" r="r" b="b"/>
            <a:pathLst>
              <a:path w="4734118">
                <a:moveTo>
                  <a:pt x="0" y="0"/>
                </a:moveTo>
                <a:lnTo>
                  <a:pt x="4734118" y="0"/>
                </a:lnTo>
              </a:path>
            </a:pathLst>
          </a:custGeom>
          <a:ln w="25399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541095" y="5140215"/>
            <a:ext cx="115909" cy="117908"/>
          </a:xfrm>
          <a:custGeom>
            <a:avLst/>
            <a:gdLst/>
            <a:ahLst/>
            <a:cxnLst/>
            <a:rect l="l" t="t" r="r" b="b"/>
            <a:pathLst>
              <a:path w="115909" h="117908">
                <a:moveTo>
                  <a:pt x="14843" y="0"/>
                </a:moveTo>
                <a:lnTo>
                  <a:pt x="7067" y="2045"/>
                </a:lnTo>
                <a:lnTo>
                  <a:pt x="0" y="14163"/>
                </a:lnTo>
                <a:lnTo>
                  <a:pt x="2047" y="21940"/>
                </a:lnTo>
                <a:lnTo>
                  <a:pt x="65498" y="58954"/>
                </a:lnTo>
                <a:lnTo>
                  <a:pt x="2047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3" y="117908"/>
                </a:lnTo>
                <a:lnTo>
                  <a:pt x="115909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4393845" y="429512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3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393845" y="429512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6959148" y="4581163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6959148" y="458116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293027" y="249043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9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293027" y="2490437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827075" y="220439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827075" y="220439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267884" y="473879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6267884" y="473879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717961" y="523227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6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8" y="230057"/>
                </a:lnTo>
                <a:lnTo>
                  <a:pt x="54105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4" y="45269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6717960" y="523227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404126" y="3326261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4404126" y="332626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5652661" y="4289420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5652661" y="428942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4926892" y="3469282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4926892" y="346928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7492534" y="455552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6" y="34956"/>
                </a:lnTo>
                <a:lnTo>
                  <a:pt x="17043" y="69210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8" y="230058"/>
                </a:lnTo>
                <a:lnTo>
                  <a:pt x="54105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1"/>
                </a:lnTo>
                <a:lnTo>
                  <a:pt x="230412" y="200058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4" y="45269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7492534" y="455552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20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5761833" y="3075765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1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6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2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5761833" y="307576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5641239" y="4816106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1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6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2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5641239" y="481610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5641239" y="33752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6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8" y="230057"/>
                </a:lnTo>
                <a:lnTo>
                  <a:pt x="54105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4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5641239" y="337520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5893850" y="510215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6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5893849" y="510215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986223" y="531093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986223" y="531093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4645314" y="2789722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1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1"/>
                </a:lnTo>
                <a:lnTo>
                  <a:pt x="207893" y="45269"/>
                </a:lnTo>
                <a:lnTo>
                  <a:pt x="177535" y="18555"/>
                </a:lnTo>
                <a:lnTo>
                  <a:pt x="139588" y="3026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4645314" y="278972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5038892" y="380426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1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3" y="192718"/>
                </a:lnTo>
                <a:lnTo>
                  <a:pt x="26178" y="230058"/>
                </a:lnTo>
                <a:lnTo>
                  <a:pt x="54105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7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5038892" y="380426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293027" y="5001696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5293027" y="500169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7030466" y="5066343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7030466" y="5066344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7708090" y="3040219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2"/>
                </a:lnTo>
                <a:lnTo>
                  <a:pt x="7772" y="192716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6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8"/>
                </a:lnTo>
                <a:lnTo>
                  <a:pt x="241137" y="138424"/>
                </a:lnTo>
                <a:lnTo>
                  <a:pt x="240089" y="123226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7708090" y="3040219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1" y="282315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7189013" y="4182849"/>
            <a:ext cx="254648" cy="286004"/>
          </a:xfrm>
          <a:custGeom>
            <a:avLst/>
            <a:gdLst/>
            <a:ahLst/>
            <a:cxnLst/>
            <a:rect l="l" t="t" r="r" b="b"/>
            <a:pathLst>
              <a:path w="254648" h="286004">
                <a:moveTo>
                  <a:pt x="128441" y="0"/>
                </a:moveTo>
                <a:lnTo>
                  <a:pt x="87998" y="7160"/>
                </a:lnTo>
                <a:lnTo>
                  <a:pt x="52942" y="27120"/>
                </a:lnTo>
                <a:lnTo>
                  <a:pt x="25265" y="57587"/>
                </a:lnTo>
                <a:lnTo>
                  <a:pt x="6954" y="96268"/>
                </a:lnTo>
                <a:lnTo>
                  <a:pt x="0" y="140870"/>
                </a:lnTo>
                <a:lnTo>
                  <a:pt x="724" y="156642"/>
                </a:lnTo>
                <a:lnTo>
                  <a:pt x="11031" y="200493"/>
                </a:lnTo>
                <a:lnTo>
                  <a:pt x="31972" y="237468"/>
                </a:lnTo>
                <a:lnTo>
                  <a:pt x="61531" y="265404"/>
                </a:lnTo>
                <a:lnTo>
                  <a:pt x="97695" y="282138"/>
                </a:lnTo>
                <a:lnTo>
                  <a:pt x="124480" y="286004"/>
                </a:lnTo>
                <a:lnTo>
                  <a:pt x="138675" y="285196"/>
                </a:lnTo>
                <a:lnTo>
                  <a:pt x="178057" y="273665"/>
                </a:lnTo>
                <a:lnTo>
                  <a:pt x="211177" y="250224"/>
                </a:lnTo>
                <a:lnTo>
                  <a:pt x="236164" y="217124"/>
                </a:lnTo>
                <a:lnTo>
                  <a:pt x="251145" y="176617"/>
                </a:lnTo>
                <a:lnTo>
                  <a:pt x="254648" y="146609"/>
                </a:lnTo>
                <a:lnTo>
                  <a:pt x="254585" y="140870"/>
                </a:lnTo>
                <a:lnTo>
                  <a:pt x="248261" y="98034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4" y="7586"/>
                </a:lnTo>
                <a:lnTo>
                  <a:pt x="128441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7189013" y="4182849"/>
            <a:ext cx="254688" cy="286003"/>
          </a:xfrm>
          <a:custGeom>
            <a:avLst/>
            <a:gdLst/>
            <a:ahLst/>
            <a:cxnLst/>
            <a:rect l="l" t="t" r="r" b="b"/>
            <a:pathLst>
              <a:path w="254688" h="286003">
                <a:moveTo>
                  <a:pt x="254688" y="143016"/>
                </a:moveTo>
                <a:lnTo>
                  <a:pt x="248261" y="98034"/>
                </a:lnTo>
                <a:lnTo>
                  <a:pt x="230359" y="58922"/>
                </a:lnTo>
                <a:lnTo>
                  <a:pt x="203045" y="28000"/>
                </a:lnTo>
                <a:lnTo>
                  <a:pt x="168384" y="7586"/>
                </a:lnTo>
                <a:lnTo>
                  <a:pt x="128441" y="0"/>
                </a:lnTo>
                <a:lnTo>
                  <a:pt x="114484" y="823"/>
                </a:lnTo>
                <a:lnTo>
                  <a:pt x="75616" y="12504"/>
                </a:lnTo>
                <a:lnTo>
                  <a:pt x="42799" y="36221"/>
                </a:lnTo>
                <a:lnTo>
                  <a:pt x="18022" y="69681"/>
                </a:lnTo>
                <a:lnTo>
                  <a:pt x="3276" y="110590"/>
                </a:lnTo>
                <a:lnTo>
                  <a:pt x="0" y="140871"/>
                </a:lnTo>
                <a:lnTo>
                  <a:pt x="724" y="156642"/>
                </a:lnTo>
                <a:lnTo>
                  <a:pt x="11032" y="200493"/>
                </a:lnTo>
                <a:lnTo>
                  <a:pt x="31972" y="237468"/>
                </a:lnTo>
                <a:lnTo>
                  <a:pt x="61532" y="265403"/>
                </a:lnTo>
                <a:lnTo>
                  <a:pt x="97696" y="282137"/>
                </a:lnTo>
                <a:lnTo>
                  <a:pt x="124481" y="286003"/>
                </a:lnTo>
                <a:lnTo>
                  <a:pt x="138676" y="285195"/>
                </a:lnTo>
                <a:lnTo>
                  <a:pt x="178057" y="273665"/>
                </a:lnTo>
                <a:lnTo>
                  <a:pt x="211177" y="250224"/>
                </a:lnTo>
                <a:lnTo>
                  <a:pt x="236164" y="217123"/>
                </a:lnTo>
                <a:lnTo>
                  <a:pt x="251145" y="176616"/>
                </a:lnTo>
                <a:lnTo>
                  <a:pt x="254688" y="143016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5081291" y="3061655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5081291" y="3061655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7030466" y="5434706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7"/>
                </a:lnTo>
                <a:lnTo>
                  <a:pt x="26177" y="230058"/>
                </a:lnTo>
                <a:lnTo>
                  <a:pt x="54104" y="259306"/>
                </a:lnTo>
                <a:lnTo>
                  <a:pt x="90304" y="278271"/>
                </a:lnTo>
                <a:lnTo>
                  <a:pt x="133530" y="284763"/>
                </a:lnTo>
                <a:lnTo>
                  <a:pt x="146281" y="282316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7030466" y="5434706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20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6733467" y="4289420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1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6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2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6733468" y="428942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6123616" y="5347318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6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9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6123616" y="5347318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6244210" y="429512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3" y="0"/>
                </a:moveTo>
                <a:lnTo>
                  <a:pt x="73091" y="11056"/>
                </a:lnTo>
                <a:lnTo>
                  <a:pt x="41145" y="34955"/>
                </a:lnTo>
                <a:lnTo>
                  <a:pt x="17043" y="69209"/>
                </a:lnTo>
                <a:lnTo>
                  <a:pt x="2882" y="111330"/>
                </a:lnTo>
                <a:lnTo>
                  <a:pt x="0" y="142554"/>
                </a:lnTo>
                <a:lnTo>
                  <a:pt x="138" y="149474"/>
                </a:lnTo>
                <a:lnTo>
                  <a:pt x="7773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7"/>
                </a:lnTo>
                <a:lnTo>
                  <a:pt x="241138" y="138423"/>
                </a:lnTo>
                <a:lnTo>
                  <a:pt x="240090" y="123225"/>
                </a:lnTo>
                <a:lnTo>
                  <a:pt x="229224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8" y="3025"/>
                </a:lnTo>
                <a:lnTo>
                  <a:pt x="110783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6244210" y="429512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6267884" y="519963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8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3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6267884" y="5199630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4393845" y="366124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4"/>
                </a:lnTo>
                <a:lnTo>
                  <a:pt x="7772" y="192717"/>
                </a:lnTo>
                <a:lnTo>
                  <a:pt x="26177" y="230058"/>
                </a:lnTo>
                <a:lnTo>
                  <a:pt x="54104" y="259305"/>
                </a:lnTo>
                <a:lnTo>
                  <a:pt x="90305" y="278270"/>
                </a:lnTo>
                <a:lnTo>
                  <a:pt x="133531" y="284762"/>
                </a:lnTo>
                <a:lnTo>
                  <a:pt x="146282" y="282315"/>
                </a:lnTo>
                <a:lnTo>
                  <a:pt x="181338" y="265981"/>
                </a:lnTo>
                <a:lnTo>
                  <a:pt x="210046" y="237840"/>
                </a:lnTo>
                <a:lnTo>
                  <a:pt x="230411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4393845" y="366124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6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3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7938868" y="3469282"/>
            <a:ext cx="241137" cy="284763"/>
          </a:xfrm>
          <a:custGeom>
            <a:avLst/>
            <a:gdLst/>
            <a:ahLst/>
            <a:cxnLst/>
            <a:rect l="l" t="t" r="r" b="b"/>
            <a:pathLst>
              <a:path w="241137" h="284763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5"/>
                </a:lnTo>
                <a:lnTo>
                  <a:pt x="7773" y="192718"/>
                </a:lnTo>
                <a:lnTo>
                  <a:pt x="26177" y="230059"/>
                </a:lnTo>
                <a:lnTo>
                  <a:pt x="54104" y="259306"/>
                </a:lnTo>
                <a:lnTo>
                  <a:pt x="90305" y="278271"/>
                </a:lnTo>
                <a:lnTo>
                  <a:pt x="133531" y="284763"/>
                </a:lnTo>
                <a:lnTo>
                  <a:pt x="146282" y="282316"/>
                </a:lnTo>
                <a:lnTo>
                  <a:pt x="181338" y="265982"/>
                </a:lnTo>
                <a:lnTo>
                  <a:pt x="210046" y="237841"/>
                </a:lnTo>
                <a:lnTo>
                  <a:pt x="230411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7938868" y="346928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6" y="25716"/>
                </a:lnTo>
                <a:lnTo>
                  <a:pt x="85120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2" y="282316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4947669" y="2632591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7"/>
                </a:lnTo>
                <a:lnTo>
                  <a:pt x="26177" y="230057"/>
                </a:lnTo>
                <a:lnTo>
                  <a:pt x="54103" y="259305"/>
                </a:lnTo>
                <a:lnTo>
                  <a:pt x="90304" y="278270"/>
                </a:lnTo>
                <a:lnTo>
                  <a:pt x="133529" y="284762"/>
                </a:lnTo>
                <a:lnTo>
                  <a:pt x="146280" y="282315"/>
                </a:lnTo>
                <a:lnTo>
                  <a:pt x="181337" y="265981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2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4947669" y="2632591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5277891" y="3469282"/>
            <a:ext cx="241138" cy="284763"/>
          </a:xfrm>
          <a:custGeom>
            <a:avLst/>
            <a:gdLst/>
            <a:ahLst/>
            <a:cxnLst/>
            <a:rect l="l" t="t" r="r" b="b"/>
            <a:pathLst>
              <a:path w="241138" h="284763">
                <a:moveTo>
                  <a:pt x="110782" y="0"/>
                </a:moveTo>
                <a:lnTo>
                  <a:pt x="73090" y="11056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9" y="149476"/>
                </a:lnTo>
                <a:lnTo>
                  <a:pt x="7773" y="192719"/>
                </a:lnTo>
                <a:lnTo>
                  <a:pt x="26178" y="230059"/>
                </a:lnTo>
                <a:lnTo>
                  <a:pt x="54105" y="259307"/>
                </a:lnTo>
                <a:lnTo>
                  <a:pt x="90306" y="278271"/>
                </a:lnTo>
                <a:lnTo>
                  <a:pt x="133532" y="284763"/>
                </a:lnTo>
                <a:lnTo>
                  <a:pt x="146283" y="282316"/>
                </a:lnTo>
                <a:lnTo>
                  <a:pt x="181338" y="265981"/>
                </a:lnTo>
                <a:lnTo>
                  <a:pt x="210047" y="237840"/>
                </a:lnTo>
                <a:lnTo>
                  <a:pt x="230412" y="200057"/>
                </a:lnTo>
                <a:lnTo>
                  <a:pt x="240438" y="154796"/>
                </a:lnTo>
                <a:lnTo>
                  <a:pt x="241138" y="138422"/>
                </a:lnTo>
                <a:lnTo>
                  <a:pt x="240090" y="123224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4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5277891" y="3469282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6" y="35260"/>
                </a:lnTo>
                <a:lnTo>
                  <a:pt x="223205" y="68177"/>
                </a:lnTo>
                <a:lnTo>
                  <a:pt x="237719" y="108517"/>
                </a:lnTo>
                <a:lnTo>
                  <a:pt x="241138" y="138422"/>
                </a:lnTo>
                <a:lnTo>
                  <a:pt x="240438" y="154797"/>
                </a:lnTo>
                <a:lnTo>
                  <a:pt x="230411" y="200057"/>
                </a:lnTo>
                <a:lnTo>
                  <a:pt x="210046" y="237840"/>
                </a:lnTo>
                <a:lnTo>
                  <a:pt x="181338" y="265981"/>
                </a:lnTo>
                <a:lnTo>
                  <a:pt x="146282" y="282315"/>
                </a:lnTo>
                <a:lnTo>
                  <a:pt x="133531" y="284762"/>
                </a:lnTo>
                <a:lnTo>
                  <a:pt x="118419" y="284119"/>
                </a:lnTo>
                <a:lnTo>
                  <a:pt x="77396" y="273227"/>
                </a:lnTo>
                <a:lnTo>
                  <a:pt x="43815" y="250591"/>
                </a:lnTo>
                <a:lnTo>
                  <a:pt x="18923" y="218402"/>
                </a:lnTo>
                <a:lnTo>
                  <a:pt x="3970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6388478" y="2951082"/>
            <a:ext cx="241137" cy="284762"/>
          </a:xfrm>
          <a:custGeom>
            <a:avLst/>
            <a:gdLst/>
            <a:ahLst/>
            <a:cxnLst/>
            <a:rect l="l" t="t" r="r" b="b"/>
            <a:pathLst>
              <a:path w="241137" h="284762">
                <a:moveTo>
                  <a:pt x="110782" y="0"/>
                </a:moveTo>
                <a:lnTo>
                  <a:pt x="73090" y="11057"/>
                </a:lnTo>
                <a:lnTo>
                  <a:pt x="41145" y="34956"/>
                </a:lnTo>
                <a:lnTo>
                  <a:pt x="17043" y="69210"/>
                </a:lnTo>
                <a:lnTo>
                  <a:pt x="2882" y="111332"/>
                </a:lnTo>
                <a:lnTo>
                  <a:pt x="0" y="142555"/>
                </a:lnTo>
                <a:lnTo>
                  <a:pt x="138" y="149473"/>
                </a:lnTo>
                <a:lnTo>
                  <a:pt x="7772" y="192717"/>
                </a:lnTo>
                <a:lnTo>
                  <a:pt x="26177" y="230057"/>
                </a:lnTo>
                <a:lnTo>
                  <a:pt x="54104" y="259305"/>
                </a:lnTo>
                <a:lnTo>
                  <a:pt x="90304" y="278270"/>
                </a:lnTo>
                <a:lnTo>
                  <a:pt x="133530" y="284762"/>
                </a:lnTo>
                <a:lnTo>
                  <a:pt x="146281" y="282315"/>
                </a:lnTo>
                <a:lnTo>
                  <a:pt x="181337" y="265982"/>
                </a:lnTo>
                <a:lnTo>
                  <a:pt x="210045" y="237841"/>
                </a:lnTo>
                <a:lnTo>
                  <a:pt x="230410" y="200058"/>
                </a:lnTo>
                <a:lnTo>
                  <a:pt x="240437" y="154797"/>
                </a:lnTo>
                <a:lnTo>
                  <a:pt x="241137" y="138423"/>
                </a:lnTo>
                <a:lnTo>
                  <a:pt x="240089" y="123225"/>
                </a:lnTo>
                <a:lnTo>
                  <a:pt x="229223" y="80910"/>
                </a:lnTo>
                <a:lnTo>
                  <a:pt x="207892" y="45268"/>
                </a:lnTo>
                <a:lnTo>
                  <a:pt x="177535" y="18555"/>
                </a:lnTo>
                <a:lnTo>
                  <a:pt x="139587" y="3025"/>
                </a:lnTo>
                <a:lnTo>
                  <a:pt x="110782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6388478" y="2951083"/>
            <a:ext cx="241138" cy="284762"/>
          </a:xfrm>
          <a:custGeom>
            <a:avLst/>
            <a:gdLst/>
            <a:ahLst/>
            <a:cxnLst/>
            <a:rect l="l" t="t" r="r" b="b"/>
            <a:pathLst>
              <a:path w="241138" h="284762">
                <a:moveTo>
                  <a:pt x="0" y="142555"/>
                </a:moveTo>
                <a:lnTo>
                  <a:pt x="6368" y="96570"/>
                </a:lnTo>
                <a:lnTo>
                  <a:pt x="24076" y="56795"/>
                </a:lnTo>
                <a:lnTo>
                  <a:pt x="51025" y="25716"/>
                </a:lnTo>
                <a:lnTo>
                  <a:pt x="85119" y="5821"/>
                </a:lnTo>
                <a:lnTo>
                  <a:pt x="110782" y="0"/>
                </a:lnTo>
                <a:lnTo>
                  <a:pt x="125500" y="724"/>
                </a:lnTo>
                <a:lnTo>
                  <a:pt x="165658" y="12024"/>
                </a:lnTo>
                <a:lnTo>
                  <a:pt x="198705" y="35260"/>
                </a:lnTo>
                <a:lnTo>
                  <a:pt x="223205" y="68177"/>
                </a:lnTo>
                <a:lnTo>
                  <a:pt x="237719" y="108518"/>
                </a:lnTo>
                <a:lnTo>
                  <a:pt x="241138" y="138423"/>
                </a:lnTo>
                <a:lnTo>
                  <a:pt x="240438" y="154797"/>
                </a:lnTo>
                <a:lnTo>
                  <a:pt x="230411" y="200058"/>
                </a:lnTo>
                <a:lnTo>
                  <a:pt x="210046" y="237841"/>
                </a:lnTo>
                <a:lnTo>
                  <a:pt x="181338" y="265982"/>
                </a:lnTo>
                <a:lnTo>
                  <a:pt x="146281" y="282315"/>
                </a:lnTo>
                <a:lnTo>
                  <a:pt x="133530" y="284762"/>
                </a:lnTo>
                <a:lnTo>
                  <a:pt x="118418" y="284119"/>
                </a:lnTo>
                <a:lnTo>
                  <a:pt x="77396" y="273226"/>
                </a:lnTo>
                <a:lnTo>
                  <a:pt x="43814" y="250591"/>
                </a:lnTo>
                <a:lnTo>
                  <a:pt x="18923" y="218402"/>
                </a:lnTo>
                <a:lnTo>
                  <a:pt x="3969" y="178851"/>
                </a:lnTo>
                <a:lnTo>
                  <a:pt x="0" y="142555"/>
                </a:lnTo>
                <a:close/>
              </a:path>
            </a:pathLst>
          </a:custGeom>
          <a:ln w="25399">
            <a:solidFill>
              <a:srgbClr val="705C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2244436" y="5166359"/>
            <a:ext cx="1691639" cy="1691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2408393" y="5199164"/>
            <a:ext cx="1471952" cy="1580361"/>
          </a:xfrm>
          <a:custGeom>
            <a:avLst/>
            <a:gdLst/>
            <a:ahLst/>
            <a:cxnLst/>
            <a:rect l="l" t="t" r="r" b="b"/>
            <a:pathLst>
              <a:path w="1471952" h="1580361">
                <a:moveTo>
                  <a:pt x="1471952" y="0"/>
                </a:moveTo>
                <a:lnTo>
                  <a:pt x="0" y="1580361"/>
                </a:lnTo>
              </a:path>
            </a:pathLst>
          </a:custGeom>
          <a:ln w="25399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2391214" y="6679538"/>
            <a:ext cx="115825" cy="118431"/>
          </a:xfrm>
          <a:custGeom>
            <a:avLst/>
            <a:gdLst/>
            <a:ahLst/>
            <a:cxnLst/>
            <a:rect l="l" t="t" r="r" b="b"/>
            <a:pathLst>
              <a:path w="115825" h="118431">
                <a:moveTo>
                  <a:pt x="32539" y="0"/>
                </a:moveTo>
                <a:lnTo>
                  <a:pt x="25741" y="4295"/>
                </a:lnTo>
                <a:lnTo>
                  <a:pt x="0" y="118431"/>
                </a:lnTo>
                <a:lnTo>
                  <a:pt x="112022" y="84657"/>
                </a:lnTo>
                <a:lnTo>
                  <a:pt x="113694" y="81543"/>
                </a:lnTo>
                <a:lnTo>
                  <a:pt x="34357" y="81543"/>
                </a:lnTo>
                <a:lnTo>
                  <a:pt x="50519" y="9883"/>
                </a:lnTo>
                <a:lnTo>
                  <a:pt x="46224" y="3086"/>
                </a:lnTo>
                <a:lnTo>
                  <a:pt x="32539" y="0"/>
                </a:lnTo>
                <a:close/>
              </a:path>
              <a:path w="115825" h="118431">
                <a:moveTo>
                  <a:pt x="104689" y="60338"/>
                </a:moveTo>
                <a:lnTo>
                  <a:pt x="34357" y="81543"/>
                </a:lnTo>
                <a:lnTo>
                  <a:pt x="113694" y="81543"/>
                </a:lnTo>
                <a:lnTo>
                  <a:pt x="115825" y="77572"/>
                </a:lnTo>
                <a:lnTo>
                  <a:pt x="111775" y="64141"/>
                </a:lnTo>
                <a:lnTo>
                  <a:pt x="104689" y="60338"/>
                </a:lnTo>
                <a:close/>
              </a:path>
            </a:pathLst>
          </a:custGeom>
          <a:solidFill>
            <a:srgbClr val="D9D9D9"/>
          </a:solidFill>
          <a:ln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3844636" y="1537854"/>
            <a:ext cx="1093123" cy="37241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3919903" y="1873212"/>
            <a:ext cx="706002" cy="3312603"/>
          </a:xfrm>
          <a:custGeom>
            <a:avLst/>
            <a:gdLst/>
            <a:ahLst/>
            <a:cxnLst/>
            <a:rect l="l" t="t" r="r" b="b"/>
            <a:pathLst>
              <a:path w="706002" h="3312603">
                <a:moveTo>
                  <a:pt x="0" y="3312603"/>
                </a:moveTo>
                <a:lnTo>
                  <a:pt x="706002" y="0"/>
                </a:lnTo>
              </a:path>
            </a:pathLst>
          </a:custGeom>
          <a:ln w="634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4445782" y="1811583"/>
            <a:ext cx="280752" cy="302759"/>
          </a:xfrm>
          <a:custGeom>
            <a:avLst/>
            <a:gdLst/>
            <a:ahLst/>
            <a:cxnLst/>
            <a:rect l="l" t="t" r="r" b="b"/>
            <a:pathLst>
              <a:path w="280752" h="302759">
                <a:moveTo>
                  <a:pt x="232660" y="123256"/>
                </a:moveTo>
                <a:lnTo>
                  <a:pt x="166989" y="123256"/>
                </a:lnTo>
                <a:lnTo>
                  <a:pt x="218941" y="281037"/>
                </a:lnTo>
                <a:lnTo>
                  <a:pt x="225178" y="291995"/>
                </a:lnTo>
                <a:lnTo>
                  <a:pt x="234798" y="299453"/>
                </a:lnTo>
                <a:lnTo>
                  <a:pt x="246513" y="302759"/>
                </a:lnTo>
                <a:lnTo>
                  <a:pt x="259029" y="301264"/>
                </a:lnTo>
                <a:lnTo>
                  <a:pt x="269988" y="295028"/>
                </a:lnTo>
                <a:lnTo>
                  <a:pt x="277446" y="285408"/>
                </a:lnTo>
                <a:lnTo>
                  <a:pt x="280752" y="273692"/>
                </a:lnTo>
                <a:lnTo>
                  <a:pt x="232660" y="123256"/>
                </a:lnTo>
                <a:close/>
              </a:path>
              <a:path w="280752" h="302759">
                <a:moveTo>
                  <a:pt x="193258" y="0"/>
                </a:moveTo>
                <a:lnTo>
                  <a:pt x="8243" y="203417"/>
                </a:lnTo>
                <a:lnTo>
                  <a:pt x="1846" y="214034"/>
                </a:lnTo>
                <a:lnTo>
                  <a:pt x="0" y="225856"/>
                </a:lnTo>
                <a:lnTo>
                  <a:pt x="2639" y="237515"/>
                </a:lnTo>
                <a:lnTo>
                  <a:pt x="9699" y="247642"/>
                </a:lnTo>
                <a:lnTo>
                  <a:pt x="10368" y="248268"/>
                </a:lnTo>
                <a:lnTo>
                  <a:pt x="20986" y="254665"/>
                </a:lnTo>
                <a:lnTo>
                  <a:pt x="32808" y="256512"/>
                </a:lnTo>
                <a:lnTo>
                  <a:pt x="44467" y="253872"/>
                </a:lnTo>
                <a:lnTo>
                  <a:pt x="54593" y="246812"/>
                </a:lnTo>
                <a:lnTo>
                  <a:pt x="55219" y="246143"/>
                </a:lnTo>
                <a:lnTo>
                  <a:pt x="166989" y="123256"/>
                </a:lnTo>
                <a:lnTo>
                  <a:pt x="232660" y="123256"/>
                </a:lnTo>
                <a:lnTo>
                  <a:pt x="193258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3880300" y="5208898"/>
            <a:ext cx="4688832" cy="948734"/>
          </a:xfrm>
          <a:custGeom>
            <a:avLst/>
            <a:gdLst/>
            <a:ahLst/>
            <a:cxnLst/>
            <a:rect l="l" t="t" r="r" b="b"/>
            <a:pathLst>
              <a:path w="4688832" h="948734">
                <a:moveTo>
                  <a:pt x="0" y="0"/>
                </a:moveTo>
                <a:lnTo>
                  <a:pt x="4688832" y="948734"/>
                </a:lnTo>
              </a:path>
            </a:pathLst>
          </a:custGeom>
          <a:ln w="634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8328700" y="5979268"/>
            <a:ext cx="302194" cy="281182"/>
          </a:xfrm>
          <a:custGeom>
            <a:avLst/>
            <a:gdLst/>
            <a:ahLst/>
            <a:cxnLst/>
            <a:rect l="l" t="t" r="r" b="b"/>
            <a:pathLst>
              <a:path w="302194" h="281182">
                <a:moveTo>
                  <a:pt x="73465" y="0"/>
                </a:moveTo>
                <a:lnTo>
                  <a:pt x="44088" y="33957"/>
                </a:lnTo>
                <a:lnTo>
                  <a:pt x="47169" y="45502"/>
                </a:lnTo>
                <a:lnTo>
                  <a:pt x="54636" y="55374"/>
                </a:lnTo>
                <a:lnTo>
                  <a:pt x="178672" y="165868"/>
                </a:lnTo>
                <a:lnTo>
                  <a:pt x="21325" y="219488"/>
                </a:lnTo>
                <a:lnTo>
                  <a:pt x="10482" y="225853"/>
                </a:lnTo>
                <a:lnTo>
                  <a:pt x="3162" y="235543"/>
                </a:lnTo>
                <a:lnTo>
                  <a:pt x="0" y="247269"/>
                </a:lnTo>
                <a:lnTo>
                  <a:pt x="1626" y="259744"/>
                </a:lnTo>
                <a:lnTo>
                  <a:pt x="8030" y="270699"/>
                </a:lnTo>
                <a:lnTo>
                  <a:pt x="17719" y="278019"/>
                </a:lnTo>
                <a:lnTo>
                  <a:pt x="29445" y="281182"/>
                </a:lnTo>
                <a:lnTo>
                  <a:pt x="41920" y="279555"/>
                </a:lnTo>
                <a:lnTo>
                  <a:pt x="302194" y="190861"/>
                </a:lnTo>
                <a:lnTo>
                  <a:pt x="96125" y="7311"/>
                </a:lnTo>
                <a:lnTo>
                  <a:pt x="85321" y="1384"/>
                </a:lnTo>
                <a:lnTo>
                  <a:pt x="7346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2" name="object 2"/>
          <p:cNvSpPr txBox="1">
            <a:spLocks noGrp="1"/>
          </p:cNvSpPr>
          <p:nvPr>
            <p:ph type="title"/>
          </p:nvPr>
        </p:nvSpPr>
        <p:spPr>
          <a:xfrm>
            <a:off x="374715" y="292942"/>
            <a:ext cx="8394568" cy="8671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39900">
              <a:lnSpc>
                <a:spcPct val="100000"/>
              </a:lnSpc>
            </a:pPr>
            <a:r>
              <a:rPr sz="3200" spc="-5" dirty="0" smtClean="0">
                <a:solidFill>
                  <a:srgbClr val="4F81BD"/>
                </a:solidFill>
                <a:latin typeface="Calibri"/>
                <a:cs typeface="Calibri"/>
              </a:rPr>
              <a:t>3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D</a:t>
            </a:r>
            <a:r>
              <a:rPr lang="en-CA" sz="3200" spc="0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lang="en-CA" sz="3200" spc="0" dirty="0" smtClean="0">
                <a:solidFill>
                  <a:srgbClr val="4F81BD"/>
                </a:solidFill>
                <a:latin typeface="Calibri" panose="020F0502020204030204" pitchFamily="34" charset="0"/>
                <a:cs typeface="Calibri"/>
              </a:rPr>
              <a:t>→</a:t>
            </a:r>
            <a:r>
              <a:rPr lang="en-CA" sz="3200" spc="0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lang="en-CA" sz="3200" spc="-25" dirty="0" smtClean="0">
                <a:solidFill>
                  <a:srgbClr val="4F81BD"/>
                </a:solidFill>
                <a:latin typeface="Calibri"/>
                <a:cs typeface="Calibri"/>
              </a:rPr>
              <a:t>2D</a:t>
            </a:r>
            <a:r>
              <a:rPr sz="3200" spc="0" dirty="0" smtClean="0">
                <a:solidFill>
                  <a:srgbClr val="4F81BD"/>
                </a:solidFill>
                <a:latin typeface="Calibri"/>
                <a:cs typeface="Calibri"/>
              </a:rPr>
              <a:t> F</a:t>
            </a:r>
            <a:r>
              <a:rPr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eature </a:t>
            </a:r>
            <a:r>
              <a:rPr lang="en-CA" sz="3200" spc="-20" dirty="0" smtClean="0">
                <a:solidFill>
                  <a:srgbClr val="4F81BD"/>
                </a:solidFill>
                <a:latin typeface="Calibri"/>
                <a:cs typeface="Calibri"/>
              </a:rPr>
              <a:t>Extraction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3" name="TextBox 92"/>
          <p:cNvSpPr txBox="1"/>
          <p:nvPr/>
        </p:nvSpPr>
        <p:spPr>
          <a:xfrm rot="16986674">
            <a:off x="1833029" y="3140719"/>
            <a:ext cx="3974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 smtClean="0">
                <a:solidFill>
                  <a:srgbClr val="7F7F7F"/>
                </a:solidFill>
              </a:rPr>
              <a:t>1.5(</a:t>
            </a:r>
            <a:r>
              <a:rPr lang="en-CA" sz="2400" dirty="0" smtClean="0">
                <a:solidFill>
                  <a:schemeClr val="accent6"/>
                </a:solidFill>
              </a:rPr>
              <a:t>Rabbit</a:t>
            </a:r>
            <a:r>
              <a:rPr lang="en-CA" sz="2400" dirty="0" smtClean="0">
                <a:solidFill>
                  <a:srgbClr val="7F7F7F"/>
                </a:solidFill>
              </a:rPr>
              <a:t>)+1.1(</a:t>
            </a:r>
            <a:r>
              <a:rPr lang="en-CA" sz="2400" dirty="0" smtClean="0">
                <a:solidFill>
                  <a:schemeClr val="accent5"/>
                </a:solidFill>
              </a:rPr>
              <a:t>Pet</a:t>
            </a:r>
            <a:r>
              <a:rPr lang="en-CA" sz="2400" dirty="0" smtClean="0">
                <a:solidFill>
                  <a:srgbClr val="7F7F7F"/>
                </a:solidFill>
              </a:rPr>
              <a:t>)+0.1(</a:t>
            </a:r>
            <a:r>
              <a:rPr lang="en-CA" sz="2400" dirty="0" smtClean="0">
                <a:solidFill>
                  <a:schemeClr val="accent3"/>
                </a:solidFill>
              </a:rPr>
              <a:t>Dish</a:t>
            </a:r>
            <a:r>
              <a:rPr lang="en-CA" sz="2400" dirty="0" smtClean="0">
                <a:solidFill>
                  <a:srgbClr val="7F7F7F"/>
                </a:solidFill>
              </a:rPr>
              <a:t>)</a:t>
            </a:r>
            <a:endParaRPr lang="en-CA" sz="2400" dirty="0">
              <a:solidFill>
                <a:srgbClr val="7F7F7F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 rot="627422">
            <a:off x="4516926" y="5934852"/>
            <a:ext cx="42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 smtClean="0">
                <a:solidFill>
                  <a:srgbClr val="7F7F7F"/>
                </a:solidFill>
              </a:rPr>
              <a:t>0.9(</a:t>
            </a:r>
            <a:r>
              <a:rPr lang="en-CA" sz="2400" dirty="0" smtClean="0">
                <a:solidFill>
                  <a:schemeClr val="accent6"/>
                </a:solidFill>
              </a:rPr>
              <a:t>Rabbit</a:t>
            </a:r>
            <a:r>
              <a:rPr lang="en-CA" sz="2400" dirty="0" smtClean="0">
                <a:solidFill>
                  <a:srgbClr val="7F7F7F"/>
                </a:solidFill>
              </a:rPr>
              <a:t>)+)0.02(</a:t>
            </a:r>
            <a:r>
              <a:rPr lang="en-CA" sz="2400" dirty="0" smtClean="0">
                <a:solidFill>
                  <a:schemeClr val="accent5"/>
                </a:solidFill>
              </a:rPr>
              <a:t>Pet</a:t>
            </a:r>
            <a:r>
              <a:rPr lang="en-CA" sz="2400" dirty="0" smtClean="0">
                <a:solidFill>
                  <a:srgbClr val="7F7F7F"/>
                </a:solidFill>
              </a:rPr>
              <a:t>)+1.6(</a:t>
            </a:r>
            <a:r>
              <a:rPr lang="en-CA" sz="2400" dirty="0" smtClean="0">
                <a:solidFill>
                  <a:schemeClr val="accent3"/>
                </a:solidFill>
              </a:rPr>
              <a:t>Dish</a:t>
            </a:r>
            <a:r>
              <a:rPr lang="en-CA" sz="2400" dirty="0" smtClean="0">
                <a:solidFill>
                  <a:srgbClr val="7F7F7F"/>
                </a:solidFill>
              </a:rPr>
              <a:t>)</a:t>
            </a:r>
            <a:endParaRPr lang="en-CA" sz="2400" dirty="0">
              <a:solidFill>
                <a:srgbClr val="7F7F7F"/>
              </a:solidFill>
            </a:endParaRPr>
          </a:p>
        </p:txBody>
      </p:sp>
      <p:sp>
        <p:nvSpPr>
          <p:cNvPr id="86" name="object 72"/>
          <p:cNvSpPr txBox="1"/>
          <p:nvPr/>
        </p:nvSpPr>
        <p:spPr>
          <a:xfrm>
            <a:off x="1690301" y="5216951"/>
            <a:ext cx="6952615" cy="1420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700" algn="r">
              <a:lnSpc>
                <a:spcPct val="100000"/>
              </a:lnSpc>
            </a:pPr>
            <a:r>
              <a:rPr sz="2400" dirty="0" smtClean="0">
                <a:solidFill>
                  <a:srgbClr val="D9D9D9"/>
                </a:solidFill>
                <a:latin typeface="Calibri"/>
                <a:cs typeface="Calibri"/>
              </a:rPr>
              <a:t>“</a:t>
            </a:r>
            <a:r>
              <a:rPr sz="2400" spc="-15" dirty="0" smtClean="0">
                <a:solidFill>
                  <a:srgbClr val="D9D9D9"/>
                </a:solidFill>
                <a:latin typeface="Calibri"/>
                <a:cs typeface="Calibri"/>
              </a:rPr>
              <a:t>Pet”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75"/>
              </a:spcBef>
            </a:pPr>
            <a:endParaRPr sz="1200" dirty="0"/>
          </a:p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D9D9D9"/>
                </a:solidFill>
                <a:latin typeface="Calibri"/>
                <a:cs typeface="Calibri"/>
              </a:rPr>
              <a:t>“Dish”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7" name="object 73"/>
          <p:cNvSpPr txBox="1"/>
          <p:nvPr/>
        </p:nvSpPr>
        <p:spPr>
          <a:xfrm>
            <a:off x="2420091" y="1857329"/>
            <a:ext cx="1084580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solidFill>
                  <a:srgbClr val="D9D9D9"/>
                </a:solidFill>
                <a:latin typeface="Calibri"/>
                <a:cs typeface="Calibri"/>
              </a:rPr>
              <a:t>“Rabbit”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8" name="object 83"/>
          <p:cNvSpPr/>
          <p:nvPr/>
        </p:nvSpPr>
        <p:spPr>
          <a:xfrm>
            <a:off x="3828011" y="5153890"/>
            <a:ext cx="5099857" cy="13383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</TotalTime>
  <Words>4720</Words>
  <Application>Microsoft Macintosh PowerPoint</Application>
  <PresentationFormat>On-screen Show (4:3)</PresentationFormat>
  <Paragraphs>906</Paragraphs>
  <Slides>64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3D → 2D Feature Extraction</vt:lpstr>
      <vt:lpstr>3D → 2D Feature Extraction</vt:lpstr>
      <vt:lpstr>3D → 2D Feature Extraction</vt:lpstr>
      <vt:lpstr>Clustering is easier on this space</vt:lpstr>
      <vt:lpstr>What are the clusters?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Topics are not (hard) clusters. A document does not belong to 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Topic Modeling Let’s use an algorithm speciﬁcally developed to ﬁnd topics.</vt:lpstr>
      <vt:lpstr>PowerPoint Presentation</vt:lpstr>
      <vt:lpstr>Topic Modeling: LDA Let’s use an algorithm speciﬁcally developed to ﬁnd topics.</vt:lpstr>
      <vt:lpstr>Topic Modeling: LDA Let’s use an algorithm speciﬁcally developed to ﬁnd topics.</vt:lpstr>
      <vt:lpstr>Topic Modeling: LDA Let’s use an algorithm speciﬁcally developed to ﬁnd topics.</vt:lpstr>
      <vt:lpstr>Topic Modeling: LDA Let’s use an algorithm speciﬁcally developed to ﬁnd topics.</vt:lpstr>
      <vt:lpstr>Topic Modeling: LDA Let’s use an algorithm speciﬁcally developed to ﬁnd topics.</vt:lpstr>
      <vt:lpstr>Topic Modeling: LDA Let’s use an algorithm speciﬁcally developed to ﬁnd topics.</vt:lpstr>
      <vt:lpstr>Topic Modeling: LDA Let’s use an algorithm speciﬁcally developed to ﬁnd topics.</vt:lpstr>
      <vt:lpstr>Topic Modeling: LDA Let’s use an algorithm speciﬁcally developed to ﬁnd topics.</vt:lpstr>
      <vt:lpstr>Topic Modeling: LDA Let’s use an algorithm speciﬁcally developed to ﬁnd topics.</vt:lpstr>
      <vt:lpstr>Topic Modeling: LDA Let’s use an algorithm speciﬁcally developed to ﬁnd topics.</vt:lpstr>
      <vt:lpstr>Topic Modeling: LDA Let’s use an algorithm speciﬁcally developed to ﬁnd topics.</vt:lpstr>
      <vt:lpstr>Topic Modeling: LDA Let’s use an algorithm speciﬁcally developed to ﬁnd topics.</vt:lpstr>
      <vt:lpstr>Topic Modeling: LDA Let’s use an algorithm speciﬁcally developed to ﬁnd topics.</vt:lpstr>
      <vt:lpstr>Topic Modeling: LDA Let’s use an algorithm speciﬁcally developed to ﬁnd topics.</vt:lpstr>
      <vt:lpstr>Topic Modeling: LDA Let’s use an algorithm speciﬁcally developed to ﬁnd topics.</vt:lpstr>
      <vt:lpstr>Topic Modeling: LDA Let’s use an algorithm speciﬁcally developed to ﬁnd topics.</vt:lpstr>
      <vt:lpstr>Topic Modeling: LDA Let’s use an algorithm speciﬁcally developed to ﬁnd topics.</vt:lpstr>
      <vt:lpstr>Topic Modeling: LDA Let’s use an algorithm speciﬁcally developed to ﬁnd topics.</vt:lpstr>
      <vt:lpstr>Topic Modeling: LDA Let’s use an algorithm speciﬁcally developed to ﬁnd topics.</vt:lpstr>
      <vt:lpstr>Topic Modeling: LDA Let’s use an algorithm speciﬁcally developed to ﬁnd topics.</vt:lpstr>
      <vt:lpstr>Topic Modeling: LDA Let’s use an algorithm speciﬁcally developed to ﬁnd topics.</vt:lpstr>
      <vt:lpstr>Topic Modeling: LDA Let’s use an algorithm speciﬁcally developed to ﬁnd topics.</vt:lpstr>
      <vt:lpstr>Topic Modeling: LDA Let’s use an algorithm speciﬁcally developed to ﬁnd topics.</vt:lpstr>
      <vt:lpstr>Topic Modeling: LDA Let’s use an algorithm speciﬁcally developed to ﬁnd topics.</vt:lpstr>
      <vt:lpstr>Topic Modeling: LDA Let’s use an algorithm speciﬁcally developed to ﬁnd topics.</vt:lpstr>
      <vt:lpstr>Topic Modeling: LDA Let’s use an algorithm speciﬁcally developed to ﬁnd topics.</vt:lpstr>
      <vt:lpstr>Topic Modeling: LDA Let’s use an algorithm speciﬁcally developed to ﬁnd topics.</vt:lpstr>
      <vt:lpstr>Topic Modeling: LDA Let’s use an algorithm speciﬁcally developed to ﬁnd topics.</vt:lpstr>
      <vt:lpstr>Topic Modeling: LDA Let’s use an algorithm speciﬁcally developed to ﬁnd topics.</vt:lpstr>
      <vt:lpstr>Topic Modeling: LDA Let’s use an algorithm speciﬁcally developed to ﬁnd topics.</vt:lpstr>
      <vt:lpstr>Topic Modeling: LDA Let’s use an algorithm speciﬁcally developed to ﬁnd topics.</vt:lpstr>
      <vt:lpstr>Topic Modeling: LDA</vt:lpstr>
      <vt:lpstr>Topic Modeling: LDA</vt:lpstr>
      <vt:lpstr>Topic Modeling: LDA</vt:lpstr>
      <vt:lpstr>PowerPoint Presentation</vt:lpstr>
      <vt:lpstr>Topic Modeling What and why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Aaron Schumacher</cp:lastModifiedBy>
  <cp:revision>81</cp:revision>
  <dcterms:created xsi:type="dcterms:W3CDTF">2014-12-22T13:46:10Z</dcterms:created>
  <dcterms:modified xsi:type="dcterms:W3CDTF">2015-05-28T12:41:31Z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2014-10-24T00:00:00Z</vt:filetime>
  </property>
  <property fmtid="{D5CDD505-2E9C-101B-9397-08002B2CF9AE}" pid="3" name="LastSaved">
    <vt:filetime>2014-12-22T00:00:00Z</vt:filetime>
  </property>
</Properties>
</file>