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1" r:id="rId7"/>
    <p:sldId id="264" r:id="rId8"/>
    <p:sldId id="263" r:id="rId9"/>
    <p:sldId id="267" r:id="rId10"/>
    <p:sldId id="268" r:id="rId11"/>
    <p:sldId id="269" r:id="rId12"/>
    <p:sldId id="271" r:id="rId13"/>
    <p:sldId id="272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7B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053DBD52-D6E8-4BCC-ACB0-F0189745B9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7" name="Shape 9">
            <a:extLst>
              <a:ext uri="{FF2B5EF4-FFF2-40B4-BE49-F238E27FC236}">
                <a16:creationId xmlns=""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8150" y="3144261"/>
            <a:ext cx="4487700" cy="809318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79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4EA62D22-B5E1-45D7-8EF0-C710D3F7A3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72266" y="3429001"/>
            <a:ext cx="2443161" cy="3365250"/>
          </a:xfrm>
          <a:custGeom>
            <a:avLst/>
            <a:gdLst>
              <a:gd name="connsiteX0" fmla="*/ 3257548 w 3257548"/>
              <a:gd name="connsiteY0" fmla="*/ 0 h 3429001"/>
              <a:gd name="connsiteX1" fmla="*/ 3257548 w 3257548"/>
              <a:gd name="connsiteY1" fmla="*/ 3429001 h 3429001"/>
              <a:gd name="connsiteX2" fmla="*/ 0 w 3257548"/>
              <a:gd name="connsiteY2" fmla="*/ 1714500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548" h="3429001">
                <a:moveTo>
                  <a:pt x="3257548" y="0"/>
                </a:moveTo>
                <a:lnTo>
                  <a:pt x="3257548" y="3429001"/>
                </a:lnTo>
                <a:lnTo>
                  <a:pt x="0" y="1714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D65EC266-8B56-4A5B-AD62-1C72659EC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2266" y="23000"/>
            <a:ext cx="2443161" cy="3365251"/>
          </a:xfrm>
          <a:custGeom>
            <a:avLst/>
            <a:gdLst>
              <a:gd name="connsiteX0" fmla="*/ 3257548 w 3257548"/>
              <a:gd name="connsiteY0" fmla="*/ 0 h 3429002"/>
              <a:gd name="connsiteX1" fmla="*/ 3257548 w 3257548"/>
              <a:gd name="connsiteY1" fmla="*/ 3429002 h 3429002"/>
              <a:gd name="connsiteX2" fmla="*/ 0 w 3257548"/>
              <a:gd name="connsiteY2" fmla="*/ 1714501 h 342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548" h="3429002">
                <a:moveTo>
                  <a:pt x="3257548" y="0"/>
                </a:moveTo>
                <a:lnTo>
                  <a:pt x="3257548" y="3429002"/>
                </a:lnTo>
                <a:lnTo>
                  <a:pt x="0" y="17145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5235124-3677-4B8F-AD3B-E90DBCA1FF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5765" y="1673749"/>
            <a:ext cx="2443160" cy="3429002"/>
          </a:xfrm>
          <a:custGeom>
            <a:avLst/>
            <a:gdLst>
              <a:gd name="connsiteX0" fmla="*/ 0 w 3257546"/>
              <a:gd name="connsiteY0" fmla="*/ 0 h 3429002"/>
              <a:gd name="connsiteX1" fmla="*/ 3257546 w 3257546"/>
              <a:gd name="connsiteY1" fmla="*/ 1714501 h 3429002"/>
              <a:gd name="connsiteX2" fmla="*/ 0 w 3257546"/>
              <a:gd name="connsiteY2" fmla="*/ 3429002 h 342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546" h="3429002">
                <a:moveTo>
                  <a:pt x="0" y="0"/>
                </a:moveTo>
                <a:lnTo>
                  <a:pt x="3257546" y="1714501"/>
                </a:lnTo>
                <a:lnTo>
                  <a:pt x="0" y="3429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70052" y="998054"/>
            <a:ext cx="5322825" cy="758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0065" y="2016654"/>
            <a:ext cx="1655242" cy="387478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2103850" y="2016654"/>
            <a:ext cx="1655242" cy="387478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3937635" y="2016654"/>
            <a:ext cx="1655242" cy="387478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9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4198-BBC2-6047-BD39-68491BEDF5EE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50D7-8A85-534D-AB43-AB34DD28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2"/>
          <p:cNvSpPr txBox="1">
            <a:spLocks noGrp="1"/>
          </p:cNvSpPr>
          <p:nvPr>
            <p:ph type="ctrTitle"/>
          </p:nvPr>
        </p:nvSpPr>
        <p:spPr>
          <a:xfrm>
            <a:off x="1036698" y="244348"/>
            <a:ext cx="6971794" cy="13050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 smtClean="0">
                <a:latin typeface="Arial Black"/>
                <a:cs typeface="Arial Black"/>
              </a:rPr>
              <a:t>Rock Climbing </a:t>
            </a:r>
            <a:br>
              <a:rPr lang="en-US" sz="4000" dirty="0" smtClean="0">
                <a:latin typeface="Arial Black"/>
                <a:cs typeface="Arial Black"/>
              </a:rPr>
            </a:br>
            <a:r>
              <a:rPr lang="en-US" sz="4000" dirty="0" smtClean="0">
                <a:latin typeface="Arial Black"/>
                <a:cs typeface="Arial Black"/>
              </a:rPr>
              <a:t>Route Recommender</a:t>
            </a:r>
            <a:endParaRPr lang="en" sz="4000" dirty="0">
              <a:latin typeface="Arial Black"/>
              <a:cs typeface="Arial Black"/>
            </a:endParaRPr>
          </a:p>
        </p:txBody>
      </p:sp>
      <p:sp>
        <p:nvSpPr>
          <p:cNvPr id="9" name="Shape 72"/>
          <p:cNvSpPr txBox="1">
            <a:spLocks/>
          </p:cNvSpPr>
          <p:nvPr/>
        </p:nvSpPr>
        <p:spPr>
          <a:xfrm>
            <a:off x="1876425" y="6146800"/>
            <a:ext cx="5410200" cy="889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 sz="2400" dirty="0" smtClean="0">
                <a:latin typeface="Arial Black"/>
                <a:cs typeface="Arial Black"/>
              </a:rPr>
              <a:t>Browning Gentry</a:t>
            </a:r>
            <a:endParaRPr lang="en"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2817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71433"/>
              </p:ext>
            </p:extLst>
          </p:nvPr>
        </p:nvGraphicFramePr>
        <p:xfrm>
          <a:off x="1270000" y="2810261"/>
          <a:ext cx="6451598" cy="3767364"/>
        </p:xfrm>
        <a:graphic>
          <a:graphicData uri="http://schemas.openxmlformats.org/drawingml/2006/table">
            <a:tbl>
              <a:tblPr/>
              <a:tblGrid>
                <a:gridCol w="584198"/>
                <a:gridCol w="977900"/>
                <a:gridCol w="977900"/>
                <a:gridCol w="977900"/>
                <a:gridCol w="977900"/>
                <a:gridCol w="977900"/>
                <a:gridCol w="977900"/>
              </a:tblGrid>
              <a:tr h="4083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Cosine Similarity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 Completed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Sentence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49455"/>
              </p:ext>
            </p:extLst>
          </p:nvPr>
        </p:nvGraphicFramePr>
        <p:xfrm>
          <a:off x="1270000" y="2814343"/>
          <a:ext cx="6451598" cy="3767364"/>
        </p:xfrm>
        <a:graphic>
          <a:graphicData uri="http://schemas.openxmlformats.org/drawingml/2006/table">
            <a:tbl>
              <a:tblPr/>
              <a:tblGrid>
                <a:gridCol w="584198"/>
                <a:gridCol w="977900"/>
                <a:gridCol w="977900"/>
                <a:gridCol w="977900"/>
                <a:gridCol w="977900"/>
                <a:gridCol w="977900"/>
                <a:gridCol w="977900"/>
              </a:tblGrid>
              <a:tr h="4083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Cosine Similarity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 Completed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Sentence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Intrinsic Model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Take top 5 similarities from each route combination</a:t>
            </a:r>
          </a:p>
          <a:p>
            <a:pPr lvl="1"/>
            <a:r>
              <a:rPr lang="en-US" sz="2000" dirty="0" smtClean="0">
                <a:solidFill>
                  <a:srgbClr val="1F497D"/>
                </a:solidFill>
              </a:rPr>
              <a:t>Mitigates issues with varying description lengths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Average these top similarities</a:t>
            </a:r>
            <a:endParaRPr lang="en-US" sz="2000" dirty="0">
              <a:solidFill>
                <a:srgbClr val="1F497D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013200" y="4191000"/>
            <a:ext cx="546100" cy="317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4584700"/>
            <a:ext cx="546100" cy="317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4013200" y="4978400"/>
            <a:ext cx="546100" cy="317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4978400"/>
            <a:ext cx="546100" cy="317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4191000"/>
            <a:ext cx="546100" cy="3175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2661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Intrinsic Model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78280"/>
              </p:ext>
            </p:extLst>
          </p:nvPr>
        </p:nvGraphicFramePr>
        <p:xfrm>
          <a:off x="1308100" y="3119143"/>
          <a:ext cx="4309948" cy="3266984"/>
        </p:xfrm>
        <a:graphic>
          <a:graphicData uri="http://schemas.openxmlformats.org/drawingml/2006/table">
            <a:tbl>
              <a:tblPr/>
              <a:tblGrid>
                <a:gridCol w="560048"/>
                <a:gridCol w="937475"/>
                <a:gridCol w="937475"/>
                <a:gridCol w="937475"/>
                <a:gridCol w="937475"/>
              </a:tblGrid>
              <a:tr h="408373">
                <a:tc gridSpan="2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 Completed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Build new matrix with averaged route similarities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Sum each potential route over all user complete routes to get an overall score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Rank each potential route by score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98790"/>
              </p:ext>
            </p:extLst>
          </p:nvPr>
        </p:nvGraphicFramePr>
        <p:xfrm>
          <a:off x="5618048" y="3119143"/>
          <a:ext cx="1874950" cy="3266984"/>
        </p:xfrm>
        <a:graphic>
          <a:graphicData uri="http://schemas.openxmlformats.org/drawingml/2006/table">
            <a:tbl>
              <a:tblPr/>
              <a:tblGrid>
                <a:gridCol w="937475"/>
                <a:gridCol w="937475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Ranking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7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 Extrinsic Model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Import user completed routes from Mountain Project API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Create sparse matrix of users &amp; routes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28266"/>
              </p:ext>
            </p:extLst>
          </p:nvPr>
        </p:nvGraphicFramePr>
        <p:xfrm>
          <a:off x="1860552" y="3044916"/>
          <a:ext cx="5244042" cy="3266984"/>
        </p:xfrm>
        <a:graphic>
          <a:graphicData uri="http://schemas.openxmlformats.org/drawingml/2006/table">
            <a:tbl>
              <a:tblPr/>
              <a:tblGrid>
                <a:gridCol w="874007"/>
                <a:gridCol w="874007"/>
                <a:gridCol w="874007"/>
                <a:gridCol w="874007"/>
                <a:gridCol w="874007"/>
                <a:gridCol w="874007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7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Extrinsic Model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1176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NMF to output Routes by </a:t>
            </a:r>
            <a:r>
              <a:rPr lang="en-US" sz="2000" dirty="0">
                <a:solidFill>
                  <a:srgbClr val="1F497D"/>
                </a:solidFill>
              </a:rPr>
              <a:t>Topics (probabilities</a:t>
            </a:r>
            <a:r>
              <a:rPr lang="en-US" sz="2000" dirty="0" smtClean="0">
                <a:solidFill>
                  <a:srgbClr val="1F497D"/>
                </a:solidFill>
              </a:rPr>
              <a:t>) and Users by Routes (components) matrices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Take the dot product of these two matrices to create “dense” version of sparse matrix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20217"/>
              </p:ext>
            </p:extLst>
          </p:nvPr>
        </p:nvGraphicFramePr>
        <p:xfrm>
          <a:off x="762001" y="2768598"/>
          <a:ext cx="2797527" cy="1818075"/>
        </p:xfrm>
        <a:graphic>
          <a:graphicData uri="http://schemas.openxmlformats.org/drawingml/2006/table">
            <a:tbl>
              <a:tblPr/>
              <a:tblGrid>
                <a:gridCol w="508095"/>
                <a:gridCol w="763144"/>
                <a:gridCol w="763144"/>
                <a:gridCol w="763144"/>
              </a:tblGrid>
              <a:tr h="36361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Topics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61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3615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615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3615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4420"/>
              </p:ext>
            </p:extLst>
          </p:nvPr>
        </p:nvGraphicFramePr>
        <p:xfrm>
          <a:off x="5615165" y="2768598"/>
          <a:ext cx="2706864" cy="1779975"/>
        </p:xfrm>
        <a:graphic>
          <a:graphicData uri="http://schemas.openxmlformats.org/drawingml/2006/table">
            <a:tbl>
              <a:tblPr/>
              <a:tblGrid>
                <a:gridCol w="386260"/>
                <a:gridCol w="580151"/>
                <a:gridCol w="580151"/>
                <a:gridCol w="580151"/>
                <a:gridCol w="580151"/>
              </a:tblGrid>
              <a:tr h="35599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9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Topics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5995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995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995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ultiply 2"/>
          <p:cNvSpPr/>
          <p:nvPr/>
        </p:nvSpPr>
        <p:spPr>
          <a:xfrm>
            <a:off x="4254500" y="3441700"/>
            <a:ext cx="660400" cy="6985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96432"/>
              </p:ext>
            </p:extLst>
          </p:nvPr>
        </p:nvGraphicFramePr>
        <p:xfrm>
          <a:off x="3048001" y="4851400"/>
          <a:ext cx="2808463" cy="1866900"/>
        </p:xfrm>
        <a:graphic>
          <a:graphicData uri="http://schemas.openxmlformats.org/drawingml/2006/table">
            <a:tbl>
              <a:tblPr/>
              <a:tblGrid>
                <a:gridCol w="510082"/>
                <a:gridCol w="766127"/>
                <a:gridCol w="766127"/>
                <a:gridCol w="766127"/>
              </a:tblGrid>
              <a:tr h="3733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38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3380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380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946400" y="4749800"/>
            <a:ext cx="3060700" cy="20447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Extrinsic Model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Filter down new dense matrix by same potential routes as in extrinsic model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S</a:t>
            </a:r>
            <a:r>
              <a:rPr lang="en-US" sz="2000" dirty="0" smtClean="0">
                <a:solidFill>
                  <a:srgbClr val="1F497D"/>
                </a:solidFill>
              </a:rPr>
              <a:t>elect given from web app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Rank each potential route for each user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62229"/>
              </p:ext>
            </p:extLst>
          </p:nvPr>
        </p:nvGraphicFramePr>
        <p:xfrm>
          <a:off x="2584452" y="3260816"/>
          <a:ext cx="2622021" cy="3266984"/>
        </p:xfrm>
        <a:graphic>
          <a:graphicData uri="http://schemas.openxmlformats.org/drawingml/2006/table">
            <a:tbl>
              <a:tblPr/>
              <a:tblGrid>
                <a:gridCol w="874007"/>
                <a:gridCol w="874007"/>
                <a:gridCol w="874007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K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22456"/>
              </p:ext>
            </p:extLst>
          </p:nvPr>
        </p:nvGraphicFramePr>
        <p:xfrm>
          <a:off x="5206473" y="3669189"/>
          <a:ext cx="874007" cy="2858611"/>
        </p:xfrm>
        <a:graphic>
          <a:graphicData uri="http://schemas.openxmlformats.org/drawingml/2006/table">
            <a:tbl>
              <a:tblPr/>
              <a:tblGrid>
                <a:gridCol w="874007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51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 Hybridization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Join intrinsic and extrinsic models for each route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Sum intrinsic and extrinsic scores for each route to get final recommender score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Rank each potential route for each user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59636"/>
              </p:ext>
            </p:extLst>
          </p:nvPr>
        </p:nvGraphicFramePr>
        <p:xfrm>
          <a:off x="1885952" y="3603716"/>
          <a:ext cx="3867148" cy="2858611"/>
        </p:xfrm>
        <a:graphic>
          <a:graphicData uri="http://schemas.openxmlformats.org/drawingml/2006/table">
            <a:tbl>
              <a:tblPr/>
              <a:tblGrid>
                <a:gridCol w="966787"/>
                <a:gridCol w="966787"/>
                <a:gridCol w="966787"/>
                <a:gridCol w="966787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I.R.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E.R.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K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26391"/>
              </p:ext>
            </p:extLst>
          </p:nvPr>
        </p:nvGraphicFramePr>
        <p:xfrm>
          <a:off x="5753100" y="3603716"/>
          <a:ext cx="1625600" cy="2858611"/>
        </p:xfrm>
        <a:graphic>
          <a:graphicData uri="http://schemas.openxmlformats.org/drawingml/2006/table">
            <a:tbl>
              <a:tblPr/>
              <a:tblGrid>
                <a:gridCol w="1625600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Overall Ranking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700" marR="12700" marT="12700" marB="0"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9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 Hybridization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Take every combination of routes in user defined radius</a:t>
            </a:r>
            <a:endParaRPr lang="en-US" sz="2533" dirty="0" smtClean="0">
              <a:solidFill>
                <a:srgbClr val="1F497D"/>
              </a:solidFill>
            </a:endParaRPr>
          </a:p>
          <a:p>
            <a:pPr lvl="1"/>
            <a:r>
              <a:rPr lang="en-US" sz="2000" dirty="0" smtClean="0">
                <a:solidFill>
                  <a:srgbClr val="1F497D"/>
                </a:solidFill>
              </a:rPr>
              <a:t>Radius calculated via </a:t>
            </a:r>
            <a:r>
              <a:rPr lang="en-US" sz="2000" dirty="0" err="1">
                <a:solidFill>
                  <a:srgbClr val="1F497D"/>
                </a:solidFill>
              </a:rPr>
              <a:t>H</a:t>
            </a:r>
            <a:r>
              <a:rPr lang="en-US" sz="2000" dirty="0" err="1" smtClean="0">
                <a:solidFill>
                  <a:srgbClr val="1F497D"/>
                </a:solidFill>
              </a:rPr>
              <a:t>aversine</a:t>
            </a:r>
            <a:r>
              <a:rPr lang="en-US" sz="2000" dirty="0" smtClean="0">
                <a:solidFill>
                  <a:srgbClr val="1F497D"/>
                </a:solidFill>
              </a:rPr>
              <a:t> distance and route coordinates provided on Mountain Project</a:t>
            </a:r>
          </a:p>
          <a:p>
            <a:pPr lvl="1"/>
            <a:r>
              <a:rPr lang="en-US" sz="2000" dirty="0" smtClean="0">
                <a:solidFill>
                  <a:srgbClr val="1F497D"/>
                </a:solidFill>
              </a:rPr>
              <a:t>User defines number of routes desired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Find best total score from all combinations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r>
              <a:rPr lang="en-US" sz="2000" dirty="0" smtClean="0">
                <a:solidFill>
                  <a:srgbClr val="1F497D"/>
                </a:solidFill>
              </a:rPr>
              <a:t>Utilize TSP to optimize travel distance between routes in best combination</a:t>
            </a:r>
          </a:p>
          <a:p>
            <a:endParaRPr lang="en-US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Recommendations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7789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When climbing in a new area it is often difficult to identify which routes to attempt</a:t>
            </a:r>
          </a:p>
          <a:p>
            <a:endParaRPr lang="en-US" sz="2400" dirty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Can we build a day of climbing personalized for the user?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AA1140D7-09A5-4748-B4A8-FF2D2ECEBFE2}"/>
              </a:ext>
            </a:extLst>
          </p:cNvPr>
          <p:cNvSpPr/>
          <p:nvPr/>
        </p:nvSpPr>
        <p:spPr>
          <a:xfrm>
            <a:off x="0" y="4081756"/>
            <a:ext cx="3485897" cy="2776243"/>
          </a:xfrm>
          <a:custGeom>
            <a:avLst/>
            <a:gdLst>
              <a:gd name="connsiteX0" fmla="*/ 1979671 w 7728155"/>
              <a:gd name="connsiteY0" fmla="*/ 0 h 6858000"/>
              <a:gd name="connsiteX1" fmla="*/ 3582296 w 7728155"/>
              <a:gd name="connsiteY1" fmla="*/ 3276601 h 6858000"/>
              <a:gd name="connsiteX2" fmla="*/ 4660491 w 7728155"/>
              <a:gd name="connsiteY2" fmla="*/ 1335656 h 6858000"/>
              <a:gd name="connsiteX3" fmla="*/ 7728155 w 7728155"/>
              <a:gd name="connsiteY3" fmla="*/ 6858000 h 6858000"/>
              <a:gd name="connsiteX4" fmla="*/ 5334000 w 7728155"/>
              <a:gd name="connsiteY4" fmla="*/ 6858000 h 6858000"/>
              <a:gd name="connsiteX5" fmla="*/ 1592827 w 7728155"/>
              <a:gd name="connsiteY5" fmla="*/ 6858000 h 6858000"/>
              <a:gd name="connsiteX6" fmla="*/ 0 w 7728155"/>
              <a:gd name="connsiteY6" fmla="*/ 6858000 h 6858000"/>
              <a:gd name="connsiteX7" fmla="*/ 0 w 7728155"/>
              <a:gd name="connsiteY7" fmla="*/ 40474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8155" h="6858000">
                <a:moveTo>
                  <a:pt x="1979671" y="0"/>
                </a:moveTo>
                <a:lnTo>
                  <a:pt x="3582296" y="3276601"/>
                </a:lnTo>
                <a:lnTo>
                  <a:pt x="4660491" y="1335656"/>
                </a:lnTo>
                <a:lnTo>
                  <a:pt x="7728155" y="6858000"/>
                </a:lnTo>
                <a:lnTo>
                  <a:pt x="5334000" y="6858000"/>
                </a:lnTo>
                <a:lnTo>
                  <a:pt x="1592827" y="6858000"/>
                </a:lnTo>
                <a:lnTo>
                  <a:pt x="0" y="6858000"/>
                </a:lnTo>
                <a:lnTo>
                  <a:pt x="0" y="4047481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l="-80292" t="-12610" r="-44376" b="-489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658" y="3670376"/>
            <a:ext cx="5058358" cy="2990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1F497D"/>
                </a:solidFill>
              </a:rPr>
              <a:t>Factors: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User’s Route History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Preferred Route Difficulty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Popularity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Climbing Style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Location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1F497D"/>
                </a:solidFill>
              </a:rPr>
              <a:t>Amount of travel in day</a:t>
            </a:r>
          </a:p>
        </p:txBody>
      </p:sp>
    </p:spTree>
    <p:extLst>
      <p:ext uri="{BB962C8B-B14F-4D97-AF65-F5344CB8AC3E}">
        <p14:creationId xmlns:p14="http://schemas.microsoft.com/office/powerpoint/2010/main" val="44067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13" y="469007"/>
            <a:ext cx="2199339" cy="16172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Data Source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Right Triangle 7"/>
          <p:cNvSpPr/>
          <p:nvPr/>
        </p:nvSpPr>
        <p:spPr>
          <a:xfrm>
            <a:off x="0" y="2423138"/>
            <a:ext cx="9144000" cy="443486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61" y="414654"/>
            <a:ext cx="6265945" cy="5736821"/>
          </a:xfrm>
          <a:prstGeom prst="rect">
            <a:avLst/>
          </a:prstGeom>
          <a:ln w="38100" cmpd="sng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555047" y="2773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13" y="469007"/>
            <a:ext cx="2199339" cy="16172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Data Source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Right Triangle 7"/>
          <p:cNvSpPr/>
          <p:nvPr/>
        </p:nvSpPr>
        <p:spPr>
          <a:xfrm>
            <a:off x="0" y="2423138"/>
            <a:ext cx="9144000" cy="4434862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47" y="2773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Screen Shot 2018-03-01 at 2.0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06" y="1079500"/>
            <a:ext cx="6363693" cy="4978400"/>
          </a:xfrm>
          <a:prstGeom prst="rect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49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91" y="-132395"/>
            <a:ext cx="650962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Demo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62" y="876301"/>
            <a:ext cx="7518663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4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titled Diagram (7)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21869" r="66230" b="22661"/>
          <a:stretch/>
        </p:blipFill>
        <p:spPr>
          <a:xfrm>
            <a:off x="2273300" y="2667000"/>
            <a:ext cx="1247775" cy="3302000"/>
          </a:xfrm>
          <a:prstGeom prst="rect">
            <a:avLst/>
          </a:prstGeom>
        </p:spPr>
      </p:pic>
      <p:pic>
        <p:nvPicPr>
          <p:cNvPr id="16" name="Picture 15" descr="Untitled Diagram (7)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9" t="29337" r="53753" b="10500"/>
          <a:stretch/>
        </p:blipFill>
        <p:spPr>
          <a:xfrm>
            <a:off x="1955800" y="3111500"/>
            <a:ext cx="26035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91" y="159705"/>
            <a:ext cx="650962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Web App Structure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3" name="Picture 2" descr="Untitled Diagram (7)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r="65032" b="78121"/>
          <a:stretch/>
        </p:blipFill>
        <p:spPr>
          <a:xfrm>
            <a:off x="2273300" y="1365170"/>
            <a:ext cx="1346200" cy="1301830"/>
          </a:xfrm>
          <a:prstGeom prst="rect">
            <a:avLst/>
          </a:prstGeom>
        </p:spPr>
      </p:pic>
      <p:pic>
        <p:nvPicPr>
          <p:cNvPr id="6" name="Picture 5" descr="Untitled Diagram (7) (2)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5"/>
          <a:stretch/>
        </p:blipFill>
        <p:spPr>
          <a:xfrm>
            <a:off x="711079" y="1365170"/>
            <a:ext cx="1562222" cy="5952744"/>
          </a:xfrm>
          <a:prstGeom prst="rect">
            <a:avLst/>
          </a:prstGeom>
        </p:spPr>
      </p:pic>
      <p:pic>
        <p:nvPicPr>
          <p:cNvPr id="14" name="Picture 13" descr="Untitled Diagram (7) (4)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3" b="79624"/>
          <a:stretch/>
        </p:blipFill>
        <p:spPr>
          <a:xfrm>
            <a:off x="3619500" y="1365170"/>
            <a:ext cx="5412532" cy="1212930"/>
          </a:xfrm>
          <a:prstGeom prst="rect">
            <a:avLst/>
          </a:prstGeom>
        </p:spPr>
      </p:pic>
      <p:pic>
        <p:nvPicPr>
          <p:cNvPr id="25" name="Picture 24" descr="Untitled Diagram (7)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3" t="16536" r="53753" b="70663"/>
          <a:stretch/>
        </p:blipFill>
        <p:spPr>
          <a:xfrm>
            <a:off x="3619500" y="2349500"/>
            <a:ext cx="939800" cy="762000"/>
          </a:xfrm>
          <a:prstGeom prst="rect">
            <a:avLst/>
          </a:prstGeom>
        </p:spPr>
      </p:pic>
      <p:pic>
        <p:nvPicPr>
          <p:cNvPr id="26" name="Picture 25" descr="Untitled Diagram (7) 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7" t="20376" r="36811" b="62343"/>
          <a:stretch/>
        </p:blipFill>
        <p:spPr>
          <a:xfrm>
            <a:off x="4559300" y="2578100"/>
            <a:ext cx="1409700" cy="1028700"/>
          </a:xfrm>
          <a:prstGeom prst="rect">
            <a:avLst/>
          </a:prstGeom>
        </p:spPr>
      </p:pic>
      <p:pic>
        <p:nvPicPr>
          <p:cNvPr id="27" name="Picture 26" descr="Untitled Diagram (7)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0" t="37657" r="38033" b="44209"/>
          <a:stretch/>
        </p:blipFill>
        <p:spPr>
          <a:xfrm>
            <a:off x="3521075" y="3606800"/>
            <a:ext cx="2346325" cy="1079500"/>
          </a:xfrm>
          <a:prstGeom prst="rect">
            <a:avLst/>
          </a:prstGeom>
        </p:spPr>
      </p:pic>
      <p:pic>
        <p:nvPicPr>
          <p:cNvPr id="28" name="Picture 27" descr="Untitled Diagram (7)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0" t="55792" r="54821" b="29061"/>
          <a:stretch/>
        </p:blipFill>
        <p:spPr>
          <a:xfrm>
            <a:off x="3521075" y="4686300"/>
            <a:ext cx="949325" cy="901700"/>
          </a:xfrm>
          <a:prstGeom prst="rect">
            <a:avLst/>
          </a:prstGeom>
        </p:spPr>
      </p:pic>
      <p:pic>
        <p:nvPicPr>
          <p:cNvPr id="29" name="Picture 28" descr="Untitled Diagram (7)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t="55792" r="38032" b="10500"/>
          <a:stretch/>
        </p:blipFill>
        <p:spPr>
          <a:xfrm>
            <a:off x="4470400" y="4686300"/>
            <a:ext cx="1397000" cy="2006600"/>
          </a:xfrm>
          <a:prstGeom prst="rect">
            <a:avLst/>
          </a:prstGeom>
        </p:spPr>
      </p:pic>
      <p:pic>
        <p:nvPicPr>
          <p:cNvPr id="31" name="Picture 30" descr="Untitled Diagram (7) (5)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8" t="69232" r="8370" b="10500"/>
          <a:stretch/>
        </p:blipFill>
        <p:spPr>
          <a:xfrm>
            <a:off x="5867400" y="5486400"/>
            <a:ext cx="2468111" cy="1206500"/>
          </a:xfrm>
          <a:prstGeom prst="rect">
            <a:avLst/>
          </a:prstGeom>
        </p:spPr>
      </p:pic>
      <p:pic>
        <p:nvPicPr>
          <p:cNvPr id="32" name="Picture 31" descr="Untitled Diagram (7) (3)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8" t="20376" r="8370" b="25647"/>
          <a:stretch/>
        </p:blipFill>
        <p:spPr>
          <a:xfrm>
            <a:off x="5867400" y="2578100"/>
            <a:ext cx="2468111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6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308B28A7-98B5-4167-8FA0-AA71ED139E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9493" t="10272" r="20939" b="20159"/>
          <a:stretch/>
        </p:blipFill>
        <p:spPr>
          <a:xfrm>
            <a:off x="6235700" y="23000"/>
            <a:ext cx="2913273" cy="3365251"/>
          </a:xfrm>
        </p:spPr>
      </p:pic>
      <p:pic>
        <p:nvPicPr>
          <p:cNvPr id="23" name="Picture Placeholder 22">
            <a:extLst>
              <a:ext uri="{FF2B5EF4-FFF2-40B4-BE49-F238E27FC236}">
                <a16:creationId xmlns="" xmlns:a16="http://schemas.microsoft.com/office/drawing/2014/main" id="{FE39940C-3579-4634-B626-AD8036E28C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5700" y="3429001"/>
            <a:ext cx="2914437" cy="3365250"/>
          </a:xfr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3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Next Steps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981200"/>
            <a:ext cx="6591300" cy="2882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 fontScale="92500"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1F497D"/>
                </a:solidFill>
              </a:rPr>
              <a:t>Import more user data to improve extrinsic model</a:t>
            </a: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Create slider for route popularity </a:t>
            </a:r>
            <a:r>
              <a:rPr lang="mr-IN" sz="2400" dirty="0" smtClean="0">
                <a:solidFill>
                  <a:srgbClr val="1F497D"/>
                </a:solidFill>
              </a:rPr>
              <a:t>–</a:t>
            </a:r>
            <a:r>
              <a:rPr lang="en-US" sz="2400" dirty="0" smtClean="0">
                <a:solidFill>
                  <a:srgbClr val="1F497D"/>
                </a:solidFill>
              </a:rPr>
              <a:t> vary weights of the extrinsic and intrinsic models</a:t>
            </a: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Include user ratings into extrinsic model</a:t>
            </a:r>
          </a:p>
          <a:p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714963"/>
            <a:ext cx="3338942" cy="134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rgbClr val="1F497D"/>
                </a:solidFill>
              </a:rPr>
              <a:t>Questions?</a:t>
            </a:r>
            <a:endParaRPr lang="en-US" sz="4000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 Intrinsic Model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39276"/>
              </p:ext>
            </p:extLst>
          </p:nvPr>
        </p:nvGraphicFramePr>
        <p:xfrm>
          <a:off x="1250952" y="3146516"/>
          <a:ext cx="6292848" cy="3266984"/>
        </p:xfrm>
        <a:graphic>
          <a:graphicData uri="http://schemas.openxmlformats.org/drawingml/2006/table">
            <a:tbl>
              <a:tblPr/>
              <a:tblGrid>
                <a:gridCol w="1048808"/>
                <a:gridCol w="1048808"/>
                <a:gridCol w="1048808"/>
                <a:gridCol w="1048808"/>
                <a:gridCol w="1048808"/>
                <a:gridCol w="1048808"/>
              </a:tblGrid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Topic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Sentence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417638"/>
            <a:ext cx="8382000" cy="34464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Break each document (description) down into sentences</a:t>
            </a:r>
          </a:p>
          <a:p>
            <a:r>
              <a:rPr lang="en-US" sz="2000" dirty="0" err="1">
                <a:solidFill>
                  <a:srgbClr val="1F497D"/>
                </a:solidFill>
              </a:rPr>
              <a:t>V</a:t>
            </a:r>
            <a:r>
              <a:rPr lang="en-US" sz="2000" dirty="0" err="1" smtClean="0">
                <a:solidFill>
                  <a:srgbClr val="1F497D"/>
                </a:solidFill>
              </a:rPr>
              <a:t>ectorize</a:t>
            </a:r>
            <a:r>
              <a:rPr lang="en-US" sz="2000" dirty="0" smtClean="0">
                <a:solidFill>
                  <a:srgbClr val="1F497D"/>
                </a:solidFill>
              </a:rPr>
              <a:t> each sentence (TFIDF)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NMF to topic model each sentence</a:t>
            </a:r>
          </a:p>
          <a:p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9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Appendix </a:t>
            </a:r>
            <a:r>
              <a:rPr lang="mr-IN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/>
                <a:cs typeface="Arial"/>
              </a:rPr>
              <a:t>Intrinsic Model</a:t>
            </a:r>
            <a:endParaRPr lang="en-US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3345"/>
              </p:ext>
            </p:extLst>
          </p:nvPr>
        </p:nvGraphicFramePr>
        <p:xfrm>
          <a:off x="1270000" y="2877843"/>
          <a:ext cx="6451598" cy="3767364"/>
        </p:xfrm>
        <a:graphic>
          <a:graphicData uri="http://schemas.openxmlformats.org/drawingml/2006/table">
            <a:tbl>
              <a:tblPr/>
              <a:tblGrid>
                <a:gridCol w="584198"/>
                <a:gridCol w="977900"/>
                <a:gridCol w="977900"/>
                <a:gridCol w="977900"/>
                <a:gridCol w="977900"/>
                <a:gridCol w="977900"/>
                <a:gridCol w="977900"/>
              </a:tblGrid>
              <a:tr h="4083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Cosine Similarity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User Completed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37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Potential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Routes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vert="vert27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Route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Sentence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373">
                <a:tc vMerge="1"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308100"/>
            <a:ext cx="8534400" cy="3009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342900" lvl="0" indent="-3429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ts val="0"/>
              </a:spcBef>
              <a:buSzPct val="100000"/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1F497D"/>
                </a:solidFill>
              </a:rPr>
              <a:t>Bring in user data from Mountain Project to pare down “training” routes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User filters from web app to pare down potential routes</a:t>
            </a:r>
          </a:p>
          <a:p>
            <a:r>
              <a:rPr lang="en-US" sz="2000" dirty="0" smtClean="0">
                <a:solidFill>
                  <a:srgbClr val="1F497D"/>
                </a:solidFill>
              </a:rPr>
              <a:t>Build a matrix of cosine similarities between “training” routes and potential routes</a:t>
            </a:r>
            <a:endParaRPr lang="en-US" sz="2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2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621</Words>
  <Application>Microsoft Macintosh PowerPoint</Application>
  <PresentationFormat>On-screen Show (4:3)</PresentationFormat>
  <Paragraphs>268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Rock Climbing  Route Recommender</vt:lpstr>
      <vt:lpstr>Recommendations</vt:lpstr>
      <vt:lpstr>Data Source</vt:lpstr>
      <vt:lpstr>Data Source</vt:lpstr>
      <vt:lpstr>Demo</vt:lpstr>
      <vt:lpstr>Web App Structure</vt:lpstr>
      <vt:lpstr>Next Steps</vt:lpstr>
      <vt:lpstr>Appendix – Intrinsic Model</vt:lpstr>
      <vt:lpstr>Appendix – Intrinsic Model</vt:lpstr>
      <vt:lpstr>Appendix – Intrinsic Model</vt:lpstr>
      <vt:lpstr>Appendix – Intrinsic Model</vt:lpstr>
      <vt:lpstr>Appendix – Extrinsic Model</vt:lpstr>
      <vt:lpstr>Appendix – Extrinsic Model</vt:lpstr>
      <vt:lpstr>Appendix – Extrinsic Model</vt:lpstr>
      <vt:lpstr>Appendix – Hybridization</vt:lpstr>
      <vt:lpstr>Appendix – Hybridization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Climbing  Route Recommender</dc:title>
  <dc:creator>Browning Gentry</dc:creator>
  <cp:lastModifiedBy>Browning Gentry</cp:lastModifiedBy>
  <cp:revision>26</cp:revision>
  <dcterms:created xsi:type="dcterms:W3CDTF">2018-02-28T21:37:26Z</dcterms:created>
  <dcterms:modified xsi:type="dcterms:W3CDTF">2018-03-05T02:38:50Z</dcterms:modified>
</cp:coreProperties>
</file>